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3"/>
  </p:notesMasterIdLst>
  <p:sldIdLst>
    <p:sldId id="404" r:id="rId2"/>
    <p:sldId id="405" r:id="rId3"/>
    <p:sldId id="422" r:id="rId4"/>
    <p:sldId id="431" r:id="rId5"/>
    <p:sldId id="459" r:id="rId6"/>
    <p:sldId id="451" r:id="rId7"/>
    <p:sldId id="460" r:id="rId8"/>
    <p:sldId id="463" r:id="rId9"/>
    <p:sldId id="464" r:id="rId10"/>
    <p:sldId id="461" r:id="rId11"/>
    <p:sldId id="409" r:id="rId12"/>
    <p:sldId id="462" r:id="rId13"/>
    <p:sldId id="411" r:id="rId14"/>
    <p:sldId id="442" r:id="rId15"/>
    <p:sldId id="465" r:id="rId16"/>
    <p:sldId id="466" r:id="rId17"/>
    <p:sldId id="467" r:id="rId18"/>
    <p:sldId id="468" r:id="rId19"/>
    <p:sldId id="417" r:id="rId20"/>
    <p:sldId id="457" r:id="rId21"/>
    <p:sldId id="45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6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82C2B-C9BE-4B16-88F0-D9D193BDB695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687B8-4F29-4BAA-A1F7-6216E0E58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61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80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563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1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2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5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48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76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37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0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8C29A-69C7-4DE9-AC0F-DCD794D5DED7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8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2895071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244499" y="-129474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BÓP NÁT QUẢ CAM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73081" y="495082"/>
            <a:ext cx="8972672" cy="22240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smtClean="0">
                <a:latin typeface="UTM Avo" panose="02040603050506020204" pitchFamily="18" charset="0"/>
              </a:rPr>
              <a:t>               </a:t>
            </a:r>
            <a:r>
              <a:rPr lang="en-US" dirty="0" err="1" smtClean="0">
                <a:latin typeface="UTM Avo" panose="02040603050506020204" pitchFamily="18" charset="0"/>
              </a:rPr>
              <a:t>Giặc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Nguyên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sứ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thần</a:t>
            </a:r>
            <a:r>
              <a:rPr lang="en-US" dirty="0">
                <a:latin typeface="UTM Avo" panose="02040603050506020204" pitchFamily="18" charset="0"/>
              </a:rPr>
              <a:t> sang </a:t>
            </a:r>
            <a:r>
              <a:rPr lang="en-US" dirty="0" err="1">
                <a:latin typeface="UTM Avo" panose="02040603050506020204" pitchFamily="18" charset="0"/>
              </a:rPr>
              <a:t>giả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vờ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mượn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để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xâm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chiếm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nước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>
                <a:latin typeface="UTM Avo" panose="02040603050506020204" pitchFamily="18" charset="0"/>
              </a:rPr>
              <a:t>ta.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Sứ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ngang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ngược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Trần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vô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cùng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giận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  </a:t>
            </a:r>
            <a:r>
              <a:rPr lang="en-US" dirty="0" err="1" smtClean="0">
                <a:latin typeface="UTM Avo" panose="02040603050506020204" pitchFamily="18" charset="0"/>
              </a:rPr>
              <a:t>Biết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họp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việc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dưới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thuyền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quyết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gặp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xin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đánh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Đợi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không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gặp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được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liều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chết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xô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lính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xăm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bến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5910" y="2507531"/>
            <a:ext cx="7947435" cy="139305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</a:t>
            </a:r>
            <a:r>
              <a:rPr lang="en-US" dirty="0" err="1" smtClean="0">
                <a:latin typeface="UTM Avo" panose="02040603050506020204" pitchFamily="18" charset="0"/>
              </a:rPr>
              <a:t>Gặp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tâu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- Cho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mượn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mất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. Xin </a:t>
            </a:r>
            <a:r>
              <a:rPr lang="en-US" dirty="0" err="1">
                <a:latin typeface="UTM Avo" panose="02040603050506020204" pitchFamily="18" charset="0"/>
              </a:rPr>
              <a:t>bệ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đánh</a:t>
            </a:r>
            <a:r>
              <a:rPr lang="en-US" dirty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xong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tự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đặt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thanh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gươm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gáy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xin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chịu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tội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9953" y="3754482"/>
            <a:ext cx="11977352" cy="139305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 </a:t>
            </a:r>
            <a:r>
              <a:rPr lang="en-US" dirty="0" err="1" smtClean="0">
                <a:latin typeface="UTM Avo" panose="02040603050506020204" pitchFamily="18" charset="0"/>
              </a:rPr>
              <a:t>Vua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đứng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dậy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ôn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tồn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bảo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</a:t>
            </a:r>
            <a:r>
              <a:rPr lang="en-US" sz="1700" dirty="0" smtClean="0">
                <a:latin typeface="UTM Avo" panose="02040603050506020204" pitchFamily="18" charset="0"/>
              </a:rPr>
              <a:t>- </a:t>
            </a:r>
            <a:r>
              <a:rPr lang="en-US" sz="1700" dirty="0" err="1" smtClean="0">
                <a:latin typeface="UTM Avo" panose="02040603050506020204" pitchFamily="18" charset="0"/>
              </a:rPr>
              <a:t>Quốc</a:t>
            </a:r>
            <a:r>
              <a:rPr lang="en-US" sz="1700" dirty="0" smtClean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Toản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làm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trái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phép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nước</a:t>
            </a:r>
            <a:r>
              <a:rPr lang="en-US" sz="1700" dirty="0">
                <a:latin typeface="UTM Avo" panose="02040603050506020204" pitchFamily="18" charset="0"/>
              </a:rPr>
              <a:t>, </a:t>
            </a:r>
            <a:r>
              <a:rPr lang="en-US" sz="1700" dirty="0" err="1">
                <a:latin typeface="UTM Avo" panose="02040603050506020204" pitchFamily="18" charset="0"/>
              </a:rPr>
              <a:t>lẽ</a:t>
            </a:r>
            <a:r>
              <a:rPr lang="en-US" sz="1700" dirty="0">
                <a:latin typeface="UTM Avo" panose="02040603050506020204" pitchFamily="18" charset="0"/>
              </a:rPr>
              <a:t> ra </a:t>
            </a:r>
            <a:r>
              <a:rPr lang="en-US" sz="1700" dirty="0" err="1">
                <a:latin typeface="UTM Avo" panose="02040603050506020204" pitchFamily="18" charset="0"/>
              </a:rPr>
              <a:t>phải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trị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tội</a:t>
            </a:r>
            <a:r>
              <a:rPr lang="en-US" sz="1700" dirty="0">
                <a:latin typeface="UTM Avo" panose="02040603050506020204" pitchFamily="18" charset="0"/>
              </a:rPr>
              <a:t>. </a:t>
            </a:r>
            <a:r>
              <a:rPr lang="en-US" sz="1700" dirty="0" err="1">
                <a:latin typeface="UTM Avo" panose="02040603050506020204" pitchFamily="18" charset="0"/>
              </a:rPr>
              <a:t>Nhưng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còn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trẻ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mà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đã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biết</a:t>
            </a:r>
            <a:r>
              <a:rPr lang="en-US" sz="1700" dirty="0">
                <a:latin typeface="UTM Avo" panose="02040603050506020204" pitchFamily="18" charset="0"/>
              </a:rPr>
              <a:t> lo </a:t>
            </a:r>
            <a:r>
              <a:rPr lang="en-US" sz="1700" dirty="0" err="1">
                <a:latin typeface="UTM Avo" panose="02040603050506020204" pitchFamily="18" charset="0"/>
              </a:rPr>
              <a:t>việc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nước</a:t>
            </a:r>
            <a:r>
              <a:rPr lang="en-US" sz="1700" dirty="0">
                <a:latin typeface="UTM Avo" panose="02040603050506020204" pitchFamily="18" charset="0"/>
              </a:rPr>
              <a:t>, ta </a:t>
            </a:r>
            <a:r>
              <a:rPr lang="en-US" sz="1700" dirty="0" err="1">
                <a:latin typeface="UTM Avo" panose="02040603050506020204" pitchFamily="18" charset="0"/>
              </a:rPr>
              <a:t>có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lời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khen</a:t>
            </a:r>
            <a:r>
              <a:rPr lang="en-US" sz="17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smtClean="0">
                <a:latin typeface="UTM Avo" panose="02040603050506020204" pitchFamily="18" charset="0"/>
              </a:rPr>
              <a:t>        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ban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quả</a:t>
            </a:r>
            <a:r>
              <a:rPr lang="en-US" dirty="0">
                <a:latin typeface="UTM Avo" panose="02040603050506020204" pitchFamily="18" charset="0"/>
              </a:rPr>
              <a:t> cam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14648" y="5032295"/>
            <a:ext cx="11977352" cy="18085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dirty="0" err="1" smtClean="0">
                <a:latin typeface="UTM Avo" panose="02040603050506020204" pitchFamily="18" charset="0"/>
              </a:rPr>
              <a:t>Quốc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ức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bước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bờ</a:t>
            </a:r>
            <a:r>
              <a:rPr lang="en-US" dirty="0">
                <a:latin typeface="UTM Avo" panose="02040603050506020204" pitchFamily="18" charset="0"/>
              </a:rPr>
              <a:t>: “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ban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quý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nhưng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xem</a:t>
            </a:r>
            <a:r>
              <a:rPr lang="en-US" dirty="0">
                <a:latin typeface="UTM Avo" panose="02040603050506020204" pitchFamily="18" charset="0"/>
              </a:rPr>
              <a:t> ta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trẻ</a:t>
            </a:r>
            <a:r>
              <a:rPr lang="en-US" dirty="0">
                <a:latin typeface="UTM Avo" panose="02040603050506020204" pitchFamily="18" charset="0"/>
              </a:rPr>
              <a:t> con, </a:t>
            </a:r>
            <a:r>
              <a:rPr lang="en-US" dirty="0" err="1">
                <a:latin typeface="UTM Avo" panose="02040603050506020204" pitchFamily="18" charset="0"/>
              </a:rPr>
              <a:t>không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dự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việc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”. </a:t>
            </a:r>
            <a:r>
              <a:rPr lang="en-US" dirty="0" err="1">
                <a:latin typeface="UTM Avo" panose="02040603050506020204" pitchFamily="18" charset="0"/>
              </a:rPr>
              <a:t>Nghĩ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quân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ngang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ngược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nghiến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răng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tay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bóp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chặt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</a:t>
            </a:r>
            <a:r>
              <a:rPr lang="en-US" dirty="0" err="1" smtClean="0">
                <a:latin typeface="UTM Avo" panose="02040603050506020204" pitchFamily="18" charset="0"/>
              </a:rPr>
              <a:t>Khi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trở</a:t>
            </a:r>
            <a:r>
              <a:rPr lang="en-US" dirty="0">
                <a:latin typeface="UTM Avo" panose="02040603050506020204" pitchFamily="18" charset="0"/>
              </a:rPr>
              <a:t> ra,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xoè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tay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mọi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xem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quý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Nhưng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quả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nát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từ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bao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giờ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dirty="0" smtClean="0">
                <a:latin typeface="UTM Avo" panose="02040603050506020204" pitchFamily="18" charset="0"/>
              </a:rPr>
              <a:t>							     (</a:t>
            </a:r>
            <a:r>
              <a:rPr lang="en-US" i="1" dirty="0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Nguyễn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Huy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Tưởng</a:t>
            </a:r>
            <a:r>
              <a:rPr lang="en-US" dirty="0" smtClean="0">
                <a:latin typeface="UTM Avo" panose="02040603050506020204" pitchFamily="18" charset="0"/>
              </a:rPr>
              <a:t>)</a:t>
            </a: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dirty="0" smtClean="0">
                <a:latin typeface="UTM Avo" panose="02040603050506020204" pitchFamily="18" charset="0"/>
              </a:rPr>
              <a:t>                                                                        </a:t>
            </a:r>
            <a:endParaRPr lang="vi-VN" dirty="0">
              <a:latin typeface="UTM Avo" panose="02040603050506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A70B73C-300D-4B8B-B1E6-008C26AFCB5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055" y="27710"/>
            <a:ext cx="3338945" cy="21613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BEA1CC8A-9714-4DE4-8BC4-89027738075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055" y="2189018"/>
            <a:ext cx="3200395" cy="2117559"/>
          </a:xfrm>
          <a:prstGeom prst="rect">
            <a:avLst/>
          </a:prstGeom>
        </p:spPr>
      </p:pic>
      <p:sp>
        <p:nvSpPr>
          <p:cNvPr id="21" name="Wave 20"/>
          <p:cNvSpPr/>
          <p:nvPr/>
        </p:nvSpPr>
        <p:spPr>
          <a:xfrm>
            <a:off x="355339" y="-46447"/>
            <a:ext cx="2958991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nối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tiếp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đoạn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43986" y="579251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0" name="Oval 19"/>
          <p:cNvSpPr/>
          <p:nvPr/>
        </p:nvSpPr>
        <p:spPr>
          <a:xfrm>
            <a:off x="541145" y="2609309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525969" y="3859020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471870" y="5136465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322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19" grpId="0" animBg="1"/>
      <p:bldP spid="20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73138" y="1131700"/>
            <a:ext cx="3704147" cy="2299447"/>
            <a:chOff x="5990828" y="851481"/>
            <a:chExt cx="3704147" cy="2299447"/>
          </a:xfrm>
        </p:grpSpPr>
        <p:sp>
          <p:nvSpPr>
            <p:cNvPr id="41" name="Cloud Callout 51">
              <a:extLst>
                <a:ext uri="{FF2B5EF4-FFF2-40B4-BE49-F238E27FC236}">
                  <a16:creationId xmlns:a16="http://schemas.microsoft.com/office/drawing/2014/main" xmlns="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90917"/>
                <a:gd name="adj2" fmla="val 9892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19" y="1912839"/>
            <a:ext cx="5510981" cy="419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10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244499" y="-129474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BÓP NÁT QUẢ CAM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73081" y="495082"/>
            <a:ext cx="8972672" cy="22240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smtClean="0">
                <a:latin typeface="UTM Avo" panose="02040603050506020204" pitchFamily="18" charset="0"/>
              </a:rPr>
              <a:t>               </a:t>
            </a:r>
            <a:r>
              <a:rPr lang="en-US" dirty="0" err="1" smtClean="0">
                <a:latin typeface="UTM Avo" panose="02040603050506020204" pitchFamily="18" charset="0"/>
              </a:rPr>
              <a:t>Giặc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Nguyên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sứ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thần</a:t>
            </a:r>
            <a:r>
              <a:rPr lang="en-US" dirty="0">
                <a:latin typeface="UTM Avo" panose="02040603050506020204" pitchFamily="18" charset="0"/>
              </a:rPr>
              <a:t> sang </a:t>
            </a:r>
            <a:r>
              <a:rPr lang="en-US" dirty="0" err="1">
                <a:latin typeface="UTM Avo" panose="02040603050506020204" pitchFamily="18" charset="0"/>
              </a:rPr>
              <a:t>giả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vờ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mượn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để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xâm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chiếm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nước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>
                <a:latin typeface="UTM Avo" panose="02040603050506020204" pitchFamily="18" charset="0"/>
              </a:rPr>
              <a:t>ta.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Sứ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ngang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ngược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Trần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vô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cùng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giận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  </a:t>
            </a:r>
            <a:r>
              <a:rPr lang="en-US" dirty="0" err="1" smtClean="0">
                <a:latin typeface="UTM Avo" panose="02040603050506020204" pitchFamily="18" charset="0"/>
              </a:rPr>
              <a:t>Biết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họp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việc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dưới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thuyền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quyết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gặp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xin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đánh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Đợi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không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gặp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được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liều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chết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xô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lính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xăm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bến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5910" y="2507531"/>
            <a:ext cx="7947435" cy="139305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</a:t>
            </a:r>
            <a:r>
              <a:rPr lang="en-US" dirty="0" err="1" smtClean="0">
                <a:latin typeface="UTM Avo" panose="02040603050506020204" pitchFamily="18" charset="0"/>
              </a:rPr>
              <a:t>Gặp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tâu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- Cho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mượn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mất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. Xin </a:t>
            </a:r>
            <a:r>
              <a:rPr lang="en-US" dirty="0" err="1">
                <a:latin typeface="UTM Avo" panose="02040603050506020204" pitchFamily="18" charset="0"/>
              </a:rPr>
              <a:t>bệ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đánh</a:t>
            </a:r>
            <a:r>
              <a:rPr lang="en-US" dirty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xong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tự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đặt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thanh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gươm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gáy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xin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chịu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tội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9953" y="3754482"/>
            <a:ext cx="11977352" cy="139305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 </a:t>
            </a:r>
            <a:r>
              <a:rPr lang="en-US" dirty="0" err="1" smtClean="0">
                <a:latin typeface="UTM Avo" panose="02040603050506020204" pitchFamily="18" charset="0"/>
              </a:rPr>
              <a:t>Vua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đứng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dậy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ôn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tồn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bảo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</a:t>
            </a:r>
            <a:r>
              <a:rPr lang="en-US" sz="1700" dirty="0" smtClean="0">
                <a:latin typeface="UTM Avo" panose="02040603050506020204" pitchFamily="18" charset="0"/>
              </a:rPr>
              <a:t>- </a:t>
            </a:r>
            <a:r>
              <a:rPr lang="en-US" sz="1700" dirty="0" err="1" smtClean="0">
                <a:latin typeface="UTM Avo" panose="02040603050506020204" pitchFamily="18" charset="0"/>
              </a:rPr>
              <a:t>Quốc</a:t>
            </a:r>
            <a:r>
              <a:rPr lang="en-US" sz="1700" dirty="0" smtClean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Toản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làm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trái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phép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nước</a:t>
            </a:r>
            <a:r>
              <a:rPr lang="en-US" sz="1700" dirty="0">
                <a:latin typeface="UTM Avo" panose="02040603050506020204" pitchFamily="18" charset="0"/>
              </a:rPr>
              <a:t>, </a:t>
            </a:r>
            <a:r>
              <a:rPr lang="en-US" sz="1700" dirty="0" err="1">
                <a:latin typeface="UTM Avo" panose="02040603050506020204" pitchFamily="18" charset="0"/>
              </a:rPr>
              <a:t>lẽ</a:t>
            </a:r>
            <a:r>
              <a:rPr lang="en-US" sz="1700" dirty="0">
                <a:latin typeface="UTM Avo" panose="02040603050506020204" pitchFamily="18" charset="0"/>
              </a:rPr>
              <a:t> ra </a:t>
            </a:r>
            <a:r>
              <a:rPr lang="en-US" sz="1700" dirty="0" err="1">
                <a:latin typeface="UTM Avo" panose="02040603050506020204" pitchFamily="18" charset="0"/>
              </a:rPr>
              <a:t>phải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trị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tội</a:t>
            </a:r>
            <a:r>
              <a:rPr lang="en-US" sz="1700" dirty="0">
                <a:latin typeface="UTM Avo" panose="02040603050506020204" pitchFamily="18" charset="0"/>
              </a:rPr>
              <a:t>. </a:t>
            </a:r>
            <a:r>
              <a:rPr lang="en-US" sz="1700" dirty="0" err="1">
                <a:latin typeface="UTM Avo" panose="02040603050506020204" pitchFamily="18" charset="0"/>
              </a:rPr>
              <a:t>Nhưng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còn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trẻ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mà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đã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biết</a:t>
            </a:r>
            <a:r>
              <a:rPr lang="en-US" sz="1700" dirty="0">
                <a:latin typeface="UTM Avo" panose="02040603050506020204" pitchFamily="18" charset="0"/>
              </a:rPr>
              <a:t> lo </a:t>
            </a:r>
            <a:r>
              <a:rPr lang="en-US" sz="1700" dirty="0" err="1">
                <a:latin typeface="UTM Avo" panose="02040603050506020204" pitchFamily="18" charset="0"/>
              </a:rPr>
              <a:t>việc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nước</a:t>
            </a:r>
            <a:r>
              <a:rPr lang="en-US" sz="1700" dirty="0">
                <a:latin typeface="UTM Avo" panose="02040603050506020204" pitchFamily="18" charset="0"/>
              </a:rPr>
              <a:t>, ta </a:t>
            </a:r>
            <a:r>
              <a:rPr lang="en-US" sz="1700" dirty="0" err="1">
                <a:latin typeface="UTM Avo" panose="02040603050506020204" pitchFamily="18" charset="0"/>
              </a:rPr>
              <a:t>có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lời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khen</a:t>
            </a:r>
            <a:r>
              <a:rPr lang="en-US" sz="17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smtClean="0">
                <a:latin typeface="UTM Avo" panose="02040603050506020204" pitchFamily="18" charset="0"/>
              </a:rPr>
              <a:t>        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ban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quả</a:t>
            </a:r>
            <a:r>
              <a:rPr lang="en-US" dirty="0">
                <a:latin typeface="UTM Avo" panose="02040603050506020204" pitchFamily="18" charset="0"/>
              </a:rPr>
              <a:t> cam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14648" y="5032295"/>
            <a:ext cx="11977352" cy="18085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dirty="0" err="1" smtClean="0">
                <a:latin typeface="UTM Avo" panose="02040603050506020204" pitchFamily="18" charset="0"/>
              </a:rPr>
              <a:t>Quốc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ức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bước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bờ</a:t>
            </a:r>
            <a:r>
              <a:rPr lang="en-US" dirty="0">
                <a:latin typeface="UTM Avo" panose="02040603050506020204" pitchFamily="18" charset="0"/>
              </a:rPr>
              <a:t>: “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ban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quý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nhưng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xem</a:t>
            </a:r>
            <a:r>
              <a:rPr lang="en-US" dirty="0">
                <a:latin typeface="UTM Avo" panose="02040603050506020204" pitchFamily="18" charset="0"/>
              </a:rPr>
              <a:t> ta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trẻ</a:t>
            </a:r>
            <a:r>
              <a:rPr lang="en-US" dirty="0">
                <a:latin typeface="UTM Avo" panose="02040603050506020204" pitchFamily="18" charset="0"/>
              </a:rPr>
              <a:t> con, </a:t>
            </a:r>
            <a:r>
              <a:rPr lang="en-US" dirty="0" err="1">
                <a:latin typeface="UTM Avo" panose="02040603050506020204" pitchFamily="18" charset="0"/>
              </a:rPr>
              <a:t>không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dự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việc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”. </a:t>
            </a:r>
            <a:r>
              <a:rPr lang="en-US" dirty="0" err="1">
                <a:latin typeface="UTM Avo" panose="02040603050506020204" pitchFamily="18" charset="0"/>
              </a:rPr>
              <a:t>Nghĩ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quân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ngang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ngược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nghiến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răng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tay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bóp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chặt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</a:t>
            </a:r>
            <a:r>
              <a:rPr lang="en-US" dirty="0" err="1" smtClean="0">
                <a:latin typeface="UTM Avo" panose="02040603050506020204" pitchFamily="18" charset="0"/>
              </a:rPr>
              <a:t>Khi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trở</a:t>
            </a:r>
            <a:r>
              <a:rPr lang="en-US" dirty="0">
                <a:latin typeface="UTM Avo" panose="02040603050506020204" pitchFamily="18" charset="0"/>
              </a:rPr>
              <a:t> ra,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xoè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tay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mọi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xem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quý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Nhưng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quả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nát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từ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bao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giờ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dirty="0" smtClean="0">
                <a:latin typeface="UTM Avo" panose="02040603050506020204" pitchFamily="18" charset="0"/>
              </a:rPr>
              <a:t>							     (</a:t>
            </a:r>
            <a:r>
              <a:rPr lang="en-US" i="1" dirty="0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Nguyễn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Huy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Tưởng</a:t>
            </a:r>
            <a:r>
              <a:rPr lang="en-US" dirty="0" smtClean="0">
                <a:latin typeface="UTM Avo" panose="02040603050506020204" pitchFamily="18" charset="0"/>
              </a:rPr>
              <a:t>)</a:t>
            </a: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dirty="0" smtClean="0">
                <a:latin typeface="UTM Avo" panose="02040603050506020204" pitchFamily="18" charset="0"/>
              </a:rPr>
              <a:t>                                                                        </a:t>
            </a:r>
            <a:endParaRPr lang="vi-VN" dirty="0">
              <a:latin typeface="UTM Avo" panose="02040603050506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A70B73C-300D-4B8B-B1E6-008C26AFCB5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055" y="27710"/>
            <a:ext cx="3338945" cy="21613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BEA1CC8A-9714-4DE4-8BC4-89027738075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055" y="2189018"/>
            <a:ext cx="3200395" cy="2117559"/>
          </a:xfrm>
          <a:prstGeom prst="rect">
            <a:avLst/>
          </a:prstGeom>
        </p:spPr>
      </p:pic>
      <p:sp>
        <p:nvSpPr>
          <p:cNvPr id="21" name="Wave 20"/>
          <p:cNvSpPr/>
          <p:nvPr/>
        </p:nvSpPr>
        <p:spPr>
          <a:xfrm>
            <a:off x="355339" y="-46447"/>
            <a:ext cx="2958991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Hai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nhóm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43986" y="579251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0" name="Oval 19"/>
          <p:cNvSpPr/>
          <p:nvPr/>
        </p:nvSpPr>
        <p:spPr>
          <a:xfrm>
            <a:off x="541145" y="2609309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525969" y="3859020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471870" y="5136465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5" name="Wave 14"/>
          <p:cNvSpPr/>
          <p:nvPr/>
        </p:nvSpPr>
        <p:spPr>
          <a:xfrm>
            <a:off x="444160" y="-80014"/>
            <a:ext cx="2958991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toàn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0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4" y="0"/>
            <a:ext cx="12082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3364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55127" y="355735"/>
            <a:ext cx="1210898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*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Giặc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Nguyên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có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âm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mưu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gì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đối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với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nước</a:t>
            </a:r>
            <a:r>
              <a:rPr lang="en-US" sz="3200" b="1" dirty="0" smtClean="0">
                <a:latin typeface="UTM Avo" panose="02040603050506020204" pitchFamily="18" charset="0"/>
              </a:rPr>
              <a:t> ta?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0" y="1263106"/>
            <a:ext cx="12025745" cy="393304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smtClean="0">
                <a:latin typeface="UTM Avo" panose="02040603050506020204" pitchFamily="18" charset="0"/>
              </a:rPr>
              <a:t>               </a:t>
            </a:r>
            <a:r>
              <a:rPr lang="en-US" sz="2800" dirty="0" err="1" smtClean="0">
                <a:latin typeface="UTM Avo" panose="02040603050506020204" pitchFamily="18" charset="0"/>
              </a:rPr>
              <a:t>Giặc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Nguyên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sứ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thần</a:t>
            </a:r>
            <a:r>
              <a:rPr lang="en-US" sz="2800" dirty="0">
                <a:latin typeface="UTM Avo" panose="02040603050506020204" pitchFamily="18" charset="0"/>
              </a:rPr>
              <a:t> sang </a:t>
            </a:r>
            <a:r>
              <a:rPr lang="en-US" sz="2800" dirty="0" err="1">
                <a:latin typeface="UTM Avo" panose="02040603050506020204" pitchFamily="18" charset="0"/>
              </a:rPr>
              <a:t>giả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vờ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mượn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đường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để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xâm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chiếm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nước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>
                <a:latin typeface="UTM Avo" panose="02040603050506020204" pitchFamily="18" charset="0"/>
              </a:rPr>
              <a:t>ta. </a:t>
            </a:r>
            <a:r>
              <a:rPr lang="en-US" sz="2800" dirty="0" err="1">
                <a:latin typeface="UTM Avo" panose="02040603050506020204" pitchFamily="18" charset="0"/>
              </a:rPr>
              <a:t>Thấy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Sứ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giặc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ngang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ngược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Trần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Quốc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Toản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vô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cùng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căm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giận</a:t>
            </a:r>
            <a:r>
              <a:rPr lang="en-US" sz="2800" dirty="0">
                <a:latin typeface="UTM Avo" panose="02040603050506020204" pitchFamily="18" charset="0"/>
              </a:rPr>
              <a:t>. </a:t>
            </a:r>
            <a:endParaRPr lang="en-US" sz="28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smtClean="0">
                <a:latin typeface="UTM Avo" panose="02040603050506020204" pitchFamily="18" charset="0"/>
              </a:rPr>
              <a:t>        </a:t>
            </a:r>
            <a:r>
              <a:rPr lang="en-US" sz="2800" dirty="0" err="1" smtClean="0">
                <a:latin typeface="UTM Avo" panose="02040603050506020204" pitchFamily="18" charset="0"/>
              </a:rPr>
              <a:t>Biết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vua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họp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bàn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việc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nước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dưới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thuyền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rồng</a:t>
            </a:r>
            <a:r>
              <a:rPr lang="en-US" sz="2800" dirty="0">
                <a:latin typeface="UTM Avo" panose="02040603050506020204" pitchFamily="18" charset="0"/>
              </a:rPr>
              <a:t>. </a:t>
            </a:r>
            <a:r>
              <a:rPr lang="en-US" sz="2800" dirty="0" err="1">
                <a:latin typeface="UTM Avo" panose="02040603050506020204" pitchFamily="18" charset="0"/>
              </a:rPr>
              <a:t>Quốc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Toản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quyết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đợi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gặp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nhà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vua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xin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đánh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giặc</a:t>
            </a:r>
            <a:r>
              <a:rPr lang="en-US" sz="2800" dirty="0">
                <a:latin typeface="UTM Avo" panose="02040603050506020204" pitchFamily="18" charset="0"/>
              </a:rPr>
              <a:t>. </a:t>
            </a:r>
            <a:r>
              <a:rPr lang="en-US" sz="2800" dirty="0" err="1">
                <a:latin typeface="UTM Avo" panose="02040603050506020204" pitchFamily="18" charset="0"/>
              </a:rPr>
              <a:t>Đợi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mãi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không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gặp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được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vua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cậu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liều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chết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xô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mấy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người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lính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gác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xăm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xăm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xuống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bến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en-US" sz="2800" dirty="0">
              <a:latin typeface="UTM Avo" panose="020406030505060202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6808385" y="1883887"/>
            <a:ext cx="50361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55127" y="2507342"/>
            <a:ext cx="25180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55127" y="301063"/>
            <a:ext cx="1210898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latin typeface="UTM Avo" panose="02040603050506020204" pitchFamily="18" charset="0"/>
              </a:rPr>
              <a:t>Trần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Quốc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Toản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xin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gặp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vua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để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làm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gì</a:t>
            </a:r>
            <a:r>
              <a:rPr lang="en-US" sz="3200" b="1" dirty="0" smtClean="0">
                <a:latin typeface="UTM Avo" panose="02040603050506020204" pitchFamily="18" charset="0"/>
              </a:rPr>
              <a:t>?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4550094" y="4419267"/>
            <a:ext cx="25180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3012" y="328403"/>
            <a:ext cx="12108988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err="1" smtClean="0">
                <a:latin typeface="UTM Avo" panose="02040603050506020204" pitchFamily="18" charset="0"/>
              </a:rPr>
              <a:t>Tìm</a:t>
            </a:r>
            <a:r>
              <a:rPr lang="en-US" sz="2800" b="1" dirty="0" smtClean="0">
                <a:latin typeface="UTM Avo" panose="02040603050506020204" pitchFamily="18" charset="0"/>
              </a:rPr>
              <a:t> chi </a:t>
            </a:r>
            <a:r>
              <a:rPr lang="en-US" sz="2800" b="1" dirty="0" err="1" smtClean="0">
                <a:latin typeface="UTM Avo" panose="02040603050506020204" pitchFamily="18" charset="0"/>
              </a:rPr>
              <a:t>tiết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cho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thấy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Trần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Quốc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Toản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rất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nóng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lòng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gặp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vua</a:t>
            </a:r>
            <a:r>
              <a:rPr lang="en-US" sz="2800" b="1" dirty="0" smtClean="0">
                <a:latin typeface="UTM Avo" panose="02040603050506020204" pitchFamily="18" charset="0"/>
              </a:rPr>
              <a:t>.</a:t>
            </a:r>
            <a:endParaRPr lang="en-US" sz="2800" b="1" dirty="0">
              <a:latin typeface="UTM Avo" panose="02040603050506020204" pitchFamily="18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7327994" y="4419267"/>
            <a:ext cx="45165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52287" y="5084286"/>
            <a:ext cx="108343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0633858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9" grpId="0"/>
      <p:bldP spid="19" grpId="1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55127" y="702110"/>
            <a:ext cx="12108988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Vua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khen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Trần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Quốc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Toản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thế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nào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55127" y="3712686"/>
            <a:ext cx="62703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03807" y="1468482"/>
            <a:ext cx="12102047" cy="319354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</a:t>
            </a:r>
            <a:r>
              <a:rPr lang="en-US" sz="3200" dirty="0" err="1" smtClean="0">
                <a:latin typeface="UTM Avo" panose="02040603050506020204" pitchFamily="18" charset="0"/>
              </a:rPr>
              <a:t>Vua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Quốc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Toản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đứng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dậy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ôn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tồn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bảo</a:t>
            </a:r>
            <a:r>
              <a:rPr lang="en-US" sz="32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UTM Avo" panose="02040603050506020204" pitchFamily="18" charset="0"/>
              </a:rPr>
              <a:t>      </a:t>
            </a:r>
            <a:r>
              <a:rPr lang="en-US" sz="3200" dirty="0" smtClean="0">
                <a:latin typeface="UTM Avo" panose="02040603050506020204" pitchFamily="18" charset="0"/>
              </a:rPr>
              <a:t>- </a:t>
            </a:r>
            <a:r>
              <a:rPr lang="en-US" sz="3200" dirty="0" err="1" smtClean="0">
                <a:latin typeface="UTM Avo" panose="02040603050506020204" pitchFamily="18" charset="0"/>
              </a:rPr>
              <a:t>Quốc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Toản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làm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trái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phép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nước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lẽ</a:t>
            </a:r>
            <a:r>
              <a:rPr lang="en-US" sz="3200" dirty="0">
                <a:latin typeface="UTM Avo" panose="02040603050506020204" pitchFamily="18" charset="0"/>
              </a:rPr>
              <a:t> ra </a:t>
            </a:r>
            <a:r>
              <a:rPr lang="en-US" sz="3200" dirty="0" err="1">
                <a:latin typeface="UTM Avo" panose="02040603050506020204" pitchFamily="18" charset="0"/>
              </a:rPr>
              <a:t>phải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trị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tội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Nhưng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còn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trẻ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đã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biết</a:t>
            </a:r>
            <a:r>
              <a:rPr lang="en-US" sz="3200" dirty="0">
                <a:latin typeface="UTM Avo" panose="02040603050506020204" pitchFamily="18" charset="0"/>
              </a:rPr>
              <a:t> lo </a:t>
            </a:r>
            <a:r>
              <a:rPr lang="en-US" sz="3200" dirty="0" err="1">
                <a:latin typeface="UTM Avo" panose="02040603050506020204" pitchFamily="18" charset="0"/>
              </a:rPr>
              <a:t>việc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nước</a:t>
            </a:r>
            <a:r>
              <a:rPr lang="en-US" sz="3200" dirty="0">
                <a:latin typeface="UTM Avo" panose="02040603050506020204" pitchFamily="18" charset="0"/>
              </a:rPr>
              <a:t>, ta </a:t>
            </a:r>
            <a:r>
              <a:rPr lang="en-US" sz="3200" dirty="0" err="1">
                <a:latin typeface="UTM Avo" panose="02040603050506020204" pitchFamily="18" charset="0"/>
              </a:rPr>
              <a:t>có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lời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khen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latin typeface="UTM Avo" panose="02040603050506020204" pitchFamily="18" charset="0"/>
              </a:rPr>
              <a:t>      </a:t>
            </a:r>
            <a:r>
              <a:rPr lang="en-US" sz="3200" dirty="0" err="1" smtClean="0">
                <a:latin typeface="UTM Avo" panose="02040603050506020204" pitchFamily="18" charset="0"/>
              </a:rPr>
              <a:t>Nói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rồi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vua</a:t>
            </a:r>
            <a:r>
              <a:rPr lang="en-US" sz="3200" dirty="0">
                <a:latin typeface="UTM Avo" panose="02040603050506020204" pitchFamily="18" charset="0"/>
              </a:rPr>
              <a:t> ban </a:t>
            </a:r>
            <a:r>
              <a:rPr lang="en-US" sz="3200" dirty="0" err="1">
                <a:latin typeface="UTM Avo" panose="02040603050506020204" pitchFamily="18" charset="0"/>
              </a:rPr>
              <a:t>cho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Quốc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Toản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một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quả</a:t>
            </a:r>
            <a:r>
              <a:rPr lang="en-US" sz="3200" dirty="0">
                <a:latin typeface="UTM Avo" panose="02040603050506020204" pitchFamily="18" charset="0"/>
              </a:rPr>
              <a:t> cam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87170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-20888" y="775290"/>
            <a:ext cx="12420697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Vì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sao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được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vua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khen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mà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Trần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Quốc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Toản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vẫn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ấm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ức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14648" y="1615112"/>
            <a:ext cx="11977352" cy="337821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sz="2800" dirty="0" err="1" smtClean="0">
                <a:latin typeface="UTM Avo" panose="02040603050506020204" pitchFamily="18" charset="0"/>
              </a:rPr>
              <a:t>Quốc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Toản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ấm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ức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bước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lên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bờ</a:t>
            </a:r>
            <a:r>
              <a:rPr lang="en-US" sz="2800" dirty="0">
                <a:latin typeface="UTM Avo" panose="02040603050506020204" pitchFamily="18" charset="0"/>
              </a:rPr>
              <a:t>: “ </a:t>
            </a:r>
            <a:r>
              <a:rPr lang="en-US" sz="2800" dirty="0" err="1">
                <a:latin typeface="UTM Avo" panose="02040603050506020204" pitchFamily="18" charset="0"/>
              </a:rPr>
              <a:t>Vua</a:t>
            </a:r>
            <a:r>
              <a:rPr lang="en-US" sz="2800" dirty="0">
                <a:latin typeface="UTM Avo" panose="02040603050506020204" pitchFamily="18" charset="0"/>
              </a:rPr>
              <a:t> ban </a:t>
            </a:r>
            <a:r>
              <a:rPr lang="en-US" sz="2800" dirty="0" err="1">
                <a:latin typeface="UTM Avo" panose="02040603050506020204" pitchFamily="18" charset="0"/>
              </a:rPr>
              <a:t>cho</a:t>
            </a:r>
            <a:r>
              <a:rPr lang="en-US" sz="2800" dirty="0">
                <a:latin typeface="UTM Avo" panose="02040603050506020204" pitchFamily="18" charset="0"/>
              </a:rPr>
              <a:t> cam </a:t>
            </a:r>
            <a:r>
              <a:rPr lang="en-US" sz="2800" dirty="0" err="1">
                <a:latin typeface="UTM Avo" panose="02040603050506020204" pitchFamily="18" charset="0"/>
              </a:rPr>
              <a:t>quý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nhưng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xem</a:t>
            </a:r>
            <a:r>
              <a:rPr lang="en-US" sz="2800" dirty="0">
                <a:latin typeface="UTM Avo" panose="02040603050506020204" pitchFamily="18" charset="0"/>
              </a:rPr>
              <a:t> ta </a:t>
            </a:r>
            <a:r>
              <a:rPr lang="en-US" sz="2800" dirty="0" err="1">
                <a:latin typeface="UTM Avo" panose="02040603050506020204" pitchFamily="18" charset="0"/>
              </a:rPr>
              <a:t>như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trẻ</a:t>
            </a:r>
            <a:r>
              <a:rPr lang="en-US" sz="2800" dirty="0">
                <a:latin typeface="UTM Avo" panose="02040603050506020204" pitchFamily="18" charset="0"/>
              </a:rPr>
              <a:t> con, </a:t>
            </a:r>
            <a:r>
              <a:rPr lang="en-US" sz="2800" dirty="0" err="1">
                <a:latin typeface="UTM Avo" panose="02040603050506020204" pitchFamily="18" charset="0"/>
              </a:rPr>
              <a:t>không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dự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bàn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việc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nước</a:t>
            </a:r>
            <a:r>
              <a:rPr lang="en-US" sz="2800" dirty="0">
                <a:latin typeface="UTM Avo" panose="02040603050506020204" pitchFamily="18" charset="0"/>
              </a:rPr>
              <a:t>”. </a:t>
            </a:r>
            <a:r>
              <a:rPr lang="en-US" sz="2800" dirty="0" err="1">
                <a:latin typeface="UTM Avo" panose="02040603050506020204" pitchFamily="18" charset="0"/>
              </a:rPr>
              <a:t>Nghĩ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đến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quân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giặc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ngang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ngược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cậu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nghiến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răng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hai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bàn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tay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bóp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chặt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       </a:t>
            </a:r>
            <a:r>
              <a:rPr lang="en-US" sz="2800" dirty="0" err="1" smtClean="0">
                <a:latin typeface="UTM Avo" panose="02040603050506020204" pitchFamily="18" charset="0"/>
              </a:rPr>
              <a:t>Khi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trở</a:t>
            </a:r>
            <a:r>
              <a:rPr lang="en-US" sz="2800" dirty="0">
                <a:latin typeface="UTM Avo" panose="02040603050506020204" pitchFamily="18" charset="0"/>
              </a:rPr>
              <a:t> ra, </a:t>
            </a:r>
            <a:r>
              <a:rPr lang="en-US" sz="2800" dirty="0" err="1">
                <a:latin typeface="UTM Avo" panose="02040603050506020204" pitchFamily="18" charset="0"/>
              </a:rPr>
              <a:t>Quốc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Toản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xoè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tay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mọi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người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xem</a:t>
            </a:r>
            <a:r>
              <a:rPr lang="en-US" sz="2800" dirty="0">
                <a:latin typeface="UTM Avo" panose="02040603050506020204" pitchFamily="18" charset="0"/>
              </a:rPr>
              <a:t> cam </a:t>
            </a:r>
            <a:r>
              <a:rPr lang="en-US" sz="2800" dirty="0" err="1">
                <a:latin typeface="UTM Avo" panose="02040603050506020204" pitchFamily="18" charset="0"/>
              </a:rPr>
              <a:t>quý</a:t>
            </a:r>
            <a:r>
              <a:rPr lang="en-US" sz="2800" dirty="0">
                <a:latin typeface="UTM Avo" panose="02040603050506020204" pitchFamily="18" charset="0"/>
              </a:rPr>
              <a:t>. </a:t>
            </a:r>
            <a:r>
              <a:rPr lang="en-US" sz="2800" dirty="0" err="1">
                <a:latin typeface="UTM Avo" panose="02040603050506020204" pitchFamily="18" charset="0"/>
              </a:rPr>
              <a:t>Nhưng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quả</a:t>
            </a:r>
            <a:r>
              <a:rPr lang="en-US" sz="2800" dirty="0">
                <a:latin typeface="UTM Avo" panose="02040603050506020204" pitchFamily="18" charset="0"/>
              </a:rPr>
              <a:t> cam </a:t>
            </a:r>
            <a:r>
              <a:rPr lang="en-US" sz="2800" dirty="0" err="1">
                <a:latin typeface="UTM Avo" panose="02040603050506020204" pitchFamily="18" charset="0"/>
              </a:rPr>
              <a:t>đã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nát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từ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bao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giờ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dirty="0" smtClean="0">
                <a:latin typeface="UTM Avo" panose="02040603050506020204" pitchFamily="18" charset="0"/>
              </a:rPr>
              <a:t>					</a:t>
            </a:r>
            <a:endParaRPr lang="vi-VN" dirty="0">
              <a:latin typeface="UTM Avo" panose="020406030505060202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933017" y="2230248"/>
            <a:ext cx="6454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65963" y="2895266"/>
            <a:ext cx="7424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695999" y="2895266"/>
            <a:ext cx="20031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940435" y="2895266"/>
            <a:ext cx="51065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0784" y="931412"/>
            <a:ext cx="12199025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5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Việc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Trần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Quốc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Toản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vô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tình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bóp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nát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quả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cam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thể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hiện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điều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gì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en-US" sz="28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710983" y="4987455"/>
            <a:ext cx="9275726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Trần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Quốc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Toản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là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người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yêu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nước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căm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thù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giặc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en-US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41939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513421" y="-37398"/>
            <a:ext cx="7725091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âu</a:t>
            </a:r>
            <a:r>
              <a:rPr lang="en-US" sz="3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chuyện</a:t>
            </a:r>
            <a:r>
              <a:rPr lang="en-US" sz="3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nói</a:t>
            </a:r>
            <a:r>
              <a:rPr lang="en-US" sz="3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lên</a:t>
            </a:r>
            <a:r>
              <a:rPr lang="en-US" sz="3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điều</a:t>
            </a:r>
            <a:r>
              <a:rPr lang="en-US" sz="3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gì</a:t>
            </a:r>
            <a:r>
              <a:rPr lang="en-US" sz="3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933228"/>
            <a:ext cx="12192000" cy="5647672"/>
            <a:chOff x="0" y="933228"/>
            <a:chExt cx="12192000" cy="5647672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33228"/>
              <a:ext cx="12192000" cy="5647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7BF6BCDF-9F5D-43EF-8D2F-74DA0EBB0C5C}"/>
                </a:ext>
              </a:extLst>
            </p:cNvPr>
            <p:cNvSpPr txBox="1"/>
            <p:nvPr/>
          </p:nvSpPr>
          <p:spPr>
            <a:xfrm>
              <a:off x="920148" y="1957656"/>
              <a:ext cx="10842361" cy="2916548"/>
            </a:xfrm>
            <a:prstGeom prst="rect">
              <a:avLst/>
            </a:prstGeom>
            <a:noFill/>
          </p:spPr>
          <p:txBody>
            <a:bodyPr wrap="square" lIns="145143" tIns="72571" rIns="145143" bIns="72571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Nội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dung: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ca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ngợi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Trần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Quốc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Toản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,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một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thiếu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niên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anh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hùng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,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tuổi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nhỏ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,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chí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lớn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,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giàu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lòng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yêu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nước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và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căm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thù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giặc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xâm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itchFamily="34" charset="0"/>
                </a:rPr>
                <a:t>lược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itchFamily="34" charset="0"/>
                </a:rPr>
                <a:t>.</a:t>
              </a:r>
              <a:endParaRPr lang="en-US" sz="4000" b="1" dirty="0">
                <a:solidFill>
                  <a:srgbClr val="FF0000"/>
                </a:solidFill>
                <a:latin typeface="HP001 4 hàng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0949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244499" y="-129474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BÓP NÁT QUẢ CAM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73081" y="495082"/>
            <a:ext cx="8972672" cy="22240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smtClean="0">
                <a:latin typeface="UTM Avo" panose="02040603050506020204" pitchFamily="18" charset="0"/>
              </a:rPr>
              <a:t>               </a:t>
            </a:r>
            <a:r>
              <a:rPr lang="en-US" dirty="0" err="1" smtClean="0">
                <a:latin typeface="UTM Avo" panose="02040603050506020204" pitchFamily="18" charset="0"/>
              </a:rPr>
              <a:t>Giặc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Nguyên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sứ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thần</a:t>
            </a:r>
            <a:r>
              <a:rPr lang="en-US" dirty="0">
                <a:latin typeface="UTM Avo" panose="02040603050506020204" pitchFamily="18" charset="0"/>
              </a:rPr>
              <a:t> sang </a:t>
            </a:r>
            <a:r>
              <a:rPr lang="en-US" dirty="0" err="1">
                <a:latin typeface="UTM Avo" panose="02040603050506020204" pitchFamily="18" charset="0"/>
              </a:rPr>
              <a:t>giả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vờ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mượn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để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xâm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chiếm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nước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>
                <a:latin typeface="UTM Avo" panose="02040603050506020204" pitchFamily="18" charset="0"/>
              </a:rPr>
              <a:t>ta.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Sứ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ngang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ngược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Trần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vô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cùng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giận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  </a:t>
            </a:r>
            <a:r>
              <a:rPr lang="en-US" dirty="0" err="1" smtClean="0">
                <a:latin typeface="UTM Avo" panose="02040603050506020204" pitchFamily="18" charset="0"/>
              </a:rPr>
              <a:t>Biết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họp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việc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dưới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thuyền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quyết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gặp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xin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đánh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Đợi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không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gặp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được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liều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chết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xô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lính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xăm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bến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5910" y="2507531"/>
            <a:ext cx="7947435" cy="139305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</a:t>
            </a:r>
            <a:r>
              <a:rPr lang="en-US" dirty="0" err="1" smtClean="0">
                <a:latin typeface="UTM Avo" panose="02040603050506020204" pitchFamily="18" charset="0"/>
              </a:rPr>
              <a:t>Gặp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tâu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- Cho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mượn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mất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. Xin </a:t>
            </a:r>
            <a:r>
              <a:rPr lang="en-US" dirty="0" err="1">
                <a:latin typeface="UTM Avo" panose="02040603050506020204" pitchFamily="18" charset="0"/>
              </a:rPr>
              <a:t>bệ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đánh</a:t>
            </a:r>
            <a:r>
              <a:rPr lang="en-US" dirty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xong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tự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đặt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thanh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gươm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gáy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xin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chịu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tội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9953" y="3754482"/>
            <a:ext cx="11977352" cy="139305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 </a:t>
            </a:r>
            <a:r>
              <a:rPr lang="en-US" dirty="0" err="1" smtClean="0">
                <a:latin typeface="UTM Avo" panose="02040603050506020204" pitchFamily="18" charset="0"/>
              </a:rPr>
              <a:t>Vua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đứng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dậy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ôn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tồn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bảo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</a:t>
            </a:r>
            <a:r>
              <a:rPr lang="en-US" sz="1700" dirty="0" smtClean="0">
                <a:latin typeface="UTM Avo" panose="02040603050506020204" pitchFamily="18" charset="0"/>
              </a:rPr>
              <a:t>- </a:t>
            </a:r>
            <a:r>
              <a:rPr lang="en-US" sz="1700" dirty="0" err="1" smtClean="0">
                <a:latin typeface="UTM Avo" panose="02040603050506020204" pitchFamily="18" charset="0"/>
              </a:rPr>
              <a:t>Quốc</a:t>
            </a:r>
            <a:r>
              <a:rPr lang="en-US" sz="1700" dirty="0" smtClean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Toản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làm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trái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phép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nước</a:t>
            </a:r>
            <a:r>
              <a:rPr lang="en-US" sz="1700" dirty="0">
                <a:latin typeface="UTM Avo" panose="02040603050506020204" pitchFamily="18" charset="0"/>
              </a:rPr>
              <a:t>, </a:t>
            </a:r>
            <a:r>
              <a:rPr lang="en-US" sz="1700" dirty="0" err="1">
                <a:latin typeface="UTM Avo" panose="02040603050506020204" pitchFamily="18" charset="0"/>
              </a:rPr>
              <a:t>lẽ</a:t>
            </a:r>
            <a:r>
              <a:rPr lang="en-US" sz="1700" dirty="0">
                <a:latin typeface="UTM Avo" panose="02040603050506020204" pitchFamily="18" charset="0"/>
              </a:rPr>
              <a:t> ra </a:t>
            </a:r>
            <a:r>
              <a:rPr lang="en-US" sz="1700" dirty="0" err="1">
                <a:latin typeface="UTM Avo" panose="02040603050506020204" pitchFamily="18" charset="0"/>
              </a:rPr>
              <a:t>phải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trị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tội</a:t>
            </a:r>
            <a:r>
              <a:rPr lang="en-US" sz="1700" dirty="0">
                <a:latin typeface="UTM Avo" panose="02040603050506020204" pitchFamily="18" charset="0"/>
              </a:rPr>
              <a:t>. </a:t>
            </a:r>
            <a:r>
              <a:rPr lang="en-US" sz="1700" dirty="0" err="1">
                <a:latin typeface="UTM Avo" panose="02040603050506020204" pitchFamily="18" charset="0"/>
              </a:rPr>
              <a:t>Nhưng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còn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trẻ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mà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đã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biết</a:t>
            </a:r>
            <a:r>
              <a:rPr lang="en-US" sz="1700" dirty="0">
                <a:latin typeface="UTM Avo" panose="02040603050506020204" pitchFamily="18" charset="0"/>
              </a:rPr>
              <a:t> lo </a:t>
            </a:r>
            <a:r>
              <a:rPr lang="en-US" sz="1700" dirty="0" err="1">
                <a:latin typeface="UTM Avo" panose="02040603050506020204" pitchFamily="18" charset="0"/>
              </a:rPr>
              <a:t>việc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nước</a:t>
            </a:r>
            <a:r>
              <a:rPr lang="en-US" sz="1700" dirty="0">
                <a:latin typeface="UTM Avo" panose="02040603050506020204" pitchFamily="18" charset="0"/>
              </a:rPr>
              <a:t>, ta </a:t>
            </a:r>
            <a:r>
              <a:rPr lang="en-US" sz="1700" dirty="0" err="1">
                <a:latin typeface="UTM Avo" panose="02040603050506020204" pitchFamily="18" charset="0"/>
              </a:rPr>
              <a:t>có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lời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khen</a:t>
            </a:r>
            <a:r>
              <a:rPr lang="en-US" sz="17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smtClean="0">
                <a:latin typeface="UTM Avo" panose="02040603050506020204" pitchFamily="18" charset="0"/>
              </a:rPr>
              <a:t>        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ban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quả</a:t>
            </a:r>
            <a:r>
              <a:rPr lang="en-US" dirty="0">
                <a:latin typeface="UTM Avo" panose="02040603050506020204" pitchFamily="18" charset="0"/>
              </a:rPr>
              <a:t> cam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14648" y="5032295"/>
            <a:ext cx="11977352" cy="18085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dirty="0" err="1" smtClean="0">
                <a:latin typeface="UTM Avo" panose="02040603050506020204" pitchFamily="18" charset="0"/>
              </a:rPr>
              <a:t>Quốc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ức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bước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bờ</a:t>
            </a:r>
            <a:r>
              <a:rPr lang="en-US" dirty="0">
                <a:latin typeface="UTM Avo" panose="02040603050506020204" pitchFamily="18" charset="0"/>
              </a:rPr>
              <a:t>: “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ban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quý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nhưng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xem</a:t>
            </a:r>
            <a:r>
              <a:rPr lang="en-US" dirty="0">
                <a:latin typeface="UTM Avo" panose="02040603050506020204" pitchFamily="18" charset="0"/>
              </a:rPr>
              <a:t> ta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trẻ</a:t>
            </a:r>
            <a:r>
              <a:rPr lang="en-US" dirty="0">
                <a:latin typeface="UTM Avo" panose="02040603050506020204" pitchFamily="18" charset="0"/>
              </a:rPr>
              <a:t> con, </a:t>
            </a:r>
            <a:r>
              <a:rPr lang="en-US" dirty="0" err="1">
                <a:latin typeface="UTM Avo" panose="02040603050506020204" pitchFamily="18" charset="0"/>
              </a:rPr>
              <a:t>không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dự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việc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”. </a:t>
            </a:r>
            <a:r>
              <a:rPr lang="en-US" dirty="0" err="1">
                <a:latin typeface="UTM Avo" panose="02040603050506020204" pitchFamily="18" charset="0"/>
              </a:rPr>
              <a:t>Nghĩ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quân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ngang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ngược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nghiến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răng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tay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bóp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chặt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</a:t>
            </a:r>
            <a:r>
              <a:rPr lang="en-US" dirty="0" err="1" smtClean="0">
                <a:latin typeface="UTM Avo" panose="02040603050506020204" pitchFamily="18" charset="0"/>
              </a:rPr>
              <a:t>Khi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trở</a:t>
            </a:r>
            <a:r>
              <a:rPr lang="en-US" dirty="0">
                <a:latin typeface="UTM Avo" panose="02040603050506020204" pitchFamily="18" charset="0"/>
              </a:rPr>
              <a:t> ra,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xoè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tay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mọi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xem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quý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Nhưng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quả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nát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từ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bao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giờ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dirty="0" smtClean="0">
                <a:latin typeface="UTM Avo" panose="02040603050506020204" pitchFamily="18" charset="0"/>
              </a:rPr>
              <a:t>							     (</a:t>
            </a:r>
            <a:r>
              <a:rPr lang="en-US" i="1" dirty="0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Nguyễn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Huy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Tưởng</a:t>
            </a:r>
            <a:r>
              <a:rPr lang="en-US" dirty="0" smtClean="0">
                <a:latin typeface="UTM Avo" panose="02040603050506020204" pitchFamily="18" charset="0"/>
              </a:rPr>
              <a:t>)</a:t>
            </a: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dirty="0" smtClean="0">
                <a:latin typeface="UTM Avo" panose="02040603050506020204" pitchFamily="18" charset="0"/>
              </a:rPr>
              <a:t>                                                                        </a:t>
            </a:r>
            <a:endParaRPr lang="vi-VN" dirty="0">
              <a:latin typeface="UTM Avo" panose="02040603050506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A70B73C-300D-4B8B-B1E6-008C26AFCB5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055" y="27710"/>
            <a:ext cx="3338945" cy="21613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BEA1CC8A-9714-4DE4-8BC4-89027738075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055" y="2189018"/>
            <a:ext cx="3200395" cy="2117559"/>
          </a:xfrm>
          <a:prstGeom prst="rect">
            <a:avLst/>
          </a:prstGeom>
        </p:spPr>
      </p:pic>
      <p:sp>
        <p:nvSpPr>
          <p:cNvPr id="21" name="Wave 20"/>
          <p:cNvSpPr/>
          <p:nvPr/>
        </p:nvSpPr>
        <p:spPr>
          <a:xfrm>
            <a:off x="214648" y="0"/>
            <a:ext cx="2958991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064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0"/>
            <a:ext cx="115332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072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11</a:t>
            </a: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043522" y="1699858"/>
            <a:ext cx="7345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23: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Bóp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nát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quả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cam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307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able 25">
            <a:extLst>
              <a:ext uri="{FF2B5EF4-FFF2-40B4-BE49-F238E27FC236}">
                <a16:creationId xmlns="" xmlns:a16="http://schemas.microsoft.com/office/drawing/2014/main" id="{E9751AC6-CF89-459B-96E3-A64001BB7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584773"/>
              </p:ext>
            </p:extLst>
          </p:nvPr>
        </p:nvGraphicFramePr>
        <p:xfrm>
          <a:off x="6408572" y="2815533"/>
          <a:ext cx="4459474" cy="255877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59474">
                  <a:extLst>
                    <a:ext uri="{9D8B030D-6E8A-4147-A177-3AD203B41FA5}">
                      <a16:colId xmlns="" xmlns:a16="http://schemas.microsoft.com/office/drawing/2014/main" val="824984181"/>
                    </a:ext>
                  </a:extLst>
                </a:gridCol>
              </a:tblGrid>
              <a:tr h="5371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Từ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ngữ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chỉ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vật</a:t>
                      </a:r>
                      <a:endParaRPr lang="en-US" sz="28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62560" marR="162560" marT="60960" marB="60960"/>
                </a:tc>
                <a:extLst>
                  <a:ext uri="{0D108BD9-81ED-4DB2-BD59-A6C34878D82A}">
                    <a16:rowId xmlns="" xmlns:a16="http://schemas.microsoft.com/office/drawing/2014/main" val="1295312965"/>
                  </a:ext>
                </a:extLst>
              </a:tr>
              <a:tr h="2010139">
                <a:tc>
                  <a:txBody>
                    <a:bodyPr/>
                    <a:lstStyle/>
                    <a:p>
                      <a:pPr algn="l"/>
                      <a:endParaRPr lang="en-US" sz="19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19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19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19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19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62560" marR="162560" marT="60960" marB="60960"/>
                </a:tc>
                <a:extLst>
                  <a:ext uri="{0D108BD9-81ED-4DB2-BD59-A6C34878D82A}">
                    <a16:rowId xmlns="" xmlns:a16="http://schemas.microsoft.com/office/drawing/2014/main" val="182477892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48061" y="363095"/>
            <a:ext cx="10802885" cy="7290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900" b="1" dirty="0" err="1">
                <a:latin typeface="UTM Avo" panose="02040603050506020204" pitchFamily="18" charset="0"/>
              </a:rPr>
              <a:t>Xếp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các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từ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ngữ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dưới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đây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vào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nhóm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thích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hợp</a:t>
            </a:r>
            <a:r>
              <a:rPr lang="en-US" sz="2900" b="1" dirty="0">
                <a:latin typeface="UTM Avo" panose="02040603050506020204" pitchFamily="18" charset="0"/>
              </a:rPr>
              <a:t>:</a:t>
            </a:r>
            <a:endParaRPr lang="vi-VN" sz="2900" b="1" dirty="0">
              <a:latin typeface="UTM Avo" panose="02040603050506020204" pitchFamily="18" charset="0"/>
            </a:endParaRPr>
          </a:p>
        </p:txBody>
      </p:sp>
      <p:sp>
        <p:nvSpPr>
          <p:cNvPr id="14" name="Rounded Rectangle 21">
            <a:extLst>
              <a:ext uri="{FF2B5EF4-FFF2-40B4-BE49-F238E27FC236}">
                <a16:creationId xmlns="" xmlns:a16="http://schemas.microsoft.com/office/drawing/2014/main" id="{CE71BD4E-1EA2-493E-BC2E-EFBAA90FFBF1}"/>
              </a:ext>
            </a:extLst>
          </p:cNvPr>
          <p:cNvSpPr/>
          <p:nvPr/>
        </p:nvSpPr>
        <p:spPr>
          <a:xfrm>
            <a:off x="790299" y="1187608"/>
            <a:ext cx="3714485" cy="50347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Trần</a:t>
            </a:r>
            <a:r>
              <a:rPr lang="en-US" sz="29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Quốc</a:t>
            </a:r>
            <a:r>
              <a:rPr lang="en-US" sz="29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Toản</a:t>
            </a:r>
            <a:endParaRPr lang="en-US" sz="29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Rounded Rectangle 21">
            <a:extLst>
              <a:ext uri="{FF2B5EF4-FFF2-40B4-BE49-F238E27FC236}">
                <a16:creationId xmlns="" xmlns:a16="http://schemas.microsoft.com/office/drawing/2014/main" id="{24C5FBEF-2A21-40DE-8BE1-EF06AD83A9B2}"/>
              </a:ext>
            </a:extLst>
          </p:cNvPr>
          <p:cNvSpPr/>
          <p:nvPr/>
        </p:nvSpPr>
        <p:spPr>
          <a:xfrm>
            <a:off x="4658277" y="1186354"/>
            <a:ext cx="1220030" cy="50347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vua</a:t>
            </a:r>
            <a:endParaRPr lang="en-US" sz="29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Rounded Rectangle 21">
            <a:extLst>
              <a:ext uri="{FF2B5EF4-FFF2-40B4-BE49-F238E27FC236}">
                <a16:creationId xmlns="" xmlns:a16="http://schemas.microsoft.com/office/drawing/2014/main" id="{C742BEB3-E091-42BC-9214-0D21015316AB}"/>
              </a:ext>
            </a:extLst>
          </p:cNvPr>
          <p:cNvSpPr/>
          <p:nvPr/>
        </p:nvSpPr>
        <p:spPr>
          <a:xfrm>
            <a:off x="6031798" y="1186354"/>
            <a:ext cx="2936261" cy="50347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thuyền</a:t>
            </a:r>
            <a:r>
              <a:rPr lang="en-US" sz="29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rồng</a:t>
            </a:r>
            <a:endParaRPr lang="en-US" sz="29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Rounded Rectangle 21">
            <a:extLst>
              <a:ext uri="{FF2B5EF4-FFF2-40B4-BE49-F238E27FC236}">
                <a16:creationId xmlns="" xmlns:a16="http://schemas.microsoft.com/office/drawing/2014/main" id="{4411DCF0-799C-43AA-B9AF-6833A91742CE}"/>
              </a:ext>
            </a:extLst>
          </p:cNvPr>
          <p:cNvSpPr/>
          <p:nvPr/>
        </p:nvSpPr>
        <p:spPr>
          <a:xfrm>
            <a:off x="9121550" y="1186354"/>
            <a:ext cx="2357024" cy="50347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quả</a:t>
            </a:r>
            <a:r>
              <a:rPr lang="en-US" sz="2900" dirty="0">
                <a:solidFill>
                  <a:schemeClr val="tx1"/>
                </a:solidFill>
                <a:latin typeface="UTM Avo" panose="02040603050506020204" pitchFamily="18" charset="0"/>
              </a:rPr>
              <a:t> cam</a:t>
            </a:r>
          </a:p>
        </p:txBody>
      </p:sp>
      <p:sp>
        <p:nvSpPr>
          <p:cNvPr id="20" name="Rounded Rectangle 21">
            <a:extLst>
              <a:ext uri="{FF2B5EF4-FFF2-40B4-BE49-F238E27FC236}">
                <a16:creationId xmlns="" xmlns:a16="http://schemas.microsoft.com/office/drawing/2014/main" id="{084601DF-0996-4D45-B658-B09D435A134E}"/>
              </a:ext>
            </a:extLst>
          </p:cNvPr>
          <p:cNvSpPr/>
          <p:nvPr/>
        </p:nvSpPr>
        <p:spPr>
          <a:xfrm>
            <a:off x="1951236" y="1970634"/>
            <a:ext cx="1161180" cy="50347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lính</a:t>
            </a:r>
            <a:endParaRPr lang="en-US" sz="29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1" name="Rounded Rectangle 21">
            <a:extLst>
              <a:ext uri="{FF2B5EF4-FFF2-40B4-BE49-F238E27FC236}">
                <a16:creationId xmlns="" xmlns:a16="http://schemas.microsoft.com/office/drawing/2014/main" id="{844D462C-CD30-4B44-B584-0E705C638E9C}"/>
              </a:ext>
            </a:extLst>
          </p:cNvPr>
          <p:cNvSpPr/>
          <p:nvPr/>
        </p:nvSpPr>
        <p:spPr>
          <a:xfrm>
            <a:off x="3797119" y="1970632"/>
            <a:ext cx="1899241" cy="50347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sứ</a:t>
            </a:r>
            <a:r>
              <a:rPr lang="en-US" sz="29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thần</a:t>
            </a:r>
            <a:endParaRPr lang="en-US" sz="29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3" name="Rounded Rectangle 21">
            <a:extLst>
              <a:ext uri="{FF2B5EF4-FFF2-40B4-BE49-F238E27FC236}">
                <a16:creationId xmlns="" xmlns:a16="http://schemas.microsoft.com/office/drawing/2014/main" id="{97141DF2-4FB5-4546-8EE5-3162669EE3BC}"/>
              </a:ext>
            </a:extLst>
          </p:cNvPr>
          <p:cNvSpPr/>
          <p:nvPr/>
        </p:nvSpPr>
        <p:spPr>
          <a:xfrm>
            <a:off x="6381062" y="1959090"/>
            <a:ext cx="2936261" cy="50347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thanh</a:t>
            </a:r>
            <a:r>
              <a:rPr lang="en-US" sz="29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chemeClr val="tx1"/>
                </a:solidFill>
                <a:latin typeface="UTM Avo" panose="02040603050506020204" pitchFamily="18" charset="0"/>
              </a:rPr>
              <a:t>gươm</a:t>
            </a:r>
            <a:endParaRPr lang="en-US" sz="29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graphicFrame>
        <p:nvGraphicFramePr>
          <p:cNvPr id="30" name="Table 29">
            <a:extLst>
              <a:ext uri="{FF2B5EF4-FFF2-40B4-BE49-F238E27FC236}">
                <a16:creationId xmlns="" xmlns:a16="http://schemas.microsoft.com/office/drawing/2014/main" id="{74CD7297-52FB-45FA-BE02-08E46EF07A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031230"/>
              </p:ext>
            </p:extLst>
          </p:nvPr>
        </p:nvGraphicFramePr>
        <p:xfrm>
          <a:off x="1186704" y="2753650"/>
          <a:ext cx="4459474" cy="266346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459474">
                  <a:extLst>
                    <a:ext uri="{9D8B030D-6E8A-4147-A177-3AD203B41FA5}">
                      <a16:colId xmlns="" xmlns:a16="http://schemas.microsoft.com/office/drawing/2014/main" val="824984181"/>
                    </a:ext>
                  </a:extLst>
                </a:gridCol>
              </a:tblGrid>
              <a:tr h="58019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Từ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ngữ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chỉ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người</a:t>
                      </a:r>
                      <a:endParaRPr lang="en-US" sz="28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62560" marR="162560" marT="60960" marB="60960"/>
                </a:tc>
                <a:extLst>
                  <a:ext uri="{0D108BD9-81ED-4DB2-BD59-A6C34878D82A}">
                    <a16:rowId xmlns="" xmlns:a16="http://schemas.microsoft.com/office/drawing/2014/main" val="1295312965"/>
                  </a:ext>
                </a:extLst>
              </a:tr>
              <a:tr h="2083272">
                <a:tc>
                  <a:txBody>
                    <a:bodyPr/>
                    <a:lstStyle/>
                    <a:p>
                      <a:pPr algn="l"/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l"/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62560" marR="162560" marT="60960" marB="60960"/>
                </a:tc>
                <a:extLst>
                  <a:ext uri="{0D108BD9-81ED-4DB2-BD59-A6C34878D82A}">
                    <a16:rowId xmlns="" xmlns:a16="http://schemas.microsoft.com/office/drawing/2014/main" val="182477892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76549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05703 0.3317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2" y="1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7.40741E-7 L -0.24896 0.4263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48" y="2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0.09115 0.3305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" y="1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40741E-7 L -0.14153 0.426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83" y="2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59259E-6 L 0.1461 0.3097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5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7 L -0.1125 0.416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5" y="2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22222E-6 L 0.06615 0.4046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7" y="2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48148E-6 L -0.00338 0.195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7FD9E9E-C038-47CE-A698-5325B32ED894}"/>
              </a:ext>
            </a:extLst>
          </p:cNvPr>
          <p:cNvSpPr txBox="1"/>
          <p:nvPr/>
        </p:nvSpPr>
        <p:spPr>
          <a:xfrm>
            <a:off x="0" y="748750"/>
            <a:ext cx="12191999" cy="66759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600" dirty="0" err="1">
                <a:latin typeface="UTM Avo" panose="02040603050506020204" pitchFamily="18" charset="0"/>
              </a:rPr>
              <a:t>Kết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hợp</a:t>
            </a:r>
            <a:r>
              <a:rPr lang="en-US" sz="2600" dirty="0">
                <a:latin typeface="UTM Avo" panose="02040603050506020204" pitchFamily="18" charset="0"/>
              </a:rPr>
              <a:t> ô </a:t>
            </a:r>
            <a:r>
              <a:rPr lang="en-US" sz="2600" dirty="0" err="1">
                <a:latin typeface="UTM Avo" panose="02040603050506020204" pitchFamily="18" charset="0"/>
              </a:rPr>
              <a:t>chữ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bên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trái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với</a:t>
            </a:r>
            <a:r>
              <a:rPr lang="en-US" sz="2600" dirty="0">
                <a:latin typeface="UTM Avo" panose="02040603050506020204" pitchFamily="18" charset="0"/>
              </a:rPr>
              <a:t> ô </a:t>
            </a:r>
            <a:r>
              <a:rPr lang="en-US" sz="2600" dirty="0" err="1">
                <a:latin typeface="UTM Avo" panose="02040603050506020204" pitchFamily="18" charset="0"/>
              </a:rPr>
              <a:t>chữ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bên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phải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để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tạo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câu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nêu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hoạt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động</a:t>
            </a:r>
            <a:r>
              <a:rPr lang="en-US" sz="2600" dirty="0">
                <a:latin typeface="UTM Avo" panose="02040603050506020204" pitchFamily="18" charset="0"/>
              </a:rPr>
              <a:t>.</a:t>
            </a:r>
            <a:endParaRPr lang="vi-VN" sz="2600" dirty="0">
              <a:latin typeface="UTM Avo" panose="02040603050506020204" pitchFamily="18" charset="0"/>
            </a:endParaRPr>
          </a:p>
        </p:txBody>
      </p:sp>
      <p:sp>
        <p:nvSpPr>
          <p:cNvPr id="3" name="Rounded Rectangle 10">
            <a:extLst>
              <a:ext uri="{FF2B5EF4-FFF2-40B4-BE49-F238E27FC236}">
                <a16:creationId xmlns="" xmlns:a16="http://schemas.microsoft.com/office/drawing/2014/main" id="{B384AAB8-3730-4B57-8B49-02F6C3AF1F7D}"/>
              </a:ext>
            </a:extLst>
          </p:cNvPr>
          <p:cNvSpPr/>
          <p:nvPr/>
        </p:nvSpPr>
        <p:spPr>
          <a:xfrm>
            <a:off x="866911" y="2841373"/>
            <a:ext cx="3288567" cy="54945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Trần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Quốc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Toản</a:t>
            </a:r>
            <a:endParaRPr lang="en-US" sz="25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ounded Rectangle 13">
            <a:extLst>
              <a:ext uri="{FF2B5EF4-FFF2-40B4-BE49-F238E27FC236}">
                <a16:creationId xmlns="" xmlns:a16="http://schemas.microsoft.com/office/drawing/2014/main" id="{374434A4-F7FD-40EA-AFF5-B4B3330AEA8E}"/>
              </a:ext>
            </a:extLst>
          </p:cNvPr>
          <p:cNvSpPr/>
          <p:nvPr/>
        </p:nvSpPr>
        <p:spPr>
          <a:xfrm>
            <a:off x="5083024" y="1889871"/>
            <a:ext cx="6194574" cy="549455"/>
          </a:xfrm>
          <a:prstGeom prst="roundRect">
            <a:avLst/>
          </a:prstGeom>
          <a:solidFill>
            <a:srgbClr val="92D050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tuổi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trẻ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mà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dũng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cảm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5" name="Rounded Rectangle 14">
            <a:extLst>
              <a:ext uri="{FF2B5EF4-FFF2-40B4-BE49-F238E27FC236}">
                <a16:creationId xmlns="" xmlns:a16="http://schemas.microsoft.com/office/drawing/2014/main" id="{D8A0DC48-6CF5-47D5-871B-9D356BEAA50A}"/>
              </a:ext>
            </a:extLst>
          </p:cNvPr>
          <p:cNvSpPr/>
          <p:nvPr/>
        </p:nvSpPr>
        <p:spPr>
          <a:xfrm>
            <a:off x="5083025" y="2787923"/>
            <a:ext cx="6194576" cy="549455"/>
          </a:xfrm>
          <a:prstGeom prst="roundRect">
            <a:avLst/>
          </a:prstGeom>
          <a:solidFill>
            <a:srgbClr val="92D050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là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một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cậu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bé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có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lòng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yêu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nước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6" name="Rounded Rectangle 15">
            <a:extLst>
              <a:ext uri="{FF2B5EF4-FFF2-40B4-BE49-F238E27FC236}">
                <a16:creationId xmlns="" xmlns:a16="http://schemas.microsoft.com/office/drawing/2014/main" id="{1E6D61D9-CAE8-4EB4-B5FD-CAA29C15B296}"/>
              </a:ext>
            </a:extLst>
          </p:cNvPr>
          <p:cNvSpPr/>
          <p:nvPr/>
        </p:nvSpPr>
        <p:spPr>
          <a:xfrm>
            <a:off x="5101261" y="3732640"/>
            <a:ext cx="6661248" cy="913716"/>
          </a:xfrm>
          <a:prstGeom prst="roundRect">
            <a:avLst/>
          </a:prstGeom>
          <a:solidFill>
            <a:srgbClr val="92D050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xô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mấy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người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lính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gác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xăm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xăm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xuống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bến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để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gặp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vua</a:t>
            </a:r>
            <a:r>
              <a:rPr lang="en-US" sz="2500" dirty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7900E46E-92D2-4254-9B63-4F0E964318E7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4173715" y="3118812"/>
            <a:ext cx="927546" cy="10706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7900E46E-92D2-4254-9B63-4F0E964318E7}"/>
              </a:ext>
            </a:extLst>
          </p:cNvPr>
          <p:cNvCxnSpPr>
            <a:cxnSpLocks/>
          </p:cNvCxnSpPr>
          <p:nvPr/>
        </p:nvCxnSpPr>
        <p:spPr>
          <a:xfrm>
            <a:off x="5277696" y="4186786"/>
            <a:ext cx="3121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7900E46E-92D2-4254-9B63-4F0E964318E7}"/>
              </a:ext>
            </a:extLst>
          </p:cNvPr>
          <p:cNvCxnSpPr>
            <a:cxnSpLocks/>
          </p:cNvCxnSpPr>
          <p:nvPr/>
        </p:nvCxnSpPr>
        <p:spPr>
          <a:xfrm flipV="1">
            <a:off x="8879878" y="4186786"/>
            <a:ext cx="2397723" cy="27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3579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0" y="384308"/>
            <a:ext cx="10715230" cy="610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6236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429" y="1121335"/>
            <a:ext cx="4872589" cy="49267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974" y="1208852"/>
            <a:ext cx="4926662" cy="482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03564" y="290839"/>
            <a:ext cx="11123387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200" b="1" dirty="0" err="1">
                <a:latin typeface="UTM Avo" panose="02040603050506020204" pitchFamily="18" charset="0"/>
              </a:rPr>
              <a:t>Nói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tên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một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người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anh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hùng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nhỏ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tuổi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mà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em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biết</a:t>
            </a:r>
            <a:r>
              <a:rPr lang="en-US" sz="3200" b="1" dirty="0">
                <a:latin typeface="UTM Avo" panose="02040603050506020204" pitchFamily="18" charset="0"/>
              </a:rPr>
              <a:t>.</a:t>
            </a:r>
            <a:endParaRPr lang="vi-VN" sz="3200" b="1" dirty="0">
              <a:latin typeface="UTM Avo" panose="02040603050506020204" pitchFamily="18" charset="0"/>
            </a:endParaRPr>
          </a:p>
        </p:txBody>
      </p:sp>
      <p:sp>
        <p:nvSpPr>
          <p:cNvPr id="12" name="Rectangle: Rounded Corners 39">
            <a:extLst>
              <a:ext uri="{FF2B5EF4-FFF2-40B4-BE49-F238E27FC236}">
                <a16:creationId xmlns:a16="http://schemas.microsoft.com/office/drawing/2014/main" xmlns="" id="{D5ACBE7A-3011-4E90-9D2B-4BB3E5DAA67F}"/>
              </a:ext>
            </a:extLst>
          </p:cNvPr>
          <p:cNvSpPr/>
          <p:nvPr/>
        </p:nvSpPr>
        <p:spPr>
          <a:xfrm>
            <a:off x="2060504" y="6048089"/>
            <a:ext cx="3013216" cy="54667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+mj-lt"/>
              </a:rPr>
              <a:t>Kim </a:t>
            </a:r>
            <a:r>
              <a:rPr lang="en-US" sz="2800" dirty="0" err="1" smtClean="0">
                <a:latin typeface="+mj-lt"/>
              </a:rPr>
              <a:t>Đồng</a:t>
            </a:r>
            <a:endParaRPr lang="en-US" sz="2800" dirty="0">
              <a:latin typeface="+mj-lt"/>
            </a:endParaRPr>
          </a:p>
        </p:txBody>
      </p:sp>
      <p:sp>
        <p:nvSpPr>
          <p:cNvPr id="14" name="Rectangle: Rounded Corners 39">
            <a:extLst>
              <a:ext uri="{FF2B5EF4-FFF2-40B4-BE49-F238E27FC236}">
                <a16:creationId xmlns:a16="http://schemas.microsoft.com/office/drawing/2014/main" xmlns="" id="{D5ACBE7A-3011-4E90-9D2B-4BB3E5DAA67F}"/>
              </a:ext>
            </a:extLst>
          </p:cNvPr>
          <p:cNvSpPr/>
          <p:nvPr/>
        </p:nvSpPr>
        <p:spPr>
          <a:xfrm>
            <a:off x="7113697" y="6048089"/>
            <a:ext cx="3013216" cy="54667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+mj-lt"/>
              </a:rPr>
              <a:t>Trần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Quốc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Toản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1500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28" y="119536"/>
            <a:ext cx="11489653" cy="6558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7404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244499" y="-129474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BÓP NÁT QUẢ CAM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73081" y="495082"/>
            <a:ext cx="8972672" cy="22240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smtClean="0">
                <a:latin typeface="UTM Avo" panose="02040603050506020204" pitchFamily="18" charset="0"/>
              </a:rPr>
              <a:t>               </a:t>
            </a:r>
            <a:r>
              <a:rPr lang="en-US" dirty="0" err="1" smtClean="0">
                <a:latin typeface="UTM Avo" panose="02040603050506020204" pitchFamily="18" charset="0"/>
              </a:rPr>
              <a:t>Giặc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Nguyên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sứ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thần</a:t>
            </a:r>
            <a:r>
              <a:rPr lang="en-US" dirty="0">
                <a:latin typeface="UTM Avo" panose="02040603050506020204" pitchFamily="18" charset="0"/>
              </a:rPr>
              <a:t> sang </a:t>
            </a:r>
            <a:r>
              <a:rPr lang="en-US" dirty="0" err="1">
                <a:latin typeface="UTM Avo" panose="02040603050506020204" pitchFamily="18" charset="0"/>
              </a:rPr>
              <a:t>giả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vờ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mượn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để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xâm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chiếm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nước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>
                <a:latin typeface="UTM Avo" panose="02040603050506020204" pitchFamily="18" charset="0"/>
              </a:rPr>
              <a:t>ta.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Sứ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ngang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ngược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Trần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vô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cùng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giận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  </a:t>
            </a:r>
            <a:r>
              <a:rPr lang="en-US" dirty="0" err="1" smtClean="0">
                <a:latin typeface="UTM Avo" panose="02040603050506020204" pitchFamily="18" charset="0"/>
              </a:rPr>
              <a:t>Biết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họp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việc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dưới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thuyền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quyết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gặp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xin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đánh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Đợi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không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gặp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được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liều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chết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xô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lính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xăm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bến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5910" y="2507531"/>
            <a:ext cx="7947435" cy="139305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</a:t>
            </a:r>
            <a:r>
              <a:rPr lang="en-US" dirty="0" err="1" smtClean="0">
                <a:latin typeface="UTM Avo" panose="02040603050506020204" pitchFamily="18" charset="0"/>
              </a:rPr>
              <a:t>Gặp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tâu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- Cho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mượn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mất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. Xin </a:t>
            </a:r>
            <a:r>
              <a:rPr lang="en-US" dirty="0" err="1">
                <a:latin typeface="UTM Avo" panose="02040603050506020204" pitchFamily="18" charset="0"/>
              </a:rPr>
              <a:t>bệ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đánh</a:t>
            </a:r>
            <a:r>
              <a:rPr lang="en-US" dirty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xong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tự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đặt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thanh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gươm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gáy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xin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chịu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tội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9953" y="3754482"/>
            <a:ext cx="11977352" cy="139305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 </a:t>
            </a:r>
            <a:r>
              <a:rPr lang="en-US" dirty="0" err="1" smtClean="0">
                <a:latin typeface="UTM Avo" panose="02040603050506020204" pitchFamily="18" charset="0"/>
              </a:rPr>
              <a:t>Vua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đứng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dậy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ôn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tồn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bảo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</a:t>
            </a:r>
            <a:r>
              <a:rPr lang="en-US" sz="1700" dirty="0" smtClean="0">
                <a:latin typeface="UTM Avo" panose="02040603050506020204" pitchFamily="18" charset="0"/>
              </a:rPr>
              <a:t>- </a:t>
            </a:r>
            <a:r>
              <a:rPr lang="en-US" sz="1700" dirty="0" err="1" smtClean="0">
                <a:latin typeface="UTM Avo" panose="02040603050506020204" pitchFamily="18" charset="0"/>
              </a:rPr>
              <a:t>Quốc</a:t>
            </a:r>
            <a:r>
              <a:rPr lang="en-US" sz="1700" dirty="0" smtClean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Toản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làm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trái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phép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nước</a:t>
            </a:r>
            <a:r>
              <a:rPr lang="en-US" sz="1700" dirty="0">
                <a:latin typeface="UTM Avo" panose="02040603050506020204" pitchFamily="18" charset="0"/>
              </a:rPr>
              <a:t>, </a:t>
            </a:r>
            <a:r>
              <a:rPr lang="en-US" sz="1700" dirty="0" err="1">
                <a:latin typeface="UTM Avo" panose="02040603050506020204" pitchFamily="18" charset="0"/>
              </a:rPr>
              <a:t>lẽ</a:t>
            </a:r>
            <a:r>
              <a:rPr lang="en-US" sz="1700" dirty="0">
                <a:latin typeface="UTM Avo" panose="02040603050506020204" pitchFamily="18" charset="0"/>
              </a:rPr>
              <a:t> ra </a:t>
            </a:r>
            <a:r>
              <a:rPr lang="en-US" sz="1700" dirty="0" err="1">
                <a:latin typeface="UTM Avo" panose="02040603050506020204" pitchFamily="18" charset="0"/>
              </a:rPr>
              <a:t>phải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trị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tội</a:t>
            </a:r>
            <a:r>
              <a:rPr lang="en-US" sz="1700" dirty="0">
                <a:latin typeface="UTM Avo" panose="02040603050506020204" pitchFamily="18" charset="0"/>
              </a:rPr>
              <a:t>. </a:t>
            </a:r>
            <a:r>
              <a:rPr lang="en-US" sz="1700" dirty="0" err="1">
                <a:latin typeface="UTM Avo" panose="02040603050506020204" pitchFamily="18" charset="0"/>
              </a:rPr>
              <a:t>Nhưng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còn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trẻ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mà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đã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biết</a:t>
            </a:r>
            <a:r>
              <a:rPr lang="en-US" sz="1700" dirty="0">
                <a:latin typeface="UTM Avo" panose="02040603050506020204" pitchFamily="18" charset="0"/>
              </a:rPr>
              <a:t> lo </a:t>
            </a:r>
            <a:r>
              <a:rPr lang="en-US" sz="1700" dirty="0" err="1">
                <a:latin typeface="UTM Avo" panose="02040603050506020204" pitchFamily="18" charset="0"/>
              </a:rPr>
              <a:t>việc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nước</a:t>
            </a:r>
            <a:r>
              <a:rPr lang="en-US" sz="1700" dirty="0">
                <a:latin typeface="UTM Avo" panose="02040603050506020204" pitchFamily="18" charset="0"/>
              </a:rPr>
              <a:t>, ta </a:t>
            </a:r>
            <a:r>
              <a:rPr lang="en-US" sz="1700" dirty="0" err="1">
                <a:latin typeface="UTM Avo" panose="02040603050506020204" pitchFamily="18" charset="0"/>
              </a:rPr>
              <a:t>có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lời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khen</a:t>
            </a:r>
            <a:r>
              <a:rPr lang="en-US" sz="17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ban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quả</a:t>
            </a:r>
            <a:r>
              <a:rPr lang="en-US" dirty="0">
                <a:latin typeface="UTM Avo" panose="02040603050506020204" pitchFamily="18" charset="0"/>
              </a:rPr>
              <a:t> cam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6938" y="5032295"/>
            <a:ext cx="11977352" cy="18085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dirty="0" err="1" smtClean="0">
                <a:latin typeface="UTM Avo" panose="02040603050506020204" pitchFamily="18" charset="0"/>
              </a:rPr>
              <a:t>Quốc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ức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bước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bờ</a:t>
            </a:r>
            <a:r>
              <a:rPr lang="en-US" dirty="0">
                <a:latin typeface="UTM Avo" panose="02040603050506020204" pitchFamily="18" charset="0"/>
              </a:rPr>
              <a:t>: “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ban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quý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nhưng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xem</a:t>
            </a:r>
            <a:r>
              <a:rPr lang="en-US" dirty="0">
                <a:latin typeface="UTM Avo" panose="02040603050506020204" pitchFamily="18" charset="0"/>
              </a:rPr>
              <a:t> ta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trẻ</a:t>
            </a:r>
            <a:r>
              <a:rPr lang="en-US" dirty="0">
                <a:latin typeface="UTM Avo" panose="02040603050506020204" pitchFamily="18" charset="0"/>
              </a:rPr>
              <a:t> con, </a:t>
            </a:r>
            <a:r>
              <a:rPr lang="en-US" dirty="0" err="1">
                <a:latin typeface="UTM Avo" panose="02040603050506020204" pitchFamily="18" charset="0"/>
              </a:rPr>
              <a:t>không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dự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việc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”. </a:t>
            </a:r>
            <a:r>
              <a:rPr lang="en-US" dirty="0" err="1">
                <a:latin typeface="UTM Avo" panose="02040603050506020204" pitchFamily="18" charset="0"/>
              </a:rPr>
              <a:t>Nghĩ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quân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ngang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ngược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nghiến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răng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tay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bóp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chặt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</a:t>
            </a:r>
            <a:r>
              <a:rPr lang="en-US" dirty="0" err="1" smtClean="0">
                <a:latin typeface="UTM Avo" panose="02040603050506020204" pitchFamily="18" charset="0"/>
              </a:rPr>
              <a:t>Khi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trở</a:t>
            </a:r>
            <a:r>
              <a:rPr lang="en-US" dirty="0">
                <a:latin typeface="UTM Avo" panose="02040603050506020204" pitchFamily="18" charset="0"/>
              </a:rPr>
              <a:t> ra,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xoè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tay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mọi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xem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quý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Nhưng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quả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nát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từ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bao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giờ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  <a:r>
              <a:rPr lang="en-US" dirty="0">
                <a:latin typeface="UTM Avo" panose="02040603050506020204" pitchFamily="18" charset="0"/>
              </a:rPr>
              <a:t>	                                                                         </a:t>
            </a:r>
            <a:r>
              <a:rPr lang="en-US" dirty="0" smtClean="0">
                <a:latin typeface="UTM Avo" panose="02040603050506020204" pitchFamily="18" charset="0"/>
              </a:rPr>
              <a:t>                               (</a:t>
            </a:r>
            <a:r>
              <a:rPr lang="en-US" i="1" dirty="0">
                <a:latin typeface="UTM Avo" panose="02040603050506020204" pitchFamily="18" charset="0"/>
              </a:rPr>
              <a:t>Theo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Nguyễn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Huy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Tưởng</a:t>
            </a:r>
            <a:r>
              <a:rPr lang="en-US" dirty="0">
                <a:latin typeface="UTM Avo" panose="02040603050506020204" pitchFamily="18" charset="0"/>
              </a:rPr>
              <a:t>)</a:t>
            </a:r>
            <a:endParaRPr lang="vi-VN" dirty="0">
              <a:latin typeface="UTM Avo" panose="02040603050506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A70B73C-300D-4B8B-B1E6-008C26AFCB5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055" y="27710"/>
            <a:ext cx="3338945" cy="21613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BEA1CC8A-9714-4DE4-8BC4-89027738075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055" y="2189018"/>
            <a:ext cx="3200395" cy="2117559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4717477" y="914068"/>
            <a:ext cx="13611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382769" y="941445"/>
            <a:ext cx="12209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286620" y="5877732"/>
            <a:ext cx="11191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30363" y="5853441"/>
            <a:ext cx="14052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Wave 20"/>
          <p:cNvSpPr/>
          <p:nvPr/>
        </p:nvSpPr>
        <p:spPr>
          <a:xfrm>
            <a:off x="355339" y="-46447"/>
            <a:ext cx="2958991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nối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tiếp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câu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052942" y="493605"/>
            <a:ext cx="1967345" cy="50326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Giặc</a:t>
            </a:r>
            <a:r>
              <a:rPr lang="en-US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Nguyên</a:t>
            </a:r>
            <a:endParaRPr lang="en-US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514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322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244499" y="-129474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BÓP NÁT QUẢ CAM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73081" y="495082"/>
            <a:ext cx="8972672" cy="22240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latin typeface="UTM Avo" panose="02040603050506020204" pitchFamily="18" charset="0"/>
              </a:rPr>
              <a:t> </a:t>
            </a:r>
            <a:r>
              <a:rPr lang="en-US" sz="1600" dirty="0" smtClean="0">
                <a:latin typeface="UTM Avo" panose="02040603050506020204" pitchFamily="18" charset="0"/>
              </a:rPr>
              <a:t>               </a:t>
            </a:r>
            <a:r>
              <a:rPr lang="en-US" dirty="0" err="1" smtClean="0">
                <a:latin typeface="UTM Avo" panose="02040603050506020204" pitchFamily="18" charset="0"/>
              </a:rPr>
              <a:t>Giặc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Nguyên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sứ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thần</a:t>
            </a:r>
            <a:r>
              <a:rPr lang="en-US" dirty="0">
                <a:latin typeface="UTM Avo" panose="02040603050506020204" pitchFamily="18" charset="0"/>
              </a:rPr>
              <a:t> sang </a:t>
            </a:r>
            <a:r>
              <a:rPr lang="en-US" dirty="0" err="1">
                <a:latin typeface="UTM Avo" panose="02040603050506020204" pitchFamily="18" charset="0"/>
              </a:rPr>
              <a:t>giả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vờ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mượn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để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xâm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chiếm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nước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>
                <a:latin typeface="UTM Avo" panose="02040603050506020204" pitchFamily="18" charset="0"/>
              </a:rPr>
              <a:t>ta. </a:t>
            </a:r>
            <a:r>
              <a:rPr lang="en-US" dirty="0" err="1">
                <a:latin typeface="UTM Avo" panose="02040603050506020204" pitchFamily="18" charset="0"/>
              </a:rPr>
              <a:t>Thấy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Sứ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ngang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ngược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Trần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vô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cùng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giận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  </a:t>
            </a:r>
            <a:r>
              <a:rPr lang="en-US" dirty="0" err="1" smtClean="0">
                <a:latin typeface="UTM Avo" panose="02040603050506020204" pitchFamily="18" charset="0"/>
              </a:rPr>
              <a:t>Biết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họp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việc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dưới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thuyền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rồng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quyết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gặp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xin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đánh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Đợi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mãi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không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gặp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được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liều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chết</a:t>
            </a:r>
            <a:r>
              <a:rPr lang="en-US" dirty="0">
                <a:latin typeface="UTM Avo" panose="02040603050506020204" pitchFamily="18" charset="0"/>
              </a:rPr>
              <a:t> </a:t>
            </a:r>
            <a:endParaRPr lang="en-US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UTM Avo" panose="02040603050506020204" pitchFamily="18" charset="0"/>
              </a:rPr>
              <a:t>xô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mấy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lính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gác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xăm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xăm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bến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5910" y="2507531"/>
            <a:ext cx="7947435" cy="139305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</a:t>
            </a:r>
            <a:r>
              <a:rPr lang="en-US" dirty="0" err="1" smtClean="0">
                <a:latin typeface="UTM Avo" panose="02040603050506020204" pitchFamily="18" charset="0"/>
              </a:rPr>
              <a:t>Gặp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xuống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tâu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- Cho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mượn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đường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là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mất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. Xin </a:t>
            </a:r>
            <a:r>
              <a:rPr lang="en-US" dirty="0" err="1">
                <a:latin typeface="UTM Avo" panose="02040603050506020204" pitchFamily="18" charset="0"/>
              </a:rPr>
              <a:t>bệ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hạ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đánh</a:t>
            </a:r>
            <a:r>
              <a:rPr lang="en-US" dirty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xong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tự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đặt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thanh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gươm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gáy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xin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chịu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tội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9953" y="3754482"/>
            <a:ext cx="11977352" cy="139305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 </a:t>
            </a:r>
            <a:r>
              <a:rPr lang="en-US" dirty="0" err="1" smtClean="0">
                <a:latin typeface="UTM Avo" panose="02040603050506020204" pitchFamily="18" charset="0"/>
              </a:rPr>
              <a:t>Vua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đứng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dậy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ôn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tồn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bảo</a:t>
            </a:r>
            <a:r>
              <a:rPr lang="en-US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</a:t>
            </a:r>
            <a:r>
              <a:rPr lang="en-US" sz="1700" dirty="0" smtClean="0">
                <a:latin typeface="UTM Avo" panose="02040603050506020204" pitchFamily="18" charset="0"/>
              </a:rPr>
              <a:t>- </a:t>
            </a:r>
            <a:r>
              <a:rPr lang="en-US" sz="1700" dirty="0" err="1" smtClean="0">
                <a:latin typeface="UTM Avo" panose="02040603050506020204" pitchFamily="18" charset="0"/>
              </a:rPr>
              <a:t>Quốc</a:t>
            </a:r>
            <a:r>
              <a:rPr lang="en-US" sz="1700" dirty="0" smtClean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Toản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làm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trái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phép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nước</a:t>
            </a:r>
            <a:r>
              <a:rPr lang="en-US" sz="1700" dirty="0">
                <a:latin typeface="UTM Avo" panose="02040603050506020204" pitchFamily="18" charset="0"/>
              </a:rPr>
              <a:t>, </a:t>
            </a:r>
            <a:r>
              <a:rPr lang="en-US" sz="1700" dirty="0" err="1">
                <a:latin typeface="UTM Avo" panose="02040603050506020204" pitchFamily="18" charset="0"/>
              </a:rPr>
              <a:t>lẽ</a:t>
            </a:r>
            <a:r>
              <a:rPr lang="en-US" sz="1700" dirty="0">
                <a:latin typeface="UTM Avo" panose="02040603050506020204" pitchFamily="18" charset="0"/>
              </a:rPr>
              <a:t> ra </a:t>
            </a:r>
            <a:r>
              <a:rPr lang="en-US" sz="1700" dirty="0" err="1">
                <a:latin typeface="UTM Avo" panose="02040603050506020204" pitchFamily="18" charset="0"/>
              </a:rPr>
              <a:t>phải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trị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tội</a:t>
            </a:r>
            <a:r>
              <a:rPr lang="en-US" sz="1700" dirty="0">
                <a:latin typeface="UTM Avo" panose="02040603050506020204" pitchFamily="18" charset="0"/>
              </a:rPr>
              <a:t>. </a:t>
            </a:r>
            <a:r>
              <a:rPr lang="en-US" sz="1700" dirty="0" err="1">
                <a:latin typeface="UTM Avo" panose="02040603050506020204" pitchFamily="18" charset="0"/>
              </a:rPr>
              <a:t>Nhưng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còn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trẻ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mà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đã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biết</a:t>
            </a:r>
            <a:r>
              <a:rPr lang="en-US" sz="1700" dirty="0">
                <a:latin typeface="UTM Avo" panose="02040603050506020204" pitchFamily="18" charset="0"/>
              </a:rPr>
              <a:t> lo </a:t>
            </a:r>
            <a:r>
              <a:rPr lang="en-US" sz="1700" dirty="0" err="1">
                <a:latin typeface="UTM Avo" panose="02040603050506020204" pitchFamily="18" charset="0"/>
              </a:rPr>
              <a:t>việc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nước</a:t>
            </a:r>
            <a:r>
              <a:rPr lang="en-US" sz="1700" dirty="0">
                <a:latin typeface="UTM Avo" panose="02040603050506020204" pitchFamily="18" charset="0"/>
              </a:rPr>
              <a:t>, ta </a:t>
            </a:r>
            <a:r>
              <a:rPr lang="en-US" sz="1700" dirty="0" err="1">
                <a:latin typeface="UTM Avo" panose="02040603050506020204" pitchFamily="18" charset="0"/>
              </a:rPr>
              <a:t>có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lời</a:t>
            </a:r>
            <a:r>
              <a:rPr lang="en-US" sz="1700" dirty="0">
                <a:latin typeface="UTM Avo" panose="02040603050506020204" pitchFamily="18" charset="0"/>
              </a:rPr>
              <a:t> </a:t>
            </a:r>
            <a:r>
              <a:rPr lang="en-US" sz="1700" dirty="0" err="1">
                <a:latin typeface="UTM Avo" panose="02040603050506020204" pitchFamily="18" charset="0"/>
              </a:rPr>
              <a:t>khen</a:t>
            </a:r>
            <a:r>
              <a:rPr lang="en-US" sz="17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 </a:t>
            </a:r>
            <a:r>
              <a:rPr lang="en-US" dirty="0" err="1" smtClean="0">
                <a:latin typeface="UTM Avo" panose="02040603050506020204" pitchFamily="18" charset="0"/>
              </a:rPr>
              <a:t>Nói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rồi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ban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quả</a:t>
            </a:r>
            <a:r>
              <a:rPr lang="en-US" dirty="0">
                <a:latin typeface="UTM Avo" panose="02040603050506020204" pitchFamily="18" charset="0"/>
              </a:rPr>
              <a:t> cam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6938" y="5032295"/>
            <a:ext cx="11977352" cy="18085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dirty="0" err="1" smtClean="0">
                <a:latin typeface="UTM Avo" panose="02040603050506020204" pitchFamily="18" charset="0"/>
              </a:rPr>
              <a:t>Quốc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ức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bước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bờ</a:t>
            </a:r>
            <a:r>
              <a:rPr lang="en-US" dirty="0">
                <a:latin typeface="UTM Avo" panose="02040603050506020204" pitchFamily="18" charset="0"/>
              </a:rPr>
              <a:t>: “ </a:t>
            </a:r>
            <a:r>
              <a:rPr lang="en-US" dirty="0" err="1">
                <a:latin typeface="UTM Avo" panose="02040603050506020204" pitchFamily="18" charset="0"/>
              </a:rPr>
              <a:t>Vua</a:t>
            </a:r>
            <a:r>
              <a:rPr lang="en-US" dirty="0">
                <a:latin typeface="UTM Avo" panose="02040603050506020204" pitchFamily="18" charset="0"/>
              </a:rPr>
              <a:t> ban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quý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nhưng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xem</a:t>
            </a:r>
            <a:r>
              <a:rPr lang="en-US" dirty="0">
                <a:latin typeface="UTM Avo" panose="02040603050506020204" pitchFamily="18" charset="0"/>
              </a:rPr>
              <a:t> ta </a:t>
            </a:r>
            <a:r>
              <a:rPr lang="en-US" dirty="0" err="1">
                <a:latin typeface="UTM Avo" panose="02040603050506020204" pitchFamily="18" charset="0"/>
              </a:rPr>
              <a:t>như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trẻ</a:t>
            </a:r>
            <a:r>
              <a:rPr lang="en-US" dirty="0">
                <a:latin typeface="UTM Avo" panose="02040603050506020204" pitchFamily="18" charset="0"/>
              </a:rPr>
              <a:t> con, </a:t>
            </a:r>
            <a:r>
              <a:rPr lang="en-US" dirty="0" err="1">
                <a:latin typeface="UTM Avo" panose="02040603050506020204" pitchFamily="18" charset="0"/>
              </a:rPr>
              <a:t>không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dự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việc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nước</a:t>
            </a:r>
            <a:r>
              <a:rPr lang="en-US" dirty="0">
                <a:latin typeface="UTM Avo" panose="02040603050506020204" pitchFamily="18" charset="0"/>
              </a:rPr>
              <a:t>”. </a:t>
            </a:r>
            <a:r>
              <a:rPr lang="en-US" dirty="0" err="1">
                <a:latin typeface="UTM Avo" panose="02040603050506020204" pitchFamily="18" charset="0"/>
              </a:rPr>
              <a:t>Nghĩ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quân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ngang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ngược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cậu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nghiến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răng</a:t>
            </a:r>
            <a:r>
              <a:rPr lang="en-US" dirty="0">
                <a:latin typeface="UTM Avo" panose="02040603050506020204" pitchFamily="18" charset="0"/>
              </a:rPr>
              <a:t>, </a:t>
            </a:r>
            <a:r>
              <a:rPr lang="en-US" dirty="0" err="1">
                <a:latin typeface="UTM Avo" panose="02040603050506020204" pitchFamily="18" charset="0"/>
              </a:rPr>
              <a:t>hai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bàn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tay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bóp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chặt</a:t>
            </a:r>
            <a:r>
              <a:rPr lang="en-US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 </a:t>
            </a:r>
            <a:r>
              <a:rPr lang="en-US" dirty="0" err="1" smtClean="0">
                <a:latin typeface="UTM Avo" panose="02040603050506020204" pitchFamily="18" charset="0"/>
              </a:rPr>
              <a:t>Khi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trở</a:t>
            </a:r>
            <a:r>
              <a:rPr lang="en-US" dirty="0">
                <a:latin typeface="UTM Avo" panose="02040603050506020204" pitchFamily="18" charset="0"/>
              </a:rPr>
              <a:t> ra, </a:t>
            </a:r>
            <a:r>
              <a:rPr lang="en-US" dirty="0" err="1">
                <a:latin typeface="UTM Avo" panose="02040603050506020204" pitchFamily="18" charset="0"/>
              </a:rPr>
              <a:t>Quốc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Toản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xoè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tay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cho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mọi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người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xem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quý</a:t>
            </a:r>
            <a:r>
              <a:rPr lang="en-US" dirty="0">
                <a:latin typeface="UTM Avo" panose="02040603050506020204" pitchFamily="18" charset="0"/>
              </a:rPr>
              <a:t>. </a:t>
            </a:r>
            <a:r>
              <a:rPr lang="en-US" dirty="0" err="1">
                <a:latin typeface="UTM Avo" panose="02040603050506020204" pitchFamily="18" charset="0"/>
              </a:rPr>
              <a:t>Nhưng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quả</a:t>
            </a:r>
            <a:r>
              <a:rPr lang="en-US" dirty="0">
                <a:latin typeface="UTM Avo" panose="02040603050506020204" pitchFamily="18" charset="0"/>
              </a:rPr>
              <a:t> cam </a:t>
            </a:r>
            <a:r>
              <a:rPr lang="en-US" dirty="0" err="1">
                <a:latin typeface="UTM Avo" panose="02040603050506020204" pitchFamily="18" charset="0"/>
              </a:rPr>
              <a:t>đã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nát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từ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bao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giờ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  <a:r>
              <a:rPr lang="en-US" dirty="0">
                <a:latin typeface="UTM Avo" panose="02040603050506020204" pitchFamily="18" charset="0"/>
              </a:rPr>
              <a:t>	                                                                         </a:t>
            </a:r>
            <a:r>
              <a:rPr lang="en-US" dirty="0" smtClean="0">
                <a:latin typeface="UTM Avo" panose="02040603050506020204" pitchFamily="18" charset="0"/>
              </a:rPr>
              <a:t>                               (</a:t>
            </a:r>
            <a:r>
              <a:rPr lang="en-US" i="1" dirty="0">
                <a:latin typeface="UTM Avo" panose="02040603050506020204" pitchFamily="18" charset="0"/>
              </a:rPr>
              <a:t>Theo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Nguyễn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Huy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Tưởng</a:t>
            </a:r>
            <a:r>
              <a:rPr lang="en-US" dirty="0">
                <a:latin typeface="UTM Avo" panose="02040603050506020204" pitchFamily="18" charset="0"/>
              </a:rPr>
              <a:t>)</a:t>
            </a:r>
            <a:endParaRPr lang="vi-VN" dirty="0">
              <a:latin typeface="UTM Avo" panose="02040603050506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A70B73C-300D-4B8B-B1E6-008C26AFCB5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055" y="27710"/>
            <a:ext cx="3338945" cy="21613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BEA1CC8A-9714-4DE4-8BC4-89027738075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055" y="2189018"/>
            <a:ext cx="3200395" cy="211755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305251" y="914068"/>
            <a:ext cx="2649731" cy="56205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Trần</a:t>
            </a:r>
            <a:r>
              <a:rPr lang="en-US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Quốc</a:t>
            </a:r>
            <a:r>
              <a:rPr lang="en-US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Toản</a:t>
            </a:r>
            <a:endParaRPr lang="en-US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866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518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</TotalTime>
  <Words>1740</Words>
  <Application>Microsoft Office PowerPoint</Application>
  <PresentationFormat>Custom</PresentationFormat>
  <Paragraphs>138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1_Office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74</cp:revision>
  <dcterms:created xsi:type="dcterms:W3CDTF">2021-07-20T01:55:21Z</dcterms:created>
  <dcterms:modified xsi:type="dcterms:W3CDTF">2022-04-01T14:35:03Z</dcterms:modified>
</cp:coreProperties>
</file>