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89" r:id="rId2"/>
    <p:sldId id="294" r:id="rId3"/>
    <p:sldId id="303" r:id="rId4"/>
    <p:sldId id="299" r:id="rId5"/>
    <p:sldId id="300" r:id="rId6"/>
    <p:sldId id="302" r:id="rId7"/>
    <p:sldId id="305" r:id="rId8"/>
    <p:sldId id="275" r:id="rId9"/>
    <p:sldId id="276" r:id="rId10"/>
    <p:sldId id="283" r:id="rId11"/>
    <p:sldId id="295" r:id="rId12"/>
    <p:sldId id="304" r:id="rId13"/>
    <p:sldId id="301" r:id="rId14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388F"/>
    <a:srgbClr val="41DADE"/>
    <a:srgbClr val="F9990D"/>
    <a:srgbClr val="FB33B4"/>
    <a:srgbClr val="5EDF9E"/>
    <a:srgbClr val="F1CF94"/>
    <a:srgbClr val="F86D56"/>
    <a:srgbClr val="F7492C"/>
    <a:srgbClr val="FB25DC"/>
    <a:srgbClr val="23E1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-672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6E1ED2-7F69-457D-B276-205D98558FE1}" type="datetimeFigureOut">
              <a:rPr lang="en-US" smtClean="0"/>
              <a:t>7/12/2022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B6E046-5631-401C-B769-4135BF5E75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9658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CD6A86-94E1-4EDB-A4E9-C9B1DB95CE4F}" type="slidenum">
              <a:rPr lang="vi-VN" smtClean="0"/>
              <a:t>3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9095179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CD6A86-94E1-4EDB-A4E9-C9B1DB95CE4F}" type="slidenum">
              <a:rPr lang="vi-VN" smtClean="0"/>
              <a:t>7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9095179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896619" y="1603301"/>
            <a:ext cx="9867486" cy="4770499"/>
            <a:chOff x="741115" y="865258"/>
            <a:chExt cx="7691377" cy="4010102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3129031" y="865258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12480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3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896619" y="1566374"/>
            <a:ext cx="9867486" cy="4807426"/>
            <a:chOff x="741115" y="853968"/>
            <a:chExt cx="7691377" cy="4021392"/>
          </a:xfrm>
          <a:solidFill>
            <a:schemeClr val="accent3"/>
          </a:solidFill>
        </p:grpSpPr>
        <p:sp>
          <p:nvSpPr>
            <p:cNvPr id="294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3121100" y="853968"/>
              <a:ext cx="3397427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95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296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7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8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76199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81358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7576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8378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5065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:a16="http://schemas.microsoft.com/office/drawing/2014/main" xmlns="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36305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6" descr="Không có mô tả.">
            <a:extLst>
              <a:ext uri="{FF2B5EF4-FFF2-40B4-BE49-F238E27FC236}">
                <a16:creationId xmlns:a16="http://schemas.microsoft.com/office/drawing/2014/main" xmlns="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40430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4486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697449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2022/12/7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621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86231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2022/12/7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489115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69710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187676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718299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1" name="Picture 10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382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:a16="http://schemas.microsoft.com/office/drawing/2014/main" xmlns="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7717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0" name="Picture 6" descr="Không có mô tả.">
            <a:extLst>
              <a:ext uri="{FF2B5EF4-FFF2-40B4-BE49-F238E27FC236}">
                <a16:creationId xmlns:a16="http://schemas.microsoft.com/office/drawing/2014/main" xmlns="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16653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9" name="Picture 9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936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310159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48355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75" r:id="rId5"/>
    <p:sldLayoutId id="2147483692" r:id="rId6"/>
    <p:sldLayoutId id="2147483694" r:id="rId7"/>
    <p:sldLayoutId id="2147483693" r:id="rId8"/>
    <p:sldLayoutId id="2147483691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95" r:id="rId15"/>
    <p:sldLayoutId id="2147483696" r:id="rId16"/>
    <p:sldLayoutId id="2147483697" r:id="rId17"/>
    <p:sldLayoutId id="2147483698" r:id="rId18"/>
    <p:sldLayoutId id="2147483699" r:id="rId19"/>
    <p:sldLayoutId id="2147483701" r:id="rId20"/>
    <p:sldLayoutId id="2147483702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9.png"/><Relationship Id="rId5" Type="http://schemas.openxmlformats.org/officeDocument/2006/relationships/image" Target="../media/image8.GIF"/><Relationship Id="rId4" Type="http://schemas.openxmlformats.org/officeDocument/2006/relationships/image" Target="../media/image7.GIF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589" y="1583179"/>
            <a:ext cx="8809795" cy="193574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51419" y="3754623"/>
            <a:ext cx="6468110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lvl="1" indent="0" algn="ctr" defTabSz="457200" fontAlgn="base">
              <a:buClrTx/>
              <a:buSzTx/>
              <a:buFontTx/>
              <a:buNone/>
              <a:defRPr/>
            </a:pPr>
            <a:r>
              <a:rPr lang="en-US" altLang="zh-CN" sz="4800" b="1" i="1" noProof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  <a:sym typeface="+mn-ea"/>
              </a:rPr>
              <a:t>Chào mừng các em </a:t>
            </a:r>
          </a:p>
          <a:p>
            <a:pPr marL="457200" lvl="1" indent="0" algn="ctr" defTabSz="457200" fontAlgn="base">
              <a:buClrTx/>
              <a:buSzTx/>
              <a:buFontTx/>
              <a:buNone/>
              <a:defRPr/>
            </a:pPr>
            <a:r>
              <a:rPr lang="en-US" altLang="zh-CN" sz="4800" b="1" i="1" noProof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  <a:sym typeface="+mn-ea"/>
              </a:rPr>
              <a:t>đến với tiết Toán</a:t>
            </a:r>
            <a:endParaRPr lang="en-US" altLang="zh-CN" sz="4800" b="1" i="1" noProof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uLnTx/>
              <a:uFillTx/>
              <a:latin typeface="+mj-lt"/>
              <a:ea typeface="字魂17号-萌趣果冻体"/>
              <a:cs typeface="+mj-lt"/>
              <a:sym typeface="+mn-ea"/>
            </a:endParaRPr>
          </a:p>
        </p:txBody>
      </p:sp>
      <p:pic>
        <p:nvPicPr>
          <p:cNvPr id="9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392767" y="4650317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9" descr="10004015438746072987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1401862" flipH="1">
            <a:off x="12496801" y="5925277"/>
            <a:ext cx="1322916" cy="132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0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13819717" y="3124200"/>
            <a:ext cx="711200" cy="71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00603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35759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182727" y="555172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699748" y="221450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1114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20" dur="4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0.00017 2.59259E-6 C -0.02673 -0.01605 -0.10139 -0.0784 -0.15885 -0.0963 C -0.21632 -0.1142 -0.27083 -0.10926 -0.34375 -0.10741 C -0.41684 -0.10556 -0.51319 -0.11389 -0.59635 -0.08519 C -0.67934 -0.05648 -0.73211 0.04074 -0.84323 0.06543 C -0.95434 0.09012 -1.17534 0.06358 -1.26267 0.06296 " pathEditMode="relative" rAng="0" ptsTypes="aaaaaa">
                                      <p:cBhvr>
                                        <p:cTn id="22" dur="49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125" y="-1204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Motion origin="layout" path="M 3.33333E-6 4.81481E-6 C -0.02066 -0.00093 -0.08525 -0.00031 -0.12361 -0.00463 C -0.16198 -0.00896 -0.16268 0.02283 -0.23073 -0.02624 C -0.29879 -0.07531 -0.4375 -0.19538 -0.53229 -0.29908 C -0.62726 -0.40278 -0.72934 -0.52717 -0.80104 -0.64908 C -0.87275 -0.77099 -0.92882 -0.95124 -0.9625 -1.03056 " pathEditMode="relative" rAng="0" ptsTypes="aaaaaa">
                                      <p:cBhvr>
                                        <p:cTn id="2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125" y="-5040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88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9800"/>
                                  </p:stCondLst>
                                  <p:childTnLst>
                                    <p:animMotion origin="layout" path="M -8.33333E-7 -4.19753E-6 C 0.0191 -0.00092 0.03837 0.00154 0.05729 -0.0037 C 0.0599 -0.00432 0.06198 -0.00833 0.06459 -0.00926 C 0.07118 -0.01142 0.07778 -0.01173 0.08438 -0.01296 C 0.10538 -0.02222 0.1257 -0.03518 0.14688 -0.04259 C 0.15452 -0.04846 0.16163 -0.05185 0.16875 -0.05926 C 0.17222 -0.06296 0.17917 -0.07037 0.17917 -0.07037 C 0.18195 -0.10895 0.18941 -0.11636 0.20417 -0.14259 C 0.21702 -0.16543 0.23212 -0.18271 0.24584 -0.2037 C 0.25278 -0.21451 0.26163 -0.22099 0.26875 -0.23148 C 0.27934 -0.24722 0.29358 -0.26204 0.30729 -0.26667 C 0.32031 -0.28055 0.33386 -0.29413 0.34792 -0.3037 C 0.35382 -0.30802 0.35643 -0.31265 0.3625 -0.31512 C 0.38212 -0.33858 0.40886 -0.35988 0.43229 -0.36667 C 0.4382 -0.37222 0.4434 -0.37438 0.45 -0.37623 C 0.46788 -0.38796 0.4875 -0.3963 0.50625 -0.40185 C 0.51997 -0.4142 0.53594 -0.41759 0.55104 -0.42253 C 0.56077 -0.43086 0.57205 -0.43333 0.58229 -0.44074 C 0.59254 -0.44784 0.60174 -0.46111 0.6125 -0.46481 C 0.62327 -0.47623 0.6408 -0.49815 0.64896 -0.51667 C 0.65399 -0.52809 0.65886 -0.53981 0.66459 -0.55 C 0.66684 -0.56234 0.66389 -0.54907 0.66875 -0.56111 C 0.67379 -0.57376 0.67899 -0.6037 0.68542 -0.61111 C 0.6875 -0.62037 0.6882 -0.62438 0.69271 -0.62963 C 0.69757 -0.65586 0.71511 -0.68518 0.72604 -0.70185 C 0.73195 -0.7108 0.73403 -0.71883 0.74167 -0.72407 C 0.75104 -0.74599 0.73872 -0.72037 0.74896 -0.73333 C 0.75035 -0.73518 0.7507 -0.73858 0.75209 -0.74074 C 0.75486 -0.74537 0.75868 -0.74784 0.76146 -0.75185 C 0.76771 -0.76142 0.77344 -0.77284 0.78021 -0.78148 C 0.78715 -0.79012 0.79011 -0.78951 0.79688 -0.7963 C 0.80278 -0.80216 0.80834 -0.80926 0.81459 -0.81481 C 0.81684 -0.82099 0.82292 -0.83148 0.82292 -0.83148 C 0.82639 -0.85 0.8316 -0.84753 0.83542 -0.86111 " pathEditMode="relative" ptsTypes="fffffffffffffffffffffffffffffffffA">
                                      <p:cBhvr>
                                        <p:cTn id="31" dur="5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15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38" dur="4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40" dur="4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F6CF2529-B4CE-40DC-A54A-C74EAC117E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810331" y="1039092"/>
            <a:ext cx="7368269" cy="5324730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xmlns="" id="{A4C21873-06A6-4FCF-93D4-2421ADC83FB4}"/>
              </a:ext>
            </a:extLst>
          </p:cNvPr>
          <p:cNvSpPr/>
          <p:nvPr/>
        </p:nvSpPr>
        <p:spPr>
          <a:xfrm>
            <a:off x="225437" y="183923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/>
              <a:t>3</a:t>
            </a:r>
            <a:endParaRPr lang="vi-VN" sz="44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EC0DAC2-2EEE-42F5-993D-15765501148F}"/>
              </a:ext>
            </a:extLst>
          </p:cNvPr>
          <p:cNvSpPr txBox="1"/>
          <p:nvPr/>
        </p:nvSpPr>
        <p:spPr>
          <a:xfrm>
            <a:off x="824216" y="135911"/>
            <a:ext cx="11354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600" dirty="0"/>
              <a:t>Xem tờ lịch tháng 1 dưới đây rồi trả lời câu hỏi.</a:t>
            </a: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xmlns="" id="{FE571318-E51E-4365-B4C0-92AB26B0FA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8466772"/>
              </p:ext>
            </p:extLst>
          </p:nvPr>
        </p:nvGraphicFramePr>
        <p:xfrm>
          <a:off x="6234163" y="1894278"/>
          <a:ext cx="5500285" cy="422183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46270">
                  <a:extLst>
                    <a:ext uri="{9D8B030D-6E8A-4147-A177-3AD203B41FA5}">
                      <a16:colId xmlns:a16="http://schemas.microsoft.com/office/drawing/2014/main" xmlns="" val="274537390"/>
                    </a:ext>
                  </a:extLst>
                </a:gridCol>
                <a:gridCol w="766307">
                  <a:extLst>
                    <a:ext uri="{9D8B030D-6E8A-4147-A177-3AD203B41FA5}">
                      <a16:colId xmlns:a16="http://schemas.microsoft.com/office/drawing/2014/main" xmlns="" val="484017830"/>
                    </a:ext>
                  </a:extLst>
                </a:gridCol>
                <a:gridCol w="770040">
                  <a:extLst>
                    <a:ext uri="{9D8B030D-6E8A-4147-A177-3AD203B41FA5}">
                      <a16:colId xmlns:a16="http://schemas.microsoft.com/office/drawing/2014/main" xmlns="" val="1092291372"/>
                    </a:ext>
                  </a:extLst>
                </a:gridCol>
                <a:gridCol w="770040">
                  <a:extLst>
                    <a:ext uri="{9D8B030D-6E8A-4147-A177-3AD203B41FA5}">
                      <a16:colId xmlns:a16="http://schemas.microsoft.com/office/drawing/2014/main" xmlns="" val="3960849886"/>
                    </a:ext>
                  </a:extLst>
                </a:gridCol>
                <a:gridCol w="770040">
                  <a:extLst>
                    <a:ext uri="{9D8B030D-6E8A-4147-A177-3AD203B41FA5}">
                      <a16:colId xmlns:a16="http://schemas.microsoft.com/office/drawing/2014/main" xmlns="" val="360845237"/>
                    </a:ext>
                  </a:extLst>
                </a:gridCol>
                <a:gridCol w="756290">
                  <a:extLst>
                    <a:ext uri="{9D8B030D-6E8A-4147-A177-3AD203B41FA5}">
                      <a16:colId xmlns:a16="http://schemas.microsoft.com/office/drawing/2014/main" xmlns="" val="880744691"/>
                    </a:ext>
                  </a:extLst>
                </a:gridCol>
                <a:gridCol w="921298">
                  <a:extLst>
                    <a:ext uri="{9D8B030D-6E8A-4147-A177-3AD203B41FA5}">
                      <a16:colId xmlns:a16="http://schemas.microsoft.com/office/drawing/2014/main" xmlns="" val="1301124571"/>
                    </a:ext>
                  </a:extLst>
                </a:gridCol>
              </a:tblGrid>
              <a:tr h="861545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THỨ</a:t>
                      </a:r>
                      <a:r>
                        <a:rPr lang="en-US" sz="1600" b="1" baseline="0" dirty="0"/>
                        <a:t> </a:t>
                      </a:r>
                    </a:p>
                    <a:p>
                      <a:pPr algn="ctr"/>
                      <a:r>
                        <a:rPr lang="en-US" sz="1600" b="1" baseline="0" dirty="0"/>
                        <a:t>HAI</a:t>
                      </a:r>
                      <a:endParaRPr lang="en-US" sz="1600" b="1" dirty="0"/>
                    </a:p>
                  </a:txBody>
                  <a:tcPr anchor="ctr">
                    <a:solidFill>
                      <a:srgbClr val="F86D5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THỨ</a:t>
                      </a:r>
                      <a:r>
                        <a:rPr lang="en-US" sz="1600" b="1" baseline="0" dirty="0"/>
                        <a:t> </a:t>
                      </a:r>
                    </a:p>
                    <a:p>
                      <a:pPr algn="ctr"/>
                      <a:r>
                        <a:rPr lang="en-US" sz="1600" b="1" baseline="0" dirty="0"/>
                        <a:t>BA</a:t>
                      </a:r>
                      <a:endParaRPr lang="en-US" sz="1600" b="1" dirty="0"/>
                    </a:p>
                  </a:txBody>
                  <a:tcPr anchor="ctr">
                    <a:solidFill>
                      <a:srgbClr val="F86D5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THỨ</a:t>
                      </a:r>
                    </a:p>
                    <a:p>
                      <a:pPr algn="ctr"/>
                      <a:r>
                        <a:rPr lang="en-US" sz="1600" b="1" dirty="0"/>
                        <a:t>TƯ</a:t>
                      </a:r>
                    </a:p>
                  </a:txBody>
                  <a:tcPr anchor="ctr">
                    <a:solidFill>
                      <a:srgbClr val="F86D5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THỨ</a:t>
                      </a:r>
                    </a:p>
                    <a:p>
                      <a:pPr algn="ctr"/>
                      <a:r>
                        <a:rPr lang="en-US" sz="1600" b="1" dirty="0"/>
                        <a:t>NĂM</a:t>
                      </a:r>
                    </a:p>
                  </a:txBody>
                  <a:tcPr anchor="ctr">
                    <a:solidFill>
                      <a:srgbClr val="F86D5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THỨ</a:t>
                      </a:r>
                    </a:p>
                    <a:p>
                      <a:pPr algn="ctr"/>
                      <a:r>
                        <a:rPr lang="en-US" sz="1600" b="1" dirty="0"/>
                        <a:t>SÁU</a:t>
                      </a:r>
                    </a:p>
                  </a:txBody>
                  <a:tcPr anchor="ctr">
                    <a:solidFill>
                      <a:srgbClr val="F86D5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THỨ</a:t>
                      </a:r>
                    </a:p>
                    <a:p>
                      <a:pPr algn="ctr"/>
                      <a:r>
                        <a:rPr lang="en-US" sz="1600" b="1" dirty="0"/>
                        <a:t>BẢY</a:t>
                      </a:r>
                    </a:p>
                  </a:txBody>
                  <a:tcPr anchor="ctr">
                    <a:solidFill>
                      <a:srgbClr val="F86D5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CHỦ</a:t>
                      </a:r>
                      <a:r>
                        <a:rPr lang="en-US" sz="1600" b="1" baseline="0" dirty="0"/>
                        <a:t> NHẬT</a:t>
                      </a:r>
                      <a:endParaRPr lang="en-US" sz="1600" b="1" dirty="0"/>
                    </a:p>
                  </a:txBody>
                  <a:tcPr anchor="ctr">
                    <a:solidFill>
                      <a:srgbClr val="F86D5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59851566"/>
                  </a:ext>
                </a:extLst>
              </a:tr>
              <a:tr h="560048"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FF0000"/>
                          </a:solidFill>
                        </a:rPr>
                        <a:t>2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09537148"/>
                  </a:ext>
                </a:extLst>
              </a:tr>
              <a:tr h="560048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3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4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5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6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7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8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FF0000"/>
                          </a:solidFill>
                        </a:rPr>
                        <a:t>9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06353738"/>
                  </a:ext>
                </a:extLst>
              </a:tr>
              <a:tr h="560048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10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11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12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13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14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15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FF0000"/>
                          </a:solidFill>
                        </a:rPr>
                        <a:t>16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74766022"/>
                  </a:ext>
                </a:extLst>
              </a:tr>
              <a:tr h="560048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17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18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19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20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21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22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FF0000"/>
                          </a:solidFill>
                        </a:rPr>
                        <a:t>23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89396450"/>
                  </a:ext>
                </a:extLst>
              </a:tr>
              <a:tr h="560048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24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25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26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27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28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29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FF0000"/>
                          </a:solidFill>
                        </a:rPr>
                        <a:t>30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20098184"/>
                  </a:ext>
                </a:extLst>
              </a:tr>
              <a:tr h="560048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31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10524376"/>
                  </a:ext>
                </a:extLst>
              </a:tr>
            </a:tbl>
          </a:graphicData>
        </a:graphic>
      </p:graphicFrame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F821A3B5-ACEA-4524-BC79-250C0301B2D5}"/>
              </a:ext>
            </a:extLst>
          </p:cNvPr>
          <p:cNvSpPr txBox="1"/>
          <p:nvPr/>
        </p:nvSpPr>
        <p:spPr>
          <a:xfrm>
            <a:off x="48361" y="1405615"/>
            <a:ext cx="5098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800" dirty="0"/>
              <a:t>- Tháng 1 có bao nhiêu ngày?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8BF20150-07E3-4B32-88DB-AD2F8D907D7A}"/>
              </a:ext>
            </a:extLst>
          </p:cNvPr>
          <p:cNvSpPr txBox="1"/>
          <p:nvPr/>
        </p:nvSpPr>
        <p:spPr>
          <a:xfrm>
            <a:off x="18052" y="2643191"/>
            <a:ext cx="48199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800" dirty="0"/>
              <a:t>- Ngày tết Dương </a:t>
            </a:r>
            <a:r>
              <a:rPr lang="vi-VN" sz="2800"/>
              <a:t>lịch </a:t>
            </a:r>
            <a:r>
              <a:rPr lang="vi-VN" sz="2800" smtClean="0"/>
              <a:t>tháng </a:t>
            </a:r>
            <a:r>
              <a:rPr lang="vi-VN" sz="2800" dirty="0"/>
              <a:t>1 là thứ mấy?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7E9CA650-7B9E-4E3D-80B6-5CE37F346AAA}"/>
              </a:ext>
            </a:extLst>
          </p:cNvPr>
          <p:cNvSpPr txBox="1"/>
          <p:nvPr/>
        </p:nvSpPr>
        <p:spPr>
          <a:xfrm>
            <a:off x="61482" y="4210575"/>
            <a:ext cx="49308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800" dirty="0"/>
              <a:t>- Ngày 1 tháng 2 cùng năm là thứ mấy?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B8447059-B2D5-4FE8-90E1-F1D1304896A3}"/>
              </a:ext>
            </a:extLst>
          </p:cNvPr>
          <p:cNvSpPr txBox="1"/>
          <p:nvPr/>
        </p:nvSpPr>
        <p:spPr>
          <a:xfrm>
            <a:off x="1395295" y="2029560"/>
            <a:ext cx="20133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800" dirty="0">
                <a:solidFill>
                  <a:srgbClr val="FF0000"/>
                </a:solidFill>
                <a:sym typeface="Wingdings" panose="05000000000000000000" pitchFamily="2" charset="2"/>
              </a:rPr>
              <a:t> 31 ngày.</a:t>
            </a:r>
            <a:endParaRPr lang="vi-VN" sz="2800" dirty="0">
              <a:solidFill>
                <a:srgbClr val="FF0000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718F8FCA-A86E-4E79-9B84-4E874A5965E3}"/>
              </a:ext>
            </a:extLst>
          </p:cNvPr>
          <p:cNvSpPr txBox="1"/>
          <p:nvPr/>
        </p:nvSpPr>
        <p:spPr>
          <a:xfrm>
            <a:off x="1397074" y="3611153"/>
            <a:ext cx="24960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800" dirty="0">
                <a:solidFill>
                  <a:srgbClr val="FF0000"/>
                </a:solidFill>
                <a:sym typeface="Wingdings" panose="05000000000000000000" pitchFamily="2" charset="2"/>
              </a:rPr>
              <a:t> Thứ Bảy.</a:t>
            </a:r>
            <a:endParaRPr lang="vi-VN" sz="2800" dirty="0">
              <a:solidFill>
                <a:srgbClr val="FF0000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BC62F35F-82E5-4E27-B312-B48B0C8B7705}"/>
              </a:ext>
            </a:extLst>
          </p:cNvPr>
          <p:cNvSpPr txBox="1"/>
          <p:nvPr/>
        </p:nvSpPr>
        <p:spPr>
          <a:xfrm>
            <a:off x="1413241" y="5238835"/>
            <a:ext cx="42101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800" dirty="0">
                <a:solidFill>
                  <a:srgbClr val="FF0000"/>
                </a:solidFill>
                <a:sym typeface="Wingdings" panose="05000000000000000000" pitchFamily="2" charset="2"/>
              </a:rPr>
              <a:t> Thứ Ba.</a:t>
            </a:r>
            <a:endParaRPr lang="vi-VN" sz="2800" dirty="0">
              <a:solidFill>
                <a:srgbClr val="FF0000"/>
              </a:solidFill>
            </a:endParaRPr>
          </a:p>
        </p:txBody>
      </p:sp>
      <p:sp>
        <p:nvSpPr>
          <p:cNvPr id="31" name="Star: 5 Points 30">
            <a:extLst>
              <a:ext uri="{FF2B5EF4-FFF2-40B4-BE49-F238E27FC236}">
                <a16:creationId xmlns:a16="http://schemas.microsoft.com/office/drawing/2014/main" xmlns="" id="{38397B53-B890-4246-A66E-731CD2FB2520}"/>
              </a:ext>
            </a:extLst>
          </p:cNvPr>
          <p:cNvSpPr/>
          <p:nvPr/>
        </p:nvSpPr>
        <p:spPr>
          <a:xfrm>
            <a:off x="6246863" y="5281039"/>
            <a:ext cx="679451" cy="962032"/>
          </a:xfrm>
          <a:prstGeom prst="star5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6BE5D7E4-5320-454A-8550-FE3963BBFC36}"/>
              </a:ext>
            </a:extLst>
          </p:cNvPr>
          <p:cNvSpPr/>
          <p:nvPr/>
        </p:nvSpPr>
        <p:spPr>
          <a:xfrm>
            <a:off x="10055772" y="2766696"/>
            <a:ext cx="749300" cy="54754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1</a:t>
            </a:r>
            <a:endParaRPr lang="vi-VN" sz="2400" dirty="0">
              <a:solidFill>
                <a:srgbClr val="FF0000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xmlns="" id="{2A9F277B-BE16-4059-90A6-DCC7E626F80C}"/>
              </a:ext>
            </a:extLst>
          </p:cNvPr>
          <p:cNvSpPr/>
          <p:nvPr/>
        </p:nvSpPr>
        <p:spPr>
          <a:xfrm>
            <a:off x="6996188" y="5631870"/>
            <a:ext cx="692151" cy="44583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AA2F4306-218C-4BF8-9353-D4083110F71D}"/>
              </a:ext>
            </a:extLst>
          </p:cNvPr>
          <p:cNvSpPr/>
          <p:nvPr/>
        </p:nvSpPr>
        <p:spPr>
          <a:xfrm>
            <a:off x="6989690" y="5566774"/>
            <a:ext cx="749300" cy="547547"/>
          </a:xfrm>
          <a:prstGeom prst="rect">
            <a:avLst/>
          </a:prstGeom>
          <a:solidFill>
            <a:srgbClr val="41DAD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1</a:t>
            </a:r>
            <a:endParaRPr lang="vi-VN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3066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6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23" grpId="0"/>
      <p:bldP spid="24" grpId="0"/>
      <p:bldP spid="25" grpId="0"/>
      <p:bldP spid="26" grpId="0"/>
      <p:bldP spid="28" grpId="0"/>
      <p:bldP spid="30" grpId="0"/>
      <p:bldP spid="31" grpId="0" animBg="1"/>
      <p:bldP spid="31" grpId="1" animBg="1"/>
      <p:bldP spid="32" grpId="0" animBg="1"/>
      <p:bldP spid="7" grpId="0" animBg="1"/>
      <p:bldP spid="3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600" b="1" dirty="0">
                <a:solidFill>
                  <a:srgbClr val="000000">
                    <a:lumMod val="95000"/>
                    <a:lumOff val="5000"/>
                  </a:srgbClr>
                </a:solidFill>
                <a:latin typeface="HP001 4H" panose="020B0603050302020204" pitchFamily="34" charset="0"/>
                <a:cs typeface="Times New Roman" pitchFamily="18" charset="0"/>
              </a:rPr>
              <a:t> </a:t>
            </a:r>
            <a:endParaRPr lang="en-US" sz="2600" b="1" dirty="0">
              <a:solidFill>
                <a:srgbClr val="000000">
                  <a:lumMod val="95000"/>
                  <a:lumOff val="5000"/>
                </a:srgb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096B86EC-10D4-42A5-A1E1-AAC259599117}"/>
              </a:ext>
            </a:extLst>
          </p:cNvPr>
          <p:cNvSpPr txBox="1"/>
          <p:nvPr/>
        </p:nvSpPr>
        <p:spPr>
          <a:xfrm>
            <a:off x="108840" y="272138"/>
            <a:ext cx="8827888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dirty="0" err="1">
                <a:latin typeface="HP001 5 hàng" pitchFamily="34" charset="0"/>
                <a:cs typeface="Times New Roman" pitchFamily="18" charset="0"/>
              </a:rPr>
              <a:t>Bài</a:t>
            </a:r>
            <a:r>
              <a:rPr lang="en-US" sz="3600" b="1" dirty="0">
                <a:latin typeface="HP001 5 hàng" pitchFamily="34" charset="0"/>
                <a:cs typeface="Times New Roman" pitchFamily="18" charset="0"/>
              </a:rPr>
              <a:t> 3 (117) </a:t>
            </a:r>
          </a:p>
        </p:txBody>
      </p:sp>
      <p:sp>
        <p:nvSpPr>
          <p:cNvPr id="17" name="TextBox 16">
            <a:extLst/>
          </p:cNvPr>
          <p:cNvSpPr txBox="1"/>
          <p:nvPr/>
        </p:nvSpPr>
        <p:spPr>
          <a:xfrm>
            <a:off x="750331" y="1006651"/>
            <a:ext cx="5762913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dirty="0">
                <a:latin typeface="HP001 5 hàng" pitchFamily="34" charset="0"/>
                <a:cs typeface="Times New Roman" pitchFamily="18" charset="0"/>
              </a:rPr>
              <a:t> -   </a:t>
            </a:r>
            <a:r>
              <a:rPr lang="en-US" sz="3600" b="1" dirty="0" err="1">
                <a:latin typeface="HP001 5 hàng" pitchFamily="34" charset="0"/>
                <a:cs typeface="Times New Roman" pitchFamily="18" charset="0"/>
              </a:rPr>
              <a:t>Tháng</a:t>
            </a:r>
            <a:r>
              <a:rPr lang="en-US" sz="3600" b="1" dirty="0">
                <a:latin typeface="HP001 5 hàng" pitchFamily="34" charset="0"/>
                <a:cs typeface="Times New Roman" pitchFamily="18" charset="0"/>
              </a:rPr>
              <a:t> 1 </a:t>
            </a:r>
            <a:r>
              <a:rPr lang="en-US" sz="3600" b="1" dirty="0" err="1">
                <a:latin typeface="HP001 5 hàng" pitchFamily="34" charset="0"/>
                <a:cs typeface="Times New Roman" pitchFamily="18" charset="0"/>
              </a:rPr>
              <a:t>có</a:t>
            </a:r>
            <a:r>
              <a:rPr lang="en-US" sz="3600" b="1" dirty="0">
                <a:latin typeface="HP001 5 hàng" pitchFamily="34" charset="0"/>
                <a:cs typeface="Times New Roman" pitchFamily="18" charset="0"/>
              </a:rPr>
              <a:t>: … </a:t>
            </a:r>
            <a:r>
              <a:rPr lang="en-US" sz="3600" b="1" dirty="0" err="1">
                <a:latin typeface="HP001 5 hàng" pitchFamily="34" charset="0"/>
                <a:cs typeface="Times New Roman" pitchFamily="18" charset="0"/>
              </a:rPr>
              <a:t>ngày</a:t>
            </a:r>
            <a:r>
              <a:rPr lang="en-US" sz="3600" b="1" dirty="0">
                <a:latin typeface="HP001 5 hàng" pitchFamily="34" charset="0"/>
                <a:cs typeface="Times New Roman" pitchFamily="18" charset="0"/>
              </a:rPr>
              <a:t> </a:t>
            </a:r>
          </a:p>
        </p:txBody>
      </p:sp>
      <p:sp>
        <p:nvSpPr>
          <p:cNvPr id="18" name="TextBox 17">
            <a:extLst/>
          </p:cNvPr>
          <p:cNvSpPr txBox="1"/>
          <p:nvPr/>
        </p:nvSpPr>
        <p:spPr>
          <a:xfrm>
            <a:off x="750329" y="1616799"/>
            <a:ext cx="11237005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dirty="0">
                <a:latin typeface="HP001 5 hàng" pitchFamily="34" charset="0"/>
                <a:cs typeface="Times New Roman" pitchFamily="18" charset="0"/>
              </a:rPr>
              <a:t> -   </a:t>
            </a:r>
            <a:r>
              <a:rPr lang="en-US" sz="3600" b="1" dirty="0" err="1">
                <a:latin typeface="HP001 5 hàng" pitchFamily="34" charset="0"/>
                <a:cs typeface="Times New Roman" pitchFamily="18" charset="0"/>
              </a:rPr>
              <a:t>Ngày</a:t>
            </a:r>
            <a:r>
              <a:rPr lang="en-US" sz="3600" b="1" dirty="0"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HP001 5 hàng" pitchFamily="34" charset="0"/>
                <a:cs typeface="Times New Roman" pitchFamily="18" charset="0"/>
              </a:rPr>
              <a:t>tết</a:t>
            </a:r>
            <a:r>
              <a:rPr lang="en-US" sz="3600" b="1" dirty="0"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HP001 5 hàng" pitchFamily="34" charset="0"/>
                <a:cs typeface="Times New Roman" pitchFamily="18" charset="0"/>
              </a:rPr>
              <a:t>Dương</a:t>
            </a:r>
            <a:r>
              <a:rPr lang="en-US" sz="3600" b="1" dirty="0"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HP001 5 hàng" pitchFamily="34" charset="0"/>
                <a:cs typeface="Times New Roman" pitchFamily="18" charset="0"/>
              </a:rPr>
              <a:t>lịch</a:t>
            </a:r>
            <a:r>
              <a:rPr lang="en-US" sz="3600" b="1" dirty="0">
                <a:latin typeface="HP001 5 hàng" pitchFamily="34" charset="0"/>
                <a:cs typeface="Times New Roman" pitchFamily="18" charset="0"/>
              </a:rPr>
              <a:t> 1 </a:t>
            </a:r>
            <a:r>
              <a:rPr lang="en-US" sz="3600" b="1" dirty="0" err="1">
                <a:latin typeface="HP001 5 hàng" pitchFamily="34" charset="0"/>
                <a:cs typeface="Times New Roman" pitchFamily="18" charset="0"/>
              </a:rPr>
              <a:t>tháng</a:t>
            </a:r>
            <a:r>
              <a:rPr lang="en-US" sz="3600" b="1" dirty="0">
                <a:latin typeface="HP001 5 hàng" pitchFamily="34" charset="0"/>
                <a:cs typeface="Times New Roman" pitchFamily="18" charset="0"/>
              </a:rPr>
              <a:t> 1 </a:t>
            </a:r>
            <a:r>
              <a:rPr lang="en-US" sz="3600" b="1" dirty="0" err="1">
                <a:latin typeface="HP001 5 hàng" pitchFamily="34" charset="0"/>
                <a:cs typeface="Times New Roman" pitchFamily="18" charset="0"/>
              </a:rPr>
              <a:t>là</a:t>
            </a:r>
            <a:r>
              <a:rPr lang="en-US" sz="3600" b="1" dirty="0"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HP001 5 hàng" pitchFamily="34" charset="0"/>
                <a:cs typeface="Times New Roman" pitchFamily="18" charset="0"/>
              </a:rPr>
              <a:t>thứ</a:t>
            </a:r>
            <a:r>
              <a:rPr lang="en-US" sz="3600" b="1" dirty="0">
                <a:latin typeface="HP001 5 hàng" pitchFamily="34" charset="0"/>
                <a:cs typeface="Times New Roman" pitchFamily="18" charset="0"/>
              </a:rPr>
              <a:t>………..  </a:t>
            </a:r>
          </a:p>
        </p:txBody>
      </p:sp>
      <p:sp>
        <p:nvSpPr>
          <p:cNvPr id="21" name="TextBox 20">
            <a:extLst/>
          </p:cNvPr>
          <p:cNvSpPr txBox="1"/>
          <p:nvPr/>
        </p:nvSpPr>
        <p:spPr>
          <a:xfrm>
            <a:off x="821490" y="2247414"/>
            <a:ext cx="10778255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dirty="0">
                <a:latin typeface="HP001 5 hàng" pitchFamily="34" charset="0"/>
                <a:cs typeface="Times New Roman" pitchFamily="18" charset="0"/>
              </a:rPr>
              <a:t> -  </a:t>
            </a:r>
            <a:r>
              <a:rPr lang="en-US" sz="3600" b="1" dirty="0" err="1">
                <a:latin typeface="HP001 5 hàng" pitchFamily="34" charset="0"/>
                <a:cs typeface="Times New Roman" pitchFamily="18" charset="0"/>
              </a:rPr>
              <a:t>Ngày</a:t>
            </a:r>
            <a:r>
              <a:rPr lang="en-US" sz="3600" b="1" dirty="0">
                <a:latin typeface="HP001 5 hàng" pitchFamily="34" charset="0"/>
                <a:cs typeface="Times New Roman" pitchFamily="18" charset="0"/>
              </a:rPr>
              <a:t> 1 </a:t>
            </a:r>
            <a:r>
              <a:rPr lang="en-US" sz="3600" b="1" dirty="0" err="1">
                <a:latin typeface="HP001 5 hàng" pitchFamily="34" charset="0"/>
                <a:cs typeface="Times New Roman" pitchFamily="18" charset="0"/>
              </a:rPr>
              <a:t>tháng</a:t>
            </a:r>
            <a:r>
              <a:rPr lang="en-US" sz="3600" b="1" dirty="0">
                <a:latin typeface="HP001 5 hàng" pitchFamily="34" charset="0"/>
                <a:cs typeface="Times New Roman" pitchFamily="18" charset="0"/>
              </a:rPr>
              <a:t> 2 </a:t>
            </a:r>
            <a:r>
              <a:rPr lang="en-US" sz="3600" b="1" dirty="0" err="1">
                <a:latin typeface="HP001 5 hàng" pitchFamily="34" charset="0"/>
                <a:cs typeface="Times New Roman" pitchFamily="18" charset="0"/>
              </a:rPr>
              <a:t>cùng</a:t>
            </a:r>
            <a:r>
              <a:rPr lang="en-US" sz="3600" b="1" dirty="0"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HP001 5 hàng" pitchFamily="34" charset="0"/>
                <a:cs typeface="Times New Roman" pitchFamily="18" charset="0"/>
              </a:rPr>
              <a:t>năm</a:t>
            </a:r>
            <a:r>
              <a:rPr lang="en-US" sz="3600" b="1" dirty="0"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HP001 5 hàng" pitchFamily="34" charset="0"/>
                <a:cs typeface="Times New Roman" pitchFamily="18" charset="0"/>
              </a:rPr>
              <a:t>là</a:t>
            </a:r>
            <a:r>
              <a:rPr lang="en-US" sz="3600" b="1" dirty="0"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HP001 5 hàng" pitchFamily="34" charset="0"/>
                <a:cs typeface="Times New Roman" pitchFamily="18" charset="0"/>
              </a:rPr>
              <a:t>thứ</a:t>
            </a:r>
            <a:r>
              <a:rPr lang="en-US" sz="3600" b="1" dirty="0">
                <a:latin typeface="HP001 5 hàng" pitchFamily="34" charset="0"/>
                <a:cs typeface="Times New Roman" pitchFamily="18" charset="0"/>
              </a:rPr>
              <a:t>………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3164" y="3032244"/>
            <a:ext cx="8492836" cy="3714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439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164742" y="234801"/>
            <a:ext cx="97631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>
                <a:solidFill>
                  <a:srgbClr val="FF0000"/>
                </a:solidFill>
              </a:rPr>
              <a:t>4. Dặn dò</a:t>
            </a:r>
            <a:endParaRPr lang="x-none" sz="4400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5729755" y="3261870"/>
            <a:ext cx="35517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Chữ kí PH</a:t>
            </a:r>
            <a:endParaRPr lang="x-none" sz="4400" dirty="0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60757" y="1108096"/>
            <a:ext cx="120030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smtClean="0"/>
              <a:t>- </a:t>
            </a:r>
            <a:r>
              <a:rPr lang="en-US" sz="4400" smtClean="0"/>
              <a:t>Vở BT TV làm bài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85799" y="2230532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Vở BT Toán làm bài </a:t>
            </a:r>
          </a:p>
        </p:txBody>
      </p:sp>
    </p:spTree>
    <p:extLst>
      <p:ext uri="{BB962C8B-B14F-4D97-AF65-F5344CB8AC3E}">
        <p14:creationId xmlns:p14="http://schemas.microsoft.com/office/powerpoint/2010/main" val="2218849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3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4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5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6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3" grpId="0"/>
          <p:bldP spid="6" grpId="0"/>
          <p:bldP spid="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3" grpId="0"/>
          <p:bldP spid="6" grpId="0"/>
          <p:bldP spid="7" grpId="0"/>
        </p:bld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600" b="1" dirty="0">
                <a:solidFill>
                  <a:srgbClr val="000000">
                    <a:lumMod val="95000"/>
                    <a:lumOff val="5000"/>
                  </a:srgbClr>
                </a:solidFill>
                <a:latin typeface="HP001 4H" panose="020B0603050302020204" pitchFamily="34" charset="0"/>
                <a:cs typeface="Times New Roman" pitchFamily="18" charset="0"/>
              </a:rPr>
              <a:t> </a:t>
            </a:r>
            <a:endParaRPr lang="en-US" sz="2600" b="1" dirty="0">
              <a:solidFill>
                <a:srgbClr val="000000">
                  <a:lumMod val="95000"/>
                  <a:lumOff val="5000"/>
                </a:srgb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7216763" y="381384"/>
            <a:ext cx="3889143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1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Ngày</a:t>
            </a:r>
            <a:r>
              <a:rPr lang="en-US" sz="31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20/12/2021</a:t>
            </a:r>
            <a:endParaRPr lang="en-US" sz="31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764162" y="979881"/>
            <a:ext cx="27479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1.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Tiếng</a:t>
            </a: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Việt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07388" y="1603923"/>
            <a:ext cx="696767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-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Làm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1, 2, 3, 4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64 + 65 </a:t>
            </a:r>
            <a:endParaRPr lang="en-US" sz="32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25525" y="2229130"/>
            <a:ext cx="27479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.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Toán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81630" y="2853172"/>
            <a:ext cx="696767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-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Làm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1, 2, 3, 4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110 + 111 </a:t>
            </a:r>
            <a:endParaRPr lang="en-US" sz="32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265821" y="3430204"/>
            <a:ext cx="282467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Chữ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kí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dirty="0" smtClean="0">
                <a:solidFill>
                  <a:prstClr val="white">
                    <a:lumMod val="10000"/>
                  </a:prstClr>
                </a:solidFill>
                <a:latin typeface="Times New Roman" pitchFamily="18" charset="0"/>
                <a:cs typeface="Times New Roman" pitchFamily="18" charset="0"/>
              </a:rPr>
              <a:t>PH</a:t>
            </a:r>
            <a:endParaRPr lang="en-US" sz="3200" dirty="0">
              <a:solidFill>
                <a:prstClr val="white">
                  <a:lumMod val="10000"/>
                </a:prst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163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600" b="1" dirty="0">
                <a:solidFill>
                  <a:srgbClr val="000000">
                    <a:lumMod val="95000"/>
                    <a:lumOff val="5000"/>
                  </a:srgbClr>
                </a:solidFill>
                <a:latin typeface="HP001 4H" panose="020B0603050302020204" pitchFamily="34" charset="0"/>
                <a:cs typeface="Times New Roman" pitchFamily="18" charset="0"/>
              </a:rPr>
              <a:t> </a:t>
            </a:r>
            <a:endParaRPr lang="en-US" sz="2600" b="1" dirty="0">
              <a:solidFill>
                <a:srgbClr val="000000">
                  <a:lumMod val="95000"/>
                  <a:lumOff val="5000"/>
                </a:srgb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634154" y="954123"/>
            <a:ext cx="2667636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400" b="1" dirty="0">
                <a:solidFill>
                  <a:prstClr val="white">
                    <a:lumMod val="10000"/>
                  </a:prstClr>
                </a:solidFill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Toán</a:t>
            </a:r>
            <a:endParaRPr lang="en-US" sz="44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137066" y="1750342"/>
            <a:ext cx="8974253" cy="823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b="1" dirty="0" err="1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Bài</a:t>
            </a:r>
            <a:r>
              <a:rPr lang="en-US" sz="40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 30: </a:t>
            </a:r>
            <a:r>
              <a:rPr lang="en-US" sz="4000" b="1" dirty="0" err="1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Ngày</a:t>
            </a:r>
            <a:r>
              <a:rPr lang="en-US" sz="40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 – </a:t>
            </a:r>
            <a:r>
              <a:rPr lang="en-US" sz="4000" b="1" dirty="0" err="1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Tháng</a:t>
            </a:r>
            <a:r>
              <a:rPr lang="en-US" sz="40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 ( </a:t>
            </a:r>
            <a:r>
              <a:rPr lang="en-US" sz="4000" b="1" dirty="0" err="1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Tiết</a:t>
            </a:r>
            <a:r>
              <a:rPr lang="en-US" sz="40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 1)</a:t>
            </a:r>
          </a:p>
        </p:txBody>
      </p:sp>
    </p:spTree>
    <p:extLst>
      <p:ext uri="{BB962C8B-B14F-4D97-AF65-F5344CB8AC3E}">
        <p14:creationId xmlns:p14="http://schemas.microsoft.com/office/powerpoint/2010/main" val="2242842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FDB34C22-ACB8-4FC6-98A9-8B9B238352B6}"/>
              </a:ext>
            </a:extLst>
          </p:cNvPr>
          <p:cNvSpPr/>
          <p:nvPr/>
        </p:nvSpPr>
        <p:spPr>
          <a:xfrm>
            <a:off x="2092036" y="1855304"/>
            <a:ext cx="7869382" cy="3233531"/>
          </a:xfrm>
          <a:prstGeom prst="rect">
            <a:avLst/>
          </a:prstGeom>
          <a:solidFill>
            <a:srgbClr val="FCD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9600">
                <a:solidFill>
                  <a:srgbClr val="FF0000"/>
                </a:solidFill>
              </a:rPr>
              <a:t>Khám phá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09407448"/>
      </p:ext>
    </p:extLst>
  </p:cSld>
  <p:clrMapOvr>
    <a:masterClrMapping/>
  </p:clrMapOvr>
  <p:transition spd="slow" advClick="0" advTm="5000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67840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600" b="1" dirty="0">
                <a:solidFill>
                  <a:srgbClr val="000000">
                    <a:lumMod val="95000"/>
                    <a:lumOff val="5000"/>
                  </a:srgbClr>
                </a:solidFill>
                <a:latin typeface="HP001 4H" panose="020B0603050302020204" pitchFamily="34" charset="0"/>
                <a:cs typeface="Times New Roman" pitchFamily="18" charset="0"/>
              </a:rPr>
              <a:t> </a:t>
            </a:r>
            <a:endParaRPr lang="en-US" sz="2600" b="1" dirty="0">
              <a:solidFill>
                <a:srgbClr val="000000">
                  <a:lumMod val="95000"/>
                  <a:lumOff val="5000"/>
                </a:srgb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972" y="-298020"/>
            <a:ext cx="11552349" cy="5429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xmlns="" id="{9B523D72-2BA7-49CA-9043-0EE5FC52C4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723892"/>
              </p:ext>
            </p:extLst>
          </p:nvPr>
        </p:nvGraphicFramePr>
        <p:xfrm>
          <a:off x="4376951" y="1402343"/>
          <a:ext cx="5565540" cy="334212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55123">
                  <a:extLst>
                    <a:ext uri="{9D8B030D-6E8A-4147-A177-3AD203B41FA5}">
                      <a16:colId xmlns:a16="http://schemas.microsoft.com/office/drawing/2014/main" xmlns="" val="274537390"/>
                    </a:ext>
                  </a:extLst>
                </a:gridCol>
                <a:gridCol w="775399">
                  <a:extLst>
                    <a:ext uri="{9D8B030D-6E8A-4147-A177-3AD203B41FA5}">
                      <a16:colId xmlns:a16="http://schemas.microsoft.com/office/drawing/2014/main" xmlns="" val="484017830"/>
                    </a:ext>
                  </a:extLst>
                </a:gridCol>
                <a:gridCol w="779176">
                  <a:extLst>
                    <a:ext uri="{9D8B030D-6E8A-4147-A177-3AD203B41FA5}">
                      <a16:colId xmlns:a16="http://schemas.microsoft.com/office/drawing/2014/main" xmlns="" val="1092291372"/>
                    </a:ext>
                  </a:extLst>
                </a:gridCol>
                <a:gridCol w="779176">
                  <a:extLst>
                    <a:ext uri="{9D8B030D-6E8A-4147-A177-3AD203B41FA5}">
                      <a16:colId xmlns:a16="http://schemas.microsoft.com/office/drawing/2014/main" xmlns="" val="3960849886"/>
                    </a:ext>
                  </a:extLst>
                </a:gridCol>
                <a:gridCol w="779176">
                  <a:extLst>
                    <a:ext uri="{9D8B030D-6E8A-4147-A177-3AD203B41FA5}">
                      <a16:colId xmlns:a16="http://schemas.microsoft.com/office/drawing/2014/main" xmlns="" val="360845237"/>
                    </a:ext>
                  </a:extLst>
                </a:gridCol>
                <a:gridCol w="765261">
                  <a:extLst>
                    <a:ext uri="{9D8B030D-6E8A-4147-A177-3AD203B41FA5}">
                      <a16:colId xmlns:a16="http://schemas.microsoft.com/office/drawing/2014/main" xmlns="" val="880744691"/>
                    </a:ext>
                  </a:extLst>
                </a:gridCol>
                <a:gridCol w="932229">
                  <a:extLst>
                    <a:ext uri="{9D8B030D-6E8A-4147-A177-3AD203B41FA5}">
                      <a16:colId xmlns:a16="http://schemas.microsoft.com/office/drawing/2014/main" xmlns="" val="1301124571"/>
                    </a:ext>
                  </a:extLst>
                </a:gridCol>
              </a:tblGrid>
              <a:tr h="925446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THỨ</a:t>
                      </a:r>
                      <a:r>
                        <a:rPr lang="en-US" sz="1800" b="1" baseline="0" dirty="0"/>
                        <a:t> </a:t>
                      </a:r>
                    </a:p>
                    <a:p>
                      <a:pPr algn="ctr"/>
                      <a:r>
                        <a:rPr lang="en-US" sz="1800" b="1" baseline="0" dirty="0"/>
                        <a:t>HAI</a:t>
                      </a:r>
                      <a:endParaRPr lang="en-US" sz="1800" b="1" dirty="0"/>
                    </a:p>
                  </a:txBody>
                  <a:tcPr anchor="ctr">
                    <a:solidFill>
                      <a:srgbClr val="3FC0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THỨ</a:t>
                      </a:r>
                      <a:r>
                        <a:rPr lang="en-US" sz="1800" b="1" baseline="0" dirty="0"/>
                        <a:t> </a:t>
                      </a:r>
                    </a:p>
                    <a:p>
                      <a:pPr algn="ctr"/>
                      <a:r>
                        <a:rPr lang="en-US" sz="1800" b="1" baseline="0" dirty="0"/>
                        <a:t>BA</a:t>
                      </a:r>
                      <a:endParaRPr lang="en-US" sz="1800" b="1" dirty="0"/>
                    </a:p>
                  </a:txBody>
                  <a:tcPr anchor="ctr">
                    <a:solidFill>
                      <a:srgbClr val="3FC0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THỨ</a:t>
                      </a:r>
                    </a:p>
                    <a:p>
                      <a:pPr algn="ctr"/>
                      <a:r>
                        <a:rPr lang="en-US" sz="1800" b="1" dirty="0"/>
                        <a:t>TƯ</a:t>
                      </a:r>
                    </a:p>
                  </a:txBody>
                  <a:tcPr anchor="ctr">
                    <a:solidFill>
                      <a:srgbClr val="3FC0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THỨ</a:t>
                      </a:r>
                    </a:p>
                    <a:p>
                      <a:pPr algn="ctr"/>
                      <a:r>
                        <a:rPr lang="en-US" sz="1800" b="1" dirty="0"/>
                        <a:t>NĂM</a:t>
                      </a:r>
                    </a:p>
                  </a:txBody>
                  <a:tcPr anchor="ctr">
                    <a:solidFill>
                      <a:srgbClr val="3FC0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THỨ</a:t>
                      </a:r>
                    </a:p>
                    <a:p>
                      <a:pPr algn="ctr"/>
                      <a:r>
                        <a:rPr lang="en-US" sz="1800" b="1" dirty="0"/>
                        <a:t>SÁU</a:t>
                      </a:r>
                    </a:p>
                  </a:txBody>
                  <a:tcPr anchor="ctr">
                    <a:solidFill>
                      <a:srgbClr val="3FC0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THỨ</a:t>
                      </a:r>
                    </a:p>
                    <a:p>
                      <a:pPr algn="ctr"/>
                      <a:r>
                        <a:rPr lang="en-US" sz="1800" b="1" dirty="0"/>
                        <a:t>BẢY</a:t>
                      </a:r>
                    </a:p>
                  </a:txBody>
                  <a:tcPr anchor="ctr">
                    <a:solidFill>
                      <a:srgbClr val="3FC0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CHỦ</a:t>
                      </a:r>
                      <a:r>
                        <a:rPr lang="en-US" sz="1800" b="1" baseline="0" dirty="0"/>
                        <a:t> NHẬT</a:t>
                      </a:r>
                      <a:endParaRPr lang="en-US" sz="1800" b="1" dirty="0"/>
                    </a:p>
                  </a:txBody>
                  <a:tcPr anchor="ctr">
                    <a:solidFill>
                      <a:srgbClr val="3FC0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59851566"/>
                  </a:ext>
                </a:extLst>
              </a:tr>
              <a:tr h="483336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3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4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5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6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rgbClr val="FF0000"/>
                          </a:solidFill>
                        </a:rPr>
                        <a:t>7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09537148"/>
                  </a:ext>
                </a:extLst>
              </a:tr>
              <a:tr h="483336">
                <a:tc>
                  <a:txBody>
                    <a:bodyPr/>
                    <a:lstStyle/>
                    <a:p>
                      <a:pPr algn="ctr"/>
                      <a:r>
                        <a:rPr lang="vi-VN" sz="2400" dirty="0"/>
                        <a:t>8</a:t>
                      </a:r>
                      <a:endParaRPr lang="en-US" sz="24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9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10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11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12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13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rgbClr val="FF0000"/>
                          </a:solidFill>
                        </a:rPr>
                        <a:t>14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06353738"/>
                  </a:ext>
                </a:extLst>
              </a:tr>
              <a:tr h="483336">
                <a:tc>
                  <a:txBody>
                    <a:bodyPr/>
                    <a:lstStyle/>
                    <a:p>
                      <a:pPr algn="ctr"/>
                      <a:r>
                        <a:rPr lang="vi-VN" sz="2400" dirty="0"/>
                        <a:t>15</a:t>
                      </a:r>
                      <a:endParaRPr lang="en-US" sz="24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16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17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18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19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20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rgbClr val="FF0000"/>
                          </a:solidFill>
                        </a:rPr>
                        <a:t>21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74766022"/>
                  </a:ext>
                </a:extLst>
              </a:tr>
              <a:tr h="483336">
                <a:tc>
                  <a:txBody>
                    <a:bodyPr/>
                    <a:lstStyle/>
                    <a:p>
                      <a:pPr algn="ctr"/>
                      <a:r>
                        <a:rPr lang="vi-VN" sz="2400" dirty="0"/>
                        <a:t>22</a:t>
                      </a:r>
                      <a:endParaRPr lang="en-US" sz="24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23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24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25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26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27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rgbClr val="FF0000"/>
                          </a:solidFill>
                        </a:rPr>
                        <a:t>28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89396450"/>
                  </a:ext>
                </a:extLst>
              </a:tr>
              <a:tr h="483336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29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30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20098184"/>
                  </a:ext>
                </a:extLst>
              </a:tr>
            </a:tbl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8883225F-913A-4CE6-B6DF-EC6CFE699CC7}"/>
              </a:ext>
            </a:extLst>
          </p:cNvPr>
          <p:cNvSpPr txBox="1"/>
          <p:nvPr/>
        </p:nvSpPr>
        <p:spPr>
          <a:xfrm>
            <a:off x="866396" y="2288577"/>
            <a:ext cx="32619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400" dirty="0"/>
              <a:t>Tháng 11 </a:t>
            </a:r>
            <a:r>
              <a:rPr lang="vi-VN" sz="2400" dirty="0" smtClean="0"/>
              <a:t>có</a:t>
            </a:r>
            <a:r>
              <a:rPr lang="en-US" sz="2400" dirty="0" smtClean="0"/>
              <a:t>  </a:t>
            </a:r>
            <a:r>
              <a:rPr lang="vi-VN" sz="2400" dirty="0" smtClean="0"/>
              <a:t> </a:t>
            </a:r>
            <a:r>
              <a:rPr lang="en-US" sz="2400" dirty="0" smtClean="0"/>
              <a:t>...</a:t>
            </a:r>
            <a:r>
              <a:rPr lang="vi-VN" sz="2400" dirty="0" smtClean="0"/>
              <a:t> </a:t>
            </a:r>
            <a:r>
              <a:rPr lang="vi-VN" sz="2400" dirty="0"/>
              <a:t>ngày.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8883225F-913A-4CE6-B6DF-EC6CFE699CC7}"/>
              </a:ext>
            </a:extLst>
          </p:cNvPr>
          <p:cNvSpPr txBox="1"/>
          <p:nvPr/>
        </p:nvSpPr>
        <p:spPr>
          <a:xfrm>
            <a:off x="870592" y="2666576"/>
            <a:ext cx="31904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 </a:t>
            </a:r>
            <a:r>
              <a:rPr lang="vi-VN" sz="2400" dirty="0" smtClean="0"/>
              <a:t>Ngày </a:t>
            </a:r>
            <a:r>
              <a:rPr lang="vi-VN" sz="2400" dirty="0"/>
              <a:t>1 tháng 11 là </a:t>
            </a:r>
            <a:r>
              <a:rPr lang="en-US" sz="2400" dirty="0" smtClean="0"/>
              <a:t>     </a:t>
            </a:r>
          </a:p>
          <a:p>
            <a:r>
              <a:rPr lang="en-US" sz="2400" dirty="0"/>
              <a:t> </a:t>
            </a:r>
            <a:r>
              <a:rPr lang="en-US" sz="2400" dirty="0" smtClean="0"/>
              <a:t>        </a:t>
            </a:r>
            <a:r>
              <a:rPr lang="vi-VN" sz="2400" dirty="0" smtClean="0"/>
              <a:t>thứ </a:t>
            </a:r>
            <a:r>
              <a:rPr lang="en-US" sz="2400" dirty="0" smtClean="0"/>
              <a:t>....</a:t>
            </a:r>
            <a:r>
              <a:rPr lang="vi-VN" sz="2400" dirty="0" smtClean="0"/>
              <a:t>.</a:t>
            </a:r>
            <a:endParaRPr lang="vi-VN" sz="24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84E5D0FE-1B08-4DF9-8247-3BECA3EA4D6C}"/>
              </a:ext>
            </a:extLst>
          </p:cNvPr>
          <p:cNvSpPr/>
          <p:nvPr/>
        </p:nvSpPr>
        <p:spPr>
          <a:xfrm>
            <a:off x="2704356" y="2255738"/>
            <a:ext cx="483890" cy="468000"/>
          </a:xfrm>
          <a:prstGeom prst="rect">
            <a:avLst/>
          </a:prstGeom>
          <a:solidFill>
            <a:srgbClr val="FB25D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ysClr val="windowText" lastClr="1F1F1F"/>
                </a:solidFill>
              </a:rPr>
              <a:t>3</a:t>
            </a:r>
            <a:r>
              <a:rPr lang="en-US" sz="2000" dirty="0" smtClean="0">
                <a:solidFill>
                  <a:sysClr val="windowText" lastClr="1F1F1F"/>
                </a:solidFill>
              </a:rPr>
              <a:t>0</a:t>
            </a:r>
            <a:endParaRPr lang="vi-VN" sz="2000" dirty="0">
              <a:solidFill>
                <a:sysClr val="windowText" lastClr="1F1F1F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2A2368EC-49B0-4B24-A70D-E158DB9DD6E5}"/>
              </a:ext>
            </a:extLst>
          </p:cNvPr>
          <p:cNvSpPr/>
          <p:nvPr/>
        </p:nvSpPr>
        <p:spPr>
          <a:xfrm>
            <a:off x="2598338" y="1221480"/>
            <a:ext cx="1736434" cy="707886"/>
          </a:xfrm>
          <a:prstGeom prst="rect">
            <a:avLst/>
          </a:prstGeom>
          <a:solidFill>
            <a:srgbClr val="41DADE"/>
          </a:solidFill>
        </p:spPr>
        <p:txBody>
          <a:bodyPr wrap="square">
            <a:spAutoFit/>
          </a:bodyPr>
          <a:lstStyle/>
          <a:p>
            <a:pPr algn="ctr"/>
            <a:r>
              <a:rPr lang="vi-VN" sz="2000" b="1" dirty="0">
                <a:solidFill>
                  <a:srgbClr val="FF0000"/>
                </a:solidFill>
              </a:rPr>
              <a:t>THÁNG MƯỜI MỘT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84E5D0FE-1B08-4DF9-8247-3BECA3EA4D6C}"/>
              </a:ext>
            </a:extLst>
          </p:cNvPr>
          <p:cNvSpPr/>
          <p:nvPr/>
        </p:nvSpPr>
        <p:spPr>
          <a:xfrm>
            <a:off x="2178415" y="3082073"/>
            <a:ext cx="610940" cy="395527"/>
          </a:xfrm>
          <a:prstGeom prst="rect">
            <a:avLst/>
          </a:prstGeom>
          <a:solidFill>
            <a:srgbClr val="FB25D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ysClr val="windowText" lastClr="1F1F1F"/>
                </a:solidFill>
              </a:rPr>
              <a:t>Hai</a:t>
            </a:r>
            <a:endParaRPr lang="vi-VN" sz="2000" dirty="0">
              <a:solidFill>
                <a:sysClr val="windowText" lastClr="1F1F1F"/>
              </a:solidFill>
            </a:endParaRPr>
          </a:p>
        </p:txBody>
      </p:sp>
      <p:sp>
        <p:nvSpPr>
          <p:cNvPr id="4" name="Oval 3"/>
          <p:cNvSpPr/>
          <p:nvPr/>
        </p:nvSpPr>
        <p:spPr>
          <a:xfrm>
            <a:off x="5247861" y="4265432"/>
            <a:ext cx="516835" cy="45234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84E5D0FE-1B08-4DF9-8247-3BECA3EA4D6C}"/>
              </a:ext>
            </a:extLst>
          </p:cNvPr>
          <p:cNvSpPr/>
          <p:nvPr/>
        </p:nvSpPr>
        <p:spPr>
          <a:xfrm>
            <a:off x="8269358" y="3306340"/>
            <a:ext cx="715616" cy="468000"/>
          </a:xfrm>
          <a:prstGeom prst="rect">
            <a:avLst/>
          </a:prstGeom>
          <a:solidFill>
            <a:srgbClr val="FB25D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ysClr val="windowText" lastClr="1F1F1F"/>
                </a:solidFill>
              </a:rPr>
              <a:t>2</a:t>
            </a:r>
            <a:r>
              <a:rPr lang="en-US" sz="2000" dirty="0" smtClean="0">
                <a:solidFill>
                  <a:sysClr val="windowText" lastClr="1F1F1F"/>
                </a:solidFill>
              </a:rPr>
              <a:t>0</a:t>
            </a:r>
            <a:endParaRPr lang="vi-VN" sz="2000" dirty="0">
              <a:solidFill>
                <a:sysClr val="windowText" lastClr="1F1F1F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8883225F-913A-4CE6-B6DF-EC6CFE699CC7}"/>
              </a:ext>
            </a:extLst>
          </p:cNvPr>
          <p:cNvSpPr txBox="1"/>
          <p:nvPr/>
        </p:nvSpPr>
        <p:spPr>
          <a:xfrm>
            <a:off x="9242143" y="128059"/>
            <a:ext cx="23667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/>
              <a:t>Ngày</a:t>
            </a:r>
            <a:r>
              <a:rPr lang="vi-VN" sz="2400" dirty="0" smtClean="0"/>
              <a:t> </a:t>
            </a:r>
            <a:r>
              <a:rPr lang="en-US" sz="2400" dirty="0" smtClean="0"/>
              <a:t>20 </a:t>
            </a:r>
            <a:r>
              <a:rPr lang="en-US" sz="2400" dirty="0" err="1" smtClean="0"/>
              <a:t>tháng</a:t>
            </a:r>
            <a:r>
              <a:rPr lang="en-US" sz="2400" dirty="0" smtClean="0"/>
              <a:t> 11 </a:t>
            </a:r>
            <a:r>
              <a:rPr lang="en-US" sz="2400" dirty="0" err="1" smtClean="0"/>
              <a:t>là</a:t>
            </a:r>
            <a:r>
              <a:rPr lang="en-US" sz="2400" dirty="0" smtClean="0"/>
              <a:t> </a:t>
            </a:r>
            <a:r>
              <a:rPr lang="en-US" sz="2400" dirty="0" err="1" smtClean="0"/>
              <a:t>thứ</a:t>
            </a:r>
            <a:r>
              <a:rPr lang="en-US" sz="2400" dirty="0" smtClean="0"/>
              <a:t> ......</a:t>
            </a:r>
            <a:r>
              <a:rPr lang="vi-VN" sz="2400" dirty="0" smtClean="0"/>
              <a:t> </a:t>
            </a:r>
            <a:endParaRPr lang="vi-VN" sz="2400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84E5D0FE-1B08-4DF9-8247-3BECA3EA4D6C}"/>
              </a:ext>
            </a:extLst>
          </p:cNvPr>
          <p:cNvSpPr/>
          <p:nvPr/>
        </p:nvSpPr>
        <p:spPr>
          <a:xfrm>
            <a:off x="4361276" y="2327592"/>
            <a:ext cx="767315" cy="468000"/>
          </a:xfrm>
          <a:prstGeom prst="rect">
            <a:avLst/>
          </a:prstGeom>
          <a:solidFill>
            <a:srgbClr val="FB25D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ysClr val="windowText" lastClr="1F1F1F"/>
                </a:solidFill>
              </a:rPr>
              <a:t>1</a:t>
            </a:r>
            <a:endParaRPr lang="vi-VN" sz="2000" dirty="0">
              <a:solidFill>
                <a:sysClr val="windowText" lastClr="1F1F1F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84E5D0FE-1B08-4DF9-8247-3BECA3EA4D6C}"/>
              </a:ext>
            </a:extLst>
          </p:cNvPr>
          <p:cNvSpPr/>
          <p:nvPr/>
        </p:nvSpPr>
        <p:spPr>
          <a:xfrm>
            <a:off x="10747497" y="549083"/>
            <a:ext cx="689128" cy="395527"/>
          </a:xfrm>
          <a:prstGeom prst="rect">
            <a:avLst/>
          </a:prstGeom>
          <a:solidFill>
            <a:srgbClr val="FB25D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ysClr val="windowText" lastClr="1F1F1F"/>
                </a:solidFill>
              </a:rPr>
              <a:t>Bảy</a:t>
            </a:r>
            <a:endParaRPr lang="vi-VN" sz="2000" dirty="0">
              <a:solidFill>
                <a:sysClr val="windowText" lastClr="1F1F1F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8883225F-913A-4CE6-B6DF-EC6CFE699CC7}"/>
              </a:ext>
            </a:extLst>
          </p:cNvPr>
          <p:cNvSpPr txBox="1"/>
          <p:nvPr/>
        </p:nvSpPr>
        <p:spPr>
          <a:xfrm>
            <a:off x="503577" y="5216894"/>
            <a:ext cx="1160890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/>
              <a:t>- </a:t>
            </a:r>
            <a:r>
              <a:rPr lang="en-US" sz="2600" dirty="0" err="1" smtClean="0"/>
              <a:t>Tháng</a:t>
            </a:r>
            <a:r>
              <a:rPr lang="en-US" sz="2600" dirty="0" smtClean="0"/>
              <a:t> </a:t>
            </a:r>
            <a:r>
              <a:rPr lang="en-US" sz="2600" dirty="0" smtClean="0">
                <a:solidFill>
                  <a:srgbClr val="FF0000"/>
                </a:solidFill>
              </a:rPr>
              <a:t>1</a:t>
            </a:r>
            <a:r>
              <a:rPr lang="en-US" sz="2600" dirty="0" smtClean="0"/>
              <a:t>, </a:t>
            </a:r>
            <a:r>
              <a:rPr lang="en-US" sz="2600" dirty="0" err="1" smtClean="0"/>
              <a:t>tháng</a:t>
            </a:r>
            <a:r>
              <a:rPr lang="en-US" sz="2600" dirty="0" smtClean="0"/>
              <a:t> </a:t>
            </a:r>
            <a:r>
              <a:rPr lang="en-US" sz="2600" dirty="0" smtClean="0">
                <a:solidFill>
                  <a:srgbClr val="FF0000"/>
                </a:solidFill>
              </a:rPr>
              <a:t>3</a:t>
            </a:r>
            <a:r>
              <a:rPr lang="en-US" sz="2600" dirty="0" smtClean="0"/>
              <a:t>, </a:t>
            </a:r>
            <a:r>
              <a:rPr lang="en-US" sz="2600" dirty="0" err="1" smtClean="0"/>
              <a:t>tháng</a:t>
            </a:r>
            <a:r>
              <a:rPr lang="en-US" sz="2600" dirty="0" smtClean="0"/>
              <a:t> </a:t>
            </a:r>
            <a:r>
              <a:rPr lang="en-US" sz="2600" dirty="0" smtClean="0">
                <a:solidFill>
                  <a:srgbClr val="FF0000"/>
                </a:solidFill>
              </a:rPr>
              <a:t>5</a:t>
            </a:r>
            <a:r>
              <a:rPr lang="en-US" sz="2600" dirty="0" smtClean="0"/>
              <a:t>. </a:t>
            </a:r>
            <a:r>
              <a:rPr lang="en-US" sz="2600" dirty="0" err="1" smtClean="0"/>
              <a:t>tháng</a:t>
            </a:r>
            <a:r>
              <a:rPr lang="en-US" sz="2600" dirty="0" smtClean="0"/>
              <a:t> </a:t>
            </a:r>
            <a:r>
              <a:rPr lang="en-US" sz="2600" dirty="0" smtClean="0">
                <a:solidFill>
                  <a:srgbClr val="FF0000"/>
                </a:solidFill>
              </a:rPr>
              <a:t>7</a:t>
            </a:r>
            <a:r>
              <a:rPr lang="en-US" sz="2600" dirty="0" smtClean="0"/>
              <a:t>, </a:t>
            </a:r>
            <a:r>
              <a:rPr lang="en-US" sz="2600" dirty="0" err="1" smtClean="0"/>
              <a:t>tháng</a:t>
            </a:r>
            <a:r>
              <a:rPr lang="en-US" sz="2600" dirty="0" smtClean="0"/>
              <a:t> </a:t>
            </a:r>
            <a:r>
              <a:rPr lang="en-US" sz="2600" dirty="0" smtClean="0">
                <a:solidFill>
                  <a:srgbClr val="FF0000"/>
                </a:solidFill>
              </a:rPr>
              <a:t>8</a:t>
            </a:r>
            <a:r>
              <a:rPr lang="en-US" sz="2600" dirty="0" smtClean="0"/>
              <a:t>, </a:t>
            </a:r>
            <a:r>
              <a:rPr lang="en-US" sz="2600" dirty="0" err="1" smtClean="0"/>
              <a:t>tháng</a:t>
            </a:r>
            <a:r>
              <a:rPr lang="en-US" sz="2600" dirty="0" smtClean="0"/>
              <a:t> </a:t>
            </a:r>
            <a:r>
              <a:rPr lang="en-US" sz="2600" dirty="0" smtClean="0">
                <a:solidFill>
                  <a:srgbClr val="FF0000"/>
                </a:solidFill>
              </a:rPr>
              <a:t>10</a:t>
            </a:r>
            <a:r>
              <a:rPr lang="en-US" sz="2600" dirty="0" smtClean="0"/>
              <a:t>, </a:t>
            </a:r>
            <a:r>
              <a:rPr lang="en-US" sz="2600" dirty="0" err="1" smtClean="0"/>
              <a:t>tháng</a:t>
            </a:r>
            <a:r>
              <a:rPr lang="en-US" sz="2600" dirty="0" smtClean="0"/>
              <a:t> </a:t>
            </a:r>
            <a:r>
              <a:rPr lang="en-US" sz="2600" dirty="0" smtClean="0">
                <a:solidFill>
                  <a:srgbClr val="FF0000"/>
                </a:solidFill>
              </a:rPr>
              <a:t>12</a:t>
            </a:r>
            <a:r>
              <a:rPr lang="en-US" sz="2600" dirty="0" smtClean="0"/>
              <a:t> </a:t>
            </a:r>
            <a:r>
              <a:rPr lang="en-US" sz="2600" dirty="0" err="1" smtClean="0"/>
              <a:t>có</a:t>
            </a:r>
            <a:r>
              <a:rPr lang="en-US" sz="2600" dirty="0" smtClean="0"/>
              <a:t> </a:t>
            </a:r>
            <a:r>
              <a:rPr lang="en-US" sz="2600" dirty="0" smtClean="0">
                <a:solidFill>
                  <a:srgbClr val="00B0F0"/>
                </a:solidFill>
              </a:rPr>
              <a:t>31 </a:t>
            </a:r>
            <a:r>
              <a:rPr lang="en-US" sz="2600" dirty="0" err="1" smtClean="0">
                <a:solidFill>
                  <a:srgbClr val="00B0F0"/>
                </a:solidFill>
              </a:rPr>
              <a:t>ngày</a:t>
            </a:r>
            <a:r>
              <a:rPr lang="en-US" sz="2600" dirty="0" smtClean="0">
                <a:solidFill>
                  <a:srgbClr val="00B0F0"/>
                </a:solidFill>
              </a:rPr>
              <a:t>.</a:t>
            </a:r>
            <a:endParaRPr lang="vi-VN" sz="2600" dirty="0">
              <a:solidFill>
                <a:srgbClr val="00B0F0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8883225F-913A-4CE6-B6DF-EC6CFE699CC7}"/>
              </a:ext>
            </a:extLst>
          </p:cNvPr>
          <p:cNvSpPr txBox="1"/>
          <p:nvPr/>
        </p:nvSpPr>
        <p:spPr>
          <a:xfrm>
            <a:off x="490319" y="5702276"/>
            <a:ext cx="748748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/>
              <a:t>- </a:t>
            </a:r>
            <a:r>
              <a:rPr lang="en-US" sz="2600" dirty="0" err="1" smtClean="0"/>
              <a:t>Tháng</a:t>
            </a:r>
            <a:r>
              <a:rPr lang="en-US" sz="2600" dirty="0" smtClean="0"/>
              <a:t> </a:t>
            </a:r>
            <a:r>
              <a:rPr lang="en-US" sz="2600" dirty="0">
                <a:solidFill>
                  <a:srgbClr val="FF0000"/>
                </a:solidFill>
              </a:rPr>
              <a:t>4</a:t>
            </a:r>
            <a:r>
              <a:rPr lang="en-US" sz="2600" dirty="0" smtClean="0"/>
              <a:t>, </a:t>
            </a:r>
            <a:r>
              <a:rPr lang="en-US" sz="2600" dirty="0" err="1" smtClean="0"/>
              <a:t>tháng</a:t>
            </a:r>
            <a:r>
              <a:rPr lang="en-US" sz="2600" dirty="0" smtClean="0"/>
              <a:t> </a:t>
            </a:r>
            <a:r>
              <a:rPr lang="en-US" sz="2600" dirty="0">
                <a:solidFill>
                  <a:srgbClr val="FF0000"/>
                </a:solidFill>
              </a:rPr>
              <a:t>6</a:t>
            </a:r>
            <a:r>
              <a:rPr lang="en-US" sz="2600" dirty="0" smtClean="0"/>
              <a:t>, </a:t>
            </a:r>
            <a:r>
              <a:rPr lang="en-US" sz="2600" dirty="0" err="1" smtClean="0"/>
              <a:t>tháng</a:t>
            </a:r>
            <a:r>
              <a:rPr lang="en-US" sz="2600" dirty="0" smtClean="0"/>
              <a:t> </a:t>
            </a:r>
            <a:r>
              <a:rPr lang="en-US" sz="2600" dirty="0">
                <a:solidFill>
                  <a:srgbClr val="FF0000"/>
                </a:solidFill>
              </a:rPr>
              <a:t>9</a:t>
            </a:r>
            <a:r>
              <a:rPr lang="en-US" sz="2600" dirty="0" smtClean="0"/>
              <a:t>. </a:t>
            </a:r>
            <a:r>
              <a:rPr lang="en-US" sz="2600" dirty="0" err="1" smtClean="0"/>
              <a:t>tháng</a:t>
            </a:r>
            <a:r>
              <a:rPr lang="en-US" sz="2600" dirty="0" smtClean="0"/>
              <a:t> </a:t>
            </a:r>
            <a:r>
              <a:rPr lang="en-US" sz="2600" dirty="0" smtClean="0">
                <a:solidFill>
                  <a:srgbClr val="FF0000"/>
                </a:solidFill>
              </a:rPr>
              <a:t>11</a:t>
            </a:r>
            <a:r>
              <a:rPr lang="en-US" sz="2600" dirty="0" smtClean="0"/>
              <a:t> </a:t>
            </a:r>
            <a:r>
              <a:rPr lang="en-US" sz="2600" dirty="0" err="1" smtClean="0"/>
              <a:t>có</a:t>
            </a:r>
            <a:r>
              <a:rPr lang="en-US" sz="2600" dirty="0" smtClean="0"/>
              <a:t> </a:t>
            </a:r>
            <a:r>
              <a:rPr lang="en-US" sz="2600" dirty="0" smtClean="0">
                <a:solidFill>
                  <a:srgbClr val="00B0F0"/>
                </a:solidFill>
              </a:rPr>
              <a:t>30 </a:t>
            </a:r>
            <a:r>
              <a:rPr lang="en-US" sz="2600" dirty="0" err="1" smtClean="0">
                <a:solidFill>
                  <a:srgbClr val="00B0F0"/>
                </a:solidFill>
              </a:rPr>
              <a:t>ngày</a:t>
            </a:r>
            <a:r>
              <a:rPr lang="en-US" sz="2600" dirty="0" smtClean="0">
                <a:solidFill>
                  <a:srgbClr val="00B0F0"/>
                </a:solidFill>
              </a:rPr>
              <a:t>.</a:t>
            </a:r>
            <a:endParaRPr lang="vi-VN" sz="2600" dirty="0">
              <a:solidFill>
                <a:srgbClr val="00B0F0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8883225F-913A-4CE6-B6DF-EC6CFE699CC7}"/>
              </a:ext>
            </a:extLst>
          </p:cNvPr>
          <p:cNvSpPr txBox="1"/>
          <p:nvPr/>
        </p:nvSpPr>
        <p:spPr>
          <a:xfrm>
            <a:off x="505720" y="6225496"/>
            <a:ext cx="524571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/>
              <a:t>- </a:t>
            </a:r>
            <a:r>
              <a:rPr lang="en-US" sz="2600" dirty="0" err="1" smtClean="0"/>
              <a:t>Tháng</a:t>
            </a:r>
            <a:r>
              <a:rPr lang="en-US" sz="2600" dirty="0" smtClean="0"/>
              <a:t> </a:t>
            </a:r>
            <a:r>
              <a:rPr lang="en-US" sz="2600" dirty="0" smtClean="0">
                <a:solidFill>
                  <a:srgbClr val="FF0000"/>
                </a:solidFill>
              </a:rPr>
              <a:t>2 </a:t>
            </a:r>
            <a:r>
              <a:rPr lang="en-US" sz="2600" dirty="0" err="1" smtClean="0"/>
              <a:t>có</a:t>
            </a:r>
            <a:r>
              <a:rPr lang="en-US" sz="2600" dirty="0" smtClean="0"/>
              <a:t> </a:t>
            </a:r>
            <a:r>
              <a:rPr lang="en-US" sz="2600" dirty="0" smtClean="0">
                <a:solidFill>
                  <a:srgbClr val="00B0F0"/>
                </a:solidFill>
              </a:rPr>
              <a:t>28 </a:t>
            </a:r>
            <a:r>
              <a:rPr lang="en-US" sz="2600" dirty="0" err="1" smtClean="0">
                <a:solidFill>
                  <a:srgbClr val="00B0F0"/>
                </a:solidFill>
              </a:rPr>
              <a:t>hoặc</a:t>
            </a:r>
            <a:r>
              <a:rPr lang="en-US" sz="2600" dirty="0" smtClean="0">
                <a:solidFill>
                  <a:srgbClr val="00B0F0"/>
                </a:solidFill>
              </a:rPr>
              <a:t> 29 </a:t>
            </a:r>
            <a:r>
              <a:rPr lang="en-US" sz="2600" dirty="0" err="1" smtClean="0">
                <a:solidFill>
                  <a:srgbClr val="00B0F0"/>
                </a:solidFill>
              </a:rPr>
              <a:t>ngày</a:t>
            </a:r>
            <a:r>
              <a:rPr lang="en-US" sz="2600" dirty="0" smtClean="0">
                <a:solidFill>
                  <a:srgbClr val="00B0F0"/>
                </a:solidFill>
              </a:rPr>
              <a:t>.</a:t>
            </a:r>
            <a:endParaRPr lang="vi-VN" sz="26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0869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6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6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  <p:bldP spid="18" grpId="0" animBg="1"/>
      <p:bldP spid="21" grpId="0" animBg="1"/>
      <p:bldP spid="22" grpId="0" animBg="1"/>
      <p:bldP spid="4" grpId="0" animBg="1"/>
      <p:bldP spid="4" grpId="1" animBg="1"/>
      <p:bldP spid="24" grpId="0" animBg="1"/>
      <p:bldP spid="25" grpId="0"/>
      <p:bldP spid="26" grpId="0" animBg="1"/>
      <p:bldP spid="26" grpId="1" animBg="1"/>
      <p:bldP spid="27" grpId="0" animBg="1"/>
      <p:bldP spid="28" grpId="0"/>
      <p:bldP spid="29" grpId="0"/>
      <p:bldP spid="3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2294" y="3278464"/>
            <a:ext cx="4767056" cy="33343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Straight Arrow Connector 4"/>
          <p:cNvCxnSpPr>
            <a:stCxn id="23" idx="2"/>
          </p:cNvCxnSpPr>
          <p:nvPr/>
        </p:nvCxnSpPr>
        <p:spPr>
          <a:xfrm flipH="1">
            <a:off x="6930887" y="1715073"/>
            <a:ext cx="1910826" cy="2048545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84E5D0FE-1B08-4DF9-8247-3BECA3EA4D6C}"/>
              </a:ext>
            </a:extLst>
          </p:cNvPr>
          <p:cNvSpPr/>
          <p:nvPr/>
        </p:nvSpPr>
        <p:spPr>
          <a:xfrm>
            <a:off x="8367165" y="927665"/>
            <a:ext cx="949096" cy="787408"/>
          </a:xfrm>
          <a:prstGeom prst="rect">
            <a:avLst/>
          </a:prstGeom>
          <a:solidFill>
            <a:srgbClr val="FB25D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ysClr val="windowText" lastClr="1F1F1F"/>
                </a:solidFill>
              </a:rPr>
              <a:t>Tháng</a:t>
            </a:r>
            <a:endParaRPr lang="en-US" sz="2000" dirty="0" smtClean="0">
              <a:solidFill>
                <a:sysClr val="windowText" lastClr="1F1F1F"/>
              </a:solidFill>
            </a:endParaRPr>
          </a:p>
          <a:p>
            <a:pPr algn="ctr"/>
            <a:r>
              <a:rPr lang="en-US" sz="2000" dirty="0" smtClean="0">
                <a:solidFill>
                  <a:sysClr val="windowText" lastClr="1F1F1F"/>
                </a:solidFill>
              </a:rPr>
              <a:t> 1</a:t>
            </a:r>
            <a:endParaRPr lang="vi-VN" sz="2000" dirty="0">
              <a:solidFill>
                <a:sysClr val="windowText" lastClr="1F1F1F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84E5D0FE-1B08-4DF9-8247-3BECA3EA4D6C}"/>
              </a:ext>
            </a:extLst>
          </p:cNvPr>
          <p:cNvSpPr/>
          <p:nvPr/>
        </p:nvSpPr>
        <p:spPr>
          <a:xfrm>
            <a:off x="6721377" y="1835076"/>
            <a:ext cx="949096" cy="741394"/>
          </a:xfrm>
          <a:prstGeom prst="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ysClr val="windowText" lastClr="1F1F1F"/>
                </a:solidFill>
              </a:rPr>
              <a:t>Tháng</a:t>
            </a:r>
            <a:endParaRPr lang="en-US" sz="2000" dirty="0" smtClean="0">
              <a:solidFill>
                <a:sysClr val="windowText" lastClr="1F1F1F"/>
              </a:solidFill>
            </a:endParaRPr>
          </a:p>
          <a:p>
            <a:pPr algn="ctr"/>
            <a:r>
              <a:rPr lang="en-US" sz="2000" dirty="0" smtClean="0">
                <a:solidFill>
                  <a:sysClr val="windowText" lastClr="1F1F1F"/>
                </a:solidFill>
              </a:rPr>
              <a:t> 2</a:t>
            </a:r>
            <a:endParaRPr lang="vi-VN" sz="2000" dirty="0">
              <a:solidFill>
                <a:sysClr val="windowText" lastClr="1F1F1F"/>
              </a:solidFill>
            </a:endParaRPr>
          </a:p>
        </p:txBody>
      </p:sp>
      <p:cxnSp>
        <p:nvCxnSpPr>
          <p:cNvPr id="29" name="Straight Arrow Connector 28"/>
          <p:cNvCxnSpPr>
            <a:stCxn id="28" idx="2"/>
          </p:cNvCxnSpPr>
          <p:nvPr/>
        </p:nvCxnSpPr>
        <p:spPr>
          <a:xfrm flipH="1">
            <a:off x="6480313" y="2576470"/>
            <a:ext cx="715612" cy="120040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31" idx="2"/>
          </p:cNvCxnSpPr>
          <p:nvPr/>
        </p:nvCxnSpPr>
        <p:spPr>
          <a:xfrm flipH="1">
            <a:off x="6135757" y="1715072"/>
            <a:ext cx="705478" cy="191602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xmlns="" id="{84E5D0FE-1B08-4DF9-8247-3BECA3EA4D6C}"/>
              </a:ext>
            </a:extLst>
          </p:cNvPr>
          <p:cNvSpPr/>
          <p:nvPr/>
        </p:nvSpPr>
        <p:spPr>
          <a:xfrm>
            <a:off x="6366687" y="927664"/>
            <a:ext cx="949096" cy="787408"/>
          </a:xfrm>
          <a:prstGeom prst="rect">
            <a:avLst/>
          </a:prstGeom>
          <a:solidFill>
            <a:srgbClr val="FB25D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ysClr val="windowText" lastClr="1F1F1F"/>
                </a:solidFill>
              </a:rPr>
              <a:t>Tháng</a:t>
            </a:r>
            <a:endParaRPr lang="en-US" sz="2000" dirty="0" smtClean="0">
              <a:solidFill>
                <a:sysClr val="windowText" lastClr="1F1F1F"/>
              </a:solidFill>
            </a:endParaRPr>
          </a:p>
          <a:p>
            <a:pPr algn="ctr"/>
            <a:r>
              <a:rPr lang="en-US" sz="2000" dirty="0" smtClean="0">
                <a:solidFill>
                  <a:sysClr val="windowText" lastClr="1F1F1F"/>
                </a:solidFill>
              </a:rPr>
              <a:t> 3</a:t>
            </a:r>
            <a:endParaRPr lang="vi-VN" sz="2000" dirty="0">
              <a:solidFill>
                <a:sysClr val="windowText" lastClr="1F1F1F"/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84E5D0FE-1B08-4DF9-8247-3BECA3EA4D6C}"/>
              </a:ext>
            </a:extLst>
          </p:cNvPr>
          <p:cNvSpPr/>
          <p:nvPr/>
        </p:nvSpPr>
        <p:spPr>
          <a:xfrm>
            <a:off x="5411274" y="1835076"/>
            <a:ext cx="949096" cy="787408"/>
          </a:xfrm>
          <a:prstGeom prst="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ysClr val="windowText" lastClr="1F1F1F"/>
                </a:solidFill>
              </a:rPr>
              <a:t>Tháng</a:t>
            </a:r>
            <a:endParaRPr lang="en-US" sz="2000" dirty="0" smtClean="0">
              <a:solidFill>
                <a:sysClr val="windowText" lastClr="1F1F1F"/>
              </a:solidFill>
            </a:endParaRPr>
          </a:p>
          <a:p>
            <a:pPr algn="ctr"/>
            <a:r>
              <a:rPr lang="en-US" sz="2000" dirty="0" smtClean="0">
                <a:solidFill>
                  <a:sysClr val="windowText" lastClr="1F1F1F"/>
                </a:solidFill>
              </a:rPr>
              <a:t> 4</a:t>
            </a:r>
            <a:endParaRPr lang="vi-VN" sz="2000" dirty="0">
              <a:solidFill>
                <a:sysClr val="windowText" lastClr="1F1F1F"/>
              </a:solidFill>
            </a:endParaRPr>
          </a:p>
        </p:txBody>
      </p:sp>
      <p:cxnSp>
        <p:nvCxnSpPr>
          <p:cNvPr id="34" name="Straight Arrow Connector 33"/>
          <p:cNvCxnSpPr>
            <a:stCxn id="33" idx="2"/>
          </p:cNvCxnSpPr>
          <p:nvPr/>
        </p:nvCxnSpPr>
        <p:spPr>
          <a:xfrm flipH="1">
            <a:off x="5698435" y="2622484"/>
            <a:ext cx="187387" cy="1141134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stCxn id="37" idx="2"/>
          </p:cNvCxnSpPr>
          <p:nvPr/>
        </p:nvCxnSpPr>
        <p:spPr>
          <a:xfrm>
            <a:off x="5223887" y="1760371"/>
            <a:ext cx="187387" cy="213576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>
            <a:extLst>
              <a:ext uri="{FF2B5EF4-FFF2-40B4-BE49-F238E27FC236}">
                <a16:creationId xmlns:a16="http://schemas.microsoft.com/office/drawing/2014/main" xmlns="" id="{84E5D0FE-1B08-4DF9-8247-3BECA3EA4D6C}"/>
              </a:ext>
            </a:extLst>
          </p:cNvPr>
          <p:cNvSpPr/>
          <p:nvPr/>
        </p:nvSpPr>
        <p:spPr>
          <a:xfrm>
            <a:off x="4749339" y="972963"/>
            <a:ext cx="949096" cy="787408"/>
          </a:xfrm>
          <a:prstGeom prst="rect">
            <a:avLst/>
          </a:prstGeom>
          <a:solidFill>
            <a:srgbClr val="FB25D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ysClr val="windowText" lastClr="1F1F1F"/>
                </a:solidFill>
              </a:rPr>
              <a:t>Tháng</a:t>
            </a:r>
            <a:endParaRPr lang="en-US" sz="2000" dirty="0" smtClean="0">
              <a:solidFill>
                <a:sysClr val="windowText" lastClr="1F1F1F"/>
              </a:solidFill>
            </a:endParaRPr>
          </a:p>
          <a:p>
            <a:pPr algn="ctr"/>
            <a:r>
              <a:rPr lang="en-US" sz="2000" dirty="0" smtClean="0">
                <a:solidFill>
                  <a:sysClr val="windowText" lastClr="1F1F1F"/>
                </a:solidFill>
              </a:rPr>
              <a:t> 5</a:t>
            </a:r>
            <a:endParaRPr lang="vi-VN" sz="2000" dirty="0">
              <a:solidFill>
                <a:sysClr val="windowText" lastClr="1F1F1F"/>
              </a:solidFill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xmlns="" id="{84E5D0FE-1B08-4DF9-8247-3BECA3EA4D6C}"/>
              </a:ext>
            </a:extLst>
          </p:cNvPr>
          <p:cNvSpPr/>
          <p:nvPr/>
        </p:nvSpPr>
        <p:spPr>
          <a:xfrm>
            <a:off x="4274791" y="1823275"/>
            <a:ext cx="949096" cy="787408"/>
          </a:xfrm>
          <a:prstGeom prst="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ysClr val="windowText" lastClr="1F1F1F"/>
                </a:solidFill>
              </a:rPr>
              <a:t>Tháng6</a:t>
            </a:r>
            <a:endParaRPr lang="vi-VN" sz="2000" dirty="0">
              <a:solidFill>
                <a:sysClr val="windowText" lastClr="1F1F1F"/>
              </a:solidFill>
            </a:endParaRPr>
          </a:p>
        </p:txBody>
      </p:sp>
      <p:cxnSp>
        <p:nvCxnSpPr>
          <p:cNvPr id="40" name="Straight Arrow Connector 39"/>
          <p:cNvCxnSpPr>
            <a:stCxn id="39" idx="2"/>
          </p:cNvCxnSpPr>
          <p:nvPr/>
        </p:nvCxnSpPr>
        <p:spPr>
          <a:xfrm>
            <a:off x="4749339" y="2610683"/>
            <a:ext cx="326244" cy="134123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>
            <a:stCxn id="43" idx="2"/>
          </p:cNvCxnSpPr>
          <p:nvPr/>
        </p:nvCxnSpPr>
        <p:spPr>
          <a:xfrm>
            <a:off x="3816026" y="1760371"/>
            <a:ext cx="822235" cy="2400812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tangle 42">
            <a:extLst>
              <a:ext uri="{FF2B5EF4-FFF2-40B4-BE49-F238E27FC236}">
                <a16:creationId xmlns:a16="http://schemas.microsoft.com/office/drawing/2014/main" xmlns="" id="{84E5D0FE-1B08-4DF9-8247-3BECA3EA4D6C}"/>
              </a:ext>
            </a:extLst>
          </p:cNvPr>
          <p:cNvSpPr/>
          <p:nvPr/>
        </p:nvSpPr>
        <p:spPr>
          <a:xfrm>
            <a:off x="3341478" y="972963"/>
            <a:ext cx="949096" cy="787408"/>
          </a:xfrm>
          <a:prstGeom prst="rect">
            <a:avLst/>
          </a:prstGeom>
          <a:solidFill>
            <a:srgbClr val="FB25D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ysClr val="windowText" lastClr="1F1F1F"/>
                </a:solidFill>
              </a:rPr>
              <a:t>Tháng</a:t>
            </a:r>
            <a:endParaRPr lang="en-US" sz="2000" dirty="0" smtClean="0">
              <a:solidFill>
                <a:sysClr val="windowText" lastClr="1F1F1F"/>
              </a:solidFill>
            </a:endParaRPr>
          </a:p>
          <a:p>
            <a:pPr algn="ctr"/>
            <a:r>
              <a:rPr lang="en-US" sz="2000" dirty="0" smtClean="0">
                <a:solidFill>
                  <a:sysClr val="windowText" lastClr="1F1F1F"/>
                </a:solidFill>
              </a:rPr>
              <a:t> 7</a:t>
            </a:r>
            <a:endParaRPr lang="vi-VN" sz="2000" dirty="0">
              <a:solidFill>
                <a:sysClr val="windowText" lastClr="1F1F1F"/>
              </a:solidFill>
            </a:endParaRPr>
          </a:p>
        </p:txBody>
      </p:sp>
      <p:cxnSp>
        <p:nvCxnSpPr>
          <p:cNvPr id="45" name="Straight Arrow Connector 44"/>
          <p:cNvCxnSpPr>
            <a:stCxn id="46" idx="2"/>
          </p:cNvCxnSpPr>
          <p:nvPr/>
        </p:nvCxnSpPr>
        <p:spPr>
          <a:xfrm>
            <a:off x="2680059" y="1779165"/>
            <a:ext cx="1958202" cy="238201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 45">
            <a:extLst>
              <a:ext uri="{FF2B5EF4-FFF2-40B4-BE49-F238E27FC236}">
                <a16:creationId xmlns:a16="http://schemas.microsoft.com/office/drawing/2014/main" xmlns="" id="{84E5D0FE-1B08-4DF9-8247-3BECA3EA4D6C}"/>
              </a:ext>
            </a:extLst>
          </p:cNvPr>
          <p:cNvSpPr/>
          <p:nvPr/>
        </p:nvSpPr>
        <p:spPr>
          <a:xfrm>
            <a:off x="2205511" y="991757"/>
            <a:ext cx="949096" cy="787408"/>
          </a:xfrm>
          <a:prstGeom prst="rect">
            <a:avLst/>
          </a:prstGeom>
          <a:solidFill>
            <a:srgbClr val="FB25D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ysClr val="windowText" lastClr="1F1F1F"/>
                </a:solidFill>
              </a:rPr>
              <a:t>Tháng</a:t>
            </a:r>
            <a:endParaRPr lang="en-US" sz="2000" dirty="0" smtClean="0">
              <a:solidFill>
                <a:sysClr val="windowText" lastClr="1F1F1F"/>
              </a:solidFill>
            </a:endParaRPr>
          </a:p>
          <a:p>
            <a:pPr algn="ctr"/>
            <a:r>
              <a:rPr lang="en-US" sz="2000" dirty="0" smtClean="0">
                <a:solidFill>
                  <a:sysClr val="windowText" lastClr="1F1F1F"/>
                </a:solidFill>
              </a:rPr>
              <a:t> 8</a:t>
            </a:r>
            <a:endParaRPr lang="vi-VN" sz="2000" dirty="0">
              <a:solidFill>
                <a:sysClr val="windowText" lastClr="1F1F1F"/>
              </a:solidFill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xmlns="" id="{84E5D0FE-1B08-4DF9-8247-3BECA3EA4D6C}"/>
              </a:ext>
            </a:extLst>
          </p:cNvPr>
          <p:cNvSpPr/>
          <p:nvPr/>
        </p:nvSpPr>
        <p:spPr>
          <a:xfrm>
            <a:off x="4290574" y="2576470"/>
            <a:ext cx="949096" cy="787408"/>
          </a:xfrm>
          <a:prstGeom prst="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ysClr val="windowText" lastClr="1F1F1F"/>
                </a:solidFill>
              </a:rPr>
              <a:t>Tháng</a:t>
            </a:r>
            <a:endParaRPr lang="en-US" sz="2000" dirty="0" smtClean="0">
              <a:solidFill>
                <a:sysClr val="windowText" lastClr="1F1F1F"/>
              </a:solidFill>
            </a:endParaRPr>
          </a:p>
          <a:p>
            <a:pPr algn="ctr"/>
            <a:r>
              <a:rPr lang="en-US" sz="2000" dirty="0" smtClean="0">
                <a:solidFill>
                  <a:sysClr val="windowText" lastClr="1F1F1F"/>
                </a:solidFill>
              </a:rPr>
              <a:t> 9</a:t>
            </a:r>
            <a:endParaRPr lang="vi-VN" sz="2000" dirty="0">
              <a:solidFill>
                <a:sysClr val="windowText" lastClr="1F1F1F"/>
              </a:solidFill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xmlns="" id="{84E5D0FE-1B08-4DF9-8247-3BECA3EA4D6C}"/>
              </a:ext>
            </a:extLst>
          </p:cNvPr>
          <p:cNvSpPr/>
          <p:nvPr/>
        </p:nvSpPr>
        <p:spPr>
          <a:xfrm>
            <a:off x="4749339" y="204349"/>
            <a:ext cx="949096" cy="787408"/>
          </a:xfrm>
          <a:prstGeom prst="rect">
            <a:avLst/>
          </a:prstGeom>
          <a:solidFill>
            <a:srgbClr val="FB25D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ysClr val="windowText" lastClr="1F1F1F"/>
                </a:solidFill>
              </a:rPr>
              <a:t>Tháng</a:t>
            </a:r>
            <a:endParaRPr lang="en-US" sz="2000" dirty="0" smtClean="0">
              <a:solidFill>
                <a:sysClr val="windowText" lastClr="1F1F1F"/>
              </a:solidFill>
            </a:endParaRPr>
          </a:p>
          <a:p>
            <a:pPr algn="ctr"/>
            <a:r>
              <a:rPr lang="en-US" sz="2000" dirty="0" smtClean="0">
                <a:solidFill>
                  <a:sysClr val="windowText" lastClr="1F1F1F"/>
                </a:solidFill>
              </a:rPr>
              <a:t> 10</a:t>
            </a:r>
            <a:endParaRPr lang="vi-VN" sz="2000" dirty="0">
              <a:solidFill>
                <a:sysClr val="windowText" lastClr="1F1F1F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xmlns="" id="{84E5D0FE-1B08-4DF9-8247-3BECA3EA4D6C}"/>
              </a:ext>
            </a:extLst>
          </p:cNvPr>
          <p:cNvSpPr/>
          <p:nvPr/>
        </p:nvSpPr>
        <p:spPr>
          <a:xfrm>
            <a:off x="5377835" y="2599113"/>
            <a:ext cx="949096" cy="787408"/>
          </a:xfrm>
          <a:prstGeom prst="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ysClr val="windowText" lastClr="1F1F1F"/>
                </a:solidFill>
              </a:rPr>
              <a:t>Tháng</a:t>
            </a:r>
            <a:endParaRPr lang="en-US" sz="2000" dirty="0" smtClean="0">
              <a:solidFill>
                <a:sysClr val="windowText" lastClr="1F1F1F"/>
              </a:solidFill>
            </a:endParaRPr>
          </a:p>
          <a:p>
            <a:pPr algn="ctr"/>
            <a:r>
              <a:rPr lang="en-US" sz="2000" dirty="0" smtClean="0">
                <a:solidFill>
                  <a:sysClr val="windowText" lastClr="1F1F1F"/>
                </a:solidFill>
              </a:rPr>
              <a:t> 11</a:t>
            </a:r>
            <a:endParaRPr lang="vi-VN" sz="2000" dirty="0">
              <a:solidFill>
                <a:sysClr val="windowText" lastClr="1F1F1F"/>
              </a:solidFill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xmlns="" id="{84E5D0FE-1B08-4DF9-8247-3BECA3EA4D6C}"/>
              </a:ext>
            </a:extLst>
          </p:cNvPr>
          <p:cNvSpPr/>
          <p:nvPr/>
        </p:nvSpPr>
        <p:spPr>
          <a:xfrm>
            <a:off x="6366687" y="140256"/>
            <a:ext cx="949096" cy="787408"/>
          </a:xfrm>
          <a:prstGeom prst="rect">
            <a:avLst/>
          </a:prstGeom>
          <a:solidFill>
            <a:srgbClr val="FB25D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ysClr val="windowText" lastClr="1F1F1F"/>
                </a:solidFill>
              </a:rPr>
              <a:t>Tháng</a:t>
            </a:r>
            <a:endParaRPr lang="en-US" sz="2000" dirty="0" smtClean="0">
              <a:solidFill>
                <a:sysClr val="windowText" lastClr="1F1F1F"/>
              </a:solidFill>
            </a:endParaRPr>
          </a:p>
          <a:p>
            <a:pPr algn="ctr"/>
            <a:r>
              <a:rPr lang="en-US" sz="2000" dirty="0" smtClean="0">
                <a:solidFill>
                  <a:sysClr val="windowText" lastClr="1F1F1F"/>
                </a:solidFill>
              </a:rPr>
              <a:t> 12</a:t>
            </a:r>
            <a:endParaRPr lang="vi-VN" sz="2000" dirty="0">
              <a:solidFill>
                <a:sysClr val="windowText" lastClr="1F1F1F"/>
              </a:solidFill>
            </a:endParaRPr>
          </a:p>
        </p:txBody>
      </p:sp>
      <p:sp>
        <p:nvSpPr>
          <p:cNvPr id="2057" name="Rounded Rectangle 2056"/>
          <p:cNvSpPr/>
          <p:nvPr/>
        </p:nvSpPr>
        <p:spPr>
          <a:xfrm>
            <a:off x="1762538" y="140256"/>
            <a:ext cx="7991061" cy="1638909"/>
          </a:xfrm>
          <a:prstGeom prst="round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xmlns="" id="{8883225F-913A-4CE6-B6DF-EC6CFE699CC7}"/>
              </a:ext>
            </a:extLst>
          </p:cNvPr>
          <p:cNvSpPr txBox="1"/>
          <p:nvPr/>
        </p:nvSpPr>
        <p:spPr>
          <a:xfrm>
            <a:off x="10111405" y="1305949"/>
            <a:ext cx="1484244" cy="492443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600" dirty="0" smtClean="0">
                <a:solidFill>
                  <a:srgbClr val="00B0F0"/>
                </a:solidFill>
              </a:rPr>
              <a:t>31 </a:t>
            </a:r>
            <a:r>
              <a:rPr lang="en-US" sz="2600" dirty="0" err="1" smtClean="0">
                <a:solidFill>
                  <a:srgbClr val="00B0F0"/>
                </a:solidFill>
              </a:rPr>
              <a:t>ngày</a:t>
            </a:r>
            <a:r>
              <a:rPr lang="en-US" sz="2600" dirty="0" smtClean="0">
                <a:solidFill>
                  <a:srgbClr val="00B0F0"/>
                </a:solidFill>
              </a:rPr>
              <a:t>.</a:t>
            </a:r>
            <a:endParaRPr lang="vi-VN" sz="2600" dirty="0">
              <a:solidFill>
                <a:srgbClr val="00B0F0"/>
              </a:solidFill>
            </a:endParaRPr>
          </a:p>
        </p:txBody>
      </p:sp>
      <p:sp>
        <p:nvSpPr>
          <p:cNvPr id="58" name="Rounded Rectangle 57"/>
          <p:cNvSpPr/>
          <p:nvPr/>
        </p:nvSpPr>
        <p:spPr>
          <a:xfrm>
            <a:off x="4106459" y="1777490"/>
            <a:ext cx="2422242" cy="1638909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9" name="Straight Arrow Connector 58"/>
          <p:cNvCxnSpPr/>
          <p:nvPr/>
        </p:nvCxnSpPr>
        <p:spPr>
          <a:xfrm>
            <a:off x="9781358" y="724057"/>
            <a:ext cx="660095" cy="600691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/>
          <p:nvPr/>
        </p:nvCxnSpPr>
        <p:spPr>
          <a:xfrm flipH="1">
            <a:off x="2422633" y="2992817"/>
            <a:ext cx="1683826" cy="1024273"/>
          </a:xfrm>
          <a:prstGeom prst="straightConnector1">
            <a:avLst/>
          </a:prstGeom>
          <a:ln w="571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>
            <a:extLst>
              <a:ext uri="{FF2B5EF4-FFF2-40B4-BE49-F238E27FC236}">
                <a16:creationId xmlns:a16="http://schemas.microsoft.com/office/drawing/2014/main" xmlns="" id="{8883225F-913A-4CE6-B6DF-EC6CFE699CC7}"/>
              </a:ext>
            </a:extLst>
          </p:cNvPr>
          <p:cNvSpPr txBox="1"/>
          <p:nvPr/>
        </p:nvSpPr>
        <p:spPr>
          <a:xfrm>
            <a:off x="1503145" y="4056846"/>
            <a:ext cx="1484244" cy="492443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600" dirty="0" smtClean="0">
                <a:solidFill>
                  <a:srgbClr val="00B0F0"/>
                </a:solidFill>
              </a:rPr>
              <a:t>30 </a:t>
            </a:r>
            <a:r>
              <a:rPr lang="en-US" sz="2600" dirty="0" err="1" smtClean="0">
                <a:solidFill>
                  <a:srgbClr val="00B0F0"/>
                </a:solidFill>
              </a:rPr>
              <a:t>ngày</a:t>
            </a:r>
            <a:r>
              <a:rPr lang="en-US" sz="2600" dirty="0" smtClean="0">
                <a:solidFill>
                  <a:srgbClr val="00B0F0"/>
                </a:solidFill>
              </a:rPr>
              <a:t>.</a:t>
            </a:r>
            <a:endParaRPr lang="vi-VN" sz="2600" dirty="0">
              <a:solidFill>
                <a:srgbClr val="00B0F0"/>
              </a:solidFill>
            </a:endParaRPr>
          </a:p>
        </p:txBody>
      </p:sp>
      <p:sp>
        <p:nvSpPr>
          <p:cNvPr id="64" name="Rounded Rectangle 63"/>
          <p:cNvSpPr/>
          <p:nvPr/>
        </p:nvSpPr>
        <p:spPr>
          <a:xfrm>
            <a:off x="6464397" y="1715072"/>
            <a:ext cx="1435154" cy="1103395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xmlns="" id="{8883225F-913A-4CE6-B6DF-EC6CFE699CC7}"/>
              </a:ext>
            </a:extLst>
          </p:cNvPr>
          <p:cNvSpPr txBox="1"/>
          <p:nvPr/>
        </p:nvSpPr>
        <p:spPr>
          <a:xfrm>
            <a:off x="8229597" y="2946829"/>
            <a:ext cx="2849219" cy="492443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600" dirty="0" smtClean="0">
                <a:solidFill>
                  <a:srgbClr val="00B0F0"/>
                </a:solidFill>
              </a:rPr>
              <a:t>28 </a:t>
            </a:r>
            <a:r>
              <a:rPr lang="en-US" sz="2600" dirty="0" err="1" smtClean="0">
                <a:solidFill>
                  <a:srgbClr val="00B0F0"/>
                </a:solidFill>
              </a:rPr>
              <a:t>hoặc</a:t>
            </a:r>
            <a:r>
              <a:rPr lang="en-US" sz="2600" dirty="0" smtClean="0">
                <a:solidFill>
                  <a:srgbClr val="00B0F0"/>
                </a:solidFill>
              </a:rPr>
              <a:t> 29 </a:t>
            </a:r>
            <a:r>
              <a:rPr lang="en-US" sz="2600" dirty="0" err="1" smtClean="0">
                <a:solidFill>
                  <a:srgbClr val="00B0F0"/>
                </a:solidFill>
              </a:rPr>
              <a:t>ngày</a:t>
            </a:r>
            <a:r>
              <a:rPr lang="en-US" sz="2600" dirty="0" smtClean="0">
                <a:solidFill>
                  <a:srgbClr val="00B0F0"/>
                </a:solidFill>
              </a:rPr>
              <a:t>.</a:t>
            </a:r>
            <a:endParaRPr lang="vi-VN" sz="2600" dirty="0">
              <a:solidFill>
                <a:srgbClr val="00B0F0"/>
              </a:solidFill>
            </a:endParaRPr>
          </a:p>
        </p:txBody>
      </p:sp>
      <p:cxnSp>
        <p:nvCxnSpPr>
          <p:cNvPr id="66" name="Straight Arrow Connector 65"/>
          <p:cNvCxnSpPr/>
          <p:nvPr/>
        </p:nvCxnSpPr>
        <p:spPr>
          <a:xfrm>
            <a:off x="7899551" y="2364937"/>
            <a:ext cx="660095" cy="600691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1043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6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86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98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3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8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3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8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8" grpId="0" animBg="1"/>
      <p:bldP spid="31" grpId="0" animBg="1"/>
      <p:bldP spid="33" grpId="0" animBg="1"/>
      <p:bldP spid="37" grpId="0" animBg="1"/>
      <p:bldP spid="39" grpId="0" animBg="1"/>
      <p:bldP spid="43" grpId="0" animBg="1"/>
      <p:bldP spid="46" grpId="0" animBg="1"/>
      <p:bldP spid="48" grpId="0" animBg="1"/>
      <p:bldP spid="50" grpId="0" animBg="1"/>
      <p:bldP spid="52" grpId="0" animBg="1"/>
      <p:bldP spid="53" grpId="0" animBg="1"/>
      <p:bldP spid="2057" grpId="0" animBg="1"/>
      <p:bldP spid="57" grpId="0" animBg="1"/>
      <p:bldP spid="58" grpId="0" animBg="1"/>
      <p:bldP spid="63" grpId="0" animBg="1"/>
      <p:bldP spid="64" grpId="0" animBg="1"/>
      <p:bldP spid="6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67840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600" b="1" dirty="0">
                <a:solidFill>
                  <a:srgbClr val="000000">
                    <a:lumMod val="95000"/>
                    <a:lumOff val="5000"/>
                  </a:srgbClr>
                </a:solidFill>
                <a:latin typeface="HP001 4H" panose="020B0603050302020204" pitchFamily="34" charset="0"/>
                <a:cs typeface="Times New Roman" pitchFamily="18" charset="0"/>
              </a:rPr>
              <a:t> </a:t>
            </a:r>
            <a:endParaRPr lang="en-US" sz="2600" b="1" dirty="0">
              <a:solidFill>
                <a:srgbClr val="000000">
                  <a:lumMod val="95000"/>
                  <a:lumOff val="5000"/>
                </a:srgb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8883225F-913A-4CE6-B6DF-EC6CFE699CC7}"/>
              </a:ext>
            </a:extLst>
          </p:cNvPr>
          <p:cNvSpPr txBox="1"/>
          <p:nvPr/>
        </p:nvSpPr>
        <p:spPr>
          <a:xfrm>
            <a:off x="503577" y="2383514"/>
            <a:ext cx="1160890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/>
              <a:t>- </a:t>
            </a:r>
            <a:r>
              <a:rPr lang="en-US" sz="2600" dirty="0" err="1" smtClean="0"/>
              <a:t>Tháng</a:t>
            </a:r>
            <a:r>
              <a:rPr lang="en-US" sz="2600" dirty="0" smtClean="0"/>
              <a:t> </a:t>
            </a:r>
            <a:r>
              <a:rPr lang="en-US" sz="2600" dirty="0" smtClean="0">
                <a:solidFill>
                  <a:srgbClr val="FF0000"/>
                </a:solidFill>
              </a:rPr>
              <a:t>1</a:t>
            </a:r>
            <a:r>
              <a:rPr lang="en-US" sz="2600" dirty="0" smtClean="0"/>
              <a:t>, </a:t>
            </a:r>
            <a:r>
              <a:rPr lang="en-US" sz="2600" dirty="0" err="1" smtClean="0"/>
              <a:t>tháng</a:t>
            </a:r>
            <a:r>
              <a:rPr lang="en-US" sz="2600" dirty="0" smtClean="0"/>
              <a:t> </a:t>
            </a:r>
            <a:r>
              <a:rPr lang="en-US" sz="2600" dirty="0" smtClean="0">
                <a:solidFill>
                  <a:srgbClr val="FF0000"/>
                </a:solidFill>
              </a:rPr>
              <a:t>3</a:t>
            </a:r>
            <a:r>
              <a:rPr lang="en-US" sz="2600" dirty="0" smtClean="0"/>
              <a:t>, </a:t>
            </a:r>
            <a:r>
              <a:rPr lang="en-US" sz="2600" dirty="0" err="1" smtClean="0"/>
              <a:t>tháng</a:t>
            </a:r>
            <a:r>
              <a:rPr lang="en-US" sz="2600" dirty="0" smtClean="0"/>
              <a:t> </a:t>
            </a:r>
            <a:r>
              <a:rPr lang="en-US" sz="2600" dirty="0" smtClean="0">
                <a:solidFill>
                  <a:srgbClr val="FF0000"/>
                </a:solidFill>
              </a:rPr>
              <a:t>5</a:t>
            </a:r>
            <a:r>
              <a:rPr lang="en-US" sz="2600" dirty="0" smtClean="0"/>
              <a:t>. </a:t>
            </a:r>
            <a:r>
              <a:rPr lang="en-US" sz="2600" dirty="0" err="1" smtClean="0"/>
              <a:t>tháng</a:t>
            </a:r>
            <a:r>
              <a:rPr lang="en-US" sz="2600" dirty="0" smtClean="0"/>
              <a:t> </a:t>
            </a:r>
            <a:r>
              <a:rPr lang="en-US" sz="2600" dirty="0" smtClean="0">
                <a:solidFill>
                  <a:srgbClr val="FF0000"/>
                </a:solidFill>
              </a:rPr>
              <a:t>7</a:t>
            </a:r>
            <a:r>
              <a:rPr lang="en-US" sz="2600" dirty="0" smtClean="0"/>
              <a:t>, </a:t>
            </a:r>
            <a:r>
              <a:rPr lang="en-US" sz="2600" dirty="0" err="1" smtClean="0"/>
              <a:t>tháng</a:t>
            </a:r>
            <a:r>
              <a:rPr lang="en-US" sz="2600" dirty="0" smtClean="0"/>
              <a:t> </a:t>
            </a:r>
            <a:r>
              <a:rPr lang="en-US" sz="2600" dirty="0" smtClean="0">
                <a:solidFill>
                  <a:srgbClr val="FF0000"/>
                </a:solidFill>
              </a:rPr>
              <a:t>8</a:t>
            </a:r>
            <a:r>
              <a:rPr lang="en-US" sz="2600" dirty="0" smtClean="0"/>
              <a:t>, </a:t>
            </a:r>
            <a:r>
              <a:rPr lang="en-US" sz="2600" dirty="0" err="1" smtClean="0"/>
              <a:t>tháng</a:t>
            </a:r>
            <a:r>
              <a:rPr lang="en-US" sz="2600" dirty="0" smtClean="0"/>
              <a:t> </a:t>
            </a:r>
            <a:r>
              <a:rPr lang="en-US" sz="2600" dirty="0" smtClean="0">
                <a:solidFill>
                  <a:srgbClr val="FF0000"/>
                </a:solidFill>
              </a:rPr>
              <a:t>10</a:t>
            </a:r>
            <a:r>
              <a:rPr lang="en-US" sz="2600" dirty="0" smtClean="0"/>
              <a:t>, </a:t>
            </a:r>
            <a:r>
              <a:rPr lang="en-US" sz="2600" dirty="0" err="1" smtClean="0"/>
              <a:t>tháng</a:t>
            </a:r>
            <a:r>
              <a:rPr lang="en-US" sz="2600" dirty="0" smtClean="0"/>
              <a:t> </a:t>
            </a:r>
            <a:r>
              <a:rPr lang="en-US" sz="2600" dirty="0" smtClean="0">
                <a:solidFill>
                  <a:srgbClr val="FF0000"/>
                </a:solidFill>
              </a:rPr>
              <a:t>12</a:t>
            </a:r>
            <a:r>
              <a:rPr lang="en-US" sz="2600" dirty="0" smtClean="0"/>
              <a:t> </a:t>
            </a:r>
            <a:r>
              <a:rPr lang="en-US" sz="2600" dirty="0" err="1" smtClean="0"/>
              <a:t>có</a:t>
            </a:r>
            <a:r>
              <a:rPr lang="en-US" sz="2600" dirty="0" smtClean="0"/>
              <a:t> </a:t>
            </a:r>
            <a:r>
              <a:rPr lang="en-US" sz="2600" dirty="0" smtClean="0">
                <a:solidFill>
                  <a:srgbClr val="00B0F0"/>
                </a:solidFill>
              </a:rPr>
              <a:t>31 </a:t>
            </a:r>
            <a:r>
              <a:rPr lang="en-US" sz="2600" dirty="0" err="1" smtClean="0">
                <a:solidFill>
                  <a:srgbClr val="00B0F0"/>
                </a:solidFill>
              </a:rPr>
              <a:t>ngày</a:t>
            </a:r>
            <a:r>
              <a:rPr lang="en-US" sz="2600" dirty="0" smtClean="0">
                <a:solidFill>
                  <a:srgbClr val="00B0F0"/>
                </a:solidFill>
              </a:rPr>
              <a:t>.</a:t>
            </a:r>
            <a:endParaRPr lang="vi-VN" sz="2600" dirty="0">
              <a:solidFill>
                <a:srgbClr val="00B0F0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8883225F-913A-4CE6-B6DF-EC6CFE699CC7}"/>
              </a:ext>
            </a:extLst>
          </p:cNvPr>
          <p:cNvSpPr txBox="1"/>
          <p:nvPr/>
        </p:nvSpPr>
        <p:spPr>
          <a:xfrm>
            <a:off x="490319" y="2868896"/>
            <a:ext cx="748748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/>
              <a:t>- </a:t>
            </a:r>
            <a:r>
              <a:rPr lang="en-US" sz="2600" dirty="0" err="1" smtClean="0"/>
              <a:t>Tháng</a:t>
            </a:r>
            <a:r>
              <a:rPr lang="en-US" sz="2600" dirty="0" smtClean="0"/>
              <a:t> </a:t>
            </a:r>
            <a:r>
              <a:rPr lang="en-US" sz="2600" dirty="0">
                <a:solidFill>
                  <a:srgbClr val="FF0000"/>
                </a:solidFill>
              </a:rPr>
              <a:t>4</a:t>
            </a:r>
            <a:r>
              <a:rPr lang="en-US" sz="2600" dirty="0" smtClean="0"/>
              <a:t>, </a:t>
            </a:r>
            <a:r>
              <a:rPr lang="en-US" sz="2600" dirty="0" err="1" smtClean="0"/>
              <a:t>tháng</a:t>
            </a:r>
            <a:r>
              <a:rPr lang="en-US" sz="2600" dirty="0" smtClean="0"/>
              <a:t> </a:t>
            </a:r>
            <a:r>
              <a:rPr lang="en-US" sz="2600" dirty="0">
                <a:solidFill>
                  <a:srgbClr val="FF0000"/>
                </a:solidFill>
              </a:rPr>
              <a:t>6</a:t>
            </a:r>
            <a:r>
              <a:rPr lang="en-US" sz="2600" dirty="0" smtClean="0"/>
              <a:t>, </a:t>
            </a:r>
            <a:r>
              <a:rPr lang="en-US" sz="2600" dirty="0" err="1" smtClean="0"/>
              <a:t>tháng</a:t>
            </a:r>
            <a:r>
              <a:rPr lang="en-US" sz="2600" dirty="0" smtClean="0"/>
              <a:t> </a:t>
            </a:r>
            <a:r>
              <a:rPr lang="en-US" sz="2600" dirty="0">
                <a:solidFill>
                  <a:srgbClr val="FF0000"/>
                </a:solidFill>
              </a:rPr>
              <a:t>9</a:t>
            </a:r>
            <a:r>
              <a:rPr lang="en-US" sz="2600" dirty="0" smtClean="0"/>
              <a:t>. </a:t>
            </a:r>
            <a:r>
              <a:rPr lang="en-US" sz="2600" dirty="0" err="1" smtClean="0"/>
              <a:t>tháng</a:t>
            </a:r>
            <a:r>
              <a:rPr lang="en-US" sz="2600" dirty="0" smtClean="0"/>
              <a:t> </a:t>
            </a:r>
            <a:r>
              <a:rPr lang="en-US" sz="2600" dirty="0" smtClean="0">
                <a:solidFill>
                  <a:srgbClr val="FF0000"/>
                </a:solidFill>
              </a:rPr>
              <a:t>11</a:t>
            </a:r>
            <a:r>
              <a:rPr lang="en-US" sz="2600" dirty="0" smtClean="0"/>
              <a:t> </a:t>
            </a:r>
            <a:r>
              <a:rPr lang="en-US" sz="2600" dirty="0" err="1" smtClean="0"/>
              <a:t>có</a:t>
            </a:r>
            <a:r>
              <a:rPr lang="en-US" sz="2600" dirty="0" smtClean="0"/>
              <a:t> </a:t>
            </a:r>
            <a:r>
              <a:rPr lang="en-US" sz="2600" dirty="0" smtClean="0">
                <a:solidFill>
                  <a:srgbClr val="00B0F0"/>
                </a:solidFill>
              </a:rPr>
              <a:t>30 </a:t>
            </a:r>
            <a:r>
              <a:rPr lang="en-US" sz="2600" dirty="0" err="1" smtClean="0">
                <a:solidFill>
                  <a:srgbClr val="00B0F0"/>
                </a:solidFill>
              </a:rPr>
              <a:t>ngày</a:t>
            </a:r>
            <a:r>
              <a:rPr lang="en-US" sz="2600" dirty="0" smtClean="0">
                <a:solidFill>
                  <a:srgbClr val="00B0F0"/>
                </a:solidFill>
              </a:rPr>
              <a:t>.</a:t>
            </a:r>
            <a:endParaRPr lang="vi-VN" sz="2600" dirty="0">
              <a:solidFill>
                <a:srgbClr val="00B0F0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8883225F-913A-4CE6-B6DF-EC6CFE699CC7}"/>
              </a:ext>
            </a:extLst>
          </p:cNvPr>
          <p:cNvSpPr txBox="1"/>
          <p:nvPr/>
        </p:nvSpPr>
        <p:spPr>
          <a:xfrm>
            <a:off x="505720" y="3392116"/>
            <a:ext cx="524571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/>
              <a:t>- </a:t>
            </a:r>
            <a:r>
              <a:rPr lang="en-US" sz="2600" dirty="0" err="1" smtClean="0"/>
              <a:t>Tháng</a:t>
            </a:r>
            <a:r>
              <a:rPr lang="en-US" sz="2600" dirty="0" smtClean="0"/>
              <a:t> </a:t>
            </a:r>
            <a:r>
              <a:rPr lang="en-US" sz="2600" dirty="0" smtClean="0">
                <a:solidFill>
                  <a:srgbClr val="FF0000"/>
                </a:solidFill>
              </a:rPr>
              <a:t>2 </a:t>
            </a:r>
            <a:r>
              <a:rPr lang="en-US" sz="2600" dirty="0" err="1" smtClean="0"/>
              <a:t>có</a:t>
            </a:r>
            <a:r>
              <a:rPr lang="en-US" sz="2600" dirty="0" smtClean="0"/>
              <a:t> </a:t>
            </a:r>
            <a:r>
              <a:rPr lang="en-US" sz="2600" dirty="0" smtClean="0">
                <a:solidFill>
                  <a:srgbClr val="00B0F0"/>
                </a:solidFill>
              </a:rPr>
              <a:t>28 </a:t>
            </a:r>
            <a:r>
              <a:rPr lang="en-US" sz="2600" dirty="0" err="1" smtClean="0">
                <a:solidFill>
                  <a:srgbClr val="00B0F0"/>
                </a:solidFill>
              </a:rPr>
              <a:t>hoặc</a:t>
            </a:r>
            <a:r>
              <a:rPr lang="en-US" sz="2600" dirty="0" smtClean="0">
                <a:solidFill>
                  <a:srgbClr val="00B0F0"/>
                </a:solidFill>
              </a:rPr>
              <a:t> 29 </a:t>
            </a:r>
            <a:r>
              <a:rPr lang="en-US" sz="2600" dirty="0" err="1" smtClean="0">
                <a:solidFill>
                  <a:srgbClr val="00B0F0"/>
                </a:solidFill>
              </a:rPr>
              <a:t>ngày</a:t>
            </a:r>
            <a:r>
              <a:rPr lang="en-US" sz="2600" dirty="0" smtClean="0">
                <a:solidFill>
                  <a:srgbClr val="00B0F0"/>
                </a:solidFill>
              </a:rPr>
              <a:t>.</a:t>
            </a:r>
            <a:endParaRPr lang="vi-VN" sz="26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0352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FDB34C22-ACB8-4FC6-98A9-8B9B238352B6}"/>
              </a:ext>
            </a:extLst>
          </p:cNvPr>
          <p:cNvSpPr/>
          <p:nvPr/>
        </p:nvSpPr>
        <p:spPr>
          <a:xfrm>
            <a:off x="2092036" y="1855304"/>
            <a:ext cx="7869382" cy="3233531"/>
          </a:xfrm>
          <a:prstGeom prst="rect">
            <a:avLst/>
          </a:prstGeom>
          <a:solidFill>
            <a:srgbClr val="FCD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smtClean="0">
                <a:solidFill>
                  <a:srgbClr val="FF0000"/>
                </a:solidFill>
              </a:rPr>
              <a:t>Hoạt động</a:t>
            </a:r>
            <a:endParaRPr lang="vi-VN" sz="960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1830902"/>
      </p:ext>
    </p:extLst>
  </p:cSld>
  <p:clrMapOvr>
    <a:masterClrMapping/>
  </p:clrMapOvr>
  <p:transition spd="slow" advClick="0" advTm="5000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0A776E6-E879-448B-A97A-6242B2090F7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97843" y="1254818"/>
            <a:ext cx="8596313" cy="5287894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xmlns="" id="{A4C21873-06A6-4FCF-93D4-2421ADC83FB4}"/>
              </a:ext>
            </a:extLst>
          </p:cNvPr>
          <p:cNvSpPr/>
          <p:nvPr/>
        </p:nvSpPr>
        <p:spPr>
          <a:xfrm>
            <a:off x="144348" y="318810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/>
              <a:t>1</a:t>
            </a:r>
            <a:endParaRPr lang="vi-VN" sz="44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EC0DAC2-2EEE-42F5-993D-15765501148F}"/>
              </a:ext>
            </a:extLst>
          </p:cNvPr>
          <p:cNvSpPr txBox="1"/>
          <p:nvPr/>
        </p:nvSpPr>
        <p:spPr>
          <a:xfrm>
            <a:off x="637090" y="221825"/>
            <a:ext cx="76660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600" dirty="0"/>
              <a:t>Tìm hai con vật có cùng ngày sinh.</a:t>
            </a:r>
          </a:p>
        </p:txBody>
      </p:sp>
      <p:sp>
        <p:nvSpPr>
          <p:cNvPr id="4" name="Freeform 3"/>
          <p:cNvSpPr/>
          <p:nvPr/>
        </p:nvSpPr>
        <p:spPr>
          <a:xfrm>
            <a:off x="5194852" y="3392557"/>
            <a:ext cx="4041913" cy="1484243"/>
          </a:xfrm>
          <a:custGeom>
            <a:avLst/>
            <a:gdLst>
              <a:gd name="connsiteX0" fmla="*/ 0 w 4169478"/>
              <a:gd name="connsiteY0" fmla="*/ 0 h 1607853"/>
              <a:gd name="connsiteX1" fmla="*/ 2252870 w 4169478"/>
              <a:gd name="connsiteY1" fmla="*/ 596347 h 1607853"/>
              <a:gd name="connsiteX2" fmla="*/ 3988905 w 4169478"/>
              <a:gd name="connsiteY2" fmla="*/ 1510747 h 1607853"/>
              <a:gd name="connsiteX3" fmla="*/ 4028661 w 4169478"/>
              <a:gd name="connsiteY3" fmla="*/ 1537252 h 1607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69478" h="1607853">
                <a:moveTo>
                  <a:pt x="0" y="0"/>
                </a:moveTo>
                <a:cubicBezTo>
                  <a:pt x="794026" y="172278"/>
                  <a:pt x="1588053" y="344556"/>
                  <a:pt x="2252870" y="596347"/>
                </a:cubicBezTo>
                <a:cubicBezTo>
                  <a:pt x="2917688" y="848138"/>
                  <a:pt x="3692940" y="1353930"/>
                  <a:pt x="3988905" y="1510747"/>
                </a:cubicBezTo>
                <a:cubicBezTo>
                  <a:pt x="4284870" y="1667564"/>
                  <a:pt x="4156765" y="1602408"/>
                  <a:pt x="4028661" y="1537252"/>
                </a:cubicBezTo>
              </a:path>
            </a:pathLst>
          </a:custGeom>
          <a:ln w="38100">
            <a:solidFill>
              <a:srgbClr val="F9388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3750365" y="3445565"/>
            <a:ext cx="2676939" cy="1126435"/>
          </a:xfrm>
          <a:custGeom>
            <a:avLst/>
            <a:gdLst>
              <a:gd name="connsiteX0" fmla="*/ 2676939 w 2676939"/>
              <a:gd name="connsiteY0" fmla="*/ 0 h 1126435"/>
              <a:gd name="connsiteX1" fmla="*/ 1099931 w 2676939"/>
              <a:gd name="connsiteY1" fmla="*/ 397565 h 1126435"/>
              <a:gd name="connsiteX2" fmla="*/ 0 w 2676939"/>
              <a:gd name="connsiteY2" fmla="*/ 1126435 h 1126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76939" h="1126435">
                <a:moveTo>
                  <a:pt x="2676939" y="0"/>
                </a:moveTo>
                <a:cubicBezTo>
                  <a:pt x="2111513" y="104913"/>
                  <a:pt x="1546087" y="209826"/>
                  <a:pt x="1099931" y="397565"/>
                </a:cubicBezTo>
                <a:cubicBezTo>
                  <a:pt x="653775" y="585304"/>
                  <a:pt x="326887" y="855869"/>
                  <a:pt x="0" y="1126435"/>
                </a:cubicBezTo>
              </a:path>
            </a:pathLst>
          </a:custGeom>
          <a:ln w="38100">
            <a:solidFill>
              <a:srgbClr val="F9388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7275443" y="3286539"/>
            <a:ext cx="1113183" cy="1775791"/>
          </a:xfrm>
          <a:custGeom>
            <a:avLst/>
            <a:gdLst>
              <a:gd name="connsiteX0" fmla="*/ 1113183 w 1113183"/>
              <a:gd name="connsiteY0" fmla="*/ 0 h 1775791"/>
              <a:gd name="connsiteX1" fmla="*/ 371061 w 1113183"/>
              <a:gd name="connsiteY1" fmla="*/ 490331 h 1775791"/>
              <a:gd name="connsiteX2" fmla="*/ 0 w 1113183"/>
              <a:gd name="connsiteY2" fmla="*/ 1775791 h 1775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13183" h="1775791">
                <a:moveTo>
                  <a:pt x="1113183" y="0"/>
                </a:moveTo>
                <a:cubicBezTo>
                  <a:pt x="834887" y="97183"/>
                  <a:pt x="556591" y="194366"/>
                  <a:pt x="371061" y="490331"/>
                </a:cubicBezTo>
                <a:cubicBezTo>
                  <a:pt x="185530" y="786296"/>
                  <a:pt x="0" y="1775791"/>
                  <a:pt x="0" y="1775791"/>
                </a:cubicBezTo>
              </a:path>
            </a:pathLst>
          </a:custGeom>
          <a:ln w="38100">
            <a:solidFill>
              <a:srgbClr val="F9388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128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 animBg="1"/>
      <p:bldP spid="10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xmlns="" id="{A4C21873-06A6-4FCF-93D4-2421ADC83FB4}"/>
              </a:ext>
            </a:extLst>
          </p:cNvPr>
          <p:cNvSpPr/>
          <p:nvPr/>
        </p:nvSpPr>
        <p:spPr>
          <a:xfrm>
            <a:off x="114578" y="219640"/>
            <a:ext cx="545554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2</a:t>
            </a:r>
            <a:endParaRPr lang="vi-VN" sz="40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EC0DAC2-2EEE-42F5-993D-15765501148F}"/>
              </a:ext>
            </a:extLst>
          </p:cNvPr>
          <p:cNvSpPr txBox="1"/>
          <p:nvPr/>
        </p:nvSpPr>
        <p:spPr>
          <a:xfrm>
            <a:off x="690449" y="122655"/>
            <a:ext cx="110720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200" dirty="0"/>
              <a:t>a) Nêu các ngày còn thiếu trong tờ lịch tháng 12 dưới đây.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5446E8E9-AA9E-40DC-A9A2-3E8D996513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60949" y="1406752"/>
            <a:ext cx="7006359" cy="5257284"/>
          </a:xfrm>
          <a:prstGeom prst="rect">
            <a:avLst/>
          </a:prstGeom>
        </p:spPr>
      </p:pic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xmlns="" id="{FE571318-E51E-4365-B4C0-92AB26B0FA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6577054"/>
              </p:ext>
            </p:extLst>
          </p:nvPr>
        </p:nvGraphicFramePr>
        <p:xfrm>
          <a:off x="6421281" y="2092045"/>
          <a:ext cx="5179940" cy="413820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02805">
                  <a:extLst>
                    <a:ext uri="{9D8B030D-6E8A-4147-A177-3AD203B41FA5}">
                      <a16:colId xmlns:a16="http://schemas.microsoft.com/office/drawing/2014/main" xmlns="" val="274537390"/>
                    </a:ext>
                  </a:extLst>
                </a:gridCol>
                <a:gridCol w="721677">
                  <a:extLst>
                    <a:ext uri="{9D8B030D-6E8A-4147-A177-3AD203B41FA5}">
                      <a16:colId xmlns:a16="http://schemas.microsoft.com/office/drawing/2014/main" xmlns="" val="484017830"/>
                    </a:ext>
                  </a:extLst>
                </a:gridCol>
                <a:gridCol w="725192">
                  <a:extLst>
                    <a:ext uri="{9D8B030D-6E8A-4147-A177-3AD203B41FA5}">
                      <a16:colId xmlns:a16="http://schemas.microsoft.com/office/drawing/2014/main" xmlns="" val="1092291372"/>
                    </a:ext>
                  </a:extLst>
                </a:gridCol>
                <a:gridCol w="725192">
                  <a:extLst>
                    <a:ext uri="{9D8B030D-6E8A-4147-A177-3AD203B41FA5}">
                      <a16:colId xmlns:a16="http://schemas.microsoft.com/office/drawing/2014/main" xmlns="" val="3960849886"/>
                    </a:ext>
                  </a:extLst>
                </a:gridCol>
                <a:gridCol w="725192">
                  <a:extLst>
                    <a:ext uri="{9D8B030D-6E8A-4147-A177-3AD203B41FA5}">
                      <a16:colId xmlns:a16="http://schemas.microsoft.com/office/drawing/2014/main" xmlns="" val="360845237"/>
                    </a:ext>
                  </a:extLst>
                </a:gridCol>
                <a:gridCol w="712242">
                  <a:extLst>
                    <a:ext uri="{9D8B030D-6E8A-4147-A177-3AD203B41FA5}">
                      <a16:colId xmlns:a16="http://schemas.microsoft.com/office/drawing/2014/main" xmlns="" val="880744691"/>
                    </a:ext>
                  </a:extLst>
                </a:gridCol>
                <a:gridCol w="867640">
                  <a:extLst>
                    <a:ext uri="{9D8B030D-6E8A-4147-A177-3AD203B41FA5}">
                      <a16:colId xmlns:a16="http://schemas.microsoft.com/office/drawing/2014/main" xmlns="" val="1301124571"/>
                    </a:ext>
                  </a:extLst>
                </a:gridCol>
              </a:tblGrid>
              <a:tr h="112796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THỨ</a:t>
                      </a:r>
                      <a:r>
                        <a:rPr lang="en-US" sz="1400" b="1" baseline="0" dirty="0"/>
                        <a:t> </a:t>
                      </a:r>
                    </a:p>
                    <a:p>
                      <a:pPr algn="ctr"/>
                      <a:r>
                        <a:rPr lang="en-US" sz="1400" b="1" baseline="0" dirty="0"/>
                        <a:t>HAI</a:t>
                      </a:r>
                      <a:endParaRPr lang="en-US" sz="1400" b="1" dirty="0"/>
                    </a:p>
                  </a:txBody>
                  <a:tcPr anchor="ctr">
                    <a:solidFill>
                      <a:srgbClr val="3FC0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THỨ</a:t>
                      </a:r>
                      <a:r>
                        <a:rPr lang="en-US" sz="1400" b="1" baseline="0" dirty="0"/>
                        <a:t> </a:t>
                      </a:r>
                    </a:p>
                    <a:p>
                      <a:pPr algn="ctr"/>
                      <a:r>
                        <a:rPr lang="en-US" sz="1400" b="1" baseline="0" dirty="0"/>
                        <a:t>BA</a:t>
                      </a:r>
                      <a:endParaRPr lang="en-US" sz="1400" b="1" dirty="0"/>
                    </a:p>
                  </a:txBody>
                  <a:tcPr anchor="ctr">
                    <a:solidFill>
                      <a:srgbClr val="3FC0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THỨ</a:t>
                      </a:r>
                    </a:p>
                    <a:p>
                      <a:pPr algn="ctr"/>
                      <a:r>
                        <a:rPr lang="en-US" sz="1400" b="1" dirty="0"/>
                        <a:t>TƯ</a:t>
                      </a:r>
                    </a:p>
                  </a:txBody>
                  <a:tcPr anchor="ctr">
                    <a:solidFill>
                      <a:srgbClr val="3FC0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THỨ</a:t>
                      </a:r>
                    </a:p>
                    <a:p>
                      <a:pPr algn="ctr"/>
                      <a:r>
                        <a:rPr lang="en-US" sz="1400" b="1" dirty="0"/>
                        <a:t>NĂM</a:t>
                      </a:r>
                    </a:p>
                  </a:txBody>
                  <a:tcPr anchor="ctr">
                    <a:solidFill>
                      <a:srgbClr val="3FC0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THỨ</a:t>
                      </a:r>
                    </a:p>
                    <a:p>
                      <a:pPr algn="ctr"/>
                      <a:r>
                        <a:rPr lang="en-US" sz="1400" b="1" dirty="0"/>
                        <a:t>SÁU</a:t>
                      </a:r>
                    </a:p>
                  </a:txBody>
                  <a:tcPr anchor="ctr">
                    <a:solidFill>
                      <a:srgbClr val="3FC0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THỨ</a:t>
                      </a:r>
                    </a:p>
                    <a:p>
                      <a:pPr algn="ctr"/>
                      <a:r>
                        <a:rPr lang="en-US" sz="1400" b="1" dirty="0"/>
                        <a:t>BẢY</a:t>
                      </a:r>
                    </a:p>
                  </a:txBody>
                  <a:tcPr anchor="ctr">
                    <a:solidFill>
                      <a:srgbClr val="3FC0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CHỦ</a:t>
                      </a:r>
                      <a:r>
                        <a:rPr lang="en-US" sz="1400" b="1" baseline="0" dirty="0"/>
                        <a:t> NHẬT</a:t>
                      </a:r>
                      <a:endParaRPr lang="en-US" sz="1400" b="1" dirty="0"/>
                    </a:p>
                  </a:txBody>
                  <a:tcPr anchor="ctr">
                    <a:solidFill>
                      <a:srgbClr val="3FC0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59851566"/>
                  </a:ext>
                </a:extLst>
              </a:tr>
              <a:tr h="602049"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1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2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3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4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FF0000"/>
                          </a:solidFill>
                        </a:rPr>
                        <a:t>5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09537148"/>
                  </a:ext>
                </a:extLst>
              </a:tr>
              <a:tr h="602049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6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7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8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9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F9388F"/>
                          </a:solidFill>
                        </a:rPr>
                        <a:t>10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11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FF0000"/>
                          </a:solidFill>
                        </a:rPr>
                        <a:t>12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06353738"/>
                  </a:ext>
                </a:extLst>
              </a:tr>
              <a:tr h="602049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13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1800" b="1" dirty="0">
                          <a:solidFill>
                            <a:srgbClr val="F9388F"/>
                          </a:solidFill>
                        </a:rPr>
                        <a:t>14</a:t>
                      </a:r>
                      <a:endParaRPr lang="en-US" sz="1800" b="1" dirty="0">
                        <a:solidFill>
                          <a:srgbClr val="F9388F"/>
                        </a:solidFill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15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F9388F"/>
                          </a:solidFill>
                        </a:rPr>
                        <a:t>16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17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18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FF0000"/>
                          </a:solidFill>
                        </a:rPr>
                        <a:t>19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74766022"/>
                  </a:ext>
                </a:extLst>
              </a:tr>
              <a:tr h="602049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F9388F"/>
                          </a:solidFill>
                        </a:rPr>
                        <a:t>20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21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F9388F"/>
                          </a:solidFill>
                        </a:rPr>
                        <a:t>22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23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24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25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FF0000"/>
                          </a:solidFill>
                        </a:rPr>
                        <a:t>26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89396450"/>
                  </a:ext>
                </a:extLst>
              </a:tr>
              <a:tr h="602049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27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F9388F"/>
                          </a:solidFill>
                        </a:rPr>
                        <a:t>28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29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30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31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20098184"/>
                  </a:ext>
                </a:extLst>
              </a:tr>
            </a:tbl>
          </a:graphicData>
        </a:graphic>
      </p:graphicFrame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xmlns="" id="{960F3D8A-D908-4ED1-988D-43A65CE6CA95}"/>
              </a:ext>
            </a:extLst>
          </p:cNvPr>
          <p:cNvSpPr/>
          <p:nvPr/>
        </p:nvSpPr>
        <p:spPr>
          <a:xfrm>
            <a:off x="9331093" y="3893353"/>
            <a:ext cx="642247" cy="498957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xmlns="" id="{6CD83541-2EA3-4507-91B4-9C00EBA99D0C}"/>
              </a:ext>
            </a:extLst>
          </p:cNvPr>
          <p:cNvSpPr/>
          <p:nvPr/>
        </p:nvSpPr>
        <p:spPr>
          <a:xfrm>
            <a:off x="7161511" y="4447731"/>
            <a:ext cx="651711" cy="53860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xmlns="" id="{7152E779-44D6-4FCF-B3EE-268D1A9D8B67}"/>
              </a:ext>
            </a:extLst>
          </p:cNvPr>
          <p:cNvSpPr/>
          <p:nvPr/>
        </p:nvSpPr>
        <p:spPr>
          <a:xfrm>
            <a:off x="8619459" y="4489296"/>
            <a:ext cx="593815" cy="497043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xmlns="" id="{CC70B55E-9A68-46CA-9A8D-81C9EED761C4}"/>
              </a:ext>
            </a:extLst>
          </p:cNvPr>
          <p:cNvSpPr/>
          <p:nvPr/>
        </p:nvSpPr>
        <p:spPr>
          <a:xfrm>
            <a:off x="6479305" y="5057784"/>
            <a:ext cx="585219" cy="550521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xmlns="" id="{87566B57-2100-46F2-9BBE-BA1FB6C875FF}"/>
              </a:ext>
            </a:extLst>
          </p:cNvPr>
          <p:cNvSpPr/>
          <p:nvPr/>
        </p:nvSpPr>
        <p:spPr>
          <a:xfrm>
            <a:off x="7925841" y="5052021"/>
            <a:ext cx="553142" cy="54242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xmlns="" id="{1EB994A1-8CD5-4B24-AC63-F52ADC474995}"/>
              </a:ext>
            </a:extLst>
          </p:cNvPr>
          <p:cNvSpPr/>
          <p:nvPr/>
        </p:nvSpPr>
        <p:spPr>
          <a:xfrm>
            <a:off x="10788851" y="5052022"/>
            <a:ext cx="724275" cy="542202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xmlns="" id="{71251200-5882-465A-8375-91FEA9C0B424}"/>
              </a:ext>
            </a:extLst>
          </p:cNvPr>
          <p:cNvSpPr/>
          <p:nvPr/>
        </p:nvSpPr>
        <p:spPr>
          <a:xfrm>
            <a:off x="7167419" y="5695805"/>
            <a:ext cx="631948" cy="471901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52B07285-69CC-4B84-8CC3-1F33A62D541D}"/>
              </a:ext>
            </a:extLst>
          </p:cNvPr>
          <p:cNvSpPr txBox="1"/>
          <p:nvPr/>
        </p:nvSpPr>
        <p:spPr>
          <a:xfrm>
            <a:off x="690449" y="697282"/>
            <a:ext cx="110720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200" dirty="0"/>
              <a:t>b) Xem tờ lịch tháng 12 rồi trả lời câu hỏi.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F821A3B5-ACEA-4524-BC79-250C0301B2D5}"/>
              </a:ext>
            </a:extLst>
          </p:cNvPr>
          <p:cNvSpPr txBox="1"/>
          <p:nvPr/>
        </p:nvSpPr>
        <p:spPr>
          <a:xfrm>
            <a:off x="-51030" y="1814666"/>
            <a:ext cx="488441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200" dirty="0"/>
              <a:t>- Tháng 12 có bao nhiêu ngày?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8BF20150-07E3-4B32-88DB-AD2F8D907D7A}"/>
              </a:ext>
            </a:extLst>
          </p:cNvPr>
          <p:cNvSpPr txBox="1"/>
          <p:nvPr/>
        </p:nvSpPr>
        <p:spPr>
          <a:xfrm>
            <a:off x="0" y="3117778"/>
            <a:ext cx="50419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200" dirty="0"/>
              <a:t>- Ngày đầu tiên của tháng 12 là thứ mấy?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7E9CA650-7B9E-4E3D-80B6-5CE37F346AAA}"/>
              </a:ext>
            </a:extLst>
          </p:cNvPr>
          <p:cNvSpPr txBox="1"/>
          <p:nvPr/>
        </p:nvSpPr>
        <p:spPr>
          <a:xfrm>
            <a:off x="0" y="4406166"/>
            <a:ext cx="50419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200" dirty="0"/>
              <a:t>- Ngày cuối cùng của tháng 12 là thứ mấy?</a:t>
            </a:r>
          </a:p>
        </p:txBody>
      </p:sp>
      <p:sp>
        <p:nvSpPr>
          <p:cNvPr id="6" name="Star: 5 Points 5">
            <a:extLst>
              <a:ext uri="{FF2B5EF4-FFF2-40B4-BE49-F238E27FC236}">
                <a16:creationId xmlns:a16="http://schemas.microsoft.com/office/drawing/2014/main" xmlns="" id="{ED905018-A979-4409-8E3B-F64D4FA013A6}"/>
              </a:ext>
            </a:extLst>
          </p:cNvPr>
          <p:cNvSpPr/>
          <p:nvPr/>
        </p:nvSpPr>
        <p:spPr>
          <a:xfrm>
            <a:off x="9273510" y="5530373"/>
            <a:ext cx="679451" cy="701601"/>
          </a:xfrm>
          <a:prstGeom prst="star5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B8447059-B2D5-4FE8-90E1-F1D1304896A3}"/>
              </a:ext>
            </a:extLst>
          </p:cNvPr>
          <p:cNvSpPr txBox="1"/>
          <p:nvPr/>
        </p:nvSpPr>
        <p:spPr>
          <a:xfrm>
            <a:off x="1171851" y="2341956"/>
            <a:ext cx="24386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200" dirty="0">
                <a:solidFill>
                  <a:srgbClr val="FF0000"/>
                </a:solidFill>
                <a:sym typeface="Wingdings" panose="05000000000000000000" pitchFamily="2" charset="2"/>
              </a:rPr>
              <a:t> 31 ngày.</a:t>
            </a:r>
            <a:endParaRPr lang="vi-VN" sz="3200" dirty="0">
              <a:solidFill>
                <a:srgbClr val="FF0000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89AD190D-732B-4C71-B9ED-39D0B3D4E051}"/>
              </a:ext>
            </a:extLst>
          </p:cNvPr>
          <p:cNvSpPr/>
          <p:nvPr/>
        </p:nvSpPr>
        <p:spPr>
          <a:xfrm>
            <a:off x="7854788" y="3244669"/>
            <a:ext cx="709339" cy="551475"/>
          </a:xfrm>
          <a:prstGeom prst="rect">
            <a:avLst/>
          </a:prstGeom>
          <a:solidFill>
            <a:srgbClr val="23E13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ysClr val="windowText" lastClr="1F1F1F"/>
                </a:solidFill>
              </a:rPr>
              <a:t>1</a:t>
            </a:r>
            <a:endParaRPr lang="vi-VN" sz="2400" dirty="0">
              <a:solidFill>
                <a:sysClr val="windowText" lastClr="1F1F1F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718F8FCA-A86E-4E79-9B84-4E874A5965E3}"/>
              </a:ext>
            </a:extLst>
          </p:cNvPr>
          <p:cNvSpPr txBox="1"/>
          <p:nvPr/>
        </p:nvSpPr>
        <p:spPr>
          <a:xfrm>
            <a:off x="2809175" y="3614822"/>
            <a:ext cx="24663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200" dirty="0">
                <a:solidFill>
                  <a:srgbClr val="FF0000"/>
                </a:solidFill>
                <a:sym typeface="Wingdings" panose="05000000000000000000" pitchFamily="2" charset="2"/>
              </a:rPr>
              <a:t> Thứ Tư.</a:t>
            </a:r>
            <a:endParaRPr lang="vi-VN" sz="3200" dirty="0">
              <a:solidFill>
                <a:srgbClr val="FF0000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AAD923DB-A362-42B8-A90F-101D8573EC21}"/>
              </a:ext>
            </a:extLst>
          </p:cNvPr>
          <p:cNvSpPr/>
          <p:nvPr/>
        </p:nvSpPr>
        <p:spPr>
          <a:xfrm>
            <a:off x="9338128" y="5695805"/>
            <a:ext cx="621357" cy="430336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ysClr val="windowText" lastClr="1F1F1F"/>
                </a:solidFill>
              </a:rPr>
              <a:t>31</a:t>
            </a:r>
            <a:endParaRPr lang="vi-VN" sz="2800" dirty="0">
              <a:solidFill>
                <a:sysClr val="windowText" lastClr="1F1F1F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BC62F35F-82E5-4E27-B312-B48B0C8B7705}"/>
              </a:ext>
            </a:extLst>
          </p:cNvPr>
          <p:cNvSpPr txBox="1"/>
          <p:nvPr/>
        </p:nvSpPr>
        <p:spPr>
          <a:xfrm>
            <a:off x="831723" y="5493613"/>
            <a:ext cx="42101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200" dirty="0">
                <a:solidFill>
                  <a:srgbClr val="FF0000"/>
                </a:solidFill>
                <a:sym typeface="Wingdings" panose="05000000000000000000" pitchFamily="2" charset="2"/>
              </a:rPr>
              <a:t> Thứ Sáu.</a:t>
            </a:r>
            <a:endParaRPr lang="vi-VN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415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4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9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4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9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4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9" dur="1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4" dur="1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8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9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12" grpId="0" animBg="1"/>
      <p:bldP spid="15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/>
      <p:bldP spid="23" grpId="0"/>
      <p:bldP spid="24" grpId="0"/>
      <p:bldP spid="25" grpId="0"/>
      <p:bldP spid="6" grpId="0" animBg="1"/>
      <p:bldP spid="6" grpId="1" animBg="1"/>
      <p:bldP spid="26" grpId="0"/>
      <p:bldP spid="27" grpId="0" animBg="1"/>
      <p:bldP spid="28" grpId="0"/>
      <p:bldP spid="29" grpId="0" animBg="1"/>
      <p:bldP spid="3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09FF324-4F4C-4505-B5AB-D81DF8FE249B}:283"/>
  <p:tag name="GENSWF_ADVANCE_TIME" val="5.000"/>
  <p:tag name="ISPRING_CUSTOM_TIMING_USED" val="1"/>
  <p:tag name="GENSWF_SLIDE_TITLE" val="Khám phá"/>
  <p:tag name="ISPRING_SLIDE_INDENT_LEVEL" val="0"/>
  <p:tag name="ISPRING_PLAYER_PLAYLIST_ID" val="844a692642d5f879290243049f02dece051d6934"/>
  <p:tag name="ISPRING_SLIDE_ID_2" val="{07BF447A-9D77-41C8-9E54-A226D06649BC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09FF324-4F4C-4505-B5AB-D81DF8FE249B}:283"/>
  <p:tag name="GENSWF_ADVANCE_TIME" val="5.000"/>
  <p:tag name="ISPRING_CUSTOM_TIMING_USED" val="1"/>
  <p:tag name="GENSWF_SLIDE_TITLE" val="Khám phá"/>
  <p:tag name="ISPRING_SLIDE_INDENT_LEVEL" val="0"/>
  <p:tag name="ISPRING_PLAYER_PLAYLIST_ID" val="844a692642d5f879290243049f02dece051d6934"/>
  <p:tag name="ISPRING_SLIDE_ID_2" val="{07BF447A-9D77-41C8-9E54-A226D06649BC}"/>
</p:tagLst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1F1F1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1083</TotalTime>
  <Words>584</Words>
  <Application>Microsoft Office PowerPoint</Application>
  <PresentationFormat>Custom</PresentationFormat>
  <Paragraphs>230</Paragraphs>
  <Slides>13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Admin</cp:lastModifiedBy>
  <cp:revision>123</cp:revision>
  <dcterms:created xsi:type="dcterms:W3CDTF">2021-06-02T01:34:28Z</dcterms:created>
  <dcterms:modified xsi:type="dcterms:W3CDTF">2022-12-07T11:30:45Z</dcterms:modified>
</cp:coreProperties>
</file>