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audio2.wav" ContentType="audio/wav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8" r:id="rId2"/>
    <p:sldMasterId id="2147483710" r:id="rId3"/>
    <p:sldMasterId id="2147483760" r:id="rId4"/>
  </p:sldMasterIdLst>
  <p:notesMasterIdLst>
    <p:notesMasterId r:id="rId32"/>
  </p:notesMasterIdLst>
  <p:sldIdLst>
    <p:sldId id="524" r:id="rId5"/>
    <p:sldId id="257" r:id="rId6"/>
    <p:sldId id="263" r:id="rId7"/>
    <p:sldId id="264" r:id="rId8"/>
    <p:sldId id="258" r:id="rId9"/>
    <p:sldId id="259" r:id="rId10"/>
    <p:sldId id="260" r:id="rId11"/>
    <p:sldId id="261" r:id="rId12"/>
    <p:sldId id="507" r:id="rId13"/>
    <p:sldId id="508" r:id="rId14"/>
    <p:sldId id="509" r:id="rId15"/>
    <p:sldId id="510" r:id="rId16"/>
    <p:sldId id="511" r:id="rId17"/>
    <p:sldId id="512" r:id="rId18"/>
    <p:sldId id="513" r:id="rId19"/>
    <p:sldId id="514" r:id="rId20"/>
    <p:sldId id="515" r:id="rId21"/>
    <p:sldId id="517" r:id="rId22"/>
    <p:sldId id="518" r:id="rId23"/>
    <p:sldId id="519" r:id="rId24"/>
    <p:sldId id="497" r:id="rId25"/>
    <p:sldId id="520" r:id="rId26"/>
    <p:sldId id="521" r:id="rId27"/>
    <p:sldId id="516" r:id="rId28"/>
    <p:sldId id="522" r:id="rId29"/>
    <p:sldId id="523" r:id="rId30"/>
    <p:sldId id="29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2718" autoAdjust="0"/>
  </p:normalViewPr>
  <p:slideViewPr>
    <p:cSldViewPr snapToGrid="0">
      <p:cViewPr varScale="1">
        <p:scale>
          <a:sx n="68" d="100"/>
          <a:sy n="68" d="100"/>
        </p:scale>
        <p:origin x="-25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C20E2-6A4F-4649-8FEE-6F86815BC5FD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35D4B-7987-4B4D-B5BA-F73137048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4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09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35D4B-7987-4B4D-B5BA-F731370483F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47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35D4B-7987-4B4D-B5BA-F731370483F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47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35D4B-7987-4B4D-B5BA-F731370483F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47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35D4B-7987-4B4D-B5BA-F731370483F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47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35D4B-7987-4B4D-B5BA-F731370483F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47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35D4B-7987-4B4D-B5BA-F731370483F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47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35D4B-7987-4B4D-B5BA-F731370483F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47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35D4B-7987-4B4D-B5BA-F731370483F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47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35D4B-7987-4B4D-B5BA-F731370483F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47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35D4B-7987-4B4D-B5BA-F731370483F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47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35D4B-7987-4B4D-B5BA-F731370483F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477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02AEFD-FEDB-4542-BE9E-D4DED9AFC9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183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9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1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298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491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33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52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7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66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291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6199F-9AE4-45D4-B2DC-EE9C8D19449C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449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Content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60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/>
              <a:t>Content</a:t>
            </a:r>
            <a:endParaRPr lang="zh-CN" altLang="en-US"/>
          </a:p>
          <a:p>
            <a:pPr lvl="1"/>
            <a:r>
              <a:rPr lang="en-US" altLang="zh-CN"/>
              <a:t>Branch 1</a:t>
            </a:r>
            <a:endParaRPr lang="zh-CN" altLang="en-US"/>
          </a:p>
          <a:p>
            <a:pPr lvl="2"/>
            <a:r>
              <a:rPr lang="en-US" altLang="zh-CN"/>
              <a:t>Branch 2</a:t>
            </a:r>
            <a:endParaRPr lang="zh-CN" altLang="en-US"/>
          </a:p>
          <a:p>
            <a:pPr lvl="3"/>
            <a:r>
              <a:rPr lang="en-US" altLang="zh-CN"/>
              <a:t>Branch 3</a:t>
            </a:r>
            <a:endParaRPr lang="zh-CN" altLang="en-US"/>
          </a:p>
          <a:p>
            <a:pPr lvl="4"/>
            <a:r>
              <a:rPr lang="en-US" altLang="zh-CN"/>
              <a:t>Branch 4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835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Body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084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906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2413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634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6156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168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6619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545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8E231-020E-454B-814C-04386EE4B12D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0787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1350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2301538" y="4252913"/>
            <a:ext cx="914400" cy="9144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162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518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2839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54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689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3258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5921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838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432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9D9B-1707-4BC2-A8DF-A9A95A2D1DDF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43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805627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82948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29869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07933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95155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28743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6267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71559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81591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5124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955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6199F-9AE4-45D4-B2DC-EE9C8D19449C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6DD1F-5C14-4F73-98CB-D9283BC8D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94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E231-020E-454B-814C-04386EE4B12D}" type="datetimeFigureOut">
              <a:rPr lang="zh-CN" altLang="en-US" smtClean="0"/>
              <a:t>2021/12/13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E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47650" y="266578"/>
              <a:ext cx="11696700" cy="63248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894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9D9B-1707-4BC2-A8DF-A9A95A2D1DDF}" type="datetimeFigureOut">
              <a:rPr lang="en-US" smtClean="0"/>
              <a:t>12/13/2021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F7387-1A44-43D0-A42C-0F5D255AB4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lower, plant, bouquet&#10;&#10;Description automatically generated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654" y="-14085"/>
            <a:ext cx="1223705" cy="104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6136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hdphoto" Target="../media/hdphoto5.wdp"/><Relationship Id="rId18" Type="http://schemas.openxmlformats.org/officeDocument/2006/relationships/image" Target="../media/image13.png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21" Type="http://schemas.microsoft.com/office/2007/relationships/hdphoto" Target="../media/hdphoto9.wdp"/><Relationship Id="rId7" Type="http://schemas.microsoft.com/office/2007/relationships/hdphoto" Target="../media/hdphoto2.wdp"/><Relationship Id="rId12" Type="http://schemas.openxmlformats.org/officeDocument/2006/relationships/image" Target="../media/image10.png"/><Relationship Id="rId17" Type="http://schemas.microsoft.com/office/2007/relationships/hdphoto" Target="../media/hdphoto7.wdp"/><Relationship Id="rId25" Type="http://schemas.microsoft.com/office/2007/relationships/hdphoto" Target="../media/hdphoto11.wdp"/><Relationship Id="rId2" Type="http://schemas.openxmlformats.org/officeDocument/2006/relationships/audio" Target="../media/media1.MP3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29" Type="http://schemas.microsoft.com/office/2007/relationships/hdphoto" Target="../media/hdphoto13.wdp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microsoft.com/office/2007/relationships/hdphoto" Target="../media/hdphoto4.wdp"/><Relationship Id="rId24" Type="http://schemas.openxmlformats.org/officeDocument/2006/relationships/image" Target="../media/image16.png"/><Relationship Id="rId5" Type="http://schemas.microsoft.com/office/2007/relationships/hdphoto" Target="../media/hdphoto1.wdp"/><Relationship Id="rId15" Type="http://schemas.microsoft.com/office/2007/relationships/hdphoto" Target="../media/hdphoto6.wdp"/><Relationship Id="rId23" Type="http://schemas.microsoft.com/office/2007/relationships/hdphoto" Target="../media/hdphoto10.wdp"/><Relationship Id="rId28" Type="http://schemas.openxmlformats.org/officeDocument/2006/relationships/image" Target="../media/image18.png"/><Relationship Id="rId10" Type="http://schemas.openxmlformats.org/officeDocument/2006/relationships/image" Target="../media/image9.png"/><Relationship Id="rId19" Type="http://schemas.microsoft.com/office/2007/relationships/hdphoto" Target="../media/hdphoto8.wdp"/><Relationship Id="rId31" Type="http://schemas.openxmlformats.org/officeDocument/2006/relationships/image" Target="../media/image20.png"/><Relationship Id="rId4" Type="http://schemas.openxmlformats.org/officeDocument/2006/relationships/image" Target="../media/image6.jpeg"/><Relationship Id="rId9" Type="http://schemas.microsoft.com/office/2007/relationships/hdphoto" Target="../media/hdphoto3.wdp"/><Relationship Id="rId14" Type="http://schemas.openxmlformats.org/officeDocument/2006/relationships/image" Target="../media/image11.png"/><Relationship Id="rId22" Type="http://schemas.openxmlformats.org/officeDocument/2006/relationships/image" Target="../media/image15.png"/><Relationship Id="rId27" Type="http://schemas.microsoft.com/office/2007/relationships/hdphoto" Target="../media/hdphoto12.wdp"/><Relationship Id="rId30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microsoft.com/office/2007/relationships/hdphoto" Target="../media/hdphoto14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13" Type="http://schemas.openxmlformats.org/officeDocument/2006/relationships/image" Target="../media/image29.png"/><Relationship Id="rId18" Type="http://schemas.openxmlformats.org/officeDocument/2006/relationships/slide" Target="slide7.xml"/><Relationship Id="rId26" Type="http://schemas.openxmlformats.org/officeDocument/2006/relationships/image" Target="../media/image16.png"/><Relationship Id="rId39" Type="http://schemas.openxmlformats.org/officeDocument/2006/relationships/image" Target="../media/image38.png"/><Relationship Id="rId3" Type="http://schemas.openxmlformats.org/officeDocument/2006/relationships/image" Target="../media/image24.png"/><Relationship Id="rId21" Type="http://schemas.openxmlformats.org/officeDocument/2006/relationships/image" Target="../media/image13.png"/><Relationship Id="rId34" Type="http://schemas.openxmlformats.org/officeDocument/2006/relationships/image" Target="../media/image35.png"/><Relationship Id="rId42" Type="http://schemas.microsoft.com/office/2007/relationships/hdphoto" Target="../media/hdphoto26.wdp"/><Relationship Id="rId7" Type="http://schemas.openxmlformats.org/officeDocument/2006/relationships/image" Target="../media/image26.png"/><Relationship Id="rId12" Type="http://schemas.microsoft.com/office/2007/relationships/hdphoto" Target="../media/hdphoto19.wdp"/><Relationship Id="rId17" Type="http://schemas.openxmlformats.org/officeDocument/2006/relationships/image" Target="../media/image30.png"/><Relationship Id="rId25" Type="http://schemas.microsoft.com/office/2007/relationships/hdphoto" Target="../media/hdphoto20.wdp"/><Relationship Id="rId33" Type="http://schemas.microsoft.com/office/2007/relationships/hdphoto" Target="../media/hdphoto12.wdp"/><Relationship Id="rId38" Type="http://schemas.microsoft.com/office/2007/relationships/hdphoto" Target="../media/hdphoto24.wdp"/><Relationship Id="rId46" Type="http://schemas.microsoft.com/office/2007/relationships/hdphoto" Target="../media/hdphoto28.wdp"/><Relationship Id="rId2" Type="http://schemas.openxmlformats.org/officeDocument/2006/relationships/image" Target="../media/image21.jpeg"/><Relationship Id="rId16" Type="http://schemas.microsoft.com/office/2007/relationships/hdphoto" Target="../media/hdphoto9.wdp"/><Relationship Id="rId20" Type="http://schemas.openxmlformats.org/officeDocument/2006/relationships/slide" Target="slide6.xml"/><Relationship Id="rId29" Type="http://schemas.microsoft.com/office/2007/relationships/hdphoto" Target="../media/hdphoto21.wdp"/><Relationship Id="rId41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6.wdp"/><Relationship Id="rId11" Type="http://schemas.openxmlformats.org/officeDocument/2006/relationships/image" Target="../media/image28.png"/><Relationship Id="rId24" Type="http://schemas.openxmlformats.org/officeDocument/2006/relationships/image" Target="../media/image32.png"/><Relationship Id="rId32" Type="http://schemas.openxmlformats.org/officeDocument/2006/relationships/image" Target="../media/image17.png"/><Relationship Id="rId37" Type="http://schemas.openxmlformats.org/officeDocument/2006/relationships/image" Target="../media/image37.png"/><Relationship Id="rId40" Type="http://schemas.microsoft.com/office/2007/relationships/hdphoto" Target="../media/hdphoto25.wdp"/><Relationship Id="rId45" Type="http://schemas.openxmlformats.org/officeDocument/2006/relationships/image" Target="../media/image41.png"/><Relationship Id="rId5" Type="http://schemas.openxmlformats.org/officeDocument/2006/relationships/image" Target="../media/image25.png"/><Relationship Id="rId15" Type="http://schemas.openxmlformats.org/officeDocument/2006/relationships/image" Target="../media/image14.png"/><Relationship Id="rId23" Type="http://schemas.openxmlformats.org/officeDocument/2006/relationships/slide" Target="slide8.xml"/><Relationship Id="rId28" Type="http://schemas.openxmlformats.org/officeDocument/2006/relationships/image" Target="../media/image33.png"/><Relationship Id="rId36" Type="http://schemas.microsoft.com/office/2007/relationships/hdphoto" Target="../media/hdphoto23.wdp"/><Relationship Id="rId10" Type="http://schemas.microsoft.com/office/2007/relationships/hdphoto" Target="../media/hdphoto18.wdp"/><Relationship Id="rId19" Type="http://schemas.openxmlformats.org/officeDocument/2006/relationships/image" Target="../media/image31.png"/><Relationship Id="rId31" Type="http://schemas.microsoft.com/office/2007/relationships/hdphoto" Target="../media/hdphoto22.wdp"/><Relationship Id="rId44" Type="http://schemas.microsoft.com/office/2007/relationships/hdphoto" Target="../media/hdphoto27.wdp"/><Relationship Id="rId4" Type="http://schemas.microsoft.com/office/2007/relationships/hdphoto" Target="../media/hdphoto15.wdp"/><Relationship Id="rId9" Type="http://schemas.openxmlformats.org/officeDocument/2006/relationships/image" Target="../media/image27.png"/><Relationship Id="rId14" Type="http://schemas.openxmlformats.org/officeDocument/2006/relationships/slide" Target="slide5.xml"/><Relationship Id="rId22" Type="http://schemas.microsoft.com/office/2007/relationships/hdphoto" Target="../media/hdphoto8.wdp"/><Relationship Id="rId27" Type="http://schemas.microsoft.com/office/2007/relationships/hdphoto" Target="../media/hdphoto11.wdp"/><Relationship Id="rId30" Type="http://schemas.openxmlformats.org/officeDocument/2006/relationships/image" Target="../media/image34.png"/><Relationship Id="rId35" Type="http://schemas.openxmlformats.org/officeDocument/2006/relationships/image" Target="../media/image36.png"/><Relationship Id="rId43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slide" Target="slide4.xml"/><Relationship Id="rId4" Type="http://schemas.microsoft.com/office/2007/relationships/hdphoto" Target="../media/hdphoto1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slide" Target="slide4.xml"/><Relationship Id="rId4" Type="http://schemas.microsoft.com/office/2007/relationships/hdphoto" Target="../media/hdphoto1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slide" Target="slide4.xml"/><Relationship Id="rId4" Type="http://schemas.microsoft.com/office/2007/relationships/hdphoto" Target="../media/hdphoto1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slide" Target="slide4.xml"/><Relationship Id="rId4" Type="http://schemas.microsoft.com/office/2007/relationships/hdphoto" Target="../media/hdphoto1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2.wdp"/><Relationship Id="rId13" Type="http://schemas.openxmlformats.org/officeDocument/2006/relationships/image" Target="../media/image56.jpeg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12" Type="http://schemas.microsoft.com/office/2007/relationships/hdphoto" Target="../media/hdphoto34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microsoft.com/office/2007/relationships/hdphoto" Target="../media/hdphoto31.wdp"/><Relationship Id="rId11" Type="http://schemas.openxmlformats.org/officeDocument/2006/relationships/image" Target="../media/image55.png"/><Relationship Id="rId5" Type="http://schemas.openxmlformats.org/officeDocument/2006/relationships/image" Target="../media/image52.png"/><Relationship Id="rId10" Type="http://schemas.microsoft.com/office/2007/relationships/hdphoto" Target="../media/hdphoto33.wdp"/><Relationship Id="rId4" Type="http://schemas.microsoft.com/office/2007/relationships/hdphoto" Target="../media/hdphoto30.wdp"/><Relationship Id="rId9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34.wdp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microsoft.com/office/2007/relationships/hdphoto" Target="../media/hdphoto33.wdp"/><Relationship Id="rId11" Type="http://schemas.openxmlformats.org/officeDocument/2006/relationships/image" Target="../media/image56.jpeg"/><Relationship Id="rId5" Type="http://schemas.openxmlformats.org/officeDocument/2006/relationships/image" Target="../media/image54.png"/><Relationship Id="rId10" Type="http://schemas.microsoft.com/office/2007/relationships/hdphoto" Target="../media/hdphoto35.wdp"/><Relationship Id="rId4" Type="http://schemas.microsoft.com/office/2007/relationships/hdphoto" Target="../media/hdphoto30.wdp"/><Relationship Id="rId9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7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5470" y="1337218"/>
            <a:ext cx="7381060" cy="1445623"/>
          </a:xfrm>
        </p:spPr>
        <p:txBody>
          <a:bodyPr>
            <a:normAutofit fontScale="90000"/>
          </a:bodyPr>
          <a:lstStyle/>
          <a:p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Chào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mừng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các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em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đến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với</a:t>
            </a:r>
            <a:r>
              <a:rPr lang="en-US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</a:t>
            </a:r>
            <a:r>
              <a:rPr lang="vi-VN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tiết</a:t>
            </a:r>
            <a:r>
              <a:rPr lang="en-US" altLang="vi-VN" sz="4800" b="1" dirty="0">
                <a:solidFill>
                  <a:srgbClr val="0070C0"/>
                </a:solidFill>
                <a:latin typeface="Arial-Rounded" panose="020B0500000000000000" charset="0"/>
                <a:cs typeface="Arial-Rounded" panose="020B0500000000000000" charset="0"/>
                <a:sym typeface="+mn-ea"/>
              </a:rPr>
              <a:t> Tiếng Việt - Lớp 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2460" y="2948940"/>
            <a:ext cx="3286125" cy="390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20658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9309ac64-8288-4ea0-aa2f-061f9418d41f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0"/>
            <a:ext cx="122089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Lam tac\tải xuống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546600"/>
            <a:ext cx="1295400" cy="156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636" y="5330826"/>
            <a:ext cx="1422400" cy="94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Lam tac\800px_COLOURBOX9774185 (4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5330826"/>
            <a:ext cx="2383137" cy="80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0826"/>
            <a:ext cx="1016000" cy="67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6"/>
            <a:ext cx="1422400" cy="94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837335" y="5295127"/>
            <a:ext cx="1219200" cy="74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C:\Users\ADMIN\Desktop\Lam tac\il_570xN.938660066_slvo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3680603"/>
            <a:ext cx="1966643" cy="350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ADMIN\Desktop\Lam tac\lumberjack-lean-on-the-wood-log-vector-7780327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243">
            <a:off x="9855992" y="3830552"/>
            <a:ext cx="2447745" cy="369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ình ảnh có liên quan"/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99133" l="4950" r="90900">
                        <a14:backgroundMark x1="50900" y1="25867" x2="52200" y2="26400"/>
                        <a14:backgroundMark x1="63000" y1="48667" x2="62200" y2="49333"/>
                        <a14:backgroundMark x1="64800" y1="41467" x2="63600" y2="42000"/>
                        <a14:backgroundMark x1="71800" y1="48933" x2="72300" y2="50000"/>
                        <a14:backgroundMark x1="59500" y1="61467" x2="58500" y2="62800"/>
                        <a14:backgroundMark x1="39700" y1="48800" x2="39700" y2="49867"/>
                        <a14:backgroundMark x1="38400" y1="51600" x2="38000" y2="51867"/>
                        <a14:backgroundMark x1="46700" y1="53600" x2="47200" y2="54933"/>
                        <a14:backgroundMark x1="53100" y1="35333" x2="53100" y2="35867"/>
                        <a14:backgroundMark x1="71700" y1="45733" x2="71200" y2="46133"/>
                        <a14:backgroundMark x1="74600" y1="44267" x2="74000" y2="44800"/>
                        <a14:backgroundMark x1="77200" y1="49200" x2="77300" y2="49867"/>
                        <a14:backgroundMark x1="19800" y1="50133" x2="20500" y2="50400"/>
                        <a14:backgroundMark x1="22000" y1="47333" x2="22700" y2="47333"/>
                        <a14:backgroundMark x1="21100" y1="56800" x2="21100" y2="57333"/>
                        <a14:backgroundMark x1="23300" y1="34400" x2="23500" y2="35067"/>
                        <a14:backgroundMark x1="53500" y1="42667" x2="53600" y2="43467"/>
                        <a14:backgroundMark x1="66300" y1="23200" x2="67600" y2="23867"/>
                        <a14:backgroundMark x1="73400" y1="58400" x2="73500" y2="58800"/>
                      </a14:backgroundRemoval>
                    </a14:imgEffect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689599" y="-2260599"/>
            <a:ext cx="12375769" cy="1099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C:\Users\ADMIN\Desktop\Tai nguyen thiet ke tro choi\Giai cuu rung xanh\playful-wild-monkeys_1308-2930 (4).jpg"/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1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19202" y="-133651"/>
            <a:ext cx="1219199" cy="175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Hình ảnh có liên quan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99688">
                        <a14:foregroundMark x1="22813" y1="35938" x2="26563" y2="52188"/>
                        <a14:foregroundMark x1="34063" y1="19375" x2="37813" y2="46875"/>
                        <a14:foregroundMark x1="30000" y1="28125" x2="35938" y2="44063"/>
                        <a14:foregroundMark x1="32813" y1="25938" x2="33750" y2="3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5904" flipH="1">
            <a:off x="846623" y="3244817"/>
            <a:ext cx="1354183" cy="132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Tai nguyen thiet ke tro choi\Bảng gỗ\images.jpg"/>
          <p:cNvPicPr>
            <a:picLocks noChangeAspect="1" noChangeArrowheads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898" y="-838200"/>
            <a:ext cx="3474503" cy="349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53565" y="1305004"/>
            <a:ext cx="271420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n-US" sz="32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 VỆ</a:t>
            </a:r>
          </a:p>
          <a:p>
            <a:pPr algn="ctr" defTabSz="1219170"/>
            <a:r>
              <a:rPr lang="en-US" sz="32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 XANH</a:t>
            </a:r>
          </a:p>
        </p:txBody>
      </p:sp>
      <p:pic>
        <p:nvPicPr>
          <p:cNvPr id="1034" name="Picture 10" descr="C:\Users\ADMIN\Desktop\Tai nguyen thiet ke tro choi\Angry birds epic birds\1505573783630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022" y="2746046"/>
            <a:ext cx="1536257" cy="93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Zen Garden In-Game - Laura Shigihara - NhacCuaTu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2903200" y="60068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1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27000"/>
            <a:ext cx="122936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073"/>
            <a:ext cx="11277600" cy="6848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2133600" y="1570435"/>
            <a:ext cx="8331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1219170"/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khỉ</a:t>
            </a:r>
            <a:r>
              <a:rPr lang="en-US" sz="48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defTabSz="1219170"/>
            <a:r>
              <a:rPr lang="en-US" sz="4800" b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ngăn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chặn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 </a:t>
            </a:r>
          </a:p>
          <a:p>
            <a:pPr algn="ctr" defTabSz="1219170"/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lâm</a:t>
            </a:r>
            <a:r>
              <a:rPr lang="en-US" sz="48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tặc</a:t>
            </a:r>
            <a:endParaRPr lang="en-US" sz="4800" b="1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10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27000"/>
            <a:ext cx="122936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ADMIN\Desktop\Lam tac\tải xuố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36800" y="4076896"/>
            <a:ext cx="1016000" cy="128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ADMIN\Desktop\Lam tac\800px_COLOURBOX9774185 (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59011" y="4708885"/>
            <a:ext cx="2235200" cy="57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2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0" y="4708885"/>
            <a:ext cx="1392768" cy="92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Lam tac\800px_COLOURBOX9774185 (4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0580">
            <a:off x="641530" y="5170075"/>
            <a:ext cx="1455492" cy="49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2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94211" y="4954731"/>
            <a:ext cx="1326243" cy="92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ADMIN\Desktop\Lam tac\tree-576145_960_720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1" y="5156200"/>
            <a:ext cx="791633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ADMIN\Desktop\Lam tac\lumberjack-lean-on-the-wood-log-vector-7780327.jp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243" flipH="1">
            <a:off x="398783" y="4338351"/>
            <a:ext cx="1940984" cy="298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ADMIN\Desktop\Untitleda (2)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2006600"/>
            <a:ext cx="5452533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ADMIN\Desktop\Picture1a (2).png">
            <a:hlinkClick r:id="rId18" action="ppaction://hlinksldjump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553" y="4121206"/>
            <a:ext cx="2080684" cy="301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ADMIN\Desktop\Lam tac\il_570xN.938660066_slvo.jp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46400" y="4316605"/>
            <a:ext cx="1473200" cy="275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C:\Users\ADMIN\Desktop\Lam tac\stock-vector-cartoon-art-of-a-lumberjack-paul-bunyan-type-with-a-log-on-his-shoulder-this-guy-has-the-typical-17555299.jpg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93868" l="0" r="100000">
                        <a14:backgroundMark x1="34375" y1="82830" x2="30250" y2="82830"/>
                        <a14:backgroundMark x1="43250" y1="81698" x2="37000" y2="82830"/>
                        <a14:backgroundMark x1="69750" y1="79717" x2="77625" y2="77358"/>
                        <a14:backgroundMark x1="44250" y1="6226" x2="12500" y2="13679"/>
                        <a14:backgroundMark x1="51000" y1="7358" x2="7250" y2="26981"/>
                        <a14:backgroundMark x1="93250" y1="3396" x2="99000" y2="7358"/>
                        <a14:backgroundMark x1="96375" y1="23113" x2="84875" y2="73019"/>
                        <a14:backgroundMark x1="6250" y1="68302" x2="13500" y2="87925"/>
                        <a14:backgroundMark x1="30750" y1="63585" x2="10375" y2="86038"/>
                        <a14:backgroundMark x1="77125" y1="91132" x2="92750" y2="84057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75236" y="5228743"/>
            <a:ext cx="1320800" cy="184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:\Users\ADMIN\Desktop\Tai nguyen thiet ke tro choi\Giai cuu rung xanh\playful-wild-monkeys_1308-2930 (4).jpg"/>
          <p:cNvPicPr>
            <a:picLocks noChangeAspect="1" noChangeArrowheads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009" y="-159051"/>
            <a:ext cx="1262592" cy="175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C:\Users\ADMIN\Desktop\Tai nguyen thiet ke tro choi\Giai cuu rung xanh\scimmia-del-fumetto-31653934.jp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100000">
                        <a14:foregroundMark x1="21875" y1="25791" x2="17750" y2="43845"/>
                        <a14:foregroundMark x1="39625" y1="23329" x2="31750" y2="45369"/>
                        <a14:foregroundMark x1="29750" y1="24385" x2="28625" y2="40914"/>
                        <a14:foregroundMark x1="14625" y1="28722" x2="19250" y2="40445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6793">
            <a:off x="2769429" y="715127"/>
            <a:ext cx="1063888" cy="11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ình ảnh có liên quan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100000">
                        <a14:foregroundMark x1="14088" y1="17556" x2="2210" y2="22889"/>
                        <a14:foregroundMark x1="22376" y1="11778" x2="27624" y2="14444"/>
                        <a14:foregroundMark x1="33149" y1="4667" x2="33978" y2="10000"/>
                        <a14:foregroundMark x1="35083" y1="21333" x2="38398" y2="26667"/>
                        <a14:foregroundMark x1="81215" y1="8000" x2="83149" y2="14444"/>
                        <a14:foregroundMark x1="92541" y1="12444" x2="98619" y2="14667"/>
                        <a14:foregroundMark x1="98895" y1="19778" x2="96961" y2="21556"/>
                        <a14:foregroundMark x1="88398" y1="21556" x2="90608" y2="24667"/>
                        <a14:foregroundMark x1="82873" y1="26889" x2="84807" y2="31556"/>
                        <a14:backgroundMark x1="46409" y1="26667" x2="47514" y2="27778"/>
                        <a14:backgroundMark x1="35359" y1="55778" x2="33978" y2="56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92671">
            <a:off x="7590614" y="-404789"/>
            <a:ext cx="1421479" cy="176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ình ảnh có liên quan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0" b="100000" l="0" r="99688">
                        <a14:foregroundMark x1="22813" y1="35938" x2="26563" y2="52188"/>
                        <a14:foregroundMark x1="34063" y1="19375" x2="37813" y2="46875"/>
                        <a14:foregroundMark x1="30000" y1="28125" x2="35938" y2="44063"/>
                        <a14:foregroundMark x1="32813" y1="25938" x2="33750" y2="3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5904" flipH="1">
            <a:off x="6128945" y="478727"/>
            <a:ext cx="1114368" cy="108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Kết quả hình ảnh cho monkey cartoon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0560" flipH="1">
            <a:off x="9789494" y="936409"/>
            <a:ext cx="1346325" cy="132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Kết quả hình ảnh cho pineapple cartoon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BEBA8EAE-BF5A-486C-A8C5-ECC9F3942E4B}">
                <a14:imgProps xmlns:a14="http://schemas.microsoft.com/office/drawing/2010/main">
                  <a14:imgLayer r:embed="rId3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073" y="1267405"/>
            <a:ext cx="1105583" cy="116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ình ảnh có liên quan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BEBA8EAE-BF5A-486C-A8C5-ECC9F3942E4B}">
                <a14:imgProps xmlns:a14="http://schemas.microsoft.com/office/drawing/2010/main">
                  <a14:imgLayer r:embed="rId3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493" y="1782883"/>
            <a:ext cx="667439" cy="80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Kết quả hình ảnh cho durian cartoon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0" b="100000" l="0" r="100000">
                        <a14:foregroundMark x1="24000" y1="4621" x2="31846" y2="21209"/>
                        <a14:foregroundMark x1="28462" y1="3791" x2="34308" y2="17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983" y="308680"/>
            <a:ext cx="749899" cy="973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0" descr="Hình ảnh có liên quan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BEBA8EAE-BF5A-486C-A8C5-ECC9F3942E4B}">
                <a14:imgProps xmlns:a14="http://schemas.microsoft.com/office/drawing/2010/main">
                  <a14:imgLayer r:embed="rId4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2" y="1309928"/>
            <a:ext cx="643467" cy="77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2" descr="Kết quả hình ảnh cho durian cartoon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0" b="100000" l="0" r="100000">
                        <a14:foregroundMark x1="24000" y1="4621" x2="31846" y2="21209"/>
                        <a14:foregroundMark x1="28462" y1="3791" x2="34308" y2="17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353" y="2176816"/>
            <a:ext cx="705331" cy="91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DMIN\Desktop\Picture1.png"/>
          <p:cNvPicPr>
            <a:picLocks noChangeAspect="1" noChangeArrowheads="1"/>
          </p:cNvPicPr>
          <p:nvPr/>
        </p:nvPicPr>
        <p:blipFill>
          <a:blip r:embed="rId43">
            <a:extLst>
              <a:ext uri="{BEBA8EAE-BF5A-486C-A8C5-ECC9F3942E4B}">
                <a14:imgProps xmlns:a14="http://schemas.microsoft.com/office/drawing/2010/main">
                  <a14:imgLayer r:embed="rId4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86" y="3665081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C:\Users\ADMIN\Desktop\Lam tac\lumberjack-lean-on-the-wood-log-vector-7780327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44994" flipH="1">
            <a:off x="-524716" y="5632318"/>
            <a:ext cx="1940984" cy="298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ADMIN\Desktop\Picture1.png"/>
          <p:cNvPicPr>
            <a:picLocks noChangeAspect="1" noChangeArrowheads="1"/>
          </p:cNvPicPr>
          <p:nvPr/>
        </p:nvPicPr>
        <p:blipFill>
          <a:blip r:embed="rId43">
            <a:extLst>
              <a:ext uri="{BEBA8EAE-BF5A-486C-A8C5-ECC9F3942E4B}">
                <a14:imgProps xmlns:a14="http://schemas.microsoft.com/office/drawing/2010/main">
                  <a14:imgLayer r:embed="rId4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081" y="3862274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C:\Users\ADMIN\Desktop\Lam tac\il_570xN.938660066_slvo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97892" flipH="1">
            <a:off x="2540499" y="5980671"/>
            <a:ext cx="1473200" cy="275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ADMIN\Desktop\Picture1.png"/>
          <p:cNvPicPr>
            <a:picLocks noChangeAspect="1" noChangeArrowheads="1"/>
          </p:cNvPicPr>
          <p:nvPr/>
        </p:nvPicPr>
        <p:blipFill>
          <a:blip r:embed="rId43">
            <a:extLst>
              <a:ext uri="{BEBA8EAE-BF5A-486C-A8C5-ECC9F3942E4B}">
                <a14:imgProps xmlns:a14="http://schemas.microsoft.com/office/drawing/2010/main">
                  <a14:imgLayer r:embed="rId4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537" y="3765550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C:\Users\ADMIN\Desktop\Picture1a (2)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83466">
            <a:off x="5865671" y="5629330"/>
            <a:ext cx="2080684" cy="301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:\Users\ADMIN\Desktop\Picture1.png"/>
          <p:cNvPicPr>
            <a:picLocks noChangeAspect="1" noChangeArrowheads="1"/>
          </p:cNvPicPr>
          <p:nvPr/>
        </p:nvPicPr>
        <p:blipFill>
          <a:blip r:embed="rId43">
            <a:extLst>
              <a:ext uri="{BEBA8EAE-BF5A-486C-A8C5-ECC9F3942E4B}">
                <a14:imgProps xmlns:a14="http://schemas.microsoft.com/office/drawing/2010/main">
                  <a14:imgLayer r:embed="rId4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1" y="4813301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C:\Users\ADMIN\Desktop\Lam tac\stock-vector-cartoon-art-of-a-lumberjack-paul-bunyan-type-with-a-log-on-his-shoulder-this-guy-has-the-typical-17555299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93868" l="0" r="100000">
                        <a14:backgroundMark x1="34375" y1="82830" x2="30250" y2="82830"/>
                        <a14:backgroundMark x1="43250" y1="81698" x2="37000" y2="82830"/>
                        <a14:backgroundMark x1="69750" y1="79717" x2="77625" y2="77358"/>
                        <a14:backgroundMark x1="44250" y1="6226" x2="12500" y2="13679"/>
                        <a14:backgroundMark x1="51000" y1="7358" x2="7250" y2="26981"/>
                        <a14:backgroundMark x1="93250" y1="3396" x2="99000" y2="7358"/>
                        <a14:backgroundMark x1="96375" y1="23113" x2="84875" y2="73019"/>
                        <a14:backgroundMark x1="6250" y1="68302" x2="13500" y2="87925"/>
                        <a14:backgroundMark x1="30750" y1="63585" x2="10375" y2="86038"/>
                        <a14:backgroundMark x1="77125" y1="91132" x2="92750" y2="84057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71364" flipH="1">
            <a:off x="8383940" y="6188862"/>
            <a:ext cx="1320800" cy="184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9" descr="C:\Users\ADMIN\Desktop\Lam tac\e7f4c27d556f238339f9337509756439--lumberjacks-vectors.jpg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BEBA8EAE-BF5A-486C-A8C5-ECC9F3942E4B}">
                <a14:imgProps xmlns:a14="http://schemas.microsoft.com/office/drawing/2010/main">
                  <a14:imgLayer r:embed="rId46">
                    <a14:imgEffect>
                      <a14:backgroundRemoval t="0" b="99429" l="0" r="98475">
                        <a14:foregroundMark x1="17797" y1="71714" x2="15085" y2="80000"/>
                        <a14:foregroundMark x1="47627" y1="13714" x2="51017" y2="20286"/>
                        <a14:foregroundMark x1="56441" y1="13714" x2="56441" y2="20286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92405">
            <a:off x="9668444" y="6053952"/>
            <a:ext cx="2387963" cy="283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1219200" y="3733800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 dirty="0">
                <a:solidFill>
                  <a:srgbClr val="006600"/>
                </a:solidFill>
                <a:latin typeface="Calibri"/>
              </a:rPr>
              <a:t>1</a:t>
            </a:r>
          </a:p>
        </p:txBody>
      </p:sp>
      <p:sp>
        <p:nvSpPr>
          <p:cNvPr id="40" name="Oval 39"/>
          <p:cNvSpPr/>
          <p:nvPr/>
        </p:nvSpPr>
        <p:spPr>
          <a:xfrm>
            <a:off x="3376663" y="3733800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 dirty="0">
                <a:solidFill>
                  <a:srgbClr val="006600"/>
                </a:solidFill>
                <a:latin typeface="Calibri"/>
              </a:rPr>
              <a:t>2</a:t>
            </a:r>
          </a:p>
        </p:txBody>
      </p:sp>
      <p:sp>
        <p:nvSpPr>
          <p:cNvPr id="41" name="Oval 40"/>
          <p:cNvSpPr/>
          <p:nvPr/>
        </p:nvSpPr>
        <p:spPr>
          <a:xfrm>
            <a:off x="6495117" y="3780971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 dirty="0">
                <a:solidFill>
                  <a:srgbClr val="006600"/>
                </a:solidFill>
                <a:latin typeface="Calibri"/>
              </a:rPr>
              <a:t>3</a:t>
            </a:r>
          </a:p>
        </p:txBody>
      </p:sp>
      <p:sp>
        <p:nvSpPr>
          <p:cNvPr id="42" name="Oval 41"/>
          <p:cNvSpPr/>
          <p:nvPr/>
        </p:nvSpPr>
        <p:spPr>
          <a:xfrm>
            <a:off x="8229600" y="4559300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2400" dirty="0">
                <a:solidFill>
                  <a:srgbClr val="006600"/>
                </a:solidFill>
                <a:latin typeface="Calibri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238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6.17284E-7 L 0.00226 0.47284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236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83951E-6 L 0.00521 0.28487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14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44444E-6 L 0.00173 0.33426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8.64198E-7 L -0.00087 0.53395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3" grpId="0" animBg="1"/>
      <p:bldP spid="40" grpId="0" animBg="1"/>
      <p:bldP spid="41" grpId="0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27000"/>
            <a:ext cx="122936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-160631"/>
            <a:ext cx="8331200" cy="441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941" y="3632201"/>
            <a:ext cx="6554860" cy="347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3149600" y="1391047"/>
            <a:ext cx="589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mang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thương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60800" y="4894416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bé</a:t>
            </a:r>
            <a:endParaRPr lang="en-US" sz="32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67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27000"/>
            <a:ext cx="122936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-160631"/>
            <a:ext cx="8331200" cy="441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941" y="3632201"/>
            <a:ext cx="6554860" cy="347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2946400" y="1492647"/>
            <a:ext cx="6096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Dáng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chưa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vững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bé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nghĩa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60800" y="4894416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Lẫm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chẫm</a:t>
            </a:r>
            <a:endParaRPr lang="en-US" sz="32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5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27000"/>
            <a:ext cx="122936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-160631"/>
            <a:ext cx="8331200" cy="441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941" y="3632201"/>
            <a:ext cx="6554860" cy="347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2133600" y="1492647"/>
            <a:ext cx="772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chân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lẫm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chẫm</a:t>
            </a:r>
            <a:endParaRPr lang="en-US" sz="32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1219170"/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cười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vang </a:t>
            </a:r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sân</a:t>
            </a:r>
            <a:r>
              <a:rPr lang="en-US" sz="3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860800" y="4894416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endParaRPr lang="en-US" sz="32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5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Lam tac\b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27000"/>
            <a:ext cx="122936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-160631"/>
            <a:ext cx="8331200" cy="441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941" y="3632201"/>
            <a:ext cx="6554860" cy="347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2438400" y="840200"/>
            <a:ext cx="711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2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dạy bé hát</a:t>
            </a:r>
          </a:p>
          <a:p>
            <a:pPr algn="ctr" defTabSz="1219170"/>
            <a:r>
              <a:rPr lang="en-US" sz="32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Chải tóc hàng ngày</a:t>
            </a:r>
          </a:p>
          <a:p>
            <a:pPr algn="ctr" defTabSz="1219170"/>
            <a:r>
              <a:rPr lang="en-US" sz="32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kể chuyện hay</a:t>
            </a:r>
          </a:p>
          <a:p>
            <a:pPr algn="ctr" defTabSz="1219170"/>
            <a:r>
              <a:rPr lang="en-US" sz="32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Khuyên bé đừng khóc?</a:t>
            </a:r>
            <a:endParaRPr lang="en-US" sz="32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60800" y="4894416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200" dirty="0" err="1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Mẹ</a:t>
            </a:r>
            <a:endParaRPr lang="en-US" sz="3200" dirty="0">
              <a:solidFill>
                <a:srgbClr val="008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ADMIN\Desktop\Tai nguyen thiet ke tro choi\Bảng gỗ\Picture1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5969000"/>
            <a:ext cx="1691103" cy="718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34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4593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" r="1550"/>
          <a:stretch/>
        </p:blipFill>
        <p:spPr>
          <a:xfrm>
            <a:off x="1658280" y="70055"/>
            <a:ext cx="9480775" cy="7109445"/>
          </a:xfrm>
          <a:prstGeom prst="rect">
            <a:avLst/>
          </a:prstGeom>
        </p:spPr>
      </p:pic>
      <p:pic>
        <p:nvPicPr>
          <p:cNvPr id="16" name="图片 40964" descr="1-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74" y="-52495"/>
            <a:ext cx="13271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B1FFA95B-FBE4-475F-9D2C-8B116AB94D7A}"/>
              </a:ext>
            </a:extLst>
          </p:cNvPr>
          <p:cNvSpPr txBox="1"/>
          <p:nvPr/>
        </p:nvSpPr>
        <p:spPr>
          <a:xfrm>
            <a:off x="70206" y="492963"/>
            <a:ext cx="10788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Thứ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lang="en-US" altLang="zh-CN" sz="3200" b="1" dirty="0" err="1" smtClean="0">
                <a:solidFill>
                  <a:prstClr val="black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Hai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ngày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lang="en-US" altLang="zh-CN" sz="3200" b="1" dirty="0" smtClean="0">
                <a:solidFill>
                  <a:prstClr val="black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13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tháng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12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năm 2021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P001 4 hàng" panose="020B0603050302020204" pitchFamily="34" charset="0"/>
              <a:ea typeface="方正卡通简体" panose="03000509000000000000" pitchFamily="65" charset="-122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D5F768A-B94A-4C92-956B-B20901D8F566}"/>
              </a:ext>
            </a:extLst>
          </p:cNvPr>
          <p:cNvSpPr txBox="1"/>
          <p:nvPr/>
        </p:nvSpPr>
        <p:spPr>
          <a:xfrm>
            <a:off x="877365" y="1104279"/>
            <a:ext cx="8986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方正卡通简体" panose="03000509000000000000" pitchFamily="65" charset="-122"/>
                <a:cs typeface="+mn-cs"/>
              </a:rPr>
              <a:t>Tiếng Việt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EB15F7E-FD8A-4A9C-ACD0-F837E70F697C}"/>
              </a:ext>
            </a:extLst>
          </p:cNvPr>
          <p:cNvSpPr txBox="1"/>
          <p:nvPr/>
        </p:nvSpPr>
        <p:spPr>
          <a:xfrm>
            <a:off x="3505936" y="1729243"/>
            <a:ext cx="3490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dirty="0" err="1" smtClean="0">
                <a:solidFill>
                  <a:srgbClr val="FF0000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Đọc</a:t>
            </a:r>
            <a:r>
              <a:rPr lang="en-US" altLang="zh-CN" sz="3200" b="1" dirty="0" smtClean="0">
                <a:solidFill>
                  <a:srgbClr val="FF0000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: </a:t>
            </a:r>
            <a:r>
              <a:rPr lang="en-US" altLang="zh-CN" sz="3200" b="1" dirty="0" err="1" smtClean="0">
                <a:solidFill>
                  <a:srgbClr val="FF0000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Mẹ</a:t>
            </a:r>
            <a:r>
              <a:rPr lang="en-US" altLang="zh-CN" sz="3200" b="1" dirty="0" smtClean="0">
                <a:solidFill>
                  <a:srgbClr val="FF0000"/>
                </a:solidFill>
                <a:latin typeface="HP001 4 hàng" panose="020B0603050302020204" pitchFamily="34" charset="0"/>
                <a:ea typeface="方正卡通简体" panose="03000509000000000000" pitchFamily="65" charset="-122"/>
              </a:rPr>
              <a:t> (t 1 + 2)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0"/>
              <a:ea typeface="方正卡通简体" panose="03000509000000000000" pitchFamily="65" charset="-122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D4865F9E-7F91-425F-8658-6F97DBAF12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52" r="8408"/>
          <a:stretch/>
        </p:blipFill>
        <p:spPr>
          <a:xfrm>
            <a:off x="11092247" y="70054"/>
            <a:ext cx="684543" cy="71094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1630019"/>
            <a:ext cx="165828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S/116 + 117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24256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4593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68" y="793185"/>
            <a:ext cx="10886061" cy="62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3"/>
          <p:cNvSpPr txBox="1"/>
          <p:nvPr/>
        </p:nvSpPr>
        <p:spPr>
          <a:xfrm>
            <a:off x="1114330" y="209622"/>
            <a:ext cx="11077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28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tranh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thân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đang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để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chăm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sóc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nhỏ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05" y="-1"/>
            <a:ext cx="847725" cy="793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3"/>
          <p:cNvSpPr txBox="1"/>
          <p:nvPr/>
        </p:nvSpPr>
        <p:spPr>
          <a:xfrm>
            <a:off x="961930" y="160125"/>
            <a:ext cx="11077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Hãy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kể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việc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mà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hoặc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thân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để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chăm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sóc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noProof="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2800" noProof="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9033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4593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6DEB4D3-D189-4556-9913-12AA00597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46" y="707001"/>
            <a:ext cx="9903308" cy="615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782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4593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6" name="Text Box 3"/>
          <p:cNvSpPr txBox="1"/>
          <p:nvPr/>
        </p:nvSpPr>
        <p:spPr>
          <a:xfrm>
            <a:off x="2775098" y="83010"/>
            <a:ext cx="564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 smtClean="0">
                <a:solidFill>
                  <a:srgbClr val="5B9BD5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775098" y="882448"/>
            <a:ext cx="63779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Lặng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 cả tiếng con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ve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Con ve cũng mệt vì hè nắng oi.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 vẫn tiếng ạ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ời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Kẽo cà tiếng võng mẹ ngồi mẹ ru.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ru có gió mùa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 tay mẹ quạt mẹ đưa gió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689796" y="3983098"/>
            <a:ext cx="63779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ngôi sao thức ngoài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kia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Chẳng bằng mẹ đã thức vì chúng con.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Đêm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nay con ngủ giấc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 là ngọn gió của con suốt đời.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Trần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Quốc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Minh)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xmlns="" id="{4500622B-2505-413E-BAD3-162E61F415A1}"/>
              </a:ext>
            </a:extLst>
          </p:cNvPr>
          <p:cNvSpPr/>
          <p:nvPr/>
        </p:nvSpPr>
        <p:spPr>
          <a:xfrm>
            <a:off x="378785" y="83010"/>
            <a:ext cx="2167313" cy="1063527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 mẫu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xmlns="" id="{4500622B-2505-413E-BAD3-162E61F415A1}"/>
              </a:ext>
            </a:extLst>
          </p:cNvPr>
          <p:cNvSpPr/>
          <p:nvPr/>
        </p:nvSpPr>
        <p:spPr>
          <a:xfrm>
            <a:off x="170967" y="83009"/>
            <a:ext cx="3098706" cy="1063527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2000" b="1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lang="en-US" sz="2000" b="1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r>
              <a:rPr lang="en-US" sz="2000" b="1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dòng</a:t>
            </a:r>
            <a:r>
              <a:rPr lang="en-US" sz="2000" b="1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0E02854-4F4C-4E8F-B991-F4B60D2F089F}"/>
              </a:ext>
            </a:extLst>
          </p:cNvPr>
          <p:cNvSpPr txBox="1"/>
          <p:nvPr/>
        </p:nvSpPr>
        <p:spPr>
          <a:xfrm>
            <a:off x="3990748" y="1302029"/>
            <a:ext cx="1882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</a:t>
            </a:r>
            <a:r>
              <a:rPr lang="en-US" sz="28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ũng</a:t>
            </a:r>
            <a:r>
              <a:rPr lang="en-US" sz="28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mệt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0E02854-4F4C-4E8F-B991-F4B60D2F089F}"/>
              </a:ext>
            </a:extLst>
          </p:cNvPr>
          <p:cNvSpPr txBox="1"/>
          <p:nvPr/>
        </p:nvSpPr>
        <p:spPr>
          <a:xfrm>
            <a:off x="2781625" y="2158754"/>
            <a:ext cx="14230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Kẽo</a:t>
            </a:r>
            <a:r>
              <a:rPr lang="en-US" sz="28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cà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0E02854-4F4C-4E8F-B991-F4B60D2F089F}"/>
              </a:ext>
            </a:extLst>
          </p:cNvPr>
          <p:cNvSpPr txBox="1"/>
          <p:nvPr/>
        </p:nvSpPr>
        <p:spPr>
          <a:xfrm>
            <a:off x="6481360" y="4831017"/>
            <a:ext cx="1680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</a:t>
            </a:r>
            <a:r>
              <a:rPr lang="en-US" sz="28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iấc</a:t>
            </a:r>
            <a:r>
              <a:rPr lang="en-US" sz="28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0E02854-4F4C-4E8F-B991-F4B60D2F089F}"/>
              </a:ext>
            </a:extLst>
          </p:cNvPr>
          <p:cNvSpPr txBox="1"/>
          <p:nvPr/>
        </p:nvSpPr>
        <p:spPr>
          <a:xfrm>
            <a:off x="3655034" y="5257252"/>
            <a:ext cx="1680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</a:t>
            </a:r>
            <a:r>
              <a:rPr lang="en-US" sz="28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gọn</a:t>
            </a:r>
            <a:r>
              <a:rPr lang="en-US" sz="28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0E02854-4F4C-4E8F-B991-F4B60D2F089F}"/>
              </a:ext>
            </a:extLst>
          </p:cNvPr>
          <p:cNvSpPr txBox="1"/>
          <p:nvPr/>
        </p:nvSpPr>
        <p:spPr>
          <a:xfrm>
            <a:off x="6425945" y="1302029"/>
            <a:ext cx="1680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</a:t>
            </a:r>
            <a:r>
              <a:rPr lang="en-US" sz="28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ắng</a:t>
            </a:r>
            <a:r>
              <a:rPr lang="en-US" sz="28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oi</a:t>
            </a:r>
            <a:endParaRPr lang="en-US" sz="28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Hexagon 16">
            <a:extLst>
              <a:ext uri="{FF2B5EF4-FFF2-40B4-BE49-F238E27FC236}">
                <a16:creationId xmlns="" xmlns:a16="http://schemas.microsoft.com/office/drawing/2014/main" id="{3EEDFF07-C64F-4FF0-923E-4B48D1B444BF}"/>
              </a:ext>
            </a:extLst>
          </p:cNvPr>
          <p:cNvSpPr/>
          <p:nvPr/>
        </p:nvSpPr>
        <p:spPr>
          <a:xfrm>
            <a:off x="459961" y="3914657"/>
            <a:ext cx="11259032" cy="2315210"/>
          </a:xfrm>
          <a:prstGeom prst="hexagon">
            <a:avLst/>
          </a:prstGeom>
          <a:solidFill>
            <a:srgbClr val="F7ACB9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Nắng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oi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Nắng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nóng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gây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khó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chịu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9" name="Hexagon 18">
            <a:extLst>
              <a:ext uri="{FF2B5EF4-FFF2-40B4-BE49-F238E27FC236}">
                <a16:creationId xmlns="" xmlns:a16="http://schemas.microsoft.com/office/drawing/2014/main" id="{3EEDFF07-C64F-4FF0-923E-4B48D1B444BF}"/>
              </a:ext>
            </a:extLst>
          </p:cNvPr>
          <p:cNvSpPr/>
          <p:nvPr/>
        </p:nvSpPr>
        <p:spPr>
          <a:xfrm>
            <a:off x="508599" y="776828"/>
            <a:ext cx="11259032" cy="2847950"/>
          </a:xfrm>
          <a:prstGeom prst="hexagon">
            <a:avLst/>
          </a:prstGeom>
          <a:solidFill>
            <a:srgbClr val="F7ACB9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Giấc</a:t>
            </a:r>
            <a:r>
              <a:rPr lang="en-US" sz="36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noProof="0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Giấc</a:t>
            </a:r>
            <a:r>
              <a:rPr lang="en-US" sz="3600" noProof="0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noProof="0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ngủ</a:t>
            </a:r>
            <a:r>
              <a:rPr lang="en-US" sz="3600" noProof="0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noProof="0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ngon</a:t>
            </a:r>
            <a:r>
              <a:rPr lang="en-US" sz="3600" noProof="0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(</a:t>
            </a:r>
            <a:r>
              <a:rPr lang="en-US" sz="3600" noProof="0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ngủ</a:t>
            </a:r>
            <a:r>
              <a:rPr lang="en-US" sz="3600" noProof="0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say), </a:t>
            </a:r>
            <a:r>
              <a:rPr lang="en-US" sz="3600" noProof="0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</a:t>
            </a:r>
            <a:r>
              <a:rPr lang="en-US" sz="3600" noProof="0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noProof="0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thức</a:t>
            </a:r>
            <a:r>
              <a:rPr lang="en-US" sz="3600" noProof="0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noProof="0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giấc</a:t>
            </a:r>
            <a:r>
              <a:rPr lang="en-US" sz="3600" noProof="0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1747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/>
      <p:bldP spid="11" grpId="1"/>
      <p:bldP spid="12" grpId="0"/>
      <p:bldP spid="12" grpId="1"/>
      <p:bldP spid="14" grpId="0"/>
      <p:bldP spid="15" grpId="0"/>
      <p:bldP spid="15" grpId="1"/>
      <p:bldP spid="16" grpId="0"/>
      <p:bldP spid="16" grpId="1"/>
      <p:bldP spid="17" grpId="0" animBg="1"/>
      <p:bldP spid="17" grpId="1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4593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6" name="Text Box 3"/>
          <p:cNvSpPr txBox="1"/>
          <p:nvPr/>
        </p:nvSpPr>
        <p:spPr>
          <a:xfrm>
            <a:off x="2775098" y="83010"/>
            <a:ext cx="564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 smtClean="0">
                <a:solidFill>
                  <a:srgbClr val="5B9BD5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775098" y="882448"/>
            <a:ext cx="63779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Lặng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 cả tiếng con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ve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Con ve cũng mệt vì hè nắng oi.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 vẫn tiếng ạ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ời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Kẽo cà tiếng võng mẹ ngồi mẹ ru.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ru có gió mùa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 tay mẹ quạt mẹ đưa gió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689796" y="3983098"/>
            <a:ext cx="63779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ngôi sao thức ngoài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kia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Chẳng bằng mẹ đã thức vì chúng con.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Đêm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nay con ngủ giấc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 là ngọn gió của con suốt đời.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Trần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Quốc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Minh)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xmlns="" id="{4500622B-2505-413E-BAD3-162E61F415A1}"/>
              </a:ext>
            </a:extLst>
          </p:cNvPr>
          <p:cNvSpPr/>
          <p:nvPr/>
        </p:nvSpPr>
        <p:spPr>
          <a:xfrm>
            <a:off x="204893" y="259132"/>
            <a:ext cx="3098706" cy="1063527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Cách</a:t>
            </a:r>
            <a:r>
              <a:rPr lang="en-US" sz="2000" b="1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ngắt</a:t>
            </a:r>
            <a:r>
              <a:rPr lang="en-US" sz="2000" b="1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nhịp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95ECF701-BA49-4CCC-B3CD-4D5510C6C6EC}"/>
              </a:ext>
            </a:extLst>
          </p:cNvPr>
          <p:cNvCxnSpPr/>
          <p:nvPr/>
        </p:nvCxnSpPr>
        <p:spPr>
          <a:xfrm flipH="1">
            <a:off x="5102424" y="938845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="" xmlns:a16="http://schemas.microsoft.com/office/drawing/2014/main" id="{95ECF701-BA49-4CCC-B3CD-4D5510C6C6EC}"/>
              </a:ext>
            </a:extLst>
          </p:cNvPr>
          <p:cNvCxnSpPr/>
          <p:nvPr/>
        </p:nvCxnSpPr>
        <p:spPr>
          <a:xfrm flipH="1">
            <a:off x="5564996" y="1378931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95ECF701-BA49-4CCC-B3CD-4D5510C6C6EC}"/>
              </a:ext>
            </a:extLst>
          </p:cNvPr>
          <p:cNvCxnSpPr/>
          <p:nvPr/>
        </p:nvCxnSpPr>
        <p:spPr>
          <a:xfrm flipH="1">
            <a:off x="5040292" y="1809326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95ECF701-BA49-4CCC-B3CD-4D5510C6C6EC}"/>
              </a:ext>
            </a:extLst>
          </p:cNvPr>
          <p:cNvCxnSpPr/>
          <p:nvPr/>
        </p:nvCxnSpPr>
        <p:spPr>
          <a:xfrm flipH="1">
            <a:off x="5732226" y="2247414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="" xmlns:a16="http://schemas.microsoft.com/office/drawing/2014/main" id="{95ECF701-BA49-4CCC-B3CD-4D5510C6C6EC}"/>
              </a:ext>
            </a:extLst>
          </p:cNvPr>
          <p:cNvCxnSpPr/>
          <p:nvPr/>
        </p:nvCxnSpPr>
        <p:spPr>
          <a:xfrm flipH="1">
            <a:off x="4719352" y="2659364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="" xmlns:a16="http://schemas.microsoft.com/office/drawing/2014/main" id="{95ECF701-BA49-4CCC-B3CD-4D5510C6C6EC}"/>
              </a:ext>
            </a:extLst>
          </p:cNvPr>
          <p:cNvCxnSpPr/>
          <p:nvPr/>
        </p:nvCxnSpPr>
        <p:spPr>
          <a:xfrm flipH="1">
            <a:off x="5473196" y="3099450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="" xmlns:a16="http://schemas.microsoft.com/office/drawing/2014/main" id="{95ECF701-BA49-4CCC-B3CD-4D5510C6C6EC}"/>
              </a:ext>
            </a:extLst>
          </p:cNvPr>
          <p:cNvCxnSpPr/>
          <p:nvPr/>
        </p:nvCxnSpPr>
        <p:spPr>
          <a:xfrm flipH="1">
            <a:off x="6246920" y="4025302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="" xmlns:a16="http://schemas.microsoft.com/office/drawing/2014/main" id="{95ECF701-BA49-4CCC-B3CD-4D5510C6C6EC}"/>
              </a:ext>
            </a:extLst>
          </p:cNvPr>
          <p:cNvCxnSpPr/>
          <p:nvPr/>
        </p:nvCxnSpPr>
        <p:spPr>
          <a:xfrm flipH="1">
            <a:off x="5826598" y="4462290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="" xmlns:a16="http://schemas.microsoft.com/office/drawing/2014/main" id="{95ECF701-BA49-4CCC-B3CD-4D5510C6C6EC}"/>
              </a:ext>
            </a:extLst>
          </p:cNvPr>
          <p:cNvCxnSpPr/>
          <p:nvPr/>
        </p:nvCxnSpPr>
        <p:spPr>
          <a:xfrm flipH="1">
            <a:off x="5104998" y="4902376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95ECF701-BA49-4CCC-B3CD-4D5510C6C6EC}"/>
              </a:ext>
            </a:extLst>
          </p:cNvPr>
          <p:cNvCxnSpPr/>
          <p:nvPr/>
        </p:nvCxnSpPr>
        <p:spPr>
          <a:xfrm flipH="1">
            <a:off x="5124926" y="5358309"/>
            <a:ext cx="76200" cy="440086"/>
          </a:xfrm>
          <a:prstGeom prst="line">
            <a:avLst/>
          </a:prstGeom>
          <a:ln w="38100">
            <a:solidFill>
              <a:srgbClr val="ED2F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3354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4593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6" name="Text Box 3"/>
          <p:cNvSpPr txBox="1"/>
          <p:nvPr/>
        </p:nvSpPr>
        <p:spPr>
          <a:xfrm>
            <a:off x="2775098" y="83010"/>
            <a:ext cx="564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 smtClean="0">
                <a:solidFill>
                  <a:srgbClr val="5B9BD5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775098" y="882448"/>
            <a:ext cx="63779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Lặng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 cả tiếng con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ve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Con ve cũng mệt vì hè nắng oi.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 vẫn tiếng ạ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ời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Kẽo cà tiếng võng mẹ ngồi mẹ ru.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ru có gió mùa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 tay mẹ quạt mẹ đưa gió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689796" y="3983098"/>
            <a:ext cx="63779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ngôi sao thức ngoài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kia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Chẳng bằng mẹ đã thức vì chúng con.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Đêm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nay con ngủ giấc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 là ngọn gió của con suốt đời.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Trần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Quốc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Minh)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xmlns="" id="{4500622B-2505-413E-BAD3-162E61F415A1}"/>
              </a:ext>
            </a:extLst>
          </p:cNvPr>
          <p:cNvSpPr/>
          <p:nvPr/>
        </p:nvSpPr>
        <p:spPr>
          <a:xfrm>
            <a:off x="1786597" y="5768443"/>
            <a:ext cx="8103000" cy="1063527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2400" b="1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lang="en-US" sz="2400" b="1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r>
              <a:rPr lang="en-US" sz="2400" b="1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khổ</a:t>
            </a:r>
            <a:r>
              <a:rPr lang="en-US" sz="2400" b="1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082018" y="882448"/>
            <a:ext cx="586677" cy="53176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1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2145323" y="3983098"/>
            <a:ext cx="586677" cy="53176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289448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2" grpId="0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6">
            <a:extLst>
              <a:ext uri="{FF2B5EF4-FFF2-40B4-BE49-F238E27FC236}">
                <a16:creationId xmlns="" xmlns:a16="http://schemas.microsoft.com/office/drawing/2014/main" id="{F239F57B-F203-4AE3-AB1C-0AC06A6CC6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035" b="9032"/>
          <a:stretch/>
        </p:blipFill>
        <p:spPr>
          <a:xfrm>
            <a:off x="0" y="6108700"/>
            <a:ext cx="12192000" cy="74471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7A807A5E-B68A-410C-AB0D-1D86BD6E42C7}"/>
              </a:ext>
            </a:extLst>
          </p:cNvPr>
          <p:cNvGrpSpPr/>
          <p:nvPr/>
        </p:nvGrpSpPr>
        <p:grpSpPr>
          <a:xfrm>
            <a:off x="0" y="0"/>
            <a:ext cx="12192000" cy="368301"/>
            <a:chOff x="0" y="-127508"/>
            <a:chExt cx="12192000" cy="1361811"/>
          </a:xfrm>
        </p:grpSpPr>
        <p:sp>
          <p:nvSpPr>
            <p:cNvPr id="5" name="Rectangle: Top Corners Rounded 17">
              <a:extLst>
                <a:ext uri="{FF2B5EF4-FFF2-40B4-BE49-F238E27FC236}">
                  <a16:creationId xmlns="" xmlns:a16="http://schemas.microsoft.com/office/drawing/2014/main" id="{0BDFF578-A78A-4078-813E-DF3D4663EE4C}"/>
                </a:ext>
              </a:extLst>
            </p:cNvPr>
            <p:cNvSpPr/>
            <p:nvPr/>
          </p:nvSpPr>
          <p:spPr>
            <a:xfrm rot="10800000">
              <a:off x="0" y="64722"/>
              <a:ext cx="12192000" cy="116958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DFFF"/>
            </a:solidFill>
            <a:ln>
              <a:solidFill>
                <a:srgbClr val="71C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Rectangle: Top Corners Rounded 18">
              <a:extLst>
                <a:ext uri="{FF2B5EF4-FFF2-40B4-BE49-F238E27FC236}">
                  <a16:creationId xmlns="" xmlns:a16="http://schemas.microsoft.com/office/drawing/2014/main" id="{AA290BAB-356E-4044-AAEE-F4B059773AF2}"/>
                </a:ext>
              </a:extLst>
            </p:cNvPr>
            <p:cNvSpPr/>
            <p:nvPr/>
          </p:nvSpPr>
          <p:spPr>
            <a:xfrm rot="10800000">
              <a:off x="0" y="-127508"/>
              <a:ext cx="12192000" cy="79829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1C6FF"/>
            </a:solidFill>
            <a:ln>
              <a:solidFill>
                <a:srgbClr val="71C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616" y="2848866"/>
            <a:ext cx="5067286" cy="30779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9932"/>
            <a:ext cx="2331214" cy="23312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61730"/>
            <a:ext cx="1524000" cy="1644399"/>
          </a:xfrm>
          <a:prstGeom prst="rect">
            <a:avLst/>
          </a:prstGeom>
        </p:spPr>
      </p:pic>
      <p:sp>
        <p:nvSpPr>
          <p:cNvPr id="41" name="Cloud Callout 51">
            <a:extLst>
              <a:ext uri="{FF2B5EF4-FFF2-40B4-BE49-F238E27FC236}">
                <a16:creationId xmlns="" xmlns:a16="http://schemas.microsoft.com/office/drawing/2014/main" id="{C5271F82-8A3C-4998-B4CC-8A81F2BA9CD7}"/>
              </a:ext>
            </a:extLst>
          </p:cNvPr>
          <p:cNvSpPr/>
          <p:nvPr/>
        </p:nvSpPr>
        <p:spPr>
          <a:xfrm>
            <a:off x="5500255" y="883929"/>
            <a:ext cx="4735048" cy="2299447"/>
          </a:xfrm>
          <a:prstGeom prst="cloudCallout">
            <a:avLst>
              <a:gd name="adj1" fmla="val -58789"/>
              <a:gd name="adj2" fmla="val 7712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1AFDEF80-9E56-4571-BA2D-400CF94D8EBC}"/>
              </a:ext>
            </a:extLst>
          </p:cNvPr>
          <p:cNvSpPr txBox="1"/>
          <p:nvPr/>
        </p:nvSpPr>
        <p:spPr>
          <a:xfrm>
            <a:off x="5223164" y="1628237"/>
            <a:ext cx="5195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LUYỆN ĐỌC NHÓM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29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2" grpId="0"/>
      <p:bldP spid="4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4593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6" name="Text Box 3"/>
          <p:cNvSpPr txBox="1"/>
          <p:nvPr/>
        </p:nvSpPr>
        <p:spPr>
          <a:xfrm>
            <a:off x="2775098" y="83010"/>
            <a:ext cx="564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 smtClean="0">
                <a:solidFill>
                  <a:srgbClr val="5B9BD5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775098" y="882448"/>
            <a:ext cx="63779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Lặng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 cả tiếng con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ve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Con ve cũng mệt vì hè nắng oi.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 vẫn tiếng ạ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ời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Kẽo cà tiếng võng mẹ ngồi mẹ ru.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ru có gió mùa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 tay mẹ quạt mẹ đưa gió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689796" y="3983098"/>
            <a:ext cx="63779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ngôi sao thức ngoài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kia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Chẳng bằng mẹ đã thức vì chúng con.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Đêm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nay con ngủ giấc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 là ngọn gió của con suốt đời.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Trần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Quốc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Minh)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082018" y="882448"/>
            <a:ext cx="586677" cy="53176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1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2145323" y="3983098"/>
            <a:ext cx="586677" cy="53176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xmlns="" id="{4500622B-2505-413E-BAD3-162E61F415A1}"/>
              </a:ext>
            </a:extLst>
          </p:cNvPr>
          <p:cNvSpPr/>
          <p:nvPr/>
        </p:nvSpPr>
        <p:spPr>
          <a:xfrm>
            <a:off x="1786597" y="5768443"/>
            <a:ext cx="8103000" cy="1063527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 </a:t>
            </a:r>
            <a:r>
              <a:rPr lang="en-US" sz="24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nhóm</a:t>
            </a:r>
            <a:r>
              <a:rPr lang="en-US" sz="2400" b="1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2400" b="1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2871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97" l="3175" r="968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869"/>
          <a:stretch/>
        </p:blipFill>
        <p:spPr bwMode="auto">
          <a:xfrm>
            <a:off x="9681028" y="2854207"/>
            <a:ext cx="1476371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0" y="87214"/>
            <a:ext cx="12192000" cy="6664009"/>
            <a:chOff x="0" y="0"/>
            <a:chExt cx="9144000" cy="5132867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0"/>
              <a:ext cx="9144000" cy="0"/>
            </a:xfrm>
            <a:prstGeom prst="line">
              <a:avLst/>
            </a:prstGeom>
            <a:ln w="1270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5132867"/>
              <a:ext cx="9144000" cy="0"/>
            </a:xfrm>
            <a:prstGeom prst="line">
              <a:avLst/>
            </a:prstGeom>
            <a:ln w="1270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3659087" y="2127131"/>
            <a:ext cx="5768772" cy="2131189"/>
            <a:chOff x="2744315" y="1595348"/>
            <a:chExt cx="4326579" cy="159839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" name="Right Arrow 4"/>
            <p:cNvSpPr/>
            <p:nvPr/>
          </p:nvSpPr>
          <p:spPr>
            <a:xfrm>
              <a:off x="2744315" y="1595348"/>
              <a:ext cx="4326579" cy="1598392"/>
            </a:xfrm>
            <a:prstGeom prst="rightArrow">
              <a:avLst>
                <a:gd name="adj1" fmla="val 58172"/>
                <a:gd name="adj2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988751" y="2040601"/>
              <a:ext cx="2750080" cy="68095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5300" b="1" dirty="0" err="1">
                  <a:solidFill>
                    <a:srgbClr val="0418AC"/>
                  </a:solidFill>
                </a:rPr>
                <a:t>Tìm</a:t>
              </a:r>
              <a:r>
                <a:rPr lang="en-US" sz="5300" b="1" dirty="0">
                  <a:solidFill>
                    <a:srgbClr val="0418AC"/>
                  </a:solidFill>
                </a:rPr>
                <a:t> </a:t>
              </a:r>
              <a:r>
                <a:rPr lang="en-US" sz="5300" b="1" dirty="0" err="1">
                  <a:solidFill>
                    <a:srgbClr val="0418AC"/>
                  </a:solidFill>
                </a:rPr>
                <a:t>hiểu</a:t>
              </a:r>
              <a:r>
                <a:rPr lang="en-US" sz="5300" b="1" dirty="0">
                  <a:solidFill>
                    <a:srgbClr val="0418AC"/>
                  </a:solidFill>
                </a:rPr>
                <a:t> </a:t>
              </a:r>
              <a:r>
                <a:rPr lang="en-US" sz="5300" b="1" dirty="0" err="1">
                  <a:solidFill>
                    <a:srgbClr val="0418AC"/>
                  </a:solidFill>
                </a:rPr>
                <a:t>bài</a:t>
              </a:r>
              <a:endParaRPr lang="en-US" sz="5300" b="1" dirty="0">
                <a:solidFill>
                  <a:srgbClr val="0418AC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417286" y="2375984"/>
            <a:ext cx="1567716" cy="1633483"/>
            <a:chOff x="2210284" y="3447251"/>
            <a:chExt cx="826089" cy="809063"/>
          </a:xfrm>
        </p:grpSpPr>
        <p:sp>
          <p:nvSpPr>
            <p:cNvPr id="10" name="Oval 9"/>
            <p:cNvSpPr/>
            <p:nvPr/>
          </p:nvSpPr>
          <p:spPr>
            <a:xfrm>
              <a:off x="2210284" y="3447251"/>
              <a:ext cx="826089" cy="8090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68" b="89711" l="0" r="100000">
                          <a14:foregroundMark x1="35577" y1="42765" x2="35577" y2="42765"/>
                          <a14:foregroundMark x1="55769" y1="72347" x2="55769" y2="72347"/>
                          <a14:foregroundMark x1="67308" y1="79421" x2="67308" y2="79421"/>
                          <a14:foregroundMark x1="63702" y1="76849" x2="63702" y2="76849"/>
                          <a14:foregroundMark x1="75962" y1="80064" x2="75962" y2="80064"/>
                          <a14:foregroundMark x1="77885" y1="72026" x2="77885" y2="72026"/>
                          <a14:foregroundMark x1="81971" y1="64952" x2="81971" y2="64952"/>
                          <a14:foregroundMark x1="84375" y1="60129" x2="84375" y2="60129"/>
                          <a14:foregroundMark x1="87981" y1="55949" x2="87981" y2="55949"/>
                          <a14:foregroundMark x1="90625" y1="52412" x2="90625" y2="52412"/>
                          <a14:foregroundMark x1="77163" y1="75884" x2="77163" y2="75884"/>
                          <a14:foregroundMark x1="73077" y1="84887" x2="73077" y2="84887"/>
                          <a14:foregroundMark x1="71394" y1="81350" x2="71394" y2="81350"/>
                          <a14:foregroundMark x1="68510" y1="77492" x2="68510" y2="77492"/>
                          <a14:foregroundMark x1="64423" y1="73312" x2="64423" y2="73312"/>
                          <a14:foregroundMark x1="60577" y1="70740" x2="60577" y2="70740"/>
                          <a14:foregroundMark x1="56010" y1="66559" x2="56010" y2="66559"/>
                          <a14:foregroundMark x1="48798" y1="69132" x2="48798" y2="69132"/>
                          <a14:foregroundMark x1="45192" y1="73312" x2="45192" y2="73312"/>
                          <a14:foregroundMark x1="42067" y1="74277" x2="42067" y2="74277"/>
                          <a14:foregroundMark x1="45192" y1="70740" x2="45192" y2="70740"/>
                          <a14:foregroundMark x1="48317" y1="71704" x2="48317" y2="71704"/>
                          <a14:foregroundMark x1="34135" y1="71704" x2="34135" y2="71704"/>
                          <a14:foregroundMark x1="30288" y1="68810" x2="30288" y2="68810"/>
                          <a14:foregroundMark x1="24760" y1="65273" x2="24760" y2="65273"/>
                          <a14:foregroundMark x1="20433" y1="65273" x2="20433" y2="65273"/>
                          <a14:foregroundMark x1="16106" y1="64952" x2="16106" y2="64952"/>
                          <a14:foregroundMark x1="10096" y1="62379" x2="10096" y2="62379"/>
                          <a14:foregroundMark x1="8894" y1="61736" x2="8894" y2="61736"/>
                          <a14:foregroundMark x1="16827" y1="61415" x2="16827" y2="61415"/>
                          <a14:foregroundMark x1="12260" y1="60129" x2="12260" y2="601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0284" y="3596128"/>
              <a:ext cx="826089" cy="6175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8" b="96222" l="9375" r="95486">
                          <a14:foregroundMark x1="52083" y1="79345" x2="52083" y2="79345"/>
                          <a14:foregroundMark x1="81597" y1="16877" x2="81597" y2="1687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204" y="3530924"/>
              <a:ext cx="360247" cy="4965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922" r="98618">
                        <a14:foregroundMark x1="50230" y1="79585" x2="50230" y2="79585"/>
                        <a14:foregroundMark x1="48387" y1="78547" x2="48387" y2="78547"/>
                        <a14:foregroundMark x1="47005" y1="76471" x2="47005" y2="76471"/>
                        <a14:foregroundMark x1="47926" y1="73702" x2="47926" y2="73702"/>
                        <a14:foregroundMark x1="52535" y1="80277" x2="52535" y2="80277"/>
                        <a14:foregroundMark x1="54839" y1="78201" x2="54839" y2="78201"/>
                        <a14:foregroundMark x1="56221" y1="77163" x2="56221" y2="77163"/>
                        <a14:foregroundMark x1="19355" y1="68512" x2="19355" y2="68512"/>
                        <a14:foregroundMark x1="17972" y1="70588" x2="17972" y2="70588"/>
                        <a14:foregroundMark x1="17972" y1="71280" x2="17972" y2="71280"/>
                        <a14:foregroundMark x1="18433" y1="73010" x2="18433" y2="73010"/>
                        <a14:foregroundMark x1="20737" y1="72318" x2="20737" y2="72318"/>
                        <a14:foregroundMark x1="23502" y1="71280" x2="23502" y2="71280"/>
                        <a14:foregroundMark x1="11060" y1="66436" x2="11060" y2="66436"/>
                        <a14:foregroundMark x1="16590" y1="67820" x2="16590" y2="67820"/>
                        <a14:foregroundMark x1="16129" y1="65398" x2="16129" y2="65398"/>
                        <a14:foregroundMark x1="15207" y1="73010" x2="15207" y2="73010"/>
                        <a14:foregroundMark x1="13364" y1="69896" x2="13364" y2="69896"/>
                        <a14:foregroundMark x1="73272" y1="75433" x2="73272" y2="75433"/>
                        <a14:foregroundMark x1="71429" y1="73010" x2="71429" y2="73010"/>
                        <a14:foregroundMark x1="69124" y1="70934" x2="69124" y2="70934"/>
                        <a14:foregroundMark x1="69124" y1="69896" x2="69124" y2="69896"/>
                        <a14:foregroundMark x1="70507" y1="74740" x2="70507" y2="74740"/>
                        <a14:foregroundMark x1="70046" y1="77163" x2="70046" y2="771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62" y="4007799"/>
            <a:ext cx="2111697" cy="2812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614" b="97884" l="1733" r="975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6517" y="3793317"/>
            <a:ext cx="3275483" cy="3064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8" descr="p3012_4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56556">
            <a:off x="10735351" y="155437"/>
            <a:ext cx="142875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20042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781625" y="1316390"/>
            <a:ext cx="760685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Lặng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 cả tiếng con 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ve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Con ve cũng mệt vì hè nắng oi.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 vẫn tiếng ạ 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ời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Kẽo cà tiếng võng mẹ ngồi mẹ ru.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ru có gió mùa 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 tay mẹ quạt mẹ đưa gió 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FDE0AEC8-7838-4E77-A6B7-18E7F08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805" y="365126"/>
            <a:ext cx="10830109" cy="675884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đêm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hè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oi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bức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để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ngủ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ngon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="" xmlns:a16="http://schemas.microsoft.com/office/drawing/2014/main" id="{FDE0AEC8-7838-4E77-A6B7-18E7F082B224}"/>
              </a:ext>
            </a:extLst>
          </p:cNvPr>
          <p:cNvSpPr txBox="1">
            <a:spLocks/>
          </p:cNvSpPr>
          <p:nvPr/>
        </p:nvSpPr>
        <p:spPr>
          <a:xfrm>
            <a:off x="261257" y="4574267"/>
            <a:ext cx="11684000" cy="13040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đêm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hè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oi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bức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ngồi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đưa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võng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hát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ru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quạt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ngủ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ngon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32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568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57" y="-1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FDE0AEC8-7838-4E77-A6B7-18E7F08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46479"/>
            <a:ext cx="12184743" cy="675884"/>
          </a:xfrm>
        </p:spPr>
        <p:txBody>
          <a:bodyPr>
            <a:noAutofit/>
          </a:bodyPr>
          <a:lstStyle/>
          <a:p>
            <a:pPr algn="l"/>
            <a:r>
              <a:rPr lang="en-US" sz="31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</a:t>
            </a:r>
            <a:r>
              <a:rPr lang="en-US" sz="31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dòng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thấy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thức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rất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nhiều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vì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chúng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con?</a:t>
            </a:r>
            <a:endParaRPr lang="en-US" sz="31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429106" y="1563454"/>
            <a:ext cx="81498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	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ngôi sao thức ngoài 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kia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Chẳng bằng mẹ đã thức vì chúng con.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Đêm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nay con ngủ giấc 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 là ngọn gió của con suốt đời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460652" y="2025748"/>
            <a:ext cx="5458265" cy="281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560320" y="2529581"/>
            <a:ext cx="6738425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40337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57" y="-1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FDE0AEC8-7838-4E77-A6B7-18E7F08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753" y="711608"/>
            <a:ext cx="9369083" cy="675884"/>
          </a:xfrm>
        </p:spPr>
        <p:txBody>
          <a:bodyPr>
            <a:noAutofit/>
          </a:bodyPr>
          <a:lstStyle/>
          <a:p>
            <a:pPr algn="l"/>
            <a:r>
              <a:rPr lang="en-US" sz="31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</a:t>
            </a:r>
            <a:r>
              <a:rPr lang="en-US" sz="31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Theo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cuối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muốn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điều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lang="en-US" sz="31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1761070" y="1429696"/>
            <a:ext cx="8149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	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 ngọn gió của con suốt đời</a:t>
            </a:r>
            <a:r>
              <a:rPr kumimoji="0" lang="vi-VN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FDE0AEC8-7838-4E77-A6B7-18E7F082B224}"/>
              </a:ext>
            </a:extLst>
          </p:cNvPr>
          <p:cNvSpPr txBox="1">
            <a:spLocks/>
          </p:cNvSpPr>
          <p:nvPr/>
        </p:nvSpPr>
        <p:spPr>
          <a:xfrm>
            <a:off x="1761070" y="2543649"/>
            <a:ext cx="8342142" cy="6758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quạt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mát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con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ngủ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ngon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lành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31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="" xmlns:a16="http://schemas.microsoft.com/office/drawing/2014/main" id="{FDE0AEC8-7838-4E77-A6B7-18E7F082B224}"/>
              </a:ext>
            </a:extLst>
          </p:cNvPr>
          <p:cNvSpPr txBox="1">
            <a:spLocks/>
          </p:cNvSpPr>
          <p:nvPr/>
        </p:nvSpPr>
        <p:spPr>
          <a:xfrm>
            <a:off x="1761070" y="3303941"/>
            <a:ext cx="8342142" cy="6758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1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Tay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quạt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mát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hơn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trời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31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="" xmlns:a16="http://schemas.microsoft.com/office/drawing/2014/main" id="{FDE0AEC8-7838-4E77-A6B7-18E7F082B224}"/>
              </a:ext>
            </a:extLst>
          </p:cNvPr>
          <p:cNvSpPr txBox="1">
            <a:spLocks/>
          </p:cNvSpPr>
          <p:nvPr/>
        </p:nvSpPr>
        <p:spPr>
          <a:xfrm>
            <a:off x="1761070" y="4078301"/>
            <a:ext cx="8342142" cy="6758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1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niềm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hạnh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phúc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cuộc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1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đời</a:t>
            </a:r>
            <a:r>
              <a:rPr lang="en-US" sz="31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con.</a:t>
            </a:r>
            <a:endParaRPr lang="en-US" sz="31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761070" y="4177092"/>
            <a:ext cx="450167" cy="4783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566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15" grpId="0"/>
      <p:bldP spid="16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E0AEC8-7838-4E77-A6B7-18E7F08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59" y="449532"/>
            <a:ext cx="11563643" cy="63368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4. </a:t>
            </a:r>
            <a:r>
              <a:rPr lang="vi-VN" sz="32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 một câu thể hiện lòng biết ơn của con đối với cha mẹ.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0383649-4BD8-4711-9557-A6174A45A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216" y="5811715"/>
            <a:ext cx="11684391" cy="729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vi-VN" sz="36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</a:t>
            </a:r>
            <a:r>
              <a:rPr lang="en-US" sz="36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on c</a:t>
            </a:r>
            <a:r>
              <a:rPr lang="vi-VN" sz="36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ảm </a:t>
            </a:r>
            <a:r>
              <a:rPr lang="vi-VN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ơn bố mẹ đã sinh ra và nuôi con lớn khôn.</a:t>
            </a:r>
            <a:endParaRPr lang="en-US" sz="3600" dirty="0">
              <a:solidFill>
                <a:srgbClr val="FF0000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D0046CD-43C9-4F0B-AC9E-38F6A79CE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332" y="1142047"/>
            <a:ext cx="10424160" cy="430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44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57" y="-1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FDE0AEC8-7838-4E77-A6B7-18E7F08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114" y="533938"/>
            <a:ext cx="7451272" cy="675884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*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thuộc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lòng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6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dòng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cuối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36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429106" y="1563454"/>
            <a:ext cx="814980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	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ru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mùa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</a:t>
            </a:r>
            <a:endParaRPr kumimoji="0" lang="en-US" sz="3600" b="0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aseline="0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</a:t>
            </a:r>
            <a:r>
              <a:rPr lang="en-US" sz="36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tay</a:t>
            </a:r>
            <a:r>
              <a:rPr lang="en-US" sz="36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36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quạt</a:t>
            </a:r>
            <a:r>
              <a:rPr lang="en-US" sz="36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r>
              <a:rPr lang="en-US" sz="36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đưa</a:t>
            </a:r>
            <a:r>
              <a:rPr lang="en-US" sz="36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gió</a:t>
            </a:r>
            <a:r>
              <a:rPr lang="en-US" sz="36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lang="en-US" sz="3600" dirty="0" smtClean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 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ngôi sao thức ngoài </a:t>
            </a:r>
            <a:r>
              <a:rPr kumimoji="0" lang="vi-VN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kia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Chẳng bằng mẹ đã thức vì chúng con.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Đêm 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nay con ngủ giấc </a:t>
            </a:r>
            <a:r>
              <a:rPr kumimoji="0" lang="vi-VN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 là ngọn gió của con suốt đời</a:t>
            </a:r>
            <a:r>
              <a:rPr kumimoji="0" lang="vi-VN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57647" y="1591590"/>
            <a:ext cx="3818735" cy="57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17335" y="3189969"/>
            <a:ext cx="5731941" cy="57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509351" y="4293001"/>
            <a:ext cx="5731941" cy="57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412071" y="2166425"/>
            <a:ext cx="5731941" cy="57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215111" y="4867305"/>
            <a:ext cx="6083634" cy="57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904430" y="3736668"/>
            <a:ext cx="6336861" cy="57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407444" y="1603601"/>
            <a:ext cx="6083634" cy="57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316648" y="3173845"/>
            <a:ext cx="6083634" cy="57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699671" y="4859911"/>
            <a:ext cx="6083634" cy="57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467534" y="2109494"/>
            <a:ext cx="6083634" cy="57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467534" y="3721574"/>
            <a:ext cx="6083634" cy="57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467534" y="4285076"/>
            <a:ext cx="6083634" cy="574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122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  <p:bldP spid="9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4593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6" name="Text Box 3"/>
          <p:cNvSpPr txBox="1"/>
          <p:nvPr/>
        </p:nvSpPr>
        <p:spPr>
          <a:xfrm>
            <a:off x="2775098" y="83010"/>
            <a:ext cx="564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 smtClean="0">
                <a:solidFill>
                  <a:srgbClr val="5B9BD5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775098" y="882448"/>
            <a:ext cx="63779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Lặng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 cả tiếng con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ve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Con ve cũng mệt vì hè nắng oi.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 vẫn tiếng ạ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ời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Kẽo cà tiếng võng mẹ ngồi mẹ ru.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ru có gió mùa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 tay mẹ quạt mẹ đưa gió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689796" y="3983098"/>
            <a:ext cx="63779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ngôi sao thức ngoài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kia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Chẳng bằng mẹ đã thức vì chúng con.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Đêm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nay con ngủ giấc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 là ngọn gió của con suốt đời.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Trần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Quốc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Minh)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xmlns="" id="{4500622B-2505-413E-BAD3-162E61F415A1}"/>
              </a:ext>
            </a:extLst>
          </p:cNvPr>
          <p:cNvSpPr/>
          <p:nvPr/>
        </p:nvSpPr>
        <p:spPr>
          <a:xfrm>
            <a:off x="5106572" y="5681929"/>
            <a:ext cx="5055365" cy="1063527"/>
          </a:xfrm>
          <a:prstGeom prst="clou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</a:t>
            </a:r>
            <a:r>
              <a:rPr lang="en-US" sz="3200" b="1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lang="en-US" sz="3200" b="1" dirty="0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lại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2655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197" l="3175" r="968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869"/>
          <a:stretch/>
        </p:blipFill>
        <p:spPr bwMode="auto">
          <a:xfrm>
            <a:off x="10218418" y="4007799"/>
            <a:ext cx="1188513" cy="254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0" y="87214"/>
            <a:ext cx="12192000" cy="6664009"/>
            <a:chOff x="0" y="0"/>
            <a:chExt cx="9144000" cy="5132867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0"/>
              <a:ext cx="9144000" cy="0"/>
            </a:xfrm>
            <a:prstGeom prst="line">
              <a:avLst/>
            </a:prstGeom>
            <a:ln w="1270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5132867"/>
              <a:ext cx="9144000" cy="0"/>
            </a:xfrm>
            <a:prstGeom prst="line">
              <a:avLst/>
            </a:prstGeom>
            <a:ln w="1270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1756229" y="2109970"/>
            <a:ext cx="9826171" cy="2131189"/>
            <a:chOff x="2744315" y="1595348"/>
            <a:chExt cx="6530032" cy="159839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" name="Right Arrow 4"/>
            <p:cNvSpPr/>
            <p:nvPr/>
          </p:nvSpPr>
          <p:spPr>
            <a:xfrm>
              <a:off x="2744315" y="1595348"/>
              <a:ext cx="6530032" cy="1598392"/>
            </a:xfrm>
            <a:prstGeom prst="rightArrow">
              <a:avLst>
                <a:gd name="adj1" fmla="val 58172"/>
                <a:gd name="adj2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988751" y="2040601"/>
              <a:ext cx="5482164" cy="6809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300" b="1" dirty="0" err="1">
                  <a:solidFill>
                    <a:srgbClr val="0418AC"/>
                  </a:solidFill>
                  <a:latin typeface="Times New Roman" pitchFamily="18" charset="0"/>
                  <a:cs typeface="Times New Roman" pitchFamily="18" charset="0"/>
                </a:rPr>
                <a:t>Luyện</a:t>
              </a:r>
              <a:r>
                <a:rPr lang="en-US" sz="5300" b="1" dirty="0">
                  <a:solidFill>
                    <a:srgbClr val="0418A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300" b="1" dirty="0" err="1">
                  <a:solidFill>
                    <a:srgbClr val="0418AC"/>
                  </a:solidFill>
                  <a:latin typeface="Times New Roman" pitchFamily="18" charset="0"/>
                  <a:cs typeface="Times New Roman" pitchFamily="18" charset="0"/>
                </a:rPr>
                <a:t>tập</a:t>
              </a:r>
              <a:r>
                <a:rPr lang="en-US" sz="5300" b="1" dirty="0">
                  <a:solidFill>
                    <a:srgbClr val="0418A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300" b="1" dirty="0" err="1">
                  <a:solidFill>
                    <a:srgbClr val="0418AC"/>
                  </a:solidFill>
                  <a:latin typeface="Times New Roman" pitchFamily="18" charset="0"/>
                  <a:cs typeface="Times New Roman" pitchFamily="18" charset="0"/>
                </a:rPr>
                <a:t>theo</a:t>
              </a:r>
              <a:r>
                <a:rPr lang="en-US" sz="5300" b="1" dirty="0">
                  <a:solidFill>
                    <a:srgbClr val="0418A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300" b="1" dirty="0" err="1">
                  <a:solidFill>
                    <a:srgbClr val="0418AC"/>
                  </a:solidFill>
                  <a:latin typeface="Times New Roman" pitchFamily="18" charset="0"/>
                  <a:cs typeface="Times New Roman" pitchFamily="18" charset="0"/>
                </a:rPr>
                <a:t>văn</a:t>
              </a:r>
              <a:r>
                <a:rPr lang="en-US" sz="5300" b="1" dirty="0">
                  <a:solidFill>
                    <a:srgbClr val="0418A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300" b="1" dirty="0" err="1">
                  <a:solidFill>
                    <a:srgbClr val="0418AC"/>
                  </a:solidFill>
                  <a:latin typeface="Times New Roman" pitchFamily="18" charset="0"/>
                  <a:cs typeface="Times New Roman" pitchFamily="18" charset="0"/>
                </a:rPr>
                <a:t>bản</a:t>
              </a:r>
              <a:r>
                <a:rPr lang="en-US" sz="5300" b="1" dirty="0">
                  <a:solidFill>
                    <a:srgbClr val="0418A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5300" b="1" dirty="0" err="1">
                  <a:solidFill>
                    <a:srgbClr val="0418AC"/>
                  </a:solidFill>
                  <a:latin typeface="Times New Roman" pitchFamily="18" charset="0"/>
                  <a:cs typeface="Times New Roman" pitchFamily="18" charset="0"/>
                </a:rPr>
                <a:t>đọc</a:t>
              </a:r>
              <a:endParaRPr lang="en-US" sz="5300" b="1" dirty="0">
                <a:solidFill>
                  <a:srgbClr val="0418A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922" r="98618">
                        <a14:foregroundMark x1="50230" y1="79585" x2="50230" y2="79585"/>
                        <a14:foregroundMark x1="48387" y1="78547" x2="48387" y2="78547"/>
                        <a14:foregroundMark x1="47005" y1="76471" x2="47005" y2="76471"/>
                        <a14:foregroundMark x1="47926" y1="73702" x2="47926" y2="73702"/>
                        <a14:foregroundMark x1="52535" y1="80277" x2="52535" y2="80277"/>
                        <a14:foregroundMark x1="54839" y1="78201" x2="54839" y2="78201"/>
                        <a14:foregroundMark x1="56221" y1="77163" x2="56221" y2="77163"/>
                        <a14:foregroundMark x1="19355" y1="68512" x2="19355" y2="68512"/>
                        <a14:foregroundMark x1="17972" y1="70588" x2="17972" y2="70588"/>
                        <a14:foregroundMark x1="17972" y1="71280" x2="17972" y2="71280"/>
                        <a14:foregroundMark x1="18433" y1="73010" x2="18433" y2="73010"/>
                        <a14:foregroundMark x1="20737" y1="72318" x2="20737" y2="72318"/>
                        <a14:foregroundMark x1="23502" y1="71280" x2="23502" y2="71280"/>
                        <a14:foregroundMark x1="11060" y1="66436" x2="11060" y2="66436"/>
                        <a14:foregroundMark x1="16590" y1="67820" x2="16590" y2="67820"/>
                        <a14:foregroundMark x1="16129" y1="65398" x2="16129" y2="65398"/>
                        <a14:foregroundMark x1="15207" y1="73010" x2="15207" y2="73010"/>
                        <a14:foregroundMark x1="13364" y1="69896" x2="13364" y2="69896"/>
                        <a14:foregroundMark x1="73272" y1="75433" x2="73272" y2="75433"/>
                        <a14:foregroundMark x1="71429" y1="73010" x2="71429" y2="73010"/>
                        <a14:foregroundMark x1="69124" y1="70934" x2="69124" y2="70934"/>
                        <a14:foregroundMark x1="69124" y1="69896" x2="69124" y2="69896"/>
                        <a14:foregroundMark x1="70507" y1="74740" x2="70507" y2="74740"/>
                        <a14:foregroundMark x1="70046" y1="77163" x2="70046" y2="771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29" y="4490012"/>
            <a:ext cx="1749620" cy="2330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14" b="97884" l="1733" r="975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1587" y="4490012"/>
            <a:ext cx="2490413" cy="2330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573462" y="2358823"/>
            <a:ext cx="1567716" cy="1633483"/>
            <a:chOff x="1812964" y="1781988"/>
            <a:chExt cx="1175787" cy="1225112"/>
          </a:xfrm>
        </p:grpSpPr>
        <p:sp>
          <p:nvSpPr>
            <p:cNvPr id="10" name="Oval 9"/>
            <p:cNvSpPr/>
            <p:nvPr/>
          </p:nvSpPr>
          <p:spPr>
            <a:xfrm>
              <a:off x="1812964" y="1781988"/>
              <a:ext cx="1175787" cy="12251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innerShdw blurRad="63500" dist="50800" dir="27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195" b="89655" l="9091" r="94949"/>
                      </a14:imgEffect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26" t="18573" r="5274" b="18573"/>
            <a:stretch/>
          </p:blipFill>
          <p:spPr bwMode="auto">
            <a:xfrm>
              <a:off x="1926772" y="2040600"/>
              <a:ext cx="903514" cy="707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5" name="Picture 148" descr="p3012_4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56556">
            <a:off x="10947024" y="-84602"/>
            <a:ext cx="142875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1645687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4593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6" name="Text Box 3"/>
          <p:cNvSpPr txBox="1"/>
          <p:nvPr/>
        </p:nvSpPr>
        <p:spPr>
          <a:xfrm>
            <a:off x="2775098" y="83010"/>
            <a:ext cx="56443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err="1" smtClean="0">
                <a:solidFill>
                  <a:srgbClr val="5B9BD5">
                    <a:lumMod val="75000"/>
                  </a:srgbClr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775098" y="882448"/>
            <a:ext cx="63779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Lặng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rồi cả tiếng con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ve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Con ve cũng mệt vì hè nắng oi.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Nhà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 vẫn tiếng ạ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ời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Kẽo cà tiếng võng mẹ ngồi mẹ ru.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ru có gió mùa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Bàn tay mẹ quạt mẹ đưa gió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2689796" y="3983098"/>
            <a:ext cx="63779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Những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ngôi sao thức ngoài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kia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Chẳng bằng mẹ đã thức vì chúng con.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Đêm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nay con ngủ giấc </a:t>
            </a:r>
            <a:r>
              <a:rPr kumimoji="0" lang="vi-VN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tròn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Mẹ là ngọn gió của con suốt đời.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Trần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Quốc</a:t>
            </a:r>
            <a:r>
              <a:rPr lang="en-US" sz="28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Minh)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FDE0AEC8-7838-4E77-A6B7-18E7F08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0" y="6229867"/>
            <a:ext cx="11563643" cy="63368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</a:t>
            </a:r>
            <a:r>
              <a:rPr lang="en-US" sz="32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chỉ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hoạt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động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r>
              <a:rPr lang="en-US" sz="32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32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409837" y="2588453"/>
            <a:ext cx="652145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767320" y="2588454"/>
            <a:ext cx="326072" cy="114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783048" y="3433491"/>
            <a:ext cx="652145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140751" y="3433491"/>
            <a:ext cx="595158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339496" y="4404160"/>
            <a:ext cx="652145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5878766" y="5262289"/>
            <a:ext cx="595158" cy="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3807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57" y="-1"/>
            <a:ext cx="12192000" cy="73587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FEA66F5-FD50-4DD8-AB4A-C54262D6B7D9}"/>
              </a:ext>
            </a:extLst>
          </p:cNvPr>
          <p:cNvSpPr txBox="1"/>
          <p:nvPr/>
        </p:nvSpPr>
        <p:spPr>
          <a:xfrm>
            <a:off x="2781625" y="2247414"/>
            <a:ext cx="2667636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HP001 4H" panose="020B0603050302020204" pitchFamily="34" charset="0"/>
                <a:ea typeface="+mn-ea"/>
                <a:cs typeface="Times New Roman" pitchFamily="18" charset="0"/>
              </a:rPr>
              <a:t>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HP001 4 hàng" panose="020B0603050302020204" pitchFamily="34" charset="-93"/>
              <a:ea typeface="+mn-ea"/>
              <a:cs typeface="Times New Roman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FDE0AEC8-7838-4E77-A6B7-18E7F08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609" y="641268"/>
            <a:ext cx="9369083" cy="675884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</a:t>
            </a:r>
            <a:r>
              <a:rPr lang="en-US" sz="36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Đặt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với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được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36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0E02854-4F4C-4E8F-B991-F4B60D2F089F}"/>
              </a:ext>
            </a:extLst>
          </p:cNvPr>
          <p:cNvSpPr txBox="1"/>
          <p:nvPr/>
        </p:nvSpPr>
        <p:spPr>
          <a:xfrm>
            <a:off x="1761070" y="1485968"/>
            <a:ext cx="8149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	</a:t>
            </a:r>
            <a:r>
              <a:rPr lang="en-US" sz="36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ngồi</a:t>
            </a:r>
            <a:r>
              <a:rPr lang="en-US" sz="36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ru</a:t>
            </a:r>
            <a:r>
              <a:rPr lang="en-US" sz="36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quạt</a:t>
            </a:r>
            <a:r>
              <a:rPr lang="en-US" sz="36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đưa</a:t>
            </a:r>
            <a:r>
              <a:rPr lang="en-US" sz="36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thức</a:t>
            </a:r>
            <a:r>
              <a:rPr lang="en-US" sz="36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ngủ</a:t>
            </a:r>
            <a:r>
              <a:rPr lang="en-US" sz="3600" dirty="0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="" xmlns:a16="http://schemas.microsoft.com/office/drawing/2014/main" id="{FDE0AEC8-7838-4E77-A6B7-18E7F082B224}"/>
              </a:ext>
            </a:extLst>
          </p:cNvPr>
          <p:cNvSpPr txBox="1">
            <a:spLocks/>
          </p:cNvSpPr>
          <p:nvPr/>
        </p:nvSpPr>
        <p:spPr>
          <a:xfrm>
            <a:off x="2140894" y="2501942"/>
            <a:ext cx="8342142" cy="6758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VD: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Nhung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ơi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ngồi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xuống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đây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với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tớ</a:t>
            </a:r>
            <a:r>
              <a:rPr lang="en-US" sz="3600" dirty="0" smtClean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en-US" sz="36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7221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6200000" flipV="1">
            <a:off x="2637125" y="-2667000"/>
            <a:ext cx="6858000" cy="12192000"/>
          </a:xfrm>
          <a:prstGeom prst="rect">
            <a:avLst/>
          </a:prstGeom>
        </p:spPr>
      </p:pic>
      <p:sp>
        <p:nvSpPr>
          <p:cNvPr id="21" name="20"/>
          <p:cNvSpPr/>
          <p:nvPr/>
        </p:nvSpPr>
        <p:spPr>
          <a:xfrm>
            <a:off x="4275390" y="2197892"/>
            <a:ext cx="5332043" cy="24622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/>
              </a:rPr>
              <a:t>CỦNG CỐ BÀI HỌC</a:t>
            </a:r>
          </a:p>
        </p:txBody>
      </p:sp>
      <p:pic>
        <p:nvPicPr>
          <p:cNvPr id="18" name="Picture 2" descr="Kết nối tri thức với cuộc số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02" y="-27809"/>
            <a:ext cx="1422400" cy="1422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0" y="6557554"/>
            <a:ext cx="12194509" cy="328254"/>
            <a:chOff x="0" y="6557554"/>
            <a:chExt cx="12194509" cy="328254"/>
          </a:xfrm>
        </p:grpSpPr>
        <p:sp>
          <p:nvSpPr>
            <p:cNvPr id="15" name="Rectangle 14"/>
            <p:cNvSpPr/>
            <p:nvPr/>
          </p:nvSpPr>
          <p:spPr>
            <a:xfrm>
              <a:off x="2418028" y="6557554"/>
              <a:ext cx="2426910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826269" y="6557554"/>
              <a:ext cx="2479712" cy="328254"/>
            </a:xfrm>
            <a:prstGeom prst="rect">
              <a:avLst/>
            </a:prstGeom>
            <a:solidFill>
              <a:srgbClr val="ED2F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300745" y="6557554"/>
              <a:ext cx="2479712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714797" y="6557554"/>
              <a:ext cx="2479712" cy="328254"/>
            </a:xfrm>
            <a:prstGeom prst="rect">
              <a:avLst/>
            </a:prstGeom>
            <a:solidFill>
              <a:srgbClr val="F7AC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0" y="6557554"/>
              <a:ext cx="2426910" cy="328254"/>
            </a:xfrm>
            <a:prstGeom prst="rect">
              <a:avLst/>
            </a:prstGeom>
            <a:solidFill>
              <a:srgbClr val="F15A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5" name="18"/>
          <p:cNvPicPr>
            <a:picLocks noChangeAspect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9714797" y="3429000"/>
            <a:ext cx="2263295" cy="3827929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453</Words>
  <Application>Microsoft Office PowerPoint</Application>
  <PresentationFormat>Custom</PresentationFormat>
  <Paragraphs>183</Paragraphs>
  <Slides>27</Slides>
  <Notes>13</Notes>
  <HiddenSlides>0</HiddenSlides>
  <MMClips>1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1_Office Theme</vt:lpstr>
      <vt:lpstr>2_Office 主题​​</vt:lpstr>
      <vt:lpstr>4_Office Theme</vt:lpstr>
      <vt:lpstr>8_Office Theme</vt:lpstr>
      <vt:lpstr>Chào mừng các em đến với tiết Tiếng Việt - Lớp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Trong đêm hè oi bức, mẹ đã làm gì để con ngủ ngon?</vt:lpstr>
      <vt:lpstr>2. Những dòng thơ nào cho thấy mẹ đã thức rất nhiều vì chúng con?</vt:lpstr>
      <vt:lpstr>3. Theo em câu thơ cuối bài muốn nói lên điều gì?</vt:lpstr>
      <vt:lpstr>4. Nói một câu thể hiện lòng biết ơn của con đối với cha mẹ.</vt:lpstr>
      <vt:lpstr>* Học thuộc lòng 6 dòng thơ cuối.</vt:lpstr>
      <vt:lpstr>PowerPoint Presentation</vt:lpstr>
      <vt:lpstr>PowerPoint Presentation</vt:lpstr>
      <vt:lpstr>1. Tìm từ ngữ chỉ hoạt động có trong bài thơ.</vt:lpstr>
      <vt:lpstr>2. Đặt một câu với từ ngữ vừa tìm được.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AnhBinh</cp:lastModifiedBy>
  <cp:revision>35</cp:revision>
  <dcterms:created xsi:type="dcterms:W3CDTF">2021-05-27T07:23:15Z</dcterms:created>
  <dcterms:modified xsi:type="dcterms:W3CDTF">2021-12-13T01:57:46Z</dcterms:modified>
</cp:coreProperties>
</file>