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wmv" ContentType="video/x-ms-wm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257" r:id="rId2"/>
    <p:sldId id="259" r:id="rId3"/>
    <p:sldId id="260" r:id="rId4"/>
    <p:sldId id="382" r:id="rId5"/>
    <p:sldId id="376" r:id="rId6"/>
    <p:sldId id="263" r:id="rId7"/>
    <p:sldId id="282" r:id="rId8"/>
    <p:sldId id="283" r:id="rId9"/>
    <p:sldId id="284" r:id="rId10"/>
    <p:sldId id="384" r:id="rId11"/>
    <p:sldId id="264" r:id="rId12"/>
    <p:sldId id="372" r:id="rId13"/>
    <p:sldId id="355" r:id="rId14"/>
    <p:sldId id="267" r:id="rId15"/>
    <p:sldId id="357" r:id="rId16"/>
    <p:sldId id="350" r:id="rId17"/>
    <p:sldId id="368" r:id="rId18"/>
    <p:sldId id="385" r:id="rId19"/>
    <p:sldId id="356" r:id="rId20"/>
    <p:sldId id="391" r:id="rId21"/>
    <p:sldId id="308" r:id="rId22"/>
    <p:sldId id="392" r:id="rId23"/>
    <p:sldId id="342" r:id="rId24"/>
    <p:sldId id="393" r:id="rId25"/>
    <p:sldId id="377" r:id="rId26"/>
    <p:sldId id="268" r:id="rId27"/>
    <p:sldId id="279" r:id="rId28"/>
    <p:sldId id="367" r:id="rId29"/>
    <p:sldId id="286" r:id="rId30"/>
    <p:sldId id="359" r:id="rId31"/>
    <p:sldId id="314" r:id="rId32"/>
    <p:sldId id="262" r:id="rId33"/>
    <p:sldId id="272" r:id="rId34"/>
    <p:sldId id="338" r:id="rId35"/>
    <p:sldId id="394" r:id="rId36"/>
    <p:sldId id="339" r:id="rId37"/>
    <p:sldId id="395" r:id="rId38"/>
    <p:sldId id="399" r:id="rId39"/>
    <p:sldId id="396" r:id="rId40"/>
    <p:sldId id="400" r:id="rId41"/>
    <p:sldId id="397" r:id="rId42"/>
    <p:sldId id="274" r:id="rId43"/>
    <p:sldId id="390" r:id="rId44"/>
    <p:sldId id="403" r:id="rId45"/>
    <p:sldId id="404" r:id="rId46"/>
    <p:sldId id="405" r:id="rId47"/>
    <p:sldId id="406" r:id="rId48"/>
    <p:sldId id="407" r:id="rId49"/>
    <p:sldId id="408" r:id="rId50"/>
    <p:sldId id="409" r:id="rId51"/>
    <p:sldId id="410" r:id="rId52"/>
    <p:sldId id="275" r:id="rId53"/>
    <p:sldId id="319" r:id="rId54"/>
    <p:sldId id="411" r:id="rId55"/>
    <p:sldId id="402" r:id="rId56"/>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196F"/>
    <a:srgbClr val="FFE389"/>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4" autoAdjust="0"/>
    <p:restoredTop sz="90214" autoAdjust="0"/>
  </p:normalViewPr>
  <p:slideViewPr>
    <p:cSldViewPr>
      <p:cViewPr varScale="1">
        <p:scale>
          <a:sx n="59" d="100"/>
          <a:sy n="59" d="100"/>
        </p:scale>
        <p:origin x="180" y="42"/>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7/24/2023</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13</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807AB927-42BB-4505-9EDE-3A59CF2143BF}"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397880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807AB927-42BB-4505-9EDE-3A59CF2143BF}"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40129067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Đến</a:t>
            </a:r>
            <a:r>
              <a:rPr lang="en-US" baseline="0"/>
              <a:t> đây HS viết thành thạo rồi nên người soạn không tạo video đồ chữ nữa nhé!</a:t>
            </a:r>
          </a:p>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807AB927-42BB-4505-9EDE-3A59CF2143BF}"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789395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Thầy</a:t>
            </a:r>
            <a:r>
              <a:rPr lang="en-US" baseline="0"/>
              <a:t> cô nên chiếu slide lên rồi mới chỉnh nhé. Nhìn lệch vậy chứ chiếu lên mới biết ạ</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a:defRPr/>
            </a:pPr>
            <a:fld id="{807AB927-42BB-4505-9EDE-3A59CF2143BF}"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3588682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27</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33</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34</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36</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8252043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39</a:t>
            </a:fld>
            <a:endParaRPr lang="en-US"/>
          </a:p>
        </p:txBody>
      </p:sp>
    </p:spTree>
    <p:extLst>
      <p:ext uri="{BB962C8B-B14F-4D97-AF65-F5344CB8AC3E}">
        <p14:creationId xmlns:p14="http://schemas.microsoft.com/office/powerpoint/2010/main" val="5799255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41</a:t>
            </a:fld>
            <a:endParaRPr lang="en-US"/>
          </a:p>
        </p:txBody>
      </p:sp>
    </p:spTree>
    <p:extLst>
      <p:ext uri="{BB962C8B-B14F-4D97-AF65-F5344CB8AC3E}">
        <p14:creationId xmlns:p14="http://schemas.microsoft.com/office/powerpoint/2010/main" val="6023365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50</a:t>
            </a:fld>
            <a:endParaRPr lang="en-US"/>
          </a:p>
        </p:txBody>
      </p:sp>
    </p:spTree>
    <p:extLst>
      <p:ext uri="{BB962C8B-B14F-4D97-AF65-F5344CB8AC3E}">
        <p14:creationId xmlns:p14="http://schemas.microsoft.com/office/powerpoint/2010/main" val="33105200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51</a:t>
            </a:fld>
            <a:endParaRPr lang="en-US"/>
          </a:p>
        </p:txBody>
      </p:sp>
    </p:spTree>
    <p:extLst>
      <p:ext uri="{BB962C8B-B14F-4D97-AF65-F5344CB8AC3E}">
        <p14:creationId xmlns:p14="http://schemas.microsoft.com/office/powerpoint/2010/main" val="1736128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 còn</a:t>
            </a:r>
            <a:r>
              <a:rPr lang="en-US" baseline="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7/24/2023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7/24/2023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7/24/2023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7/24/2023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7/24/2023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7/24/2023</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9.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0.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5.png"/></Relationships>
</file>

<file path=ppt/slides/_rels/slide4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37.png"/><Relationship Id="rId4" Type="http://schemas.openxmlformats.org/officeDocument/2006/relationships/notesSlide" Target="../notesSlides/notesSlide33.xml"/></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4633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búp sen</a:t>
            </a:r>
          </a:p>
        </p:txBody>
      </p:sp>
      <p:sp>
        <p:nvSpPr>
          <p:cNvPr id="9" name="Title 1"/>
          <p:cNvSpPr txBox="1">
            <a:spLocks/>
          </p:cNvSpPr>
          <p:nvPr/>
        </p:nvSpPr>
        <p:spPr>
          <a:xfrm>
            <a:off x="4162179" y="5561425"/>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up</a:t>
            </a:r>
          </a:p>
        </p:txBody>
      </p:sp>
      <p:pic>
        <p:nvPicPr>
          <p:cNvPr id="6" name="Picture 4" descr="Hoa Sen Nụ Búp - Ảnh miễn phí trên Pixab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389" y="396313"/>
            <a:ext cx="6256424" cy="4692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951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475428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bìm bịp</a:t>
            </a:r>
          </a:p>
        </p:txBody>
      </p:sp>
      <p:sp>
        <p:nvSpPr>
          <p:cNvPr id="12" name="Title 1"/>
          <p:cNvSpPr txBox="1">
            <a:spLocks/>
          </p:cNvSpPr>
          <p:nvPr/>
        </p:nvSpPr>
        <p:spPr>
          <a:xfrm>
            <a:off x="-955669"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a:solidFill>
                  <a:srgbClr val="0070C0"/>
                </a:solidFill>
                <a:latin typeface="Arial-Rounded" pitchFamily="34" charset="0"/>
                <a:ea typeface="Arial-Rounded" pitchFamily="34" charset="0"/>
                <a:cs typeface="Arial-Rounded" pitchFamily="34" charset="0"/>
              </a:rPr>
              <a:t>đầu</a:t>
            </a:r>
            <a:r>
              <a:rPr lang="en-US" sz="5400" dirty="0">
                <a:solidFill>
                  <a:srgbClr val="0070C0"/>
                </a:solidFill>
                <a:latin typeface="Arial-Rounded" pitchFamily="34" charset="0"/>
                <a:ea typeface="Arial-Rounded" pitchFamily="34" charset="0"/>
                <a:cs typeface="Arial-Rounded" pitchFamily="34" charset="0"/>
              </a:rPr>
              <a:t> </a:t>
            </a:r>
            <a:r>
              <a:rPr lang="en-US" sz="5400" dirty="0" err="1">
                <a:solidFill>
                  <a:srgbClr val="0070C0"/>
                </a:solidFill>
                <a:latin typeface="Arial-Rounded" pitchFamily="34" charset="0"/>
                <a:ea typeface="Arial-Rounded" pitchFamily="34" charset="0"/>
                <a:cs typeface="Arial-Rounded" pitchFamily="34" charset="0"/>
              </a:rPr>
              <a:t>bếp</a:t>
            </a:r>
            <a:endParaRPr lang="en-US" sz="5400" dirty="0">
              <a:solidFill>
                <a:srgbClr val="0070C0"/>
              </a:solidFill>
              <a:latin typeface="Arial-Rounded" pitchFamily="34" charset="0"/>
              <a:ea typeface="Arial-Rounded" pitchFamily="34" charset="0"/>
              <a:cs typeface="Arial-Rounded" pitchFamily="34" charset="0"/>
            </a:endParaRPr>
          </a:p>
        </p:txBody>
      </p:sp>
      <p:sp>
        <p:nvSpPr>
          <p:cNvPr id="15" name="Title 1"/>
          <p:cNvSpPr txBox="1">
            <a:spLocks/>
          </p:cNvSpPr>
          <p:nvPr/>
        </p:nvSpPr>
        <p:spPr>
          <a:xfrm>
            <a:off x="1834186" y="4765411"/>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dirty="0" err="1">
                <a:solidFill>
                  <a:srgbClr val="0070C0"/>
                </a:solidFill>
                <a:latin typeface="Arial-Rounded" pitchFamily="34" charset="0"/>
                <a:ea typeface="Arial-Rounded" pitchFamily="34" charset="0"/>
                <a:cs typeface="Arial-Rounded" pitchFamily="34" charset="0"/>
              </a:rPr>
              <a:t>đôi</a:t>
            </a:r>
            <a:r>
              <a:rPr lang="en-US" sz="5400" dirty="0">
                <a:solidFill>
                  <a:srgbClr val="0070C0"/>
                </a:solidFill>
                <a:latin typeface="Arial-Rounded" pitchFamily="34" charset="0"/>
                <a:ea typeface="Arial-Rounded" pitchFamily="34" charset="0"/>
                <a:cs typeface="Arial-Rounded" pitchFamily="34" charset="0"/>
              </a:rPr>
              <a:t> </a:t>
            </a:r>
            <a:r>
              <a:rPr lang="en-US" sz="5400" dirty="0" err="1">
                <a:solidFill>
                  <a:srgbClr val="0070C0"/>
                </a:solidFill>
                <a:latin typeface="Arial-Rounded" pitchFamily="34" charset="0"/>
                <a:ea typeface="Arial-Rounded" pitchFamily="34" charset="0"/>
                <a:cs typeface="Arial-Rounded" pitchFamily="34" charset="0"/>
              </a:rPr>
              <a:t>dép</a:t>
            </a:r>
            <a:endParaRPr lang="en-US" sz="5400" dirty="0">
              <a:solidFill>
                <a:srgbClr val="0070C0"/>
              </a:solidFill>
              <a:latin typeface="Arial-Rounded" pitchFamily="34" charset="0"/>
              <a:ea typeface="Arial-Rounded" pitchFamily="34" charset="0"/>
              <a:cs typeface="Arial-Rounded" pitchFamily="34" charset="0"/>
            </a:endParaRPr>
          </a:p>
        </p:txBody>
      </p:sp>
      <p:sp>
        <p:nvSpPr>
          <p:cNvPr id="17" name="Title 1"/>
          <p:cNvSpPr txBox="1">
            <a:spLocks/>
          </p:cNvSpPr>
          <p:nvPr/>
        </p:nvSpPr>
        <p:spPr>
          <a:xfrm>
            <a:off x="7681119"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búp sen</a:t>
            </a:r>
          </a:p>
        </p:txBody>
      </p:sp>
      <p:pic>
        <p:nvPicPr>
          <p:cNvPr id="18" name="Picture 4" descr="Hoa Sen Nụ Búp - Ảnh miễn phí trên Pixab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40380" y="2128555"/>
            <a:ext cx="2931739" cy="219880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Cần bán chim bìm bịp tự nhiên làm thuốc hoặc ăn thịt | 5gia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2538" y="2150421"/>
            <a:ext cx="2209800" cy="220566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1 Đôi Dép Đi Trong Nhà Chống Trượt Hình Ngựa Một Sừng | Shopee Việt Na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7804" y="2150420"/>
            <a:ext cx="2205669" cy="2205669"/>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Đầu bếp Võ Quốc và niềm đam mê bất tận với món ăn Việt - Sài Gòn Tiếp Thị"/>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000"/>
          <a:stretch/>
        </p:blipFill>
        <p:spPr bwMode="auto">
          <a:xfrm>
            <a:off x="624943" y="2150421"/>
            <a:ext cx="1791776" cy="2205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754289" y="556845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bìm bịp</a:t>
            </a:r>
          </a:p>
        </p:txBody>
      </p:sp>
      <p:sp>
        <p:nvSpPr>
          <p:cNvPr id="7" name="Title 1"/>
          <p:cNvSpPr txBox="1">
            <a:spLocks/>
          </p:cNvSpPr>
          <p:nvPr/>
        </p:nvSpPr>
        <p:spPr>
          <a:xfrm>
            <a:off x="1889919" y="556845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đầu bếp</a:t>
            </a:r>
          </a:p>
        </p:txBody>
      </p:sp>
      <p:sp>
        <p:nvSpPr>
          <p:cNvPr id="8" name="Title 1"/>
          <p:cNvSpPr txBox="1">
            <a:spLocks/>
          </p:cNvSpPr>
          <p:nvPr/>
        </p:nvSpPr>
        <p:spPr>
          <a:xfrm>
            <a:off x="-1100932" y="5572854"/>
            <a:ext cx="524352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đôi dép</a:t>
            </a:r>
          </a:p>
        </p:txBody>
      </p:sp>
      <p:sp>
        <p:nvSpPr>
          <p:cNvPr id="9" name="Title 1"/>
          <p:cNvSpPr txBox="1">
            <a:spLocks/>
          </p:cNvSpPr>
          <p:nvPr/>
        </p:nvSpPr>
        <p:spPr>
          <a:xfrm>
            <a:off x="7681119" y="556845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búp sen</a:t>
            </a:r>
          </a:p>
        </p:txBody>
      </p:sp>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2257" y="-152400"/>
            <a:ext cx="8287799" cy="588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3032919" y="1628776"/>
            <a:ext cx="8051865" cy="4524118"/>
          </a:xfrm>
          <a:prstGeom prst="rect">
            <a:avLst/>
          </a:prstGeom>
          <a:noFill/>
        </p:spPr>
        <p:txBody>
          <a:bodyPr wrap="square" lIns="121725" tIns="60862" rIns="121725" bIns="60862" rtlCol="0">
            <a:spAutoFit/>
          </a:bodyPr>
          <a:lstStyle/>
          <a:p>
            <a:r>
              <a:rPr lang="en-US" sz="28700">
                <a:solidFill>
                  <a:srgbClr val="FF0000"/>
                </a:solidFill>
                <a:latin typeface="HP001 4 hàng"/>
              </a:rPr>
              <a:t>ep</a:t>
            </a:r>
            <a:endParaRPr lang="en-US" sz="28700">
              <a:solidFill>
                <a:srgbClr val="FF0000"/>
              </a:solidFill>
              <a:latin typeface="HP001 4 hàng" pitchFamily="34" charset="0"/>
            </a:endParaRPr>
          </a:p>
        </p:txBody>
      </p:sp>
      <p:sp>
        <p:nvSpPr>
          <p:cNvPr id="8" name="TextBox 7"/>
          <p:cNvSpPr txBox="1"/>
          <p:nvPr/>
        </p:nvSpPr>
        <p:spPr>
          <a:xfrm>
            <a:off x="7445169" y="3009902"/>
            <a:ext cx="5417550" cy="2277349"/>
          </a:xfrm>
          <a:prstGeom prst="rect">
            <a:avLst/>
          </a:prstGeom>
          <a:noFill/>
        </p:spPr>
        <p:txBody>
          <a:bodyPr wrap="square" lIns="121725" tIns="60862" rIns="121725" bIns="60862" rtlCol="0">
            <a:spAutoFit/>
          </a:bodyPr>
          <a:lstStyle/>
          <a:p>
            <a:r>
              <a:rPr lang="en-US" sz="14100">
                <a:solidFill>
                  <a:srgbClr val="FF0000"/>
                </a:solidFill>
                <a:latin typeface="HP001 4 hàng"/>
              </a:rPr>
              <a:t>ep</a:t>
            </a:r>
            <a:endParaRPr lang="en-US" sz="141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P.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4003" y="-520447"/>
            <a:ext cx="11997402" cy="6024057"/>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8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3032919" y="1628776"/>
            <a:ext cx="8051865" cy="4524118"/>
          </a:xfrm>
          <a:prstGeom prst="rect">
            <a:avLst/>
          </a:prstGeom>
          <a:noFill/>
        </p:spPr>
        <p:txBody>
          <a:bodyPr wrap="square" lIns="121725" tIns="60862" rIns="121725" bIns="60862" rtlCol="0">
            <a:spAutoFit/>
          </a:bodyPr>
          <a:lstStyle/>
          <a:p>
            <a:r>
              <a:rPr lang="en-US" sz="28800">
                <a:solidFill>
                  <a:srgbClr val="FF0000"/>
                </a:solidFill>
                <a:latin typeface="HP001 4 hàng"/>
              </a:rPr>
              <a:t>êp</a:t>
            </a:r>
            <a:endParaRPr lang="en-US" sz="28800">
              <a:solidFill>
                <a:srgbClr val="FF0000"/>
              </a:solidFill>
              <a:latin typeface="HP001 4 hàng" pitchFamily="34" charset="0"/>
            </a:endParaRPr>
          </a:p>
        </p:txBody>
      </p:sp>
      <p:sp>
        <p:nvSpPr>
          <p:cNvPr id="8" name="TextBox 7"/>
          <p:cNvSpPr txBox="1"/>
          <p:nvPr/>
        </p:nvSpPr>
        <p:spPr>
          <a:xfrm>
            <a:off x="7445169" y="2971800"/>
            <a:ext cx="5417550" cy="2400459"/>
          </a:xfrm>
          <a:prstGeom prst="rect">
            <a:avLst/>
          </a:prstGeom>
          <a:noFill/>
        </p:spPr>
        <p:txBody>
          <a:bodyPr wrap="square" lIns="121725" tIns="60862" rIns="121725" bIns="60862" rtlCol="0">
            <a:spAutoFit/>
          </a:bodyPr>
          <a:lstStyle/>
          <a:p>
            <a:r>
              <a:rPr lang="en-US" sz="14800">
                <a:solidFill>
                  <a:srgbClr val="FF0000"/>
                </a:solidFill>
                <a:latin typeface="HP001 4 hàng"/>
              </a:rPr>
              <a:t>êp</a:t>
            </a:r>
            <a:endParaRPr lang="en-US" sz="148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ÊP.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1424" y="76200"/>
            <a:ext cx="11997402" cy="6024057"/>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0114" y="437839"/>
          <a:ext cx="10565603" cy="5837680"/>
        </p:xfrm>
        <a:graphic>
          <a:graphicData uri="http://schemas.openxmlformats.org/drawingml/2006/table">
            <a:tbl>
              <a:tblPr firstRow="1" bandRow="1">
                <a:tableStyleId>{5C22544A-7EE6-4342-B048-85BDC9FD1C3A}</a:tableStyleId>
              </a:tblPr>
              <a:tblGrid>
                <a:gridCol w="665001">
                  <a:extLst>
                    <a:ext uri="{9D8B030D-6E8A-4147-A177-3AD203B41FA5}">
                      <a16:colId xmlns:a16="http://schemas.microsoft.com/office/drawing/2014/main" val="20000"/>
                    </a:ext>
                  </a:extLst>
                </a:gridCol>
                <a:gridCol w="665001">
                  <a:extLst>
                    <a:ext uri="{9D8B030D-6E8A-4147-A177-3AD203B41FA5}">
                      <a16:colId xmlns:a16="http://schemas.microsoft.com/office/drawing/2014/main" val="20001"/>
                    </a:ext>
                  </a:extLst>
                </a:gridCol>
                <a:gridCol w="665001">
                  <a:extLst>
                    <a:ext uri="{9D8B030D-6E8A-4147-A177-3AD203B41FA5}">
                      <a16:colId xmlns:a16="http://schemas.microsoft.com/office/drawing/2014/main" val="20002"/>
                    </a:ext>
                  </a:extLst>
                </a:gridCol>
                <a:gridCol w="665001">
                  <a:extLst>
                    <a:ext uri="{9D8B030D-6E8A-4147-A177-3AD203B41FA5}">
                      <a16:colId xmlns:a16="http://schemas.microsoft.com/office/drawing/2014/main" val="20003"/>
                    </a:ext>
                  </a:extLst>
                </a:gridCol>
                <a:gridCol w="665001">
                  <a:extLst>
                    <a:ext uri="{9D8B030D-6E8A-4147-A177-3AD203B41FA5}">
                      <a16:colId xmlns:a16="http://schemas.microsoft.com/office/drawing/2014/main" val="20004"/>
                    </a:ext>
                  </a:extLst>
                </a:gridCol>
                <a:gridCol w="665001">
                  <a:extLst>
                    <a:ext uri="{9D8B030D-6E8A-4147-A177-3AD203B41FA5}">
                      <a16:colId xmlns:a16="http://schemas.microsoft.com/office/drawing/2014/main" val="20005"/>
                    </a:ext>
                  </a:extLst>
                </a:gridCol>
                <a:gridCol w="665001">
                  <a:extLst>
                    <a:ext uri="{9D8B030D-6E8A-4147-A177-3AD203B41FA5}">
                      <a16:colId xmlns:a16="http://schemas.microsoft.com/office/drawing/2014/main" val="20006"/>
                    </a:ext>
                  </a:extLst>
                </a:gridCol>
                <a:gridCol w="665001">
                  <a:extLst>
                    <a:ext uri="{9D8B030D-6E8A-4147-A177-3AD203B41FA5}">
                      <a16:colId xmlns:a16="http://schemas.microsoft.com/office/drawing/2014/main" val="20007"/>
                    </a:ext>
                  </a:extLst>
                </a:gridCol>
                <a:gridCol w="665001">
                  <a:extLst>
                    <a:ext uri="{9D8B030D-6E8A-4147-A177-3AD203B41FA5}">
                      <a16:colId xmlns:a16="http://schemas.microsoft.com/office/drawing/2014/main" val="20008"/>
                    </a:ext>
                  </a:extLst>
                </a:gridCol>
                <a:gridCol w="665001">
                  <a:extLst>
                    <a:ext uri="{9D8B030D-6E8A-4147-A177-3AD203B41FA5}">
                      <a16:colId xmlns:a16="http://schemas.microsoft.com/office/drawing/2014/main" val="20009"/>
                    </a:ext>
                  </a:extLst>
                </a:gridCol>
                <a:gridCol w="665001">
                  <a:extLst>
                    <a:ext uri="{9D8B030D-6E8A-4147-A177-3AD203B41FA5}">
                      <a16:colId xmlns:a16="http://schemas.microsoft.com/office/drawing/2014/main" val="20010"/>
                    </a:ext>
                  </a:extLst>
                </a:gridCol>
                <a:gridCol w="665001">
                  <a:extLst>
                    <a:ext uri="{9D8B030D-6E8A-4147-A177-3AD203B41FA5}">
                      <a16:colId xmlns:a16="http://schemas.microsoft.com/office/drawing/2014/main" val="20011"/>
                    </a:ext>
                  </a:extLst>
                </a:gridCol>
                <a:gridCol w="665001">
                  <a:extLst>
                    <a:ext uri="{9D8B030D-6E8A-4147-A177-3AD203B41FA5}">
                      <a16:colId xmlns:a16="http://schemas.microsoft.com/office/drawing/2014/main" val="20012"/>
                    </a:ext>
                  </a:extLst>
                </a:gridCol>
                <a:gridCol w="665001">
                  <a:extLst>
                    <a:ext uri="{9D8B030D-6E8A-4147-A177-3AD203B41FA5}">
                      <a16:colId xmlns:a16="http://schemas.microsoft.com/office/drawing/2014/main" val="20013"/>
                    </a:ext>
                  </a:extLst>
                </a:gridCol>
                <a:gridCol w="665001">
                  <a:extLst>
                    <a:ext uri="{9D8B030D-6E8A-4147-A177-3AD203B41FA5}">
                      <a16:colId xmlns:a16="http://schemas.microsoft.com/office/drawing/2014/main" val="20014"/>
                    </a:ext>
                  </a:extLst>
                </a:gridCol>
                <a:gridCol w="590588">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1280319" y="1281625"/>
            <a:ext cx="3429000" cy="4528275"/>
          </a:xfrm>
          <a:prstGeom prst="rect">
            <a:avLst/>
          </a:prstGeom>
          <a:noFill/>
        </p:spPr>
        <p:txBody>
          <a:bodyPr wrap="square" lIns="121424" tIns="60711" rIns="121424" bIns="60711" rtlCol="0">
            <a:spAutoFit/>
          </a:bodyPr>
          <a:lstStyle/>
          <a:p>
            <a:pPr>
              <a:defRPr/>
            </a:pPr>
            <a:r>
              <a:rPr lang="en-US" sz="28628">
                <a:solidFill>
                  <a:srgbClr val="FFFF00"/>
                </a:solidFill>
                <a:latin typeface="HP001 4 hàng" panose="020B0603050302020204" pitchFamily="34" charset="0"/>
              </a:rPr>
              <a:t>ep </a:t>
            </a:r>
            <a:endParaRPr lang="en-US" sz="28628"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342051" y="259287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6538119" y="1281624"/>
            <a:ext cx="3429000" cy="4528275"/>
          </a:xfrm>
          <a:prstGeom prst="rect">
            <a:avLst/>
          </a:prstGeom>
          <a:noFill/>
        </p:spPr>
        <p:txBody>
          <a:bodyPr wrap="square" lIns="121424" tIns="60711" rIns="121424" bIns="60711" rtlCol="0">
            <a:spAutoFit/>
          </a:bodyPr>
          <a:lstStyle/>
          <a:p>
            <a:pPr>
              <a:defRPr/>
            </a:pPr>
            <a:r>
              <a:rPr lang="en-US" sz="28628">
                <a:solidFill>
                  <a:srgbClr val="FFFF00"/>
                </a:solidFill>
                <a:latin typeface="HP001 4 hàng" panose="020B0603050302020204" pitchFamily="34" charset="0"/>
              </a:rPr>
              <a:t>êp </a:t>
            </a:r>
            <a:endParaRPr lang="en-US" sz="28628"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3464759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9443256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3058254" y="1628776"/>
            <a:ext cx="8051865" cy="4524118"/>
          </a:xfrm>
          <a:prstGeom prst="rect">
            <a:avLst/>
          </a:prstGeom>
          <a:noFill/>
        </p:spPr>
        <p:txBody>
          <a:bodyPr wrap="square" lIns="121725" tIns="60862" rIns="121725" bIns="60862" rtlCol="0">
            <a:spAutoFit/>
          </a:bodyPr>
          <a:lstStyle/>
          <a:p>
            <a:r>
              <a:rPr lang="en-US" sz="28800">
                <a:solidFill>
                  <a:srgbClr val="FF0000"/>
                </a:solidFill>
                <a:latin typeface="HP001 4 hàng"/>
              </a:rPr>
              <a:t>Łp </a:t>
            </a:r>
            <a:endParaRPr lang="en-US" sz="28800">
              <a:solidFill>
                <a:srgbClr val="FF0000"/>
              </a:solidFill>
              <a:latin typeface="HP001 4 hàng" pitchFamily="34" charset="0"/>
            </a:endParaRPr>
          </a:p>
        </p:txBody>
      </p:sp>
      <p:sp>
        <p:nvSpPr>
          <p:cNvPr id="8" name="TextBox 7"/>
          <p:cNvSpPr txBox="1"/>
          <p:nvPr/>
        </p:nvSpPr>
        <p:spPr>
          <a:xfrm>
            <a:off x="7426119" y="3009901"/>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Łp </a:t>
            </a:r>
            <a:endParaRPr lang="en-US" sz="14000">
              <a:solidFill>
                <a:srgbClr val="FF0000"/>
              </a:solidFill>
              <a:latin typeface="HP001 4 hàng" pitchFamily="34" charset="0"/>
            </a:endParaRPr>
          </a:p>
        </p:txBody>
      </p:sp>
      <p:pic>
        <p:nvPicPr>
          <p:cNvPr id="6" name="Picture 5"/>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432709" y="-1661160"/>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153342" y="-567502"/>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291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3.36771E-7 -7.40741E-7 L 0.02689 -0.10787 L 0.02689 0.0581 L 0.02924 0.08032 L 0.03329 0.08958 L 0.04007 0.09676 L 0.04817 0.09769 L 0.05796 0.08958 L 0.06657 0.07639 L 0.07623 0.05185 L 0.08484 0.01435 L 0.1056 -0.10787 L 0.10495 0.31111 L 0.10612 0.02847 L 0.12048 -0.03356 L 0.13197 -0.06713 L 0.14176 -0.08657 L 0.15494 -0.09977 L 0.16577 -0.10069 L 0.17152 -0.09884 L 0.17791 -0.09468 L 0.18248 -0.08542 L 0.1847 -0.07523 L 0.18705 -0.05903 L 0.18705 0.05394 L 0.18875 0.07338 L 0.19227 0.08542 L 0.19906 0.09468 L 0.20598 0.09769 L 0.2112 0.0956 L 0.21916 0.08542 L 0.23065 0.06204 L 0.24788 -0.00208 " pathEditMode="relative" rAng="0" ptsTypes="AAAAAAAAAAAAAAAAAAAAAAAAAAAAAAAAA">
                                      <p:cBhvr>
                                        <p:cTn id="11" dur="8000" fill="hold"/>
                                        <p:tgtEl>
                                          <p:spTgt spid="5"/>
                                        </p:tgtEl>
                                        <p:attrNameLst>
                                          <p:attrName>ppt_x</p:attrName>
                                          <p:attrName>ppt_y</p:attrName>
                                        </p:attrNameLst>
                                      </p:cBhvr>
                                      <p:rCtr x="12387" y="10162"/>
                                    </p:animMotion>
                                  </p:childTnLst>
                                </p:cTn>
                              </p:par>
                            </p:childTnLst>
                          </p:cTn>
                        </p:par>
                        <p:par>
                          <p:cTn id="12" fill="hold">
                            <p:stCondLst>
                              <p:cond delay="8500"/>
                            </p:stCondLst>
                            <p:childTnLst>
                              <p:par>
                                <p:cTn id="13" presetID="10" presetClass="exit" presetSubtype="0" fill="hold" nodeType="afterEffect">
                                  <p:stCondLst>
                                    <p:cond delay="0"/>
                                  </p:stCondLst>
                                  <p:childTnLst>
                                    <p:animEffect transition="out" filter="fade">
                                      <p:cBhvr>
                                        <p:cTn id="14" dur="1750"/>
                                        <p:tgtEl>
                                          <p:spTgt spid="5"/>
                                        </p:tgtEl>
                                      </p:cBhvr>
                                    </p:animEffect>
                                    <p:set>
                                      <p:cBhvr>
                                        <p:cTn id="15" dur="1" fill="hold">
                                          <p:stCondLst>
                                            <p:cond delay="1749"/>
                                          </p:stCondLst>
                                        </p:cTn>
                                        <p:tgtEl>
                                          <p:spTgt spid="5"/>
                                        </p:tgtEl>
                                        <p:attrNameLst>
                                          <p:attrName>style.visibility</p:attrName>
                                        </p:attrNameLst>
                                      </p:cBhvr>
                                      <p:to>
                                        <p:strVal val="hidden"/>
                                      </p:to>
                                    </p:set>
                                  </p:childTnLst>
                                </p:cTn>
                              </p:par>
                            </p:childTnLst>
                          </p:cTn>
                        </p:par>
                        <p:par>
                          <p:cTn id="16" fill="hold">
                            <p:stCondLst>
                              <p:cond delay="1025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750"/>
                                        <p:tgtEl>
                                          <p:spTgt spid="6"/>
                                        </p:tgtEl>
                                      </p:cBhvr>
                                    </p:animEffect>
                                  </p:childTnLst>
                                </p:cTn>
                              </p:par>
                            </p:childTnLst>
                          </p:cTn>
                        </p:par>
                        <p:par>
                          <p:cTn id="20" fill="hold">
                            <p:stCondLst>
                              <p:cond delay="12000"/>
                            </p:stCondLst>
                            <p:childTnLst>
                              <p:par>
                                <p:cTn id="21" presetID="10" presetClass="exit" presetSubtype="0" fill="hold" nodeType="afterEffect">
                                  <p:stCondLst>
                                    <p:cond delay="0"/>
                                  </p:stCondLst>
                                  <p:childTnLst>
                                    <p:animEffect transition="out" filter="fade">
                                      <p:cBhvr>
                                        <p:cTn id="22" dur="1750"/>
                                        <p:tgtEl>
                                          <p:spTgt spid="6"/>
                                        </p:tgtEl>
                                      </p:cBhvr>
                                    </p:animEffect>
                                    <p:set>
                                      <p:cBhvr>
                                        <p:cTn id="23" dur="1" fill="hold">
                                          <p:stCondLst>
                                            <p:cond delay="174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786518583"/>
              </p:ext>
            </p:extLst>
          </p:nvPr>
        </p:nvGraphicFramePr>
        <p:xfrm>
          <a:off x="215396" y="74676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3058254" y="1600200"/>
            <a:ext cx="8051865" cy="4524118"/>
          </a:xfrm>
          <a:prstGeom prst="rect">
            <a:avLst/>
          </a:prstGeom>
          <a:noFill/>
        </p:spPr>
        <p:txBody>
          <a:bodyPr wrap="square" lIns="121725" tIns="60862" rIns="121725" bIns="60862" rtlCol="0">
            <a:spAutoFit/>
          </a:bodyPr>
          <a:lstStyle/>
          <a:p>
            <a:r>
              <a:rPr lang="en-US" sz="28800">
                <a:solidFill>
                  <a:srgbClr val="FF0000"/>
                </a:solidFill>
                <a:latin typeface="HP001 4 hàng"/>
              </a:rPr>
              <a:t>Ďp </a:t>
            </a:r>
            <a:endParaRPr lang="en-US" sz="288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 Ďp </a:t>
            </a:r>
            <a:endParaRPr lang="en-US" sz="14000">
              <a:solidFill>
                <a:srgbClr val="FF0000"/>
              </a:solidFill>
              <a:latin typeface="HP001 4 hàng" pitchFamily="34" charset="0"/>
            </a:endParaRPr>
          </a:p>
        </p:txBody>
      </p:sp>
      <p:pic>
        <p:nvPicPr>
          <p:cNvPr id="5" name="Picture 4"/>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9860" l="0" r="98820"/>
                    </a14:imgEffect>
                  </a14:imgLayer>
                </a14:imgProps>
              </a:ext>
              <a:ext uri="{28A0092B-C50C-407E-A947-70E740481C1C}">
                <a14:useLocalDpi xmlns:a14="http://schemas.microsoft.com/office/drawing/2010/main" val="0"/>
              </a:ext>
            </a:extLst>
          </a:blip>
          <a:stretch>
            <a:fillRect/>
          </a:stretch>
        </p:blipFill>
        <p:spPr bwMode="auto">
          <a:xfrm>
            <a:off x="3078188" y="-583137"/>
            <a:ext cx="3613377" cy="4350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6354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0" presetClass="path" presetSubtype="0" accel="50000" decel="50000" fill="hold" nodeType="afterEffect">
                                  <p:stCondLst>
                                    <p:cond delay="0"/>
                                  </p:stCondLst>
                                  <p:childTnLst>
                                    <p:animMotion origin="layout" path="M -6.00287E-7 2.71171E-6 L 0.02714 -0.10551 L 0.02714 0.05321 L 0.02949 0.07242 L 0.03432 0.08746 L 0.03967 0.0937 L 0.0475 0.09902 L 0.05533 0.0981 L 0.06434 0.09486 L 0.07399 0.08306 L 0.08365 0.06293 L 0.09383 0.02869 L 0.10466 -0.01597 L 0.10949 -0.05345 L 0.10949 -0.10667 L 0.10949 0.05437 L 0.11131 0.07774 L 0.11732 0.09278 L 0.12632 0.09902 L 0.13298 0.0981 L 0.14316 0.09069 L 0.15151 0.07566 L 0.16299 0.04373 L 0.16782 0.02013 L 0.17617 -0.02453 L 0.18648 -0.10667 L 0.18648 0.31443 L 0.18766 0.03516 L 0.20149 -0.02245 L 0.21232 -0.0597 L 0.22367 -0.0833 L 0.2345 -0.09718 L 0.24664 -0.10135 L 0.25865 -0.09602 L 0.26517 -0.08422 L 0.26765 -0.07266 L 0.26882 -0.05877 L 0.27 -0.04258 L 0.27 0.05437 L 0.273 0.07982 L 0.279 0.09278 L 0.28448 0.09694 L 0.29231 0.09694 L 0.29884 0.0937 L 0.30484 0.08422 L 0.31398 0.05969 L 0.33016 0.00324 " pathEditMode="relative" ptsTypes="AAAAAAAAAAAAAAAAAAAAAAAAAAAAAAAAAAAAAAAAAAAAAAA">
                                      <p:cBhvr>
                                        <p:cTn id="11" dur="12000" fill="hold"/>
                                        <p:tgtEl>
                                          <p:spTgt spid="5"/>
                                        </p:tgtEl>
                                        <p:attrNameLst>
                                          <p:attrName>ppt_x</p:attrName>
                                          <p:attrName>ppt_y</p:attrName>
                                        </p:attrNameLst>
                                      </p:cBhvr>
                                    </p:animMotion>
                                  </p:childTnLst>
                                </p:cTn>
                              </p:par>
                            </p:childTnLst>
                          </p:cTn>
                        </p:par>
                        <p:par>
                          <p:cTn id="12" fill="hold">
                            <p:stCondLst>
                              <p:cond delay="12500"/>
                            </p:stCondLst>
                            <p:childTnLst>
                              <p:par>
                                <p:cTn id="13" presetID="10" presetClass="exit" presetSubtype="0" fill="hold" nodeType="afterEffect">
                                  <p:stCondLst>
                                    <p:cond delay="0"/>
                                  </p:stCondLst>
                                  <p:childTnLst>
                                    <p:animEffect transition="out" filter="fade">
                                      <p:cBhvr>
                                        <p:cTn id="14" dur="1750"/>
                                        <p:tgtEl>
                                          <p:spTgt spid="5"/>
                                        </p:tgtEl>
                                      </p:cBhvr>
                                    </p:animEffect>
                                    <p:set>
                                      <p:cBhvr>
                                        <p:cTn id="15" dur="1" fill="hold">
                                          <p:stCondLst>
                                            <p:cond delay="174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b="71178"/>
          <a:stretch/>
        </p:blipFill>
        <p:spPr>
          <a:xfrm>
            <a:off x="115194" y="-34862"/>
            <a:ext cx="11721661" cy="4844001"/>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FFC000"/>
                </a:solidFill>
                <a:latin typeface=".VnCooper" pitchFamily="34" charset="0"/>
                <a:ea typeface="Arial-Rounded" pitchFamily="34" charset="0"/>
                <a:cs typeface="Arial-Rounded" pitchFamily="34" charset="0"/>
              </a:rPr>
              <a:t>56</a:t>
            </a: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8800" b="1">
                <a:solidFill>
                  <a:schemeClr val="bg1"/>
                </a:solidFill>
                <a:latin typeface="Arial-Rounded" pitchFamily="34" charset="0"/>
                <a:ea typeface="Arial-Rounded" pitchFamily="34" charset="0"/>
                <a:cs typeface="Arial-Rounded" pitchFamily="34" charset="0"/>
              </a:rPr>
              <a:t>ep  êp  ip  up</a:t>
            </a:r>
          </a:p>
        </p:txBody>
      </p:sp>
      <p:grpSp>
        <p:nvGrpSpPr>
          <p:cNvPr id="27" name="Group 26"/>
          <p:cNvGrpSpPr/>
          <p:nvPr/>
        </p:nvGrpSpPr>
        <p:grpSpPr>
          <a:xfrm>
            <a:off x="574823" y="1739858"/>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grpSp>
        <p:nvGrpSpPr>
          <p:cNvPr id="6" name="Group 5"/>
          <p:cNvGrpSpPr/>
          <p:nvPr/>
        </p:nvGrpSpPr>
        <p:grpSpPr>
          <a:xfrm>
            <a:off x="308531" y="4652062"/>
            <a:ext cx="11868388" cy="1957619"/>
            <a:chOff x="308531" y="4652062"/>
            <a:chExt cx="11868388" cy="1957619"/>
          </a:xfrm>
        </p:grpSpPr>
        <p:grpSp>
          <p:nvGrpSpPr>
            <p:cNvPr id="9" name="Group 8"/>
            <p:cNvGrpSpPr/>
            <p:nvPr/>
          </p:nvGrpSpPr>
          <p:grpSpPr>
            <a:xfrm>
              <a:off x="308531" y="4652062"/>
              <a:ext cx="11868388" cy="1957619"/>
              <a:chOff x="723424" y="4896432"/>
              <a:chExt cx="12251527" cy="1957619"/>
            </a:xfrm>
          </p:grpSpPr>
          <p:grpSp>
            <p:nvGrpSpPr>
              <p:cNvPr id="29" name="Group 28"/>
              <p:cNvGrpSpPr/>
              <p:nvPr/>
            </p:nvGrpSpPr>
            <p:grpSpPr>
              <a:xfrm>
                <a:off x="723424" y="4896432"/>
                <a:ext cx="12251527" cy="1957619"/>
                <a:chOff x="502854" y="4949771"/>
                <a:chExt cx="11221705" cy="1957619"/>
              </a:xfrm>
            </p:grpSpPr>
            <p:sp>
              <p:nvSpPr>
                <p:cNvPr id="34" name="Title 1"/>
                <p:cNvSpPr txBox="1">
                  <a:spLocks/>
                </p:cNvSpPr>
                <p:nvPr/>
              </p:nvSpPr>
              <p:spPr>
                <a:xfrm>
                  <a:off x="502854"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a:solidFill>
                        <a:srgbClr val="0070C0"/>
                      </a:solidFill>
                      <a:latin typeface="Arial-Rounded" pitchFamily="34" charset="0"/>
                      <a:ea typeface="Arial-Rounded" pitchFamily="34" charset="0"/>
                      <a:cs typeface="Arial-Rounded" pitchFamily="34" charset="0"/>
                    </a:rPr>
                    <a:t>	Trong bếp, lũ cún con múp míp nép vào bên mẹ.</a:t>
                  </a:r>
                </a:p>
              </p:txBody>
            </p:sp>
            <p:sp>
              <p:nvSpPr>
                <p:cNvPr id="35" name="Title 1"/>
                <p:cNvSpPr txBox="1">
                  <a:spLocks/>
                </p:cNvSpPr>
                <p:nvPr/>
              </p:nvSpPr>
              <p:spPr>
                <a:xfrm>
                  <a:off x="2870529" y="494977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êp</a:t>
                  </a:r>
                </a:p>
              </p:txBody>
            </p:sp>
            <p:sp>
              <p:nvSpPr>
                <p:cNvPr id="17" name="Title 1"/>
                <p:cNvSpPr txBox="1">
                  <a:spLocks/>
                </p:cNvSpPr>
                <p:nvPr/>
              </p:nvSpPr>
              <p:spPr>
                <a:xfrm>
                  <a:off x="9890823" y="4949771"/>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ep</a:t>
                  </a:r>
                </a:p>
              </p:txBody>
            </p:sp>
          </p:grpSp>
          <p:sp>
            <p:nvSpPr>
              <p:cNvPr id="20" name="Title 1"/>
              <p:cNvSpPr txBox="1">
                <a:spLocks/>
              </p:cNvSpPr>
              <p:nvPr/>
            </p:nvSpPr>
            <p:spPr>
              <a:xfrm>
                <a:off x="8641209" y="4896432"/>
                <a:ext cx="1344665"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FF0000"/>
                    </a:solidFill>
                    <a:latin typeface="Arial-Rounded" pitchFamily="34" charset="0"/>
                    <a:ea typeface="Arial-Rounded" pitchFamily="34" charset="0"/>
                    <a:cs typeface="Arial-Rounded" pitchFamily="34" charset="0"/>
                  </a:rPr>
                  <a:t>up</a:t>
                </a:r>
              </a:p>
            </p:txBody>
          </p:sp>
        </p:gr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41097"/>
            <a:stretch/>
          </p:blipFill>
          <p:spPr bwMode="auto">
            <a:xfrm>
              <a:off x="9052719" y="5288547"/>
              <a:ext cx="1938337" cy="883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760114" y="437839"/>
          <a:ext cx="10565603" cy="5837680"/>
        </p:xfrm>
        <a:graphic>
          <a:graphicData uri="http://schemas.openxmlformats.org/drawingml/2006/table">
            <a:tbl>
              <a:tblPr firstRow="1" bandRow="1">
                <a:tableStyleId>{5C22544A-7EE6-4342-B048-85BDC9FD1C3A}</a:tableStyleId>
              </a:tblPr>
              <a:tblGrid>
                <a:gridCol w="665001">
                  <a:extLst>
                    <a:ext uri="{9D8B030D-6E8A-4147-A177-3AD203B41FA5}">
                      <a16:colId xmlns:a16="http://schemas.microsoft.com/office/drawing/2014/main" val="20000"/>
                    </a:ext>
                  </a:extLst>
                </a:gridCol>
                <a:gridCol w="665001">
                  <a:extLst>
                    <a:ext uri="{9D8B030D-6E8A-4147-A177-3AD203B41FA5}">
                      <a16:colId xmlns:a16="http://schemas.microsoft.com/office/drawing/2014/main" val="20001"/>
                    </a:ext>
                  </a:extLst>
                </a:gridCol>
                <a:gridCol w="665001">
                  <a:extLst>
                    <a:ext uri="{9D8B030D-6E8A-4147-A177-3AD203B41FA5}">
                      <a16:colId xmlns:a16="http://schemas.microsoft.com/office/drawing/2014/main" val="20002"/>
                    </a:ext>
                  </a:extLst>
                </a:gridCol>
                <a:gridCol w="665001">
                  <a:extLst>
                    <a:ext uri="{9D8B030D-6E8A-4147-A177-3AD203B41FA5}">
                      <a16:colId xmlns:a16="http://schemas.microsoft.com/office/drawing/2014/main" val="20003"/>
                    </a:ext>
                  </a:extLst>
                </a:gridCol>
                <a:gridCol w="665001">
                  <a:extLst>
                    <a:ext uri="{9D8B030D-6E8A-4147-A177-3AD203B41FA5}">
                      <a16:colId xmlns:a16="http://schemas.microsoft.com/office/drawing/2014/main" val="20004"/>
                    </a:ext>
                  </a:extLst>
                </a:gridCol>
                <a:gridCol w="665001">
                  <a:extLst>
                    <a:ext uri="{9D8B030D-6E8A-4147-A177-3AD203B41FA5}">
                      <a16:colId xmlns:a16="http://schemas.microsoft.com/office/drawing/2014/main" val="20005"/>
                    </a:ext>
                  </a:extLst>
                </a:gridCol>
                <a:gridCol w="665001">
                  <a:extLst>
                    <a:ext uri="{9D8B030D-6E8A-4147-A177-3AD203B41FA5}">
                      <a16:colId xmlns:a16="http://schemas.microsoft.com/office/drawing/2014/main" val="20006"/>
                    </a:ext>
                  </a:extLst>
                </a:gridCol>
                <a:gridCol w="665001">
                  <a:extLst>
                    <a:ext uri="{9D8B030D-6E8A-4147-A177-3AD203B41FA5}">
                      <a16:colId xmlns:a16="http://schemas.microsoft.com/office/drawing/2014/main" val="20007"/>
                    </a:ext>
                  </a:extLst>
                </a:gridCol>
                <a:gridCol w="665001">
                  <a:extLst>
                    <a:ext uri="{9D8B030D-6E8A-4147-A177-3AD203B41FA5}">
                      <a16:colId xmlns:a16="http://schemas.microsoft.com/office/drawing/2014/main" val="20008"/>
                    </a:ext>
                  </a:extLst>
                </a:gridCol>
                <a:gridCol w="665001">
                  <a:extLst>
                    <a:ext uri="{9D8B030D-6E8A-4147-A177-3AD203B41FA5}">
                      <a16:colId xmlns:a16="http://schemas.microsoft.com/office/drawing/2014/main" val="20009"/>
                    </a:ext>
                  </a:extLst>
                </a:gridCol>
                <a:gridCol w="665001">
                  <a:extLst>
                    <a:ext uri="{9D8B030D-6E8A-4147-A177-3AD203B41FA5}">
                      <a16:colId xmlns:a16="http://schemas.microsoft.com/office/drawing/2014/main" val="20010"/>
                    </a:ext>
                  </a:extLst>
                </a:gridCol>
                <a:gridCol w="665001">
                  <a:extLst>
                    <a:ext uri="{9D8B030D-6E8A-4147-A177-3AD203B41FA5}">
                      <a16:colId xmlns:a16="http://schemas.microsoft.com/office/drawing/2014/main" val="20011"/>
                    </a:ext>
                  </a:extLst>
                </a:gridCol>
                <a:gridCol w="665001">
                  <a:extLst>
                    <a:ext uri="{9D8B030D-6E8A-4147-A177-3AD203B41FA5}">
                      <a16:colId xmlns:a16="http://schemas.microsoft.com/office/drawing/2014/main" val="20012"/>
                    </a:ext>
                  </a:extLst>
                </a:gridCol>
                <a:gridCol w="665001">
                  <a:extLst>
                    <a:ext uri="{9D8B030D-6E8A-4147-A177-3AD203B41FA5}">
                      <a16:colId xmlns:a16="http://schemas.microsoft.com/office/drawing/2014/main" val="20013"/>
                    </a:ext>
                  </a:extLst>
                </a:gridCol>
                <a:gridCol w="665001">
                  <a:extLst>
                    <a:ext uri="{9D8B030D-6E8A-4147-A177-3AD203B41FA5}">
                      <a16:colId xmlns:a16="http://schemas.microsoft.com/office/drawing/2014/main" val="20014"/>
                    </a:ext>
                  </a:extLst>
                </a:gridCol>
                <a:gridCol w="590588">
                  <a:extLst>
                    <a:ext uri="{9D8B030D-6E8A-4147-A177-3AD203B41FA5}">
                      <a16:colId xmlns:a16="http://schemas.microsoft.com/office/drawing/2014/main" val="20015"/>
                    </a:ext>
                  </a:extLst>
                </a:gridCol>
              </a:tblGrid>
              <a:tr h="72971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2971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1737519" y="1219200"/>
            <a:ext cx="4572000" cy="4631534"/>
          </a:xfrm>
          <a:prstGeom prst="rect">
            <a:avLst/>
          </a:prstGeom>
          <a:noFill/>
        </p:spPr>
        <p:txBody>
          <a:bodyPr wrap="square" lIns="121424" tIns="60711" rIns="121424" bIns="60711" rtlCol="0">
            <a:spAutoFit/>
          </a:bodyPr>
          <a:lstStyle/>
          <a:p>
            <a:pPr>
              <a:defRPr/>
            </a:pPr>
            <a:r>
              <a:rPr lang="en-US" sz="29300">
                <a:solidFill>
                  <a:srgbClr val="FFFF00"/>
                </a:solidFill>
                <a:latin typeface="HP001 4 hàng" panose="020B0603050302020204" pitchFamily="34" charset="0"/>
              </a:rPr>
              <a:t>ip </a:t>
            </a:r>
            <a:endParaRPr lang="en-US" sz="29300"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342051" y="2592874"/>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FB65B5F-5F2B-430F-A1DD-73CAB0545761}"/>
              </a:ext>
            </a:extLst>
          </p:cNvPr>
          <p:cNvSpPr txBox="1"/>
          <p:nvPr/>
        </p:nvSpPr>
        <p:spPr>
          <a:xfrm>
            <a:off x="6690519" y="1219200"/>
            <a:ext cx="4572000" cy="4631534"/>
          </a:xfrm>
          <a:prstGeom prst="rect">
            <a:avLst/>
          </a:prstGeom>
          <a:noFill/>
        </p:spPr>
        <p:txBody>
          <a:bodyPr wrap="square" lIns="121424" tIns="60711" rIns="121424" bIns="60711" rtlCol="0">
            <a:spAutoFit/>
          </a:bodyPr>
          <a:lstStyle/>
          <a:p>
            <a:pPr>
              <a:defRPr/>
            </a:pPr>
            <a:r>
              <a:rPr lang="en-US" sz="29300">
                <a:solidFill>
                  <a:srgbClr val="FFFF00"/>
                </a:solidFill>
                <a:latin typeface="HP001 4 hàng" panose="020B0603050302020204" pitchFamily="34" charset="0"/>
              </a:rPr>
              <a:t>up </a:t>
            </a:r>
            <a:endParaRPr lang="en-US" sz="29300" dirty="0">
              <a:solidFill>
                <a:srgbClr val="FFFF00"/>
              </a:solidFill>
              <a:latin typeface="HP001 4 hàng" panose="020B0603050302020204" pitchFamily="34" charset="0"/>
            </a:endParaRPr>
          </a:p>
        </p:txBody>
      </p:sp>
    </p:spTree>
    <p:extLst>
      <p:ext uri="{BB962C8B-B14F-4D97-AF65-F5344CB8AC3E}">
        <p14:creationId xmlns:p14="http://schemas.microsoft.com/office/powerpoint/2010/main" val="1166899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11954773"/>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442119" y="1183168"/>
            <a:ext cx="9171053" cy="4539506"/>
          </a:xfrm>
          <a:prstGeom prst="rect">
            <a:avLst/>
          </a:prstGeom>
          <a:noFill/>
        </p:spPr>
        <p:txBody>
          <a:bodyPr wrap="square" lIns="121725" tIns="60862" rIns="121725" bIns="60862" rtlCol="0">
            <a:spAutoFit/>
          </a:bodyPr>
          <a:lstStyle/>
          <a:p>
            <a:r>
              <a:rPr lang="el-GR" sz="28700">
                <a:solidFill>
                  <a:srgbClr val="FF0000"/>
                </a:solidFill>
                <a:latin typeface="HP001 4 hàng" pitchFamily="34" charset="0"/>
              </a:rPr>
              <a:t> χ</a:t>
            </a:r>
            <a:r>
              <a:rPr lang="en-US" sz="28700">
                <a:solidFill>
                  <a:srgbClr val="FF0000"/>
                </a:solidFill>
                <a:latin typeface="HP001 4 hàng" pitchFamily="34" charset="0"/>
              </a:rPr>
              <a:t>ĺp </a:t>
            </a:r>
          </a:p>
        </p:txBody>
      </p:sp>
      <p:sp>
        <p:nvSpPr>
          <p:cNvPr id="8" name="TextBox 7"/>
          <p:cNvSpPr txBox="1"/>
          <p:nvPr/>
        </p:nvSpPr>
        <p:spPr>
          <a:xfrm>
            <a:off x="8207169" y="2548546"/>
            <a:ext cx="5417550" cy="2323515"/>
          </a:xfrm>
          <a:prstGeom prst="rect">
            <a:avLst/>
          </a:prstGeom>
          <a:noFill/>
        </p:spPr>
        <p:txBody>
          <a:bodyPr wrap="square" lIns="121725" tIns="60862" rIns="121725" bIns="60862" rtlCol="0">
            <a:spAutoFit/>
          </a:bodyPr>
          <a:lstStyle/>
          <a:p>
            <a:r>
              <a:rPr lang="el-GR" sz="14300">
                <a:solidFill>
                  <a:srgbClr val="FF0000"/>
                </a:solidFill>
                <a:latin typeface="HP001 4 hàng" pitchFamily="34" charset="0"/>
              </a:rPr>
              <a:t> χ</a:t>
            </a:r>
            <a:r>
              <a:rPr lang="en-US" sz="14300">
                <a:solidFill>
                  <a:srgbClr val="FF0000"/>
                </a:solidFill>
                <a:latin typeface="HP001 4 hàng" pitchFamily="34" charset="0"/>
              </a:rPr>
              <a:t>ĺp </a:t>
            </a:r>
          </a:p>
        </p:txBody>
      </p:sp>
    </p:spTree>
    <p:extLst>
      <p:ext uri="{BB962C8B-B14F-4D97-AF65-F5344CB8AC3E}">
        <p14:creationId xmlns:p14="http://schemas.microsoft.com/office/powerpoint/2010/main" val="242086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268643373"/>
              </p:ext>
            </p:extLst>
          </p:nvPr>
        </p:nvGraphicFramePr>
        <p:xfrm>
          <a:off x="670720" y="228601"/>
          <a:ext cx="10655005" cy="6046920"/>
        </p:xfrm>
        <a:graphic>
          <a:graphicData uri="http://schemas.openxmlformats.org/drawingml/2006/table">
            <a:tbl>
              <a:tblPr firstRow="1" bandRow="1">
                <a:tableStyleId>{5C22544A-7EE6-4342-B048-85BDC9FD1C3A}</a:tableStyleId>
              </a:tblPr>
              <a:tblGrid>
                <a:gridCol w="670628">
                  <a:extLst>
                    <a:ext uri="{9D8B030D-6E8A-4147-A177-3AD203B41FA5}">
                      <a16:colId xmlns:a16="http://schemas.microsoft.com/office/drawing/2014/main" val="20000"/>
                    </a:ext>
                  </a:extLst>
                </a:gridCol>
                <a:gridCol w="670628">
                  <a:extLst>
                    <a:ext uri="{9D8B030D-6E8A-4147-A177-3AD203B41FA5}">
                      <a16:colId xmlns:a16="http://schemas.microsoft.com/office/drawing/2014/main" val="20001"/>
                    </a:ext>
                  </a:extLst>
                </a:gridCol>
                <a:gridCol w="670628">
                  <a:extLst>
                    <a:ext uri="{9D8B030D-6E8A-4147-A177-3AD203B41FA5}">
                      <a16:colId xmlns:a16="http://schemas.microsoft.com/office/drawing/2014/main" val="20002"/>
                    </a:ext>
                  </a:extLst>
                </a:gridCol>
                <a:gridCol w="670628">
                  <a:extLst>
                    <a:ext uri="{9D8B030D-6E8A-4147-A177-3AD203B41FA5}">
                      <a16:colId xmlns:a16="http://schemas.microsoft.com/office/drawing/2014/main" val="20003"/>
                    </a:ext>
                  </a:extLst>
                </a:gridCol>
                <a:gridCol w="670628">
                  <a:extLst>
                    <a:ext uri="{9D8B030D-6E8A-4147-A177-3AD203B41FA5}">
                      <a16:colId xmlns:a16="http://schemas.microsoft.com/office/drawing/2014/main" val="20004"/>
                    </a:ext>
                  </a:extLst>
                </a:gridCol>
                <a:gridCol w="670628">
                  <a:extLst>
                    <a:ext uri="{9D8B030D-6E8A-4147-A177-3AD203B41FA5}">
                      <a16:colId xmlns:a16="http://schemas.microsoft.com/office/drawing/2014/main" val="20005"/>
                    </a:ext>
                  </a:extLst>
                </a:gridCol>
                <a:gridCol w="670628">
                  <a:extLst>
                    <a:ext uri="{9D8B030D-6E8A-4147-A177-3AD203B41FA5}">
                      <a16:colId xmlns:a16="http://schemas.microsoft.com/office/drawing/2014/main" val="20006"/>
                    </a:ext>
                  </a:extLst>
                </a:gridCol>
                <a:gridCol w="670628">
                  <a:extLst>
                    <a:ext uri="{9D8B030D-6E8A-4147-A177-3AD203B41FA5}">
                      <a16:colId xmlns:a16="http://schemas.microsoft.com/office/drawing/2014/main" val="20007"/>
                    </a:ext>
                  </a:extLst>
                </a:gridCol>
                <a:gridCol w="670628">
                  <a:extLst>
                    <a:ext uri="{9D8B030D-6E8A-4147-A177-3AD203B41FA5}">
                      <a16:colId xmlns:a16="http://schemas.microsoft.com/office/drawing/2014/main" val="20008"/>
                    </a:ext>
                  </a:extLst>
                </a:gridCol>
                <a:gridCol w="670628">
                  <a:extLst>
                    <a:ext uri="{9D8B030D-6E8A-4147-A177-3AD203B41FA5}">
                      <a16:colId xmlns:a16="http://schemas.microsoft.com/office/drawing/2014/main" val="20009"/>
                    </a:ext>
                  </a:extLst>
                </a:gridCol>
                <a:gridCol w="670628">
                  <a:extLst>
                    <a:ext uri="{9D8B030D-6E8A-4147-A177-3AD203B41FA5}">
                      <a16:colId xmlns:a16="http://schemas.microsoft.com/office/drawing/2014/main" val="20010"/>
                    </a:ext>
                  </a:extLst>
                </a:gridCol>
                <a:gridCol w="670628">
                  <a:extLst>
                    <a:ext uri="{9D8B030D-6E8A-4147-A177-3AD203B41FA5}">
                      <a16:colId xmlns:a16="http://schemas.microsoft.com/office/drawing/2014/main" val="20011"/>
                    </a:ext>
                  </a:extLst>
                </a:gridCol>
                <a:gridCol w="670628">
                  <a:extLst>
                    <a:ext uri="{9D8B030D-6E8A-4147-A177-3AD203B41FA5}">
                      <a16:colId xmlns:a16="http://schemas.microsoft.com/office/drawing/2014/main" val="20012"/>
                    </a:ext>
                  </a:extLst>
                </a:gridCol>
                <a:gridCol w="670628">
                  <a:extLst>
                    <a:ext uri="{9D8B030D-6E8A-4147-A177-3AD203B41FA5}">
                      <a16:colId xmlns:a16="http://schemas.microsoft.com/office/drawing/2014/main" val="20013"/>
                    </a:ext>
                  </a:extLst>
                </a:gridCol>
                <a:gridCol w="670628">
                  <a:extLst>
                    <a:ext uri="{9D8B030D-6E8A-4147-A177-3AD203B41FA5}">
                      <a16:colId xmlns:a16="http://schemas.microsoft.com/office/drawing/2014/main" val="20014"/>
                    </a:ext>
                  </a:extLst>
                </a:gridCol>
                <a:gridCol w="595585">
                  <a:extLst>
                    <a:ext uri="{9D8B030D-6E8A-4147-A177-3AD203B41FA5}">
                      <a16:colId xmlns:a16="http://schemas.microsoft.com/office/drawing/2014/main" val="20015"/>
                    </a:ext>
                  </a:extLst>
                </a:gridCol>
              </a:tblGrid>
              <a:tr h="755865">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755865">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sp>
        <p:nvSpPr>
          <p:cNvPr id="18" name="TextBox 17"/>
          <p:cNvSpPr txBox="1"/>
          <p:nvPr/>
        </p:nvSpPr>
        <p:spPr>
          <a:xfrm>
            <a:off x="1508919" y="1143000"/>
            <a:ext cx="6324600" cy="4631534"/>
          </a:xfrm>
          <a:prstGeom prst="rect">
            <a:avLst/>
          </a:prstGeom>
          <a:noFill/>
        </p:spPr>
        <p:txBody>
          <a:bodyPr wrap="square" lIns="121424" tIns="60711" rIns="121424" bIns="60711" rtlCol="0">
            <a:spAutoFit/>
          </a:bodyPr>
          <a:lstStyle/>
          <a:p>
            <a:pPr>
              <a:defRPr/>
            </a:pPr>
            <a:r>
              <a:rPr lang="el-GR" sz="29500">
                <a:solidFill>
                  <a:srgbClr val="FFFF00"/>
                </a:solidFill>
                <a:latin typeface="HP001 4 hàng" panose="020B0603050302020204" pitchFamily="34" charset="0"/>
              </a:rPr>
              <a:t>χ</a:t>
            </a:r>
            <a:r>
              <a:rPr lang="en-US" sz="29500">
                <a:solidFill>
                  <a:srgbClr val="FFFF00"/>
                </a:solidFill>
                <a:latin typeface="HP001 4 hàng" panose="020B0603050302020204" pitchFamily="34" charset="0"/>
              </a:rPr>
              <a:t>ĺp </a:t>
            </a:r>
            <a:endParaRPr lang="en-US" sz="29500" dirty="0">
              <a:solidFill>
                <a:srgbClr val="FFFF00"/>
              </a:solidFill>
              <a:latin typeface="HP001 4 hàng" panose="020B0603050302020204" pitchFamily="34" charset="0"/>
            </a:endParaRPr>
          </a:p>
        </p:txBody>
      </p:sp>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342051" y="2514600"/>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998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2510613" y="1689844"/>
            <a:ext cx="12138819" cy="4539506"/>
          </a:xfrm>
          <a:prstGeom prst="rect">
            <a:avLst/>
          </a:prstGeom>
          <a:noFill/>
        </p:spPr>
        <p:txBody>
          <a:bodyPr wrap="square" lIns="121725" tIns="60862" rIns="121725" bIns="60862" rtlCol="0">
            <a:spAutoFit/>
          </a:bodyPr>
          <a:lstStyle/>
          <a:p>
            <a:pPr algn="ctr"/>
            <a:r>
              <a:rPr lang="el-GR" sz="28700">
                <a:solidFill>
                  <a:srgbClr val="FF0000"/>
                </a:solidFill>
                <a:latin typeface="HP001 4 hàng" pitchFamily="34" charset="0"/>
              </a:rPr>
              <a:t>λ</a:t>
            </a:r>
            <a:r>
              <a:rPr lang="lv-LV" sz="28700">
                <a:solidFill>
                  <a:srgbClr val="FF0000"/>
                </a:solidFill>
                <a:latin typeface="HP001 4 hàng" pitchFamily="34" charset="0"/>
              </a:rPr>
              <a:t>Żp </a:t>
            </a:r>
            <a:endParaRPr lang="en-US" sz="28700">
              <a:solidFill>
                <a:srgbClr val="FF0000"/>
              </a:solidFill>
              <a:latin typeface="HP001 4 hàng" pitchFamily="34" charset="0"/>
            </a:endParaRPr>
          </a:p>
        </p:txBody>
      </p:sp>
      <p:sp>
        <p:nvSpPr>
          <p:cNvPr id="13" name="TextBox 12"/>
          <p:cNvSpPr txBox="1"/>
          <p:nvPr/>
        </p:nvSpPr>
        <p:spPr>
          <a:xfrm>
            <a:off x="5378391" y="3066997"/>
            <a:ext cx="5417550" cy="2323515"/>
          </a:xfrm>
          <a:prstGeom prst="rect">
            <a:avLst/>
          </a:prstGeom>
          <a:noFill/>
        </p:spPr>
        <p:txBody>
          <a:bodyPr wrap="square" lIns="121725" tIns="60862" rIns="121725" bIns="60862" rtlCol="0">
            <a:spAutoFit/>
          </a:bodyPr>
          <a:lstStyle/>
          <a:p>
            <a:pPr algn="ctr"/>
            <a:r>
              <a:rPr lang="el-GR" sz="14300">
                <a:solidFill>
                  <a:srgbClr val="FF0000"/>
                </a:solidFill>
                <a:latin typeface="HP001 4 hàng" pitchFamily="34" charset="0"/>
              </a:rPr>
              <a:t> λ</a:t>
            </a:r>
            <a:r>
              <a:rPr lang="lv-LV" sz="14300">
                <a:solidFill>
                  <a:srgbClr val="FF0000"/>
                </a:solidFill>
                <a:latin typeface="HP001 4 hàng" pitchFamily="34" charset="0"/>
              </a:rPr>
              <a:t>Żp </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91689165"/>
              </p:ext>
            </p:extLst>
          </p:nvPr>
        </p:nvGraphicFramePr>
        <p:xfrm>
          <a:off x="152406" y="658680"/>
          <a:ext cx="11186318" cy="5361120"/>
        </p:xfrm>
        <a:graphic>
          <a:graphicData uri="http://schemas.openxmlformats.org/drawingml/2006/table">
            <a:tbl>
              <a:tblPr firstRow="1" bandRow="1">
                <a:tableStyleId>{5C22544A-7EE6-4342-B048-85BDC9FD1C3A}</a:tableStyleId>
              </a:tblPr>
              <a:tblGrid>
                <a:gridCol w="704069">
                  <a:extLst>
                    <a:ext uri="{9D8B030D-6E8A-4147-A177-3AD203B41FA5}">
                      <a16:colId xmlns:a16="http://schemas.microsoft.com/office/drawing/2014/main" val="20000"/>
                    </a:ext>
                  </a:extLst>
                </a:gridCol>
                <a:gridCol w="704069">
                  <a:extLst>
                    <a:ext uri="{9D8B030D-6E8A-4147-A177-3AD203B41FA5}">
                      <a16:colId xmlns:a16="http://schemas.microsoft.com/office/drawing/2014/main" val="20001"/>
                    </a:ext>
                  </a:extLst>
                </a:gridCol>
                <a:gridCol w="704069">
                  <a:extLst>
                    <a:ext uri="{9D8B030D-6E8A-4147-A177-3AD203B41FA5}">
                      <a16:colId xmlns:a16="http://schemas.microsoft.com/office/drawing/2014/main" val="20002"/>
                    </a:ext>
                  </a:extLst>
                </a:gridCol>
                <a:gridCol w="704069">
                  <a:extLst>
                    <a:ext uri="{9D8B030D-6E8A-4147-A177-3AD203B41FA5}">
                      <a16:colId xmlns:a16="http://schemas.microsoft.com/office/drawing/2014/main" val="20003"/>
                    </a:ext>
                  </a:extLst>
                </a:gridCol>
                <a:gridCol w="704069">
                  <a:extLst>
                    <a:ext uri="{9D8B030D-6E8A-4147-A177-3AD203B41FA5}">
                      <a16:colId xmlns:a16="http://schemas.microsoft.com/office/drawing/2014/main" val="20004"/>
                    </a:ext>
                  </a:extLst>
                </a:gridCol>
                <a:gridCol w="704069">
                  <a:extLst>
                    <a:ext uri="{9D8B030D-6E8A-4147-A177-3AD203B41FA5}">
                      <a16:colId xmlns:a16="http://schemas.microsoft.com/office/drawing/2014/main" val="20005"/>
                    </a:ext>
                  </a:extLst>
                </a:gridCol>
                <a:gridCol w="704069">
                  <a:extLst>
                    <a:ext uri="{9D8B030D-6E8A-4147-A177-3AD203B41FA5}">
                      <a16:colId xmlns:a16="http://schemas.microsoft.com/office/drawing/2014/main" val="20006"/>
                    </a:ext>
                  </a:extLst>
                </a:gridCol>
                <a:gridCol w="704069">
                  <a:extLst>
                    <a:ext uri="{9D8B030D-6E8A-4147-A177-3AD203B41FA5}">
                      <a16:colId xmlns:a16="http://schemas.microsoft.com/office/drawing/2014/main" val="20007"/>
                    </a:ext>
                  </a:extLst>
                </a:gridCol>
                <a:gridCol w="704069">
                  <a:extLst>
                    <a:ext uri="{9D8B030D-6E8A-4147-A177-3AD203B41FA5}">
                      <a16:colId xmlns:a16="http://schemas.microsoft.com/office/drawing/2014/main" val="20008"/>
                    </a:ext>
                  </a:extLst>
                </a:gridCol>
                <a:gridCol w="704069">
                  <a:extLst>
                    <a:ext uri="{9D8B030D-6E8A-4147-A177-3AD203B41FA5}">
                      <a16:colId xmlns:a16="http://schemas.microsoft.com/office/drawing/2014/main" val="20009"/>
                    </a:ext>
                  </a:extLst>
                </a:gridCol>
                <a:gridCol w="704069">
                  <a:extLst>
                    <a:ext uri="{9D8B030D-6E8A-4147-A177-3AD203B41FA5}">
                      <a16:colId xmlns:a16="http://schemas.microsoft.com/office/drawing/2014/main" val="20010"/>
                    </a:ext>
                  </a:extLst>
                </a:gridCol>
                <a:gridCol w="704069">
                  <a:extLst>
                    <a:ext uri="{9D8B030D-6E8A-4147-A177-3AD203B41FA5}">
                      <a16:colId xmlns:a16="http://schemas.microsoft.com/office/drawing/2014/main" val="20011"/>
                    </a:ext>
                  </a:extLst>
                </a:gridCol>
                <a:gridCol w="704069">
                  <a:extLst>
                    <a:ext uri="{9D8B030D-6E8A-4147-A177-3AD203B41FA5}">
                      <a16:colId xmlns:a16="http://schemas.microsoft.com/office/drawing/2014/main" val="20012"/>
                    </a:ext>
                  </a:extLst>
                </a:gridCol>
                <a:gridCol w="704069">
                  <a:extLst>
                    <a:ext uri="{9D8B030D-6E8A-4147-A177-3AD203B41FA5}">
                      <a16:colId xmlns:a16="http://schemas.microsoft.com/office/drawing/2014/main" val="20013"/>
                    </a:ext>
                  </a:extLst>
                </a:gridCol>
                <a:gridCol w="704069">
                  <a:extLst>
                    <a:ext uri="{9D8B030D-6E8A-4147-A177-3AD203B41FA5}">
                      <a16:colId xmlns:a16="http://schemas.microsoft.com/office/drawing/2014/main" val="20014"/>
                    </a:ext>
                  </a:extLst>
                </a:gridCol>
                <a:gridCol w="625283">
                  <a:extLst>
                    <a:ext uri="{9D8B030D-6E8A-4147-A177-3AD203B41FA5}">
                      <a16:colId xmlns:a16="http://schemas.microsoft.com/office/drawing/2014/main" val="20015"/>
                    </a:ext>
                  </a:extLst>
                </a:gridCol>
              </a:tblGrid>
              <a:tr h="670140">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0"/>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1"/>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2"/>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3"/>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4"/>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5"/>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6"/>
                  </a:ext>
                </a:extLst>
              </a:tr>
              <a:tr h="670140">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a:p>
                  </a:txBody>
                  <a:tcPr marL="117749" marR="117749" marT="59021" marB="59021">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tc>
                  <a:txBody>
                    <a:bodyPr/>
                    <a:lstStyle/>
                    <a:p>
                      <a:endParaRPr lang="en-US" sz="2400" dirty="0"/>
                    </a:p>
                  </a:txBody>
                  <a:tcPr marL="117749" marR="117749" marT="59021" marB="59021">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solidFill>
                      <a:srgbClr val="008E40"/>
                    </a:solidFill>
                  </a:tcPr>
                </a:tc>
                <a:extLst>
                  <a:ext uri="{0D108BD9-81ED-4DB2-BD59-A6C34878D82A}">
                    <a16:rowId xmlns:a16="http://schemas.microsoft.com/office/drawing/2014/main" val="10007"/>
                  </a:ext>
                </a:extLst>
              </a:tr>
            </a:tbl>
          </a:graphicData>
        </a:graphic>
      </p:graphicFrame>
      <p:cxnSp>
        <p:nvCxnSpPr>
          <p:cNvPr id="8" name="Straight Connector 7">
            <a:extLst>
              <a:ext uri="{FF2B5EF4-FFF2-40B4-BE49-F238E27FC236}">
                <a16:creationId xmlns:a16="http://schemas.microsoft.com/office/drawing/2014/main" id="{B0B9E204-FD48-4376-9889-385B91AB5486}"/>
              </a:ext>
            </a:extLst>
          </p:cNvPr>
          <p:cNvCxnSpPr>
            <a:cxnSpLocks/>
          </p:cNvCxnSpPr>
          <p:nvPr/>
        </p:nvCxnSpPr>
        <p:spPr>
          <a:xfrm>
            <a:off x="-342051" y="2667000"/>
            <a:ext cx="12693918" cy="0"/>
          </a:xfrm>
          <a:prstGeom prst="line">
            <a:avLst/>
          </a:prstGeom>
          <a:ln w="38100">
            <a:solidFill>
              <a:srgbClr val="92D050"/>
            </a:solidFill>
            <a:prstDash val="sys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592AE61-838B-4B1B-84E3-E35840A36A14}"/>
              </a:ext>
            </a:extLst>
          </p:cNvPr>
          <p:cNvSpPr txBox="1"/>
          <p:nvPr/>
        </p:nvSpPr>
        <p:spPr>
          <a:xfrm>
            <a:off x="442119" y="1453981"/>
            <a:ext cx="6290697" cy="4108619"/>
          </a:xfrm>
          <a:prstGeom prst="rect">
            <a:avLst/>
          </a:prstGeom>
          <a:noFill/>
        </p:spPr>
        <p:txBody>
          <a:bodyPr wrap="square" lIns="121725" tIns="60862" rIns="121725" bIns="60862" rtlCol="0">
            <a:spAutoFit/>
          </a:bodyPr>
          <a:lstStyle/>
          <a:p>
            <a:r>
              <a:rPr lang="el-GR" sz="25900">
                <a:solidFill>
                  <a:srgbClr val="FFFF00"/>
                </a:solidFill>
                <a:latin typeface="HP001 4 hàng" pitchFamily="34" charset="0"/>
              </a:rPr>
              <a:t>λ</a:t>
            </a:r>
            <a:r>
              <a:rPr lang="lt-LT" sz="25900">
                <a:solidFill>
                  <a:srgbClr val="FFFF00"/>
                </a:solidFill>
                <a:latin typeface="HP001 4 hàng" pitchFamily="34" charset="0"/>
              </a:rPr>
              <a:t>Űm</a:t>
            </a:r>
            <a:endParaRPr lang="en-US" sz="25900">
              <a:solidFill>
                <a:srgbClr val="FFFF00"/>
              </a:solidFill>
              <a:latin typeface="HP001 4 hàng" pitchFamily="34" charset="0"/>
            </a:endParaRPr>
          </a:p>
        </p:txBody>
      </p:sp>
      <p:sp>
        <p:nvSpPr>
          <p:cNvPr id="7" name="TextBox 6">
            <a:extLst>
              <a:ext uri="{FF2B5EF4-FFF2-40B4-BE49-F238E27FC236}">
                <a16:creationId xmlns:a16="http://schemas.microsoft.com/office/drawing/2014/main" id="{6B6FA850-DBEE-4C2B-A00A-8D32D3C57029}"/>
              </a:ext>
            </a:extLst>
          </p:cNvPr>
          <p:cNvSpPr txBox="1"/>
          <p:nvPr/>
        </p:nvSpPr>
        <p:spPr>
          <a:xfrm>
            <a:off x="6766719" y="1447800"/>
            <a:ext cx="4724400" cy="4108619"/>
          </a:xfrm>
          <a:prstGeom prst="rect">
            <a:avLst/>
          </a:prstGeom>
          <a:noFill/>
        </p:spPr>
        <p:txBody>
          <a:bodyPr wrap="square" lIns="121725" tIns="60862" rIns="121725" bIns="60862" rtlCol="0">
            <a:spAutoFit/>
          </a:bodyPr>
          <a:lstStyle/>
          <a:p>
            <a:r>
              <a:rPr lang="el-GR" sz="25900">
                <a:solidFill>
                  <a:srgbClr val="FFFF00"/>
                </a:solidFill>
                <a:latin typeface="HP001 4 hàng" pitchFamily="34" charset="0"/>
              </a:rPr>
              <a:t>λ</a:t>
            </a:r>
            <a:r>
              <a:rPr lang="lt-LT" sz="25900">
                <a:solidFill>
                  <a:srgbClr val="FFFF00"/>
                </a:solidFill>
                <a:latin typeface="HP001 4 hàng" pitchFamily="34" charset="0"/>
              </a:rPr>
              <a:t>Żp</a:t>
            </a:r>
            <a:endParaRPr lang="en-US" sz="25900">
              <a:solidFill>
                <a:srgbClr val="FFFF00"/>
              </a:solidFill>
              <a:latin typeface="HP001 4 hàng" pitchFamily="34" charset="0"/>
            </a:endParaRPr>
          </a:p>
        </p:txBody>
      </p:sp>
    </p:spTree>
    <p:extLst>
      <p:ext uri="{BB962C8B-B14F-4D97-AF65-F5344CB8AC3E}">
        <p14:creationId xmlns:p14="http://schemas.microsoft.com/office/powerpoint/2010/main" val="35039655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911208253"/>
              </p:ext>
            </p:extLst>
          </p:nvPr>
        </p:nvGraphicFramePr>
        <p:xfrm>
          <a:off x="215396" y="9376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grpSp>
        <p:nvGrpSpPr>
          <p:cNvPr id="12" name="Group 11"/>
          <p:cNvGrpSpPr/>
          <p:nvPr/>
        </p:nvGrpSpPr>
        <p:grpSpPr>
          <a:xfrm>
            <a:off x="215396" y="203422"/>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
        <p:nvSpPr>
          <p:cNvPr id="9" name="TextBox 8"/>
          <p:cNvSpPr txBox="1"/>
          <p:nvPr/>
        </p:nvSpPr>
        <p:spPr>
          <a:xfrm>
            <a:off x="6269182" y="2816471"/>
            <a:ext cx="6538119" cy="2892902"/>
          </a:xfrm>
          <a:prstGeom prst="rect">
            <a:avLst/>
          </a:prstGeom>
          <a:noFill/>
        </p:spPr>
        <p:txBody>
          <a:bodyPr wrap="square" lIns="121725" tIns="60862" rIns="121725" bIns="60862" rtlCol="0">
            <a:spAutoFit/>
          </a:bodyPr>
          <a:lstStyle/>
          <a:p>
            <a:r>
              <a:rPr lang="en-US" sz="18000">
                <a:solidFill>
                  <a:srgbClr val="FF0000"/>
                </a:solidFill>
                <a:latin typeface="HP001 4 hàng"/>
              </a:rPr>
              <a:t>êp</a:t>
            </a:r>
            <a:r>
              <a:rPr lang="en-US" sz="18000">
                <a:solidFill>
                  <a:srgbClr val="FF0000"/>
                </a:solidFill>
                <a:latin typeface="HP001 4 hàng" pitchFamily="34" charset="0"/>
              </a:rPr>
              <a:t> </a:t>
            </a:r>
            <a:r>
              <a:rPr lang="en-US" sz="9000">
                <a:solidFill>
                  <a:srgbClr val="FF0000"/>
                </a:solidFill>
                <a:latin typeface="HP001 4 hàng"/>
              </a:rPr>
              <a:t>êp</a:t>
            </a:r>
            <a:endParaRPr lang="en-US" sz="9000">
              <a:solidFill>
                <a:srgbClr val="FF0000"/>
              </a:solidFill>
              <a:latin typeface="HP001 4 hàng" pitchFamily="34" charset="0"/>
            </a:endParaRPr>
          </a:p>
        </p:txBody>
      </p:sp>
      <p:sp>
        <p:nvSpPr>
          <p:cNvPr id="15" name="TextBox 14"/>
          <p:cNvSpPr txBox="1"/>
          <p:nvPr/>
        </p:nvSpPr>
        <p:spPr>
          <a:xfrm>
            <a:off x="560171" y="2822098"/>
            <a:ext cx="6624334" cy="2892902"/>
          </a:xfrm>
          <a:prstGeom prst="rect">
            <a:avLst/>
          </a:prstGeom>
          <a:noFill/>
        </p:spPr>
        <p:txBody>
          <a:bodyPr wrap="square" lIns="121725" tIns="60862" rIns="121725" bIns="60862" rtlCol="0">
            <a:spAutoFit/>
          </a:bodyPr>
          <a:lstStyle/>
          <a:p>
            <a:r>
              <a:rPr lang="en-US" sz="18000">
                <a:solidFill>
                  <a:srgbClr val="FF0000"/>
                </a:solidFill>
                <a:latin typeface="HP001 4 hàng"/>
              </a:rPr>
              <a:t>ep</a:t>
            </a:r>
            <a:r>
              <a:rPr lang="el-GR" sz="18000">
                <a:solidFill>
                  <a:srgbClr val="FF0000"/>
                </a:solidFill>
                <a:latin typeface="HP001 4 hàng"/>
              </a:rPr>
              <a:t> </a:t>
            </a:r>
            <a:r>
              <a:rPr lang="en-US" sz="9000">
                <a:solidFill>
                  <a:srgbClr val="FF0000"/>
                </a:solidFill>
                <a:latin typeface="HP001 4 hàng"/>
              </a:rPr>
              <a:t>ep</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1626940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830699907"/>
              </p:ext>
            </p:extLst>
          </p:nvPr>
        </p:nvGraphicFramePr>
        <p:xfrm>
          <a:off x="215396" y="9376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grpSp>
        <p:nvGrpSpPr>
          <p:cNvPr id="12" name="Group 11"/>
          <p:cNvGrpSpPr/>
          <p:nvPr/>
        </p:nvGrpSpPr>
        <p:grpSpPr>
          <a:xfrm>
            <a:off x="215396" y="203422"/>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
        <p:nvSpPr>
          <p:cNvPr id="16" name="TextBox 15"/>
          <p:cNvSpPr txBox="1"/>
          <p:nvPr/>
        </p:nvSpPr>
        <p:spPr>
          <a:xfrm>
            <a:off x="579279" y="2822098"/>
            <a:ext cx="6624334" cy="2892902"/>
          </a:xfrm>
          <a:prstGeom prst="rect">
            <a:avLst/>
          </a:prstGeom>
          <a:noFill/>
        </p:spPr>
        <p:txBody>
          <a:bodyPr wrap="square" lIns="121725" tIns="60862" rIns="121725" bIns="60862" rtlCol="0">
            <a:spAutoFit/>
          </a:bodyPr>
          <a:lstStyle/>
          <a:p>
            <a:r>
              <a:rPr lang="en-US" sz="18000">
                <a:solidFill>
                  <a:srgbClr val="FF0000"/>
                </a:solidFill>
                <a:latin typeface="HP001 4 hàng"/>
              </a:rPr>
              <a:t>Łp</a:t>
            </a:r>
            <a:r>
              <a:rPr lang="el-GR" sz="18000">
                <a:solidFill>
                  <a:srgbClr val="FF0000"/>
                </a:solidFill>
                <a:latin typeface="HP001 4 hàng"/>
              </a:rPr>
              <a:t> </a:t>
            </a:r>
            <a:r>
              <a:rPr lang="en-US" sz="9000">
                <a:solidFill>
                  <a:srgbClr val="FF0000"/>
                </a:solidFill>
                <a:latin typeface="HP001 4 hàng"/>
              </a:rPr>
              <a:t>Łp</a:t>
            </a:r>
            <a:endParaRPr lang="en-US" sz="9000">
              <a:solidFill>
                <a:srgbClr val="FF0000"/>
              </a:solidFill>
              <a:latin typeface="HP001 4 hàng" pitchFamily="34" charset="0"/>
            </a:endParaRPr>
          </a:p>
        </p:txBody>
      </p:sp>
      <p:sp>
        <p:nvSpPr>
          <p:cNvPr id="7" name="TextBox 6"/>
          <p:cNvSpPr txBox="1"/>
          <p:nvPr/>
        </p:nvSpPr>
        <p:spPr>
          <a:xfrm>
            <a:off x="6279039" y="2822098"/>
            <a:ext cx="6624334" cy="2892902"/>
          </a:xfrm>
          <a:prstGeom prst="rect">
            <a:avLst/>
          </a:prstGeom>
          <a:noFill/>
        </p:spPr>
        <p:txBody>
          <a:bodyPr wrap="square" lIns="121725" tIns="60862" rIns="121725" bIns="60862" rtlCol="0">
            <a:spAutoFit/>
          </a:bodyPr>
          <a:lstStyle/>
          <a:p>
            <a:r>
              <a:rPr lang="en-US" sz="18000">
                <a:solidFill>
                  <a:srgbClr val="FF0000"/>
                </a:solidFill>
                <a:latin typeface="HP001 4 hàng"/>
              </a:rPr>
              <a:t>Ďp</a:t>
            </a:r>
            <a:r>
              <a:rPr lang="el-GR" sz="18000">
                <a:solidFill>
                  <a:srgbClr val="FF0000"/>
                </a:solidFill>
                <a:latin typeface="HP001 4 hàng"/>
              </a:rPr>
              <a:t> </a:t>
            </a:r>
            <a:r>
              <a:rPr lang="en-US" sz="9600">
                <a:solidFill>
                  <a:srgbClr val="FF0000"/>
                </a:solidFill>
                <a:latin typeface="HP001 4 hàng"/>
              </a:rPr>
              <a:t>Ďp</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10453441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600831092"/>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207211" y="3126898"/>
            <a:ext cx="10987314" cy="2892902"/>
          </a:xfrm>
          <a:prstGeom prst="rect">
            <a:avLst/>
          </a:prstGeom>
          <a:noFill/>
        </p:spPr>
        <p:txBody>
          <a:bodyPr wrap="square" lIns="121725" tIns="60862" rIns="121725" bIns="60862" rtlCol="0">
            <a:spAutoFit/>
          </a:bodyPr>
          <a:lstStyle/>
          <a:p>
            <a:pPr algn="ctr"/>
            <a:r>
              <a:rPr lang="el-GR" sz="18000">
                <a:solidFill>
                  <a:srgbClr val="FF0000"/>
                </a:solidFill>
                <a:latin typeface="HP001 4H"/>
                <a:ea typeface="HP001 4H"/>
              </a:rPr>
              <a:t>χ</a:t>
            </a:r>
            <a:r>
              <a:rPr lang="lv-LV" sz="18000">
                <a:solidFill>
                  <a:srgbClr val="FF0000"/>
                </a:solidFill>
                <a:latin typeface="HP001 4H"/>
                <a:ea typeface="HP001 4H"/>
              </a:rPr>
              <a:t>ĺp</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36966958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037107544"/>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624681" y="3978493"/>
            <a:ext cx="11338719" cy="1600240"/>
          </a:xfrm>
          <a:prstGeom prst="rect">
            <a:avLst/>
          </a:prstGeom>
          <a:noFill/>
        </p:spPr>
        <p:txBody>
          <a:bodyPr wrap="square" lIns="121725" tIns="60862" rIns="121725" bIns="60862" rtlCol="0">
            <a:spAutoFit/>
          </a:bodyPr>
          <a:lstStyle/>
          <a:p>
            <a:pPr algn="ctr"/>
            <a:r>
              <a:rPr lang="el-GR" sz="9600">
                <a:solidFill>
                  <a:srgbClr val="FF0000"/>
                </a:solidFill>
                <a:latin typeface="HP001 4H"/>
                <a:ea typeface="HP001 4H"/>
              </a:rPr>
              <a:t>χ</a:t>
            </a:r>
            <a:r>
              <a:rPr lang="lv-LV" sz="9600">
                <a:solidFill>
                  <a:srgbClr val="FF0000"/>
                </a:solidFill>
                <a:latin typeface="HP001 4H"/>
                <a:ea typeface="HP001 4H"/>
              </a:rPr>
              <a:t>ĺp</a:t>
            </a:r>
            <a:endParaRPr lang="en-US" sz="8800">
              <a:solidFill>
                <a:srgbClr val="FF0000"/>
              </a:solidFill>
              <a:latin typeface="HP001 4 hàng" pitchFamily="34" charset="0"/>
            </a:endParaRPr>
          </a:p>
        </p:txBody>
      </p:sp>
    </p:spTree>
    <p:extLst>
      <p:ext uri="{BB962C8B-B14F-4D97-AF65-F5344CB8AC3E}">
        <p14:creationId xmlns:p14="http://schemas.microsoft.com/office/powerpoint/2010/main" val="16490163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012768525"/>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409478" y="3126898"/>
            <a:ext cx="11338719" cy="2892902"/>
          </a:xfrm>
          <a:prstGeom prst="rect">
            <a:avLst/>
          </a:prstGeom>
          <a:noFill/>
        </p:spPr>
        <p:txBody>
          <a:bodyPr wrap="square" lIns="121725" tIns="60862" rIns="121725" bIns="60862" rtlCol="0">
            <a:spAutoFit/>
          </a:bodyPr>
          <a:lstStyle/>
          <a:p>
            <a:pPr algn="ctr"/>
            <a:r>
              <a:rPr lang="el-GR" sz="18000">
                <a:solidFill>
                  <a:srgbClr val="FF0000"/>
                </a:solidFill>
                <a:latin typeface="HP001 4 hàng" pitchFamily="34" charset="0"/>
              </a:rPr>
              <a:t>λ</a:t>
            </a:r>
            <a:r>
              <a:rPr lang="lt-LT" sz="18000">
                <a:solidFill>
                  <a:srgbClr val="FF0000"/>
                </a:solidFill>
                <a:latin typeface="HP001 4 hàng" pitchFamily="34" charset="0"/>
              </a:rPr>
              <a:t>Űm </a:t>
            </a:r>
            <a:r>
              <a:rPr lang="el-GR" sz="18000">
                <a:solidFill>
                  <a:srgbClr val="FF0000"/>
                </a:solidFill>
                <a:latin typeface="HP001 4 hàng" pitchFamily="34" charset="0"/>
              </a:rPr>
              <a:t>λ</a:t>
            </a:r>
            <a:r>
              <a:rPr lang="lt-LT" sz="18000">
                <a:solidFill>
                  <a:srgbClr val="FF0000"/>
                </a:solidFill>
                <a:latin typeface="HP001 4 hàng" pitchFamily="34" charset="0"/>
              </a:rPr>
              <a:t>Żp</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006000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a:t>
            </a: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ep</a:t>
            </a:r>
          </a:p>
        </p:txBody>
      </p:sp>
      <p:sp>
        <p:nvSpPr>
          <p:cNvPr id="10" name="Title 1"/>
          <p:cNvSpPr txBox="1">
            <a:spLocks/>
          </p:cNvSpPr>
          <p:nvPr/>
        </p:nvSpPr>
        <p:spPr>
          <a:xfrm>
            <a:off x="3925738" y="4271442"/>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n</a:t>
            </a:r>
            <a:r>
              <a:rPr lang="en-US" sz="8800">
                <a:solidFill>
                  <a:srgbClr val="FF0000"/>
                </a:solidFill>
                <a:latin typeface="Arial-Rounded" pitchFamily="34" charset="0"/>
                <a:ea typeface="Arial-Rounded" pitchFamily="34" charset="0"/>
                <a:cs typeface="Arial-Rounded" pitchFamily="34" charset="0"/>
              </a:rPr>
              <a:t>ep</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1963787"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ep</a:t>
            </a:r>
          </a:p>
        </p:txBody>
      </p:sp>
      <p:sp>
        <p:nvSpPr>
          <p:cNvPr id="26" name="Title 1"/>
          <p:cNvSpPr txBox="1">
            <a:spLocks/>
          </p:cNvSpPr>
          <p:nvPr/>
        </p:nvSpPr>
        <p:spPr>
          <a:xfrm>
            <a:off x="4145872"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êp</a:t>
            </a:r>
          </a:p>
        </p:txBody>
      </p:sp>
      <p:sp>
        <p:nvSpPr>
          <p:cNvPr id="11" name="Title 1"/>
          <p:cNvSpPr txBox="1">
            <a:spLocks/>
          </p:cNvSpPr>
          <p:nvPr/>
        </p:nvSpPr>
        <p:spPr>
          <a:xfrm>
            <a:off x="5447928" y="4757460"/>
            <a:ext cx="2018038" cy="937203"/>
          </a:xfrm>
          <a:prstGeom prst="rect">
            <a:avLst/>
          </a:prstGeom>
        </p:spPr>
        <p:txBody>
          <a:bodyPr vert="horz" lIns="40487" tIns="20243" rIns="40487" bIns="20243"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0070C0"/>
                </a:solidFill>
                <a:latin typeface="Arial-Rounded"/>
                <a:ea typeface="Arial-Rounded"/>
                <a:cs typeface="Arial-Rounded"/>
              </a:rPr>
              <a:t>́</a:t>
            </a:r>
            <a:endParaRPr lang="en-US" sz="8800">
              <a:solidFill>
                <a:srgbClr val="0070C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6246228"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ip</a:t>
            </a:r>
          </a:p>
        </p:txBody>
      </p:sp>
      <p:sp>
        <p:nvSpPr>
          <p:cNvPr id="13" name="Title 1"/>
          <p:cNvSpPr txBox="1">
            <a:spLocks/>
          </p:cNvSpPr>
          <p:nvPr/>
        </p:nvSpPr>
        <p:spPr>
          <a:xfrm>
            <a:off x="8076839" y="1557788"/>
            <a:ext cx="1754932"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up</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1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588368790"/>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457200" y="3978493"/>
            <a:ext cx="11338719" cy="1507907"/>
          </a:xfrm>
          <a:prstGeom prst="rect">
            <a:avLst/>
          </a:prstGeom>
          <a:noFill/>
        </p:spPr>
        <p:txBody>
          <a:bodyPr wrap="square" lIns="121725" tIns="60862" rIns="121725" bIns="60862" rtlCol="0">
            <a:spAutoFit/>
          </a:bodyPr>
          <a:lstStyle/>
          <a:p>
            <a:pPr algn="ctr"/>
            <a:r>
              <a:rPr lang="el-GR" sz="9000">
                <a:solidFill>
                  <a:srgbClr val="FF0000"/>
                </a:solidFill>
                <a:latin typeface="HP001 4 hàng" pitchFamily="34" charset="0"/>
              </a:rPr>
              <a:t>λ</a:t>
            </a:r>
            <a:r>
              <a:rPr lang="lt-LT" sz="9000">
                <a:solidFill>
                  <a:srgbClr val="FF0000"/>
                </a:solidFill>
                <a:latin typeface="HP001 4 hàng" pitchFamily="34" charset="0"/>
              </a:rPr>
              <a:t>Űm </a:t>
            </a:r>
            <a:r>
              <a:rPr lang="el-GR" sz="9000">
                <a:solidFill>
                  <a:srgbClr val="FF0000"/>
                </a:solidFill>
                <a:latin typeface="HP001 4 hàng" pitchFamily="34" charset="0"/>
              </a:rPr>
              <a:t>λ</a:t>
            </a:r>
            <a:r>
              <a:rPr lang="lt-LT" sz="9000">
                <a:solidFill>
                  <a:srgbClr val="FF0000"/>
                </a:solidFill>
                <a:latin typeface="HP001 4 hàng" pitchFamily="34" charset="0"/>
              </a:rPr>
              <a:t>Żp</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4850479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0454" t="23958" r="31362" b="22083"/>
          <a:stretch/>
        </p:blipFill>
        <p:spPr bwMode="auto">
          <a:xfrm>
            <a:off x="1889919" y="259080"/>
            <a:ext cx="8001400" cy="635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a:solidFill>
                  <a:srgbClr val="0070C0"/>
                </a:solidFill>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p:cNvPicPr>
            <a:picLocks noChangeAspect="1"/>
          </p:cNvPicPr>
          <p:nvPr/>
        </p:nvPicPr>
        <p:blipFill rotWithShape="1">
          <a:blip r:embed="rId3" cstate="print">
            <a:extLst>
              <a:ext uri="{28A0092B-C50C-407E-A947-70E740481C1C}">
                <a14:useLocalDpi xmlns:a14="http://schemas.microsoft.com/office/drawing/2010/main" val="0"/>
              </a:ext>
            </a:extLst>
          </a:blip>
          <a:srcRect l="6755" t="2630" r="10133" b="63934"/>
          <a:stretch/>
        </p:blipFill>
        <p:spPr>
          <a:xfrm>
            <a:off x="1888851" y="0"/>
            <a:ext cx="6797950" cy="3969954"/>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25" name="Title 1"/>
          <p:cNvSpPr txBox="1">
            <a:spLocks/>
          </p:cNvSpPr>
          <p:nvPr/>
        </p:nvSpPr>
        <p:spPr>
          <a:xfrm>
            <a:off x="247650" y="4337536"/>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solidFill>
                  <a:srgbClr val="0070C0"/>
                </a:solidFill>
                <a:latin typeface="Arial-Rounded" pitchFamily="34" charset="0"/>
                <a:ea typeface="Arial-Rounded" pitchFamily="34" charset="0"/>
                <a:cs typeface="Arial-Rounded" pitchFamily="34" charset="0"/>
              </a:rPr>
              <a:t>	Dịp nghỉ lễ, nhà Hà có chú Tư và cô Lan đến chơi. Mẹ nấu súp gà, cơm nếp và rán cá chép. Hà giúp mẹ rửa rau quả và sắp xếp bát đĩa. Bố thì dọn dẹp nhà cửa. Nhà Hà hôm nay thật là vui.</a:t>
            </a:r>
          </a:p>
        </p:txBody>
      </p:sp>
      <p:cxnSp>
        <p:nvCxnSpPr>
          <p:cNvPr id="32" name="Straight Connector 31"/>
          <p:cNvCxnSpPr/>
          <p:nvPr/>
        </p:nvCxnSpPr>
        <p:spPr>
          <a:xfrm>
            <a:off x="1280319" y="4785731"/>
            <a:ext cx="7059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669683" y="5412067"/>
            <a:ext cx="8480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1850111" y="4883364"/>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196348" y="3788317"/>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1</a:t>
            </a:r>
          </a:p>
        </p:txBody>
      </p:sp>
      <p:sp>
        <p:nvSpPr>
          <p:cNvPr id="13" name="Oval 12"/>
          <p:cNvSpPr/>
          <p:nvPr/>
        </p:nvSpPr>
        <p:spPr>
          <a:xfrm>
            <a:off x="1934570" y="4625523"/>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2</a:t>
            </a:r>
          </a:p>
        </p:txBody>
      </p:sp>
      <p:cxnSp>
        <p:nvCxnSpPr>
          <p:cNvPr id="14" name="Straight Connector 13"/>
          <p:cNvCxnSpPr/>
          <p:nvPr/>
        </p:nvCxnSpPr>
        <p:spPr>
          <a:xfrm flipH="1">
            <a:off x="1536645" y="4883365"/>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1075307" y="5446775"/>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70596" y="5207570"/>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3</a:t>
            </a:r>
          </a:p>
        </p:txBody>
      </p:sp>
      <p:cxnSp>
        <p:nvCxnSpPr>
          <p:cNvPr id="17" name="Straight Connector 16"/>
          <p:cNvCxnSpPr/>
          <p:nvPr/>
        </p:nvCxnSpPr>
        <p:spPr>
          <a:xfrm>
            <a:off x="10616907" y="5404049"/>
            <a:ext cx="98189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11654560" y="5286809"/>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4</a:t>
            </a:r>
          </a:p>
        </p:txBody>
      </p:sp>
      <p:cxnSp>
        <p:nvCxnSpPr>
          <p:cNvPr id="20" name="Straight Connector 19"/>
          <p:cNvCxnSpPr/>
          <p:nvPr/>
        </p:nvCxnSpPr>
        <p:spPr>
          <a:xfrm flipH="1">
            <a:off x="5121590" y="6037606"/>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39745" y="6037606"/>
            <a:ext cx="8926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174250" y="5990729"/>
            <a:ext cx="7909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060882" y="6646188"/>
            <a:ext cx="90230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11893738" y="6058306"/>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5242719" y="6425677"/>
            <a:ext cx="520456" cy="3785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Arial" pitchFamily="34" charset="0"/>
                <a:ea typeface="Arial-Rounded" pitchFamily="34" charset="0"/>
                <a:cs typeface="Arial" pitchFamily="34" charset="0"/>
              </a:rPr>
              <a:t>5</a:t>
            </a:r>
          </a:p>
        </p:txBody>
      </p:sp>
      <p:cxnSp>
        <p:nvCxnSpPr>
          <p:cNvPr id="28" name="Straight Connector 27">
            <a:extLst>
              <a:ext uri="{FF2B5EF4-FFF2-40B4-BE49-F238E27FC236}">
                <a16:creationId xmlns:a16="http://schemas.microsoft.com/office/drawing/2014/main" id="{C855EB96-E75E-4948-AEAA-1F29C5629378}"/>
              </a:ext>
            </a:extLst>
          </p:cNvPr>
          <p:cNvCxnSpPr/>
          <p:nvPr/>
        </p:nvCxnSpPr>
        <p:spPr>
          <a:xfrm>
            <a:off x="6919119" y="5382396"/>
            <a:ext cx="8480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2"/>
                                        </p:tgtEl>
                                        <p:attrNameLst>
                                          <p:attrName>style.visibility</p:attrName>
                                        </p:attrNameLst>
                                      </p:cBhvr>
                                      <p:to>
                                        <p:strVal val="visible"/>
                                      </p:to>
                                    </p:set>
                                    <p:animEffect transition="in" filter="fade">
                                      <p:cBhvr>
                                        <p:cTn id="57" dur="500"/>
                                        <p:tgtEl>
                                          <p:spTgt spid="3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fade">
                                      <p:cBhvr>
                                        <p:cTn id="82" dur="5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3"/>
                                        </p:tgtEl>
                                        <p:attrNameLst>
                                          <p:attrName>style.visibility</p:attrName>
                                        </p:attrNameLst>
                                      </p:cBhvr>
                                      <p:to>
                                        <p:strVal val="visible"/>
                                      </p:to>
                                    </p:set>
                                    <p:animEffect transition="in" filter="fade">
                                      <p:cBhvr>
                                        <p:cTn id="8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8" grpId="0" animBg="1"/>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86561" y="922731"/>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dịp</a:t>
            </a:r>
          </a:p>
        </p:txBody>
      </p:sp>
      <p:sp>
        <p:nvSpPr>
          <p:cNvPr id="7" name="Title 1"/>
          <p:cNvSpPr txBox="1">
            <a:spLocks/>
          </p:cNvSpPr>
          <p:nvPr/>
        </p:nvSpPr>
        <p:spPr>
          <a:xfrm>
            <a:off x="6627889" y="922731"/>
            <a:ext cx="3854083"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súp</a:t>
            </a:r>
          </a:p>
        </p:txBody>
      </p:sp>
      <p:sp>
        <p:nvSpPr>
          <p:cNvPr id="5" name="Title 1"/>
          <p:cNvSpPr txBox="1">
            <a:spLocks/>
          </p:cNvSpPr>
          <p:nvPr/>
        </p:nvSpPr>
        <p:spPr>
          <a:xfrm>
            <a:off x="6627889" y="2920174"/>
            <a:ext cx="3854083"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xếp</a:t>
            </a:r>
          </a:p>
        </p:txBody>
      </p:sp>
      <p:sp>
        <p:nvSpPr>
          <p:cNvPr id="6" name="Title 1"/>
          <p:cNvSpPr txBox="1">
            <a:spLocks/>
          </p:cNvSpPr>
          <p:nvPr/>
        </p:nvSpPr>
        <p:spPr>
          <a:xfrm>
            <a:off x="1286561" y="2920174"/>
            <a:ext cx="4239491"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giúp</a:t>
            </a:r>
          </a:p>
        </p:txBody>
      </p:sp>
      <p:sp>
        <p:nvSpPr>
          <p:cNvPr id="8" name="Title 1"/>
          <p:cNvSpPr txBox="1">
            <a:spLocks/>
          </p:cNvSpPr>
          <p:nvPr/>
        </p:nvSpPr>
        <p:spPr>
          <a:xfrm>
            <a:off x="1286561" y="4841268"/>
            <a:ext cx="4663440"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dọn dẹp</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5" grpId="0" animBg="1"/>
      <p:bldP spid="6"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7965BB6-872C-410E-BBF3-024131D220DC}"/>
              </a:ext>
            </a:extLst>
          </p:cNvPr>
          <p:cNvSpPr txBox="1">
            <a:spLocks/>
          </p:cNvSpPr>
          <p:nvPr/>
        </p:nvSpPr>
        <p:spPr>
          <a:xfrm>
            <a:off x="708819" y="609600"/>
            <a:ext cx="10744200" cy="5257800"/>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Dịp nghỉ lễ, nhà Hà có chú Tư và cô Lan đến chơi. </a:t>
            </a:r>
            <a:r>
              <a:rPr lang="en-US" sz="5400">
                <a:solidFill>
                  <a:srgbClr val="BD196F"/>
                </a:solidFill>
                <a:latin typeface="Arial-Rounded" pitchFamily="34" charset="0"/>
                <a:ea typeface="Arial-Rounded" pitchFamily="34" charset="0"/>
                <a:cs typeface="Arial-Rounded" pitchFamily="34" charset="0"/>
              </a:rPr>
              <a:t>Mẹ nấu súp gà, cơm nếp và rán cá chép. </a:t>
            </a:r>
            <a:r>
              <a:rPr lang="en-US" sz="5400">
                <a:solidFill>
                  <a:srgbClr val="00B050"/>
                </a:solidFill>
                <a:latin typeface="Arial-Rounded" pitchFamily="34" charset="0"/>
                <a:ea typeface="Arial-Rounded" pitchFamily="34" charset="0"/>
                <a:cs typeface="Arial-Rounded" pitchFamily="34" charset="0"/>
              </a:rPr>
              <a:t>Hà giúp mẹ rửa rau quả và sắp xếp bát đĩa. </a:t>
            </a:r>
            <a:r>
              <a:rPr lang="en-US" sz="5400">
                <a:solidFill>
                  <a:schemeClr val="accent6">
                    <a:lumMod val="75000"/>
                  </a:schemeClr>
                </a:solidFill>
                <a:latin typeface="Arial-Rounded" pitchFamily="34" charset="0"/>
                <a:ea typeface="Arial-Rounded" pitchFamily="34" charset="0"/>
                <a:cs typeface="Arial-Rounded" pitchFamily="34" charset="0"/>
              </a:rPr>
              <a:t>Bố thì dọn dẹp nhà cửa. </a:t>
            </a:r>
            <a:r>
              <a:rPr lang="en-US" sz="5400">
                <a:solidFill>
                  <a:srgbClr val="7030A0"/>
                </a:solidFill>
                <a:latin typeface="Arial-Rounded" pitchFamily="34" charset="0"/>
                <a:ea typeface="Arial-Rounded" pitchFamily="34" charset="0"/>
                <a:cs typeface="Arial-Rounded" pitchFamily="34" charset="0"/>
              </a:rPr>
              <a:t>Nhà Hà hôm nay thật là vui.</a:t>
            </a:r>
          </a:p>
        </p:txBody>
      </p:sp>
    </p:spTree>
    <p:extLst>
      <p:ext uri="{BB962C8B-B14F-4D97-AF65-F5344CB8AC3E}">
        <p14:creationId xmlns:p14="http://schemas.microsoft.com/office/powerpoint/2010/main" val="1234735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Dịp nghỉ lễ, nhà Hà có chú Tư và cô Lan đến chơi. Mẹ nấu súp gà, cơm nếp và rán cá chép. Hà giúp mẹ rửa rau quả và sắp xếp bát đĩa. Bố thì dọn dẹp nhà cửa. Nhà Hà hôm nay thật là vui.</a:t>
            </a:r>
          </a:p>
        </p:txBody>
      </p:sp>
      <p:cxnSp>
        <p:nvCxnSpPr>
          <p:cNvPr id="47" name="Straight Connector 46"/>
          <p:cNvCxnSpPr/>
          <p:nvPr/>
        </p:nvCxnSpPr>
        <p:spPr>
          <a:xfrm>
            <a:off x="1280319" y="1564668"/>
            <a:ext cx="104634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335110" y="2286000"/>
            <a:ext cx="37646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466184" y="5473186"/>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Dịp nghỉ lễ, nhà Hà có ai tới chơi?</a:t>
            </a:r>
          </a:p>
        </p:txBody>
      </p: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fade">
                                      <p:cBhvr>
                                        <p:cTn id="12" dur="500"/>
                                        <p:tgtEl>
                                          <p:spTgt spid="47"/>
                                        </p:tgtEl>
                                      </p:cBhvr>
                                    </p:animEffect>
                                  </p:childTnLst>
                                </p:cTn>
                              </p:par>
                              <p:par>
                                <p:cTn id="13" presetID="10" presetClass="entr" presetSubtype="0" fill="hold"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51"/>
                                        </p:tgtEl>
                                      </p:cBhvr>
                                    </p:animEffect>
                                    <p:set>
                                      <p:cBhvr>
                                        <p:cTn id="23" dur="1" fill="hold">
                                          <p:stCondLst>
                                            <p:cond delay="499"/>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Dịp nghỉ lễ, nhà Hà có chú Tư và cô Lan đến chơi. Mẹ nấu súp gà, cơm nếp và rán cá chép. Hà giúp mẹ rửa rau quả và sắp xếp bát đĩa. Bố thì dọn dẹp nhà cửa. Nhà Hà hôm nay thật là vui.</a:t>
            </a:r>
          </a:p>
        </p:txBody>
      </p:sp>
      <p:sp>
        <p:nvSpPr>
          <p:cNvPr id="15" name="Rounded Rectangle 14"/>
          <p:cNvSpPr/>
          <p:nvPr/>
        </p:nvSpPr>
        <p:spPr>
          <a:xfrm>
            <a:off x="433671" y="5140932"/>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latin typeface="Arial-Rounded" pitchFamily="34" charset="0"/>
                <a:ea typeface="Arial-Rounded" pitchFamily="34" charset="0"/>
                <a:cs typeface="Arial-Rounded" pitchFamily="34" charset="0"/>
              </a:rPr>
              <a:t>Mẹ Hà nấu những món gì?</a:t>
            </a:r>
          </a:p>
        </p:txBody>
      </p:sp>
      <p:cxnSp>
        <p:nvCxnSpPr>
          <p:cNvPr id="18" name="Straight Connector 17"/>
          <p:cNvCxnSpPr/>
          <p:nvPr/>
        </p:nvCxnSpPr>
        <p:spPr>
          <a:xfrm>
            <a:off x="4629746" y="2286000"/>
            <a:ext cx="42705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387434" y="2286000"/>
            <a:ext cx="234881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1280319" y="2971800"/>
            <a:ext cx="37338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82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10"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25"/>
                                        </p:tgtEl>
                                      </p:cBhvr>
                                    </p:animEffect>
                                    <p:set>
                                      <p:cBhvr>
                                        <p:cTn id="29" dur="1" fill="hold">
                                          <p:stCondLst>
                                            <p:cond delay="499"/>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F36AF95-2BC2-4146-A558-2274D3B57F08}"/>
              </a:ext>
            </a:extLst>
          </p:cNvPr>
          <p:cNvPicPr>
            <a:picLocks noChangeAspect="1"/>
          </p:cNvPicPr>
          <p:nvPr/>
        </p:nvPicPr>
        <p:blipFill>
          <a:blip r:embed="rId2"/>
          <a:stretch>
            <a:fillRect/>
          </a:stretch>
        </p:blipFill>
        <p:spPr>
          <a:xfrm>
            <a:off x="847863" y="321734"/>
            <a:ext cx="4629752" cy="2905170"/>
          </a:xfrm>
          <a:prstGeom prst="rect">
            <a:avLst/>
          </a:prstGeom>
        </p:spPr>
      </p:pic>
      <p:pic>
        <p:nvPicPr>
          <p:cNvPr id="4" name="Picture 3">
            <a:extLst>
              <a:ext uri="{FF2B5EF4-FFF2-40B4-BE49-F238E27FC236}">
                <a16:creationId xmlns:a16="http://schemas.microsoft.com/office/drawing/2014/main" id="{E8EF7547-2024-496C-8DD5-358AEFC11997}"/>
              </a:ext>
            </a:extLst>
          </p:cNvPr>
          <p:cNvPicPr>
            <a:picLocks noChangeAspect="1"/>
          </p:cNvPicPr>
          <p:nvPr/>
        </p:nvPicPr>
        <p:blipFill>
          <a:blip r:embed="rId3"/>
          <a:stretch>
            <a:fillRect/>
          </a:stretch>
        </p:blipFill>
        <p:spPr>
          <a:xfrm>
            <a:off x="793159" y="3631096"/>
            <a:ext cx="4739158" cy="2760560"/>
          </a:xfrm>
          <a:prstGeom prst="rect">
            <a:avLst/>
          </a:prstGeom>
        </p:spPr>
      </p:pic>
      <p:sp>
        <p:nvSpPr>
          <p:cNvPr id="11" name="Rectangle 10">
            <a:extLst>
              <a:ext uri="{FF2B5EF4-FFF2-40B4-BE49-F238E27FC236}">
                <a16:creationId xmlns:a16="http://schemas.microsoft.com/office/drawing/2014/main" id="{799448F2-0E5B-42DA-B2D1-11A14E947BD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35311" y="0"/>
            <a:ext cx="9121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E8A7552-20E1-4F34-ADAB-C1DB6634D4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11323"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673180FA-6C27-460B-B907-B9B9B312B43D}"/>
              </a:ext>
            </a:extLst>
          </p:cNvPr>
          <p:cNvPicPr>
            <a:picLocks noChangeAspect="1"/>
          </p:cNvPicPr>
          <p:nvPr/>
        </p:nvPicPr>
        <p:blipFill>
          <a:blip r:embed="rId4"/>
          <a:stretch>
            <a:fillRect/>
          </a:stretch>
        </p:blipFill>
        <p:spPr>
          <a:xfrm>
            <a:off x="6292428" y="650026"/>
            <a:ext cx="5413338" cy="5413338"/>
          </a:xfrm>
          <a:prstGeom prst="rect">
            <a:avLst/>
          </a:prstGeom>
        </p:spPr>
      </p:pic>
    </p:spTree>
    <p:extLst>
      <p:ext uri="{BB962C8B-B14F-4D97-AF65-F5344CB8AC3E}">
        <p14:creationId xmlns:p14="http://schemas.microsoft.com/office/powerpoint/2010/main" val="4258347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Dịp nghỉ lễ, nhà Hà có chú Tư và cô Lan đến chơi. Mẹ nấu súp gà, cơm nếp và rán cá chép. Hà giúp mẹ rửa rau quả và sắp xếp bát đĩa. Bố thì dọn dẹp nhà cửa. Nhà Hà hôm nay thật là vui.</a:t>
            </a:r>
          </a:p>
        </p:txBody>
      </p:sp>
      <p:sp>
        <p:nvSpPr>
          <p:cNvPr id="27" name="Rounded Rectangle 26"/>
          <p:cNvSpPr/>
          <p:nvPr/>
        </p:nvSpPr>
        <p:spPr>
          <a:xfrm>
            <a:off x="466184" y="50292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a:latin typeface="Arial-Rounded" pitchFamily="34" charset="0"/>
                <a:ea typeface="Arial-Rounded" pitchFamily="34" charset="0"/>
                <a:cs typeface="Arial-Rounded" pitchFamily="34" charset="0"/>
              </a:rPr>
              <a:t>Hà giúp mẹ làm gì?</a:t>
            </a:r>
          </a:p>
        </p:txBody>
      </p:sp>
      <p:cxnSp>
        <p:nvCxnSpPr>
          <p:cNvPr id="28" name="Straight Connector 27"/>
          <p:cNvCxnSpPr/>
          <p:nvPr/>
        </p:nvCxnSpPr>
        <p:spPr>
          <a:xfrm>
            <a:off x="5471319" y="3017520"/>
            <a:ext cx="62724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239586" y="3733800"/>
            <a:ext cx="69081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623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par>
                                <p:cTn id="13" presetID="10"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28"/>
                                        </p:tgtEl>
                                      </p:cBhvr>
                                    </p:animEffect>
                                    <p:set>
                                      <p:cBhvr>
                                        <p:cTn id="20" dur="1" fill="hold">
                                          <p:stCondLst>
                                            <p:cond delay="499"/>
                                          </p:stCondLst>
                                        </p:cTn>
                                        <p:tgtEl>
                                          <p:spTgt spid="28"/>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29"/>
                                        </p:tgtEl>
                                      </p:cBhvr>
                                    </p:animEffect>
                                    <p:set>
                                      <p:cBhvr>
                                        <p:cTn id="23"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a:latin typeface="Arial-Rounded" pitchFamily="34" charset="0"/>
                <a:ea typeface="Arial-Rounded" pitchFamily="34" charset="0"/>
                <a:cs typeface="Arial-Rounded" pitchFamily="34" charset="0"/>
              </a:rPr>
              <a:t>So sánh</a:t>
            </a:r>
          </a:p>
        </p:txBody>
      </p:sp>
      <p:sp>
        <p:nvSpPr>
          <p:cNvPr id="5" name="TextBox 4"/>
          <p:cNvSpPr txBox="1"/>
          <p:nvPr/>
        </p:nvSpPr>
        <p:spPr>
          <a:xfrm>
            <a:off x="480219" y="3546768"/>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ep</a:t>
            </a:r>
          </a:p>
        </p:txBody>
      </p:sp>
      <p:sp>
        <p:nvSpPr>
          <p:cNvPr id="6" name="TextBox 5"/>
          <p:cNvSpPr txBox="1"/>
          <p:nvPr/>
        </p:nvSpPr>
        <p:spPr>
          <a:xfrm>
            <a:off x="3356769" y="3546768"/>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êp</a:t>
            </a:r>
          </a:p>
        </p:txBody>
      </p:sp>
      <p:sp>
        <p:nvSpPr>
          <p:cNvPr id="7" name="TextBox 6"/>
          <p:cNvSpPr txBox="1"/>
          <p:nvPr/>
        </p:nvSpPr>
        <p:spPr>
          <a:xfrm>
            <a:off x="6237288" y="3546768"/>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ip</a:t>
            </a:r>
          </a:p>
        </p:txBody>
      </p:sp>
      <p:sp>
        <p:nvSpPr>
          <p:cNvPr id="8" name="TextBox 7"/>
          <p:cNvSpPr txBox="1"/>
          <p:nvPr/>
        </p:nvSpPr>
        <p:spPr>
          <a:xfrm>
            <a:off x="846229" y="3546768"/>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p</a:t>
            </a:r>
          </a:p>
        </p:txBody>
      </p:sp>
      <p:sp>
        <p:nvSpPr>
          <p:cNvPr id="9" name="TextBox 8"/>
          <p:cNvSpPr txBox="1"/>
          <p:nvPr/>
        </p:nvSpPr>
        <p:spPr>
          <a:xfrm>
            <a:off x="3726839" y="3546768"/>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p</a:t>
            </a:r>
          </a:p>
        </p:txBody>
      </p:sp>
      <p:sp>
        <p:nvSpPr>
          <p:cNvPr id="10" name="TextBox 9"/>
          <p:cNvSpPr txBox="1"/>
          <p:nvPr/>
        </p:nvSpPr>
        <p:spPr>
          <a:xfrm>
            <a:off x="6382508" y="3546768"/>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p</a:t>
            </a:r>
          </a:p>
        </p:txBody>
      </p:sp>
      <p:sp>
        <p:nvSpPr>
          <p:cNvPr id="11" name="TextBox 10"/>
          <p:cNvSpPr txBox="1"/>
          <p:nvPr/>
        </p:nvSpPr>
        <p:spPr>
          <a:xfrm>
            <a:off x="76109" y="3546768"/>
            <a:ext cx="2552700" cy="1862048"/>
          </a:xfrm>
          <a:prstGeom prst="rect">
            <a:avLst/>
          </a:prstGeom>
          <a:noFill/>
        </p:spPr>
        <p:txBody>
          <a:bodyPr wrap="square" rtlCol="0">
            <a:spAutoFit/>
          </a:bodyPr>
          <a:lstStyle/>
          <a:p>
            <a:pPr algn="ctr"/>
            <a:r>
              <a:rPr lang="en-US" sz="11500">
                <a:solidFill>
                  <a:srgbClr val="7030A0"/>
                </a:solidFill>
                <a:latin typeface="Arial-Rounded" pitchFamily="34" charset="0"/>
                <a:ea typeface="Arial-Rounded" pitchFamily="34" charset="0"/>
                <a:cs typeface="Arial-Rounded" pitchFamily="34" charset="0"/>
              </a:rPr>
              <a:t>e</a:t>
            </a:r>
          </a:p>
        </p:txBody>
      </p:sp>
      <p:sp>
        <p:nvSpPr>
          <p:cNvPr id="12" name="TextBox 11"/>
          <p:cNvSpPr txBox="1"/>
          <p:nvPr/>
        </p:nvSpPr>
        <p:spPr>
          <a:xfrm>
            <a:off x="2952659" y="3546768"/>
            <a:ext cx="2552700" cy="1862048"/>
          </a:xfrm>
          <a:prstGeom prst="rect">
            <a:avLst/>
          </a:prstGeom>
          <a:noFill/>
        </p:spPr>
        <p:txBody>
          <a:bodyPr wrap="square" rtlCol="0">
            <a:spAutoFit/>
          </a:bodyPr>
          <a:lstStyle/>
          <a:p>
            <a:pPr algn="ctr"/>
            <a:r>
              <a:rPr lang="en-US" sz="11500">
                <a:solidFill>
                  <a:srgbClr val="00B0F0"/>
                </a:solidFill>
                <a:latin typeface="Arial-Rounded" pitchFamily="34" charset="0"/>
                <a:ea typeface="Arial-Rounded" pitchFamily="34" charset="0"/>
                <a:cs typeface="Arial-Rounded" pitchFamily="34" charset="0"/>
              </a:rPr>
              <a:t>ê</a:t>
            </a:r>
          </a:p>
        </p:txBody>
      </p:sp>
      <p:sp>
        <p:nvSpPr>
          <p:cNvPr id="13" name="TextBox 12"/>
          <p:cNvSpPr txBox="1"/>
          <p:nvPr/>
        </p:nvSpPr>
        <p:spPr>
          <a:xfrm>
            <a:off x="5829209" y="3546768"/>
            <a:ext cx="2552700" cy="1862048"/>
          </a:xfrm>
          <a:prstGeom prst="rect">
            <a:avLst/>
          </a:prstGeom>
          <a:noFill/>
        </p:spPr>
        <p:txBody>
          <a:bodyPr wrap="square" rtlCol="0">
            <a:spAutoFit/>
          </a:bodyPr>
          <a:lstStyle/>
          <a:p>
            <a:pPr algn="ctr"/>
            <a:r>
              <a:rPr lang="en-US" sz="11500">
                <a:solidFill>
                  <a:srgbClr val="FFFF00"/>
                </a:solidFill>
                <a:latin typeface="Arial-Rounded" pitchFamily="34" charset="0"/>
                <a:ea typeface="Arial-Rounded" pitchFamily="34" charset="0"/>
                <a:cs typeface="Arial-Rounded" pitchFamily="34" charset="0"/>
              </a:rPr>
              <a:t>i</a:t>
            </a:r>
          </a:p>
        </p:txBody>
      </p:sp>
      <p:sp>
        <p:nvSpPr>
          <p:cNvPr id="14" name="TextBox 13"/>
          <p:cNvSpPr txBox="1"/>
          <p:nvPr/>
        </p:nvSpPr>
        <p:spPr>
          <a:xfrm>
            <a:off x="9151938" y="3546768"/>
            <a:ext cx="2552700" cy="1862048"/>
          </a:xfrm>
          <a:prstGeom prst="rect">
            <a:avLst/>
          </a:prstGeom>
          <a:solidFill>
            <a:schemeClr val="accent5">
              <a:lumMod val="20000"/>
              <a:lumOff val="80000"/>
            </a:schemeClr>
          </a:solidFill>
        </p:spPr>
        <p:txBody>
          <a:bodyPr wrap="square" rtlCol="0">
            <a:spAutoFit/>
          </a:bodyPr>
          <a:lstStyle/>
          <a:p>
            <a:pPr algn="ctr"/>
            <a:r>
              <a:rPr lang="en-US" sz="11500">
                <a:latin typeface="Arial-Rounded" pitchFamily="34" charset="0"/>
                <a:ea typeface="Arial-Rounded" pitchFamily="34" charset="0"/>
                <a:cs typeface="Arial-Rounded" pitchFamily="34" charset="0"/>
              </a:rPr>
              <a:t>up</a:t>
            </a:r>
          </a:p>
        </p:txBody>
      </p:sp>
      <p:sp>
        <p:nvSpPr>
          <p:cNvPr id="15" name="TextBox 14"/>
          <p:cNvSpPr txBox="1"/>
          <p:nvPr/>
        </p:nvSpPr>
        <p:spPr>
          <a:xfrm>
            <a:off x="9551988" y="3546768"/>
            <a:ext cx="2552700" cy="1862048"/>
          </a:xfrm>
          <a:prstGeom prst="rect">
            <a:avLst/>
          </a:prstGeom>
          <a:noFill/>
        </p:spPr>
        <p:txBody>
          <a:bodyPr wrap="square" rtlCol="0">
            <a:spAutoFit/>
          </a:bodyPr>
          <a:lstStyle/>
          <a:p>
            <a:pPr algn="ctr"/>
            <a:r>
              <a:rPr lang="en-US" sz="11500">
                <a:solidFill>
                  <a:srgbClr val="FF0000"/>
                </a:solidFill>
                <a:latin typeface="Arial-Rounded" pitchFamily="34" charset="0"/>
                <a:ea typeface="Arial-Rounded" pitchFamily="34" charset="0"/>
                <a:cs typeface="Arial-Rounded" pitchFamily="34" charset="0"/>
              </a:rPr>
              <a:t>p</a:t>
            </a:r>
          </a:p>
        </p:txBody>
      </p:sp>
      <p:sp>
        <p:nvSpPr>
          <p:cNvPr id="16" name="TextBox 15"/>
          <p:cNvSpPr txBox="1"/>
          <p:nvPr/>
        </p:nvSpPr>
        <p:spPr>
          <a:xfrm>
            <a:off x="8736716" y="3546768"/>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u</a:t>
            </a:r>
          </a:p>
        </p:txBody>
      </p:sp>
    </p:spTree>
    <p:extLst>
      <p:ext uri="{BB962C8B-B14F-4D97-AF65-F5344CB8AC3E}">
        <p14:creationId xmlns:p14="http://schemas.microsoft.com/office/powerpoint/2010/main" val="259565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p:bldP spid="13" grpId="0"/>
      <p:bldP spid="14" grpId="0" animBg="1"/>
      <p:bldP spid="15"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64E23E2-7440-4E36-A67B-0F88C5F7E18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61837"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6949AE-010D-4C18-8AED-7872085ADD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831" y="487090"/>
            <a:ext cx="5444618" cy="5897880"/>
          </a:xfrm>
          <a:prstGeom prst="rect">
            <a:avLst/>
          </a:prstGeom>
          <a:solidFill>
            <a:srgbClr val="FFFFFF"/>
          </a:solidFill>
          <a:ln w="19050">
            <a:solidFill>
              <a:srgbClr val="804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E54AADB-50C7-4293-94C0-27361A32B8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1386" y="480060"/>
            <a:ext cx="5444618" cy="5897880"/>
          </a:xfrm>
          <a:prstGeom prst="rect">
            <a:avLst/>
          </a:prstGeom>
          <a:solidFill>
            <a:srgbClr val="FFFFFF"/>
          </a:solidFill>
          <a:ln w="19050">
            <a:solidFill>
              <a:srgbClr val="8041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86800F8-C78A-4792-A3E1-648A952A633B}"/>
              </a:ext>
            </a:extLst>
          </p:cNvPr>
          <p:cNvPicPr>
            <a:picLocks noChangeAspect="1"/>
          </p:cNvPicPr>
          <p:nvPr/>
        </p:nvPicPr>
        <p:blipFill>
          <a:blip r:embed="rId2"/>
          <a:stretch>
            <a:fillRect/>
          </a:stretch>
        </p:blipFill>
        <p:spPr>
          <a:xfrm>
            <a:off x="639593" y="1728200"/>
            <a:ext cx="5117093" cy="3415659"/>
          </a:xfrm>
          <a:prstGeom prst="rect">
            <a:avLst/>
          </a:prstGeom>
        </p:spPr>
      </p:pic>
      <p:pic>
        <p:nvPicPr>
          <p:cNvPr id="5" name="Content Placeholder 4">
            <a:extLst>
              <a:ext uri="{FF2B5EF4-FFF2-40B4-BE49-F238E27FC236}">
                <a16:creationId xmlns:a16="http://schemas.microsoft.com/office/drawing/2014/main" id="{49861960-78BE-49A2-9F47-C421F60CE9C2}"/>
              </a:ext>
            </a:extLst>
          </p:cNvPr>
          <p:cNvPicPr>
            <a:picLocks noGrp="1" noChangeAspect="1"/>
          </p:cNvPicPr>
          <p:nvPr>
            <p:ph idx="4294967295"/>
          </p:nvPr>
        </p:nvPicPr>
        <p:blipFill>
          <a:blip r:embed="rId3"/>
          <a:stretch>
            <a:fillRect/>
          </a:stretch>
        </p:blipFill>
        <p:spPr>
          <a:xfrm>
            <a:off x="6405148" y="870453"/>
            <a:ext cx="5117093" cy="5117093"/>
          </a:xfrm>
          <a:prstGeom prst="rect">
            <a:avLst/>
          </a:prstGeom>
        </p:spPr>
      </p:pic>
    </p:spTree>
    <p:extLst>
      <p:ext uri="{BB962C8B-B14F-4D97-AF65-F5344CB8AC3E}">
        <p14:creationId xmlns:p14="http://schemas.microsoft.com/office/powerpoint/2010/main" val="3096979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Dịp nghỉ lễ, nhà Hà có chú Tư và cô Lan đến chơi. Mẹ nấu súp gà, cơm nếp và rán cá chép. Hà giúp mẹ rửa rau quả và sắp xếp bát đĩa. Bố thì dọn dẹp nhà cửa. Nhà Hà hôm nay thật là vui.</a:t>
            </a:r>
          </a:p>
        </p:txBody>
      </p:sp>
      <p:sp>
        <p:nvSpPr>
          <p:cNvPr id="30" name="Rounded Rectangle 29"/>
          <p:cNvSpPr/>
          <p:nvPr/>
        </p:nvSpPr>
        <p:spPr>
          <a:xfrm>
            <a:off x="503079" y="50292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a:latin typeface="Arial-Rounded" pitchFamily="34" charset="0"/>
                <a:ea typeface="Arial-Rounded" pitchFamily="34" charset="0"/>
                <a:cs typeface="Arial-Rounded" pitchFamily="34" charset="0"/>
              </a:rPr>
              <a:t>Bố Hà làm gì?</a:t>
            </a:r>
          </a:p>
        </p:txBody>
      </p:sp>
      <p:cxnSp>
        <p:nvCxnSpPr>
          <p:cNvPr id="32" name="Straight Connector 31"/>
          <p:cNvCxnSpPr/>
          <p:nvPr/>
        </p:nvCxnSpPr>
        <p:spPr>
          <a:xfrm>
            <a:off x="7496502" y="3756660"/>
            <a:ext cx="42841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35110" y="4495800"/>
            <a:ext cx="231680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885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par>
                                <p:cTn id="13" presetID="10" presetClass="entr" presetSubtype="0"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32"/>
                                        </p:tgtEl>
                                      </p:cBhvr>
                                    </p:animEffect>
                                    <p:set>
                                      <p:cBhvr>
                                        <p:cTn id="20" dur="1" fill="hold">
                                          <p:stCondLst>
                                            <p:cond delay="499"/>
                                          </p:stCondLst>
                                        </p:cTn>
                                        <p:tgtEl>
                                          <p:spTgt spid="32"/>
                                        </p:tgtEl>
                                        <p:attrNameLst>
                                          <p:attrName>style.visibility</p:attrName>
                                        </p:attrNameLst>
                                      </p:cBhvr>
                                      <p:to>
                                        <p:strVal val="hidden"/>
                                      </p:to>
                                    </p:set>
                                  </p:childTnLst>
                                </p:cTn>
                              </p:par>
                              <p:par>
                                <p:cTn id="21" presetID="10" presetClass="exit" presetSubtype="0" fill="hold" nodeType="withEffect">
                                  <p:stCondLst>
                                    <p:cond delay="0"/>
                                  </p:stCondLst>
                                  <p:childTnLst>
                                    <p:animEffect transition="out" filter="fade">
                                      <p:cBhvr>
                                        <p:cTn id="22" dur="500"/>
                                        <p:tgtEl>
                                          <p:spTgt spid="33"/>
                                        </p:tgtEl>
                                      </p:cBhvr>
                                    </p:animEffect>
                                    <p:set>
                                      <p:cBhvr>
                                        <p:cTn id="23"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2804319" y="943705"/>
            <a:ext cx="629752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a:solidFill>
                  <a:srgbClr val="0070C0"/>
                </a:solidFill>
                <a:latin typeface="Arial-Rounded" pitchFamily="34" charset="0"/>
                <a:ea typeface="Arial-Rounded" pitchFamily="34" charset="0"/>
                <a:cs typeface="Arial-Rounded" pitchFamily="34" charset="0"/>
              </a:rPr>
              <a:t>Khi nhà có khách</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8797"/>
          <a:stretch/>
        </p:blipFill>
        <p:spPr>
          <a:xfrm>
            <a:off x="2024689" y="1737360"/>
            <a:ext cx="8179279" cy="4892040"/>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D2E961F1-4A28-4A5F-BBD4-6E400E5E6C75}"/>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58669"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F57BEA8-497D-4AA8-8A18-BDCD696B25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61837"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52FA4D90-6486-40AB-821F-60D07B73FD35}"/>
              </a:ext>
            </a:extLst>
          </p:cNvPr>
          <p:cNvSpPr txBox="1"/>
          <p:nvPr/>
        </p:nvSpPr>
        <p:spPr>
          <a:xfrm>
            <a:off x="524771" y="489439"/>
            <a:ext cx="11112294" cy="930447"/>
          </a:xfrm>
          <a:prstGeom prst="rect">
            <a:avLst/>
          </a:prstGeom>
        </p:spPr>
        <p:txBody>
          <a:bodyPr vert="horz" lIns="91440" tIns="45720" rIns="91440" bIns="45720" rtlCol="0" anchor="b">
            <a:normAutofit/>
          </a:bodyPr>
          <a:lstStyle/>
          <a:p>
            <a:pPr algn="ctr">
              <a:lnSpc>
                <a:spcPct val="90000"/>
              </a:lnSpc>
              <a:spcBef>
                <a:spcPct val="0"/>
              </a:spcBef>
              <a:spcAft>
                <a:spcPts val="600"/>
              </a:spcAft>
            </a:pPr>
            <a:r>
              <a:rPr lang="en-US" sz="5300" kern="1200">
                <a:solidFill>
                  <a:srgbClr val="FFFF00"/>
                </a:solidFill>
                <a:latin typeface="Arial-Rounded" panose="020B0500000000000000" pitchFamily="34" charset="0"/>
                <a:ea typeface="Arial-Rounded" panose="020B0500000000000000" pitchFamily="34" charset="0"/>
                <a:cs typeface="Arial-Rounded" panose="020B0500000000000000" pitchFamily="34" charset="0"/>
              </a:rPr>
              <a:t>Lịch sự khi khách đến nhà</a:t>
            </a:r>
          </a:p>
        </p:txBody>
      </p:sp>
      <p:cxnSp>
        <p:nvCxnSpPr>
          <p:cNvPr id="12" name="Straight Connector 11">
            <a:extLst>
              <a:ext uri="{FF2B5EF4-FFF2-40B4-BE49-F238E27FC236}">
                <a16:creationId xmlns:a16="http://schemas.microsoft.com/office/drawing/2014/main" id="{A82415D3-DDE5-4D63-8CB3-23A5EC581B27}"/>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2712" y="1479733"/>
            <a:ext cx="2736413"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D7193FB-6AE6-4B3B-8F89-56B55DD63B4D}"/>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58669"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 name="Kỹ Năng Sống Mầm Non Phần 7 - Lịch Sự Khi Khách Đến Nhà - Giáo Dục Mầm Non">
            <a:hlinkClick r:id="" action="ppaction://media"/>
            <a:extLst>
              <a:ext uri="{FF2B5EF4-FFF2-40B4-BE49-F238E27FC236}">
                <a16:creationId xmlns:a16="http://schemas.microsoft.com/office/drawing/2014/main" id="{E69F3B0C-09AB-4D87-83CB-0195EA3AFF0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99981" y="2427541"/>
            <a:ext cx="7221085" cy="4061860"/>
          </a:xfrm>
          <a:prstGeom prst="rect">
            <a:avLst/>
          </a:prstGeom>
        </p:spPr>
      </p:pic>
    </p:spTree>
    <p:extLst>
      <p:ext uri="{BB962C8B-B14F-4D97-AF65-F5344CB8AC3E}">
        <p14:creationId xmlns:p14="http://schemas.microsoft.com/office/powerpoint/2010/main" val="307482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14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663071" y="-2640765"/>
            <a:ext cx="6835694" cy="12161838"/>
          </a:xfrm>
          <a:prstGeom prst="rect">
            <a:avLst/>
          </a:prstGeom>
        </p:spPr>
      </p:pic>
    </p:spTree>
    <p:extLst>
      <p:ext uri="{BB962C8B-B14F-4D97-AF65-F5344CB8AC3E}">
        <p14:creationId xmlns:p14="http://schemas.microsoft.com/office/powerpoint/2010/main" val="4863891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istrator\Desktop\Downloads\Ảnh chữ 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8538"/>
            <a:ext cx="12161838" cy="4460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4263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s.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586948" y="-2716890"/>
            <a:ext cx="6987942" cy="12161840"/>
          </a:xfrm>
          <a:prstGeom prst="rect">
            <a:avLst/>
          </a:prstGeom>
        </p:spPr>
      </p:pic>
    </p:spTree>
    <p:extLst>
      <p:ext uri="{BB962C8B-B14F-4D97-AF65-F5344CB8AC3E}">
        <p14:creationId xmlns:p14="http://schemas.microsoft.com/office/powerpoint/2010/main" val="58065871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dministrator\Desktop\Downloads\Ảnh chữ 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59096"/>
            <a:ext cx="12161838" cy="5339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0852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v.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2616993" y="-2671762"/>
            <a:ext cx="6858000" cy="12201525"/>
          </a:xfrm>
          <a:prstGeom prst="rect">
            <a:avLst/>
          </a:prstGeom>
        </p:spPr>
      </p:pic>
    </p:spTree>
    <p:extLst>
      <p:ext uri="{BB962C8B-B14F-4D97-AF65-F5344CB8AC3E}">
        <p14:creationId xmlns:p14="http://schemas.microsoft.com/office/powerpoint/2010/main" val="30094750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istrator\Desktop\Downloads\ảnh chữ 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5870"/>
            <a:ext cx="12161838" cy="50262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290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6" descr="Vẹt Sun Conure - PetXinh.net Nhím Kiểng Hamster Thỏ Bọ Ú giá rẻ"/>
          <p:cNvSpPr>
            <a:spLocks noChangeAspect="1" noChangeArrowheads="1"/>
          </p:cNvSpPr>
          <p:nvPr/>
        </p:nvSpPr>
        <p:spPr bwMode="auto">
          <a:xfrm>
            <a:off x="155575" y="-14478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1295400"/>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itle 1"/>
          <p:cNvSpPr txBox="1">
            <a:spLocks/>
          </p:cNvSpPr>
          <p:nvPr/>
        </p:nvSpPr>
        <p:spPr>
          <a:xfrm>
            <a:off x="1204109" y="3137203"/>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kịp</a:t>
            </a:r>
          </a:p>
        </p:txBody>
      </p:sp>
      <p:sp>
        <p:nvSpPr>
          <p:cNvPr id="26" name="Title 1"/>
          <p:cNvSpPr txBox="1">
            <a:spLocks/>
          </p:cNvSpPr>
          <p:nvPr/>
        </p:nvSpPr>
        <p:spPr>
          <a:xfrm>
            <a:off x="3728841" y="3158712"/>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nhịp</a:t>
            </a:r>
          </a:p>
        </p:txBody>
      </p:sp>
      <p:sp>
        <p:nvSpPr>
          <p:cNvPr id="27" name="Title 1"/>
          <p:cNvSpPr txBox="1">
            <a:spLocks/>
          </p:cNvSpPr>
          <p:nvPr/>
        </p:nvSpPr>
        <p:spPr>
          <a:xfrm>
            <a:off x="6107294" y="315496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búp</a:t>
            </a:r>
          </a:p>
        </p:txBody>
      </p:sp>
      <p:sp>
        <p:nvSpPr>
          <p:cNvPr id="43" name="Title 1"/>
          <p:cNvSpPr txBox="1">
            <a:spLocks/>
          </p:cNvSpPr>
          <p:nvPr/>
        </p:nvSpPr>
        <p:spPr>
          <a:xfrm>
            <a:off x="1750931" y="2960919"/>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ip</a:t>
            </a:r>
          </a:p>
        </p:txBody>
      </p:sp>
      <p:sp>
        <p:nvSpPr>
          <p:cNvPr id="44" name="Title 1"/>
          <p:cNvSpPr txBox="1">
            <a:spLocks/>
          </p:cNvSpPr>
          <p:nvPr/>
        </p:nvSpPr>
        <p:spPr>
          <a:xfrm>
            <a:off x="4444141" y="2982428"/>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ip</a:t>
            </a:r>
          </a:p>
        </p:txBody>
      </p:sp>
      <p:sp>
        <p:nvSpPr>
          <p:cNvPr id="45" name="Title 1"/>
          <p:cNvSpPr txBox="1">
            <a:spLocks/>
          </p:cNvSpPr>
          <p:nvPr/>
        </p:nvSpPr>
        <p:spPr>
          <a:xfrm>
            <a:off x="6718154" y="297867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up</a:t>
            </a:r>
          </a:p>
        </p:txBody>
      </p:sp>
      <p:sp>
        <p:nvSpPr>
          <p:cNvPr id="46" name="Title 1"/>
          <p:cNvSpPr txBox="1">
            <a:spLocks/>
          </p:cNvSpPr>
          <p:nvPr/>
        </p:nvSpPr>
        <p:spPr>
          <a:xfrm>
            <a:off x="8671709" y="3157721"/>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giúp</a:t>
            </a:r>
          </a:p>
        </p:txBody>
      </p:sp>
      <p:sp>
        <p:nvSpPr>
          <p:cNvPr id="47" name="Title 1"/>
          <p:cNvSpPr txBox="1">
            <a:spLocks/>
          </p:cNvSpPr>
          <p:nvPr/>
        </p:nvSpPr>
        <p:spPr>
          <a:xfrm>
            <a:off x="9357519" y="2981437"/>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up</a:t>
            </a:r>
          </a:p>
        </p:txBody>
      </p:sp>
      <p:sp>
        <p:nvSpPr>
          <p:cNvPr id="48" name="Title 1"/>
          <p:cNvSpPr txBox="1">
            <a:spLocks/>
          </p:cNvSpPr>
          <p:nvPr/>
        </p:nvSpPr>
        <p:spPr>
          <a:xfrm>
            <a:off x="1204109" y="16616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kẹp</a:t>
            </a:r>
          </a:p>
        </p:txBody>
      </p:sp>
      <p:sp>
        <p:nvSpPr>
          <p:cNvPr id="49" name="Title 1"/>
          <p:cNvSpPr txBox="1">
            <a:spLocks/>
          </p:cNvSpPr>
          <p:nvPr/>
        </p:nvSpPr>
        <p:spPr>
          <a:xfrm>
            <a:off x="3728841" y="1683167"/>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nẹp</a:t>
            </a:r>
          </a:p>
        </p:txBody>
      </p:sp>
      <p:sp>
        <p:nvSpPr>
          <p:cNvPr id="50" name="Title 1"/>
          <p:cNvSpPr txBox="1">
            <a:spLocks/>
          </p:cNvSpPr>
          <p:nvPr/>
        </p:nvSpPr>
        <p:spPr>
          <a:xfrm>
            <a:off x="6107294" y="167941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nếp</a:t>
            </a:r>
          </a:p>
        </p:txBody>
      </p:sp>
      <p:sp>
        <p:nvSpPr>
          <p:cNvPr id="51" name="Title 1"/>
          <p:cNvSpPr txBox="1">
            <a:spLocks/>
          </p:cNvSpPr>
          <p:nvPr/>
        </p:nvSpPr>
        <p:spPr>
          <a:xfrm>
            <a:off x="1750931" y="14853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ep</a:t>
            </a:r>
          </a:p>
        </p:txBody>
      </p:sp>
      <p:sp>
        <p:nvSpPr>
          <p:cNvPr id="52" name="Title 1"/>
          <p:cNvSpPr txBox="1">
            <a:spLocks/>
          </p:cNvSpPr>
          <p:nvPr/>
        </p:nvSpPr>
        <p:spPr>
          <a:xfrm>
            <a:off x="4203563" y="150688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ep</a:t>
            </a:r>
          </a:p>
        </p:txBody>
      </p:sp>
      <p:sp>
        <p:nvSpPr>
          <p:cNvPr id="53" name="Title 1"/>
          <p:cNvSpPr txBox="1">
            <a:spLocks/>
          </p:cNvSpPr>
          <p:nvPr/>
        </p:nvSpPr>
        <p:spPr>
          <a:xfrm>
            <a:off x="6688174" y="150313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êp</a:t>
            </a:r>
          </a:p>
        </p:txBody>
      </p:sp>
      <p:sp>
        <p:nvSpPr>
          <p:cNvPr id="54" name="Title 1"/>
          <p:cNvSpPr txBox="1">
            <a:spLocks/>
          </p:cNvSpPr>
          <p:nvPr/>
        </p:nvSpPr>
        <p:spPr>
          <a:xfrm>
            <a:off x="8671709" y="1682176"/>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xếp</a:t>
            </a:r>
          </a:p>
        </p:txBody>
      </p:sp>
      <p:sp>
        <p:nvSpPr>
          <p:cNvPr id="55" name="Title 1"/>
          <p:cNvSpPr txBox="1">
            <a:spLocks/>
          </p:cNvSpPr>
          <p:nvPr/>
        </p:nvSpPr>
        <p:spPr>
          <a:xfrm>
            <a:off x="9237599" y="1505892"/>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êp</a:t>
            </a:r>
          </a:p>
        </p:txBody>
      </p:sp>
    </p:spTree>
    <p:extLst>
      <p:ext uri="{BB962C8B-B14F-4D97-AF65-F5344CB8AC3E}">
        <p14:creationId xmlns:p14="http://schemas.microsoft.com/office/powerpoint/2010/main" val="326665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wipe(down)">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down)">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wipe(down)">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2"/>
                                        </p:tgtEl>
                                        <p:attrNameLst>
                                          <p:attrName>style.visibility</p:attrName>
                                        </p:attrNameLst>
                                      </p:cBhvr>
                                      <p:to>
                                        <p:strVal val="visible"/>
                                      </p:to>
                                    </p:set>
                                    <p:animEffect transition="in" filter="wipe(down)">
                                      <p:cBhvr>
                                        <p:cTn id="22" dur="500"/>
                                        <p:tgtEl>
                                          <p:spTgt spid="5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animEffect transition="in" filter="wipe(down)">
                                      <p:cBhvr>
                                        <p:cTn id="27" dur="500"/>
                                        <p:tgtEl>
                                          <p:spTgt spid="5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wipe(down)">
                                      <p:cBhvr>
                                        <p:cTn id="32" dur="500"/>
                                        <p:tgtEl>
                                          <p:spTgt spid="5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wipe(down)">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wipe(down)">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down)">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down)">
                                      <p:cBhvr>
                                        <p:cTn id="52" dur="500"/>
                                        <p:tgtEl>
                                          <p:spTgt spid="4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wipe(down)">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wipe(down)">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down)">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45"/>
                                        </p:tgtEl>
                                        <p:attrNameLst>
                                          <p:attrName>style.visibility</p:attrName>
                                        </p:attrNameLst>
                                      </p:cBhvr>
                                      <p:to>
                                        <p:strVal val="visible"/>
                                      </p:to>
                                    </p:set>
                                    <p:animEffect transition="in" filter="wipe(down)">
                                      <p:cBhvr>
                                        <p:cTn id="72" dur="500"/>
                                        <p:tgtEl>
                                          <p:spTgt spid="4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46"/>
                                        </p:tgtEl>
                                        <p:attrNameLst>
                                          <p:attrName>style.visibility</p:attrName>
                                        </p:attrNameLst>
                                      </p:cBhvr>
                                      <p:to>
                                        <p:strVal val="visible"/>
                                      </p:to>
                                    </p:set>
                                    <p:animEffect transition="in" filter="wipe(down)">
                                      <p:cBhvr>
                                        <p:cTn id="77" dur="500"/>
                                        <p:tgtEl>
                                          <p:spTgt spid="4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47"/>
                                        </p:tgtEl>
                                        <p:attrNameLst>
                                          <p:attrName>style.visibility</p:attrName>
                                        </p:attrNameLst>
                                      </p:cBhvr>
                                      <p:to>
                                        <p:strVal val="visible"/>
                                      </p:to>
                                    </p:set>
                                    <p:animEffect transition="in" filter="wipe(down)">
                                      <p:cBhvr>
                                        <p:cTn id="8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43" grpId="0"/>
      <p:bldP spid="44" grpId="0"/>
      <p:bldP spid="45" grpId="0"/>
      <p:bldP spid="46" grpId="0"/>
      <p:bldP spid="47" grpId="0"/>
      <p:bldP spid="48" grpId="0"/>
      <p:bldP spid="49" grpId="0"/>
      <p:bldP spid="50" grpId="0"/>
      <p:bldP spid="51" grpId="0"/>
      <p:bldP spid="52" grpId="0"/>
      <p:bldP spid="53" grpId="0"/>
      <p:bldP spid="54" grpId="0"/>
      <p:bldP spid="5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 tr.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rot="5400000">
            <a:off x="2607289" y="-2633677"/>
            <a:ext cx="6947260" cy="12161840"/>
          </a:xfrm>
          <a:prstGeom prst="rect">
            <a:avLst/>
          </a:prstGeom>
        </p:spPr>
      </p:pic>
    </p:spTree>
    <p:extLst>
      <p:ext uri="{BB962C8B-B14F-4D97-AF65-F5344CB8AC3E}">
        <p14:creationId xmlns:p14="http://schemas.microsoft.com/office/powerpoint/2010/main" val="23098315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dministrator\Desktop\Downloads\ảnh chữ t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0446"/>
            <a:ext cx="12161838" cy="56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086804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1"/>
          <p:cNvSpPr txBox="1">
            <a:spLocks/>
          </p:cNvSpPr>
          <p:nvPr/>
        </p:nvSpPr>
        <p:spPr>
          <a:xfrm>
            <a:off x="2281238" y="239504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lễ</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3" name="2"/>
          <p:cNvSpPr txBox="1">
            <a:spLocks/>
          </p:cNvSpPr>
          <p:nvPr/>
        </p:nvSpPr>
        <p:spPr>
          <a:xfrm>
            <a:off x="2281238" y="109091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m</a:t>
            </a:r>
            <a:r>
              <a:rPr lang="en-US" sz="4400">
                <a:solidFill>
                  <a:srgbClr val="0070C0"/>
                </a:solidFill>
                <a:latin typeface="Arial-Rounded" pitchFamily="34" charset="0"/>
                <a:ea typeface="Arial-Rounded" pitchFamily="34" charset="0"/>
                <a:cs typeface="Arial-Rounded" pitchFamily="34" charset="0"/>
              </a:rPr>
              <a:t>ón</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 name="TextBox 1"/>
          <p:cNvSpPr txBox="1"/>
          <p:nvPr/>
        </p:nvSpPr>
        <p:spPr>
          <a:xfrm>
            <a:off x="594519" y="286030"/>
            <a:ext cx="1371600" cy="769441"/>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Nối</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9" name="1"/>
          <p:cNvSpPr txBox="1">
            <a:spLocks/>
          </p:cNvSpPr>
          <p:nvPr/>
        </p:nvSpPr>
        <p:spPr>
          <a:xfrm>
            <a:off x="2270919" y="366203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thếp </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0" name="1"/>
          <p:cNvSpPr txBox="1">
            <a:spLocks/>
          </p:cNvSpPr>
          <p:nvPr/>
        </p:nvSpPr>
        <p:spPr>
          <a:xfrm>
            <a:off x="2303463" y="502322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b</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ắt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1" name="1"/>
          <p:cNvSpPr txBox="1">
            <a:spLocks/>
          </p:cNvSpPr>
          <p:nvPr/>
        </p:nvSpPr>
        <p:spPr>
          <a:xfrm>
            <a:off x="8192294" y="240651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súp</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5" name="2"/>
          <p:cNvSpPr txBox="1">
            <a:spLocks/>
          </p:cNvSpPr>
          <p:nvPr/>
        </p:nvSpPr>
        <p:spPr>
          <a:xfrm>
            <a:off x="8192294" y="110238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nhịp</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6" name="1"/>
          <p:cNvSpPr txBox="1">
            <a:spLocks/>
          </p:cNvSpPr>
          <p:nvPr/>
        </p:nvSpPr>
        <p:spPr>
          <a:xfrm>
            <a:off x="8181975" y="367350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ph</a:t>
            </a:r>
            <a:r>
              <a:rPr lang="en-US" sz="4400">
                <a:solidFill>
                  <a:srgbClr val="0070C0"/>
                </a:solidFill>
                <a:latin typeface="Arial-Rounded" pitchFamily="34" charset="0"/>
                <a:ea typeface="Arial-Rounded" pitchFamily="34" charset="0"/>
                <a:cs typeface="Arial-Rounded" pitchFamily="34" charset="0"/>
              </a:rPr>
              <a:t>ép</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7" name="1"/>
          <p:cNvSpPr txBox="1">
            <a:spLocks/>
          </p:cNvSpPr>
          <p:nvPr/>
        </p:nvSpPr>
        <p:spPr>
          <a:xfrm>
            <a:off x="8214519" y="503469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a:solidFill>
                  <a:srgbClr val="0070C0"/>
                </a:solidFill>
                <a:latin typeface="Arial-Rounded" pitchFamily="34" charset="0"/>
                <a:ea typeface="Arial-Rounded" pitchFamily="34" charset="0"/>
                <a:cs typeface="Arial-Rounded" pitchFamily="34" charset="0"/>
              </a:rPr>
              <a:t>g</a:t>
            </a:r>
            <a:r>
              <a:rPr kumimoji="0" lang="en-US" sz="4400" b="1" i="0" u="none" strike="noStrike" kern="1200" cap="none" spc="0" normalizeH="0" baseline="0" noProof="0">
                <a:ln>
                  <a:noFill/>
                </a:ln>
                <a:solidFill>
                  <a:srgbClr val="0070C0"/>
                </a:solidFill>
                <a:effectLst/>
                <a:uLnTx/>
                <a:uFillTx/>
                <a:latin typeface="Arial-Rounded" pitchFamily="34" charset="0"/>
                <a:ea typeface="Arial-Rounded" pitchFamily="34" charset="0"/>
                <a:cs typeface="Arial-Rounded" pitchFamily="34" charset="0"/>
                <a:sym typeface="Patrick Hand SC"/>
              </a:rPr>
              <a:t>iấy</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cxnSp>
        <p:nvCxnSpPr>
          <p:cNvPr id="6" name="Straight Connector 5"/>
          <p:cNvCxnSpPr>
            <a:stCxn id="23" idx="3"/>
            <a:endCxn id="21" idx="1"/>
          </p:cNvCxnSpPr>
          <p:nvPr/>
        </p:nvCxnSpPr>
        <p:spPr>
          <a:xfrm>
            <a:off x="4565548" y="1593965"/>
            <a:ext cx="3626746" cy="1311356"/>
          </a:xfrm>
          <a:prstGeom prst="line">
            <a:avLst/>
          </a:prstGeom>
        </p:spPr>
        <p:style>
          <a:lnRef idx="3">
            <a:schemeClr val="accent2"/>
          </a:lnRef>
          <a:fillRef idx="0">
            <a:schemeClr val="accent2"/>
          </a:fillRef>
          <a:effectRef idx="2">
            <a:schemeClr val="accent2"/>
          </a:effectRef>
          <a:fontRef idx="minor">
            <a:schemeClr val="tx1"/>
          </a:fontRef>
        </p:style>
      </p:cxnSp>
      <p:cxnSp>
        <p:nvCxnSpPr>
          <p:cNvPr id="37" name="Straight Connector 36"/>
          <p:cNvCxnSpPr>
            <a:cxnSpLocks/>
            <a:stCxn id="22" idx="3"/>
            <a:endCxn id="26" idx="1"/>
          </p:cNvCxnSpPr>
          <p:nvPr/>
        </p:nvCxnSpPr>
        <p:spPr>
          <a:xfrm>
            <a:off x="4565548" y="2893851"/>
            <a:ext cx="3616427" cy="1316034"/>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p:cNvCxnSpPr>
            <a:stCxn id="19" idx="3"/>
            <a:endCxn id="27" idx="1"/>
          </p:cNvCxnSpPr>
          <p:nvPr/>
        </p:nvCxnSpPr>
        <p:spPr>
          <a:xfrm>
            <a:off x="4565548" y="4198415"/>
            <a:ext cx="3648971" cy="1382120"/>
          </a:xfrm>
          <a:prstGeom prst="line">
            <a:avLst/>
          </a:prstGeom>
        </p:spPr>
        <p:style>
          <a:lnRef idx="3">
            <a:schemeClr val="accent2"/>
          </a:lnRef>
          <a:fillRef idx="0">
            <a:schemeClr val="accent2"/>
          </a:fillRef>
          <a:effectRef idx="2">
            <a:schemeClr val="accent2"/>
          </a:effectRef>
          <a:fontRef idx="minor">
            <a:schemeClr val="tx1"/>
          </a:fontRef>
        </p:style>
      </p:cxnSp>
      <p:cxnSp>
        <p:nvCxnSpPr>
          <p:cNvPr id="41" name="Straight Connector 40"/>
          <p:cNvCxnSpPr>
            <a:cxnSpLocks/>
            <a:stCxn id="20" idx="3"/>
            <a:endCxn id="25" idx="1"/>
          </p:cNvCxnSpPr>
          <p:nvPr/>
        </p:nvCxnSpPr>
        <p:spPr>
          <a:xfrm flipV="1">
            <a:off x="4565548" y="1605435"/>
            <a:ext cx="3626746" cy="3963630"/>
          </a:xfrm>
          <a:prstGeom prst="line">
            <a:avLst/>
          </a:prstGeom>
        </p:spPr>
        <p:style>
          <a:lnRef idx="3">
            <a:schemeClr val="accent2"/>
          </a:lnRef>
          <a:fillRef idx="0">
            <a:schemeClr val="accent2"/>
          </a:fillRef>
          <a:effectRef idx="2">
            <a:schemeClr val="accent2"/>
          </a:effectRef>
          <a:fontRef idx="minor">
            <a:schemeClr val="tx1"/>
          </a:fontRef>
        </p:style>
      </p:cxnSp>
      <p:sp>
        <p:nvSpPr>
          <p:cNvPr id="3" name="Oval 2">
            <a:extLst>
              <a:ext uri="{FF2B5EF4-FFF2-40B4-BE49-F238E27FC236}">
                <a16:creationId xmlns:a16="http://schemas.microsoft.com/office/drawing/2014/main" id="{B62926C9-13F9-4246-AECA-3F562EC78A3B}"/>
              </a:ext>
            </a:extLst>
          </p:cNvPr>
          <p:cNvSpPr/>
          <p:nvPr/>
        </p:nvSpPr>
        <p:spPr>
          <a:xfrm>
            <a:off x="2029762" y="1352807"/>
            <a:ext cx="482314" cy="48231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1</a:t>
            </a:r>
          </a:p>
        </p:txBody>
      </p:sp>
      <p:sp>
        <p:nvSpPr>
          <p:cNvPr id="16" name="Oval 15">
            <a:extLst>
              <a:ext uri="{FF2B5EF4-FFF2-40B4-BE49-F238E27FC236}">
                <a16:creationId xmlns:a16="http://schemas.microsoft.com/office/drawing/2014/main" id="{0A04FA89-E67D-415C-ADBC-F8E825749DD9}"/>
              </a:ext>
            </a:extLst>
          </p:cNvPr>
          <p:cNvSpPr/>
          <p:nvPr/>
        </p:nvSpPr>
        <p:spPr>
          <a:xfrm>
            <a:off x="2047820" y="2630508"/>
            <a:ext cx="482314" cy="48231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2</a:t>
            </a:r>
          </a:p>
        </p:txBody>
      </p:sp>
      <p:sp>
        <p:nvSpPr>
          <p:cNvPr id="17" name="Oval 16">
            <a:extLst>
              <a:ext uri="{FF2B5EF4-FFF2-40B4-BE49-F238E27FC236}">
                <a16:creationId xmlns:a16="http://schemas.microsoft.com/office/drawing/2014/main" id="{510E499D-1A0F-4215-8B86-06E2951FA458}"/>
              </a:ext>
            </a:extLst>
          </p:cNvPr>
          <p:cNvSpPr/>
          <p:nvPr/>
        </p:nvSpPr>
        <p:spPr>
          <a:xfrm>
            <a:off x="2029762" y="3957258"/>
            <a:ext cx="482314" cy="48231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3</a:t>
            </a:r>
          </a:p>
        </p:txBody>
      </p:sp>
      <p:sp>
        <p:nvSpPr>
          <p:cNvPr id="18" name="Oval 17">
            <a:extLst>
              <a:ext uri="{FF2B5EF4-FFF2-40B4-BE49-F238E27FC236}">
                <a16:creationId xmlns:a16="http://schemas.microsoft.com/office/drawing/2014/main" id="{30963082-7852-4034-B61F-1A4F46E78242}"/>
              </a:ext>
            </a:extLst>
          </p:cNvPr>
          <p:cNvSpPr/>
          <p:nvPr/>
        </p:nvSpPr>
        <p:spPr>
          <a:xfrm>
            <a:off x="2040081" y="5327908"/>
            <a:ext cx="482314" cy="48231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4</a:t>
            </a:r>
          </a:p>
        </p:txBody>
      </p:sp>
      <p:sp>
        <p:nvSpPr>
          <p:cNvPr id="24" name="Oval 23">
            <a:extLst>
              <a:ext uri="{FF2B5EF4-FFF2-40B4-BE49-F238E27FC236}">
                <a16:creationId xmlns:a16="http://schemas.microsoft.com/office/drawing/2014/main" id="{9252C024-E966-4279-B563-C77681430E1E}"/>
              </a:ext>
            </a:extLst>
          </p:cNvPr>
          <p:cNvSpPr/>
          <p:nvPr/>
        </p:nvSpPr>
        <p:spPr>
          <a:xfrm>
            <a:off x="7907651" y="846813"/>
            <a:ext cx="569286" cy="56928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b="1">
                <a:solidFill>
                  <a:srgbClr val="FFFF00"/>
                </a:solidFill>
                <a:latin typeface="Arial-Rounded" panose="020B0500000000000000" pitchFamily="34" charset="0"/>
                <a:ea typeface="Arial-Rounded" panose="020B0500000000000000" pitchFamily="34" charset="0"/>
                <a:cs typeface="Arial-Rounded" panose="020B0500000000000000" pitchFamily="34" charset="0"/>
              </a:rPr>
              <a:t>a</a:t>
            </a:r>
          </a:p>
        </p:txBody>
      </p:sp>
      <p:sp>
        <p:nvSpPr>
          <p:cNvPr id="28" name="Oval 27">
            <a:extLst>
              <a:ext uri="{FF2B5EF4-FFF2-40B4-BE49-F238E27FC236}">
                <a16:creationId xmlns:a16="http://schemas.microsoft.com/office/drawing/2014/main" id="{DBCD7D03-80CE-4E74-9DEB-D19089E1C2C6}"/>
              </a:ext>
            </a:extLst>
          </p:cNvPr>
          <p:cNvSpPr/>
          <p:nvPr/>
        </p:nvSpPr>
        <p:spPr>
          <a:xfrm>
            <a:off x="7929876" y="2137139"/>
            <a:ext cx="569286" cy="56928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b="1">
                <a:solidFill>
                  <a:srgbClr val="FFFF00"/>
                </a:solidFill>
                <a:latin typeface="Arial-Rounded" panose="020B0500000000000000" pitchFamily="34" charset="0"/>
                <a:ea typeface="Arial-Rounded" panose="020B0500000000000000" pitchFamily="34" charset="0"/>
                <a:cs typeface="Arial-Rounded" panose="020B0500000000000000" pitchFamily="34" charset="0"/>
              </a:rPr>
              <a:t>b</a:t>
            </a:r>
          </a:p>
        </p:txBody>
      </p:sp>
      <p:sp>
        <p:nvSpPr>
          <p:cNvPr id="29" name="Oval 28">
            <a:extLst>
              <a:ext uri="{FF2B5EF4-FFF2-40B4-BE49-F238E27FC236}">
                <a16:creationId xmlns:a16="http://schemas.microsoft.com/office/drawing/2014/main" id="{CFE1F1A8-362B-4A57-8B45-9716645A2173}"/>
              </a:ext>
            </a:extLst>
          </p:cNvPr>
          <p:cNvSpPr/>
          <p:nvPr/>
        </p:nvSpPr>
        <p:spPr>
          <a:xfrm>
            <a:off x="7902492" y="3474606"/>
            <a:ext cx="569286" cy="56928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b="1">
                <a:solidFill>
                  <a:srgbClr val="FFFF00"/>
                </a:solidFill>
                <a:latin typeface="Arial-Rounded" panose="020B0500000000000000" pitchFamily="34" charset="0"/>
                <a:ea typeface="Arial-Rounded" panose="020B0500000000000000" pitchFamily="34" charset="0"/>
                <a:cs typeface="Arial-Rounded" panose="020B0500000000000000" pitchFamily="34" charset="0"/>
              </a:rPr>
              <a:t>c</a:t>
            </a:r>
          </a:p>
        </p:txBody>
      </p:sp>
      <p:sp>
        <p:nvSpPr>
          <p:cNvPr id="30" name="Oval 29">
            <a:extLst>
              <a:ext uri="{FF2B5EF4-FFF2-40B4-BE49-F238E27FC236}">
                <a16:creationId xmlns:a16="http://schemas.microsoft.com/office/drawing/2014/main" id="{68B19B09-FCBF-4D5A-9084-3AB4938C73CB}"/>
              </a:ext>
            </a:extLst>
          </p:cNvPr>
          <p:cNvSpPr/>
          <p:nvPr/>
        </p:nvSpPr>
        <p:spPr>
          <a:xfrm>
            <a:off x="7933624" y="4849655"/>
            <a:ext cx="569286" cy="569286"/>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3200" b="1">
                <a:solidFill>
                  <a:srgbClr val="FFFF00"/>
                </a:solidFill>
                <a:latin typeface="Arial-Rounded" panose="020B0500000000000000" pitchFamily="34" charset="0"/>
                <a:ea typeface="Arial-Rounded" panose="020B0500000000000000" pitchFamily="34" charset="0"/>
                <a:cs typeface="Arial-Rounded" panose="020B0500000000000000" pitchFamily="34" charset="0"/>
              </a:rPr>
              <a:t>d</a:t>
            </a:r>
          </a:p>
        </p:txBody>
      </p:sp>
    </p:spTree>
    <p:extLst>
      <p:ext uri="{BB962C8B-B14F-4D97-AF65-F5344CB8AC3E}">
        <p14:creationId xmlns:p14="http://schemas.microsoft.com/office/powerpoint/2010/main" val="214266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7C7B7-B8E7-4700-AE96-7782FE46F684}"/>
              </a:ext>
            </a:extLst>
          </p:cNvPr>
          <p:cNvSpPr txBox="1"/>
          <p:nvPr/>
        </p:nvSpPr>
        <p:spPr>
          <a:xfrm>
            <a:off x="1966119" y="381000"/>
            <a:ext cx="7906322" cy="1107996"/>
          </a:xfrm>
          <a:prstGeom prst="rect">
            <a:avLst/>
          </a:prstGeom>
          <a:noFill/>
        </p:spPr>
        <p:txBody>
          <a:bodyPr wrap="square" rtlCol="0">
            <a:spAutoFit/>
          </a:bodyPr>
          <a:lstStyle/>
          <a:p>
            <a:pPr algn="ctr"/>
            <a:r>
              <a:rPr lang="en-US" sz="6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Dặn</a:t>
            </a:r>
            <a:r>
              <a:rPr lang="en-US" sz="6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dò</a:t>
            </a:r>
            <a:r>
              <a:rPr lang="en-US" sz="6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a:t>
            </a:r>
            <a:r>
              <a:rPr lang="en-US" sz="6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6600" b="1"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10/12</a:t>
            </a:r>
            <a:endParaRPr lang="en-US" sz="6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619F276F-B51C-4A60-A0F2-05F9D68B44BE}"/>
              </a:ext>
            </a:extLst>
          </p:cNvPr>
          <p:cNvSpPr txBox="1"/>
          <p:nvPr/>
        </p:nvSpPr>
        <p:spPr>
          <a:xfrm>
            <a:off x="899319" y="1600200"/>
            <a:ext cx="10820400" cy="4031873"/>
          </a:xfrm>
          <a:prstGeom prst="rect">
            <a:avLst/>
          </a:prstGeom>
          <a:noFill/>
        </p:spPr>
        <p:txBody>
          <a:bodyPr wrap="square" rtlCol="0">
            <a:spAutoFit/>
          </a:bodyPr>
          <a:lstStyle/>
          <a:p>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60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sách</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Việt</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vở</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Con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60 </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ở </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vở</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Tập</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Hoàn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thành</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vở</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chữ</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trang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9.</a:t>
            </a:r>
          </a:p>
          <a:p>
            <a:pPr marL="457200" indent="-457200">
              <a:buFontTx/>
              <a:buChar char="-"/>
            </a:pP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PH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chuẩn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bị</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 2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chiếc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bút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mực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 BM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có</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thể</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mua</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loại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ngòi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khoảng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30,31,32, 33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nét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sẽ</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to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và</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không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nhỏ</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quá</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tuần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tới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bắt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đầu</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viết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p>
          <a:p>
            <a:pPr marL="457200" indent="-457200">
              <a:buFontTx/>
              <a:buChar char="-"/>
            </a:pP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PH in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BT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cuối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tuần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để</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luyện</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thêm</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p>
          <a:p>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tùy</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theo</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năng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lực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HS)</a:t>
            </a:r>
          </a:p>
        </p:txBody>
      </p:sp>
    </p:spTree>
    <p:extLst>
      <p:ext uri="{BB962C8B-B14F-4D97-AF65-F5344CB8AC3E}">
        <p14:creationId xmlns:p14="http://schemas.microsoft.com/office/powerpoint/2010/main" val="16386475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1957AECC-F660-4E81-BC32-72CFEEF98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17"/>
            <a:ext cx="12161838" cy="6840566"/>
          </a:xfrm>
          <a:prstGeom prst="rect">
            <a:avLst/>
          </a:prstGeom>
        </p:spPr>
      </p:pic>
    </p:spTree>
    <p:extLst>
      <p:ext uri="{BB962C8B-B14F-4D97-AF65-F5344CB8AC3E}">
        <p14:creationId xmlns:p14="http://schemas.microsoft.com/office/powerpoint/2010/main" val="756572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971924" y="58128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kịp</a:t>
            </a:r>
          </a:p>
        </p:txBody>
      </p:sp>
      <p:sp>
        <p:nvSpPr>
          <p:cNvPr id="19" name="Title 1"/>
          <p:cNvSpPr txBox="1">
            <a:spLocks/>
          </p:cNvSpPr>
          <p:nvPr/>
        </p:nvSpPr>
        <p:spPr>
          <a:xfrm>
            <a:off x="3602836" y="58343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nhịp</a:t>
            </a:r>
          </a:p>
        </p:txBody>
      </p:sp>
      <p:sp>
        <p:nvSpPr>
          <p:cNvPr id="20" name="Title 1"/>
          <p:cNvSpPr txBox="1">
            <a:spLocks/>
          </p:cNvSpPr>
          <p:nvPr/>
        </p:nvSpPr>
        <p:spPr>
          <a:xfrm>
            <a:off x="5981289" y="58306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búp</a:t>
            </a:r>
          </a:p>
        </p:txBody>
      </p:sp>
      <p:sp>
        <p:nvSpPr>
          <p:cNvPr id="21" name="Title 1"/>
          <p:cNvSpPr txBox="1">
            <a:spLocks/>
          </p:cNvSpPr>
          <p:nvPr/>
        </p:nvSpPr>
        <p:spPr>
          <a:xfrm>
            <a:off x="1518746" y="56365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ip</a:t>
            </a:r>
          </a:p>
        </p:txBody>
      </p:sp>
      <p:sp>
        <p:nvSpPr>
          <p:cNvPr id="22" name="Title 1"/>
          <p:cNvSpPr txBox="1">
            <a:spLocks/>
          </p:cNvSpPr>
          <p:nvPr/>
        </p:nvSpPr>
        <p:spPr>
          <a:xfrm>
            <a:off x="4318136" y="565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ip</a:t>
            </a:r>
          </a:p>
        </p:txBody>
      </p:sp>
      <p:sp>
        <p:nvSpPr>
          <p:cNvPr id="23" name="Title 1"/>
          <p:cNvSpPr txBox="1">
            <a:spLocks/>
          </p:cNvSpPr>
          <p:nvPr/>
        </p:nvSpPr>
        <p:spPr>
          <a:xfrm>
            <a:off x="6592149" y="56543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up</a:t>
            </a:r>
          </a:p>
        </p:txBody>
      </p:sp>
      <p:sp>
        <p:nvSpPr>
          <p:cNvPr id="24" name="Title 1"/>
          <p:cNvSpPr txBox="1">
            <a:spLocks/>
          </p:cNvSpPr>
          <p:nvPr/>
        </p:nvSpPr>
        <p:spPr>
          <a:xfrm>
            <a:off x="8545704" y="583336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giúp</a:t>
            </a:r>
          </a:p>
        </p:txBody>
      </p:sp>
      <p:sp>
        <p:nvSpPr>
          <p:cNvPr id="28" name="Title 1"/>
          <p:cNvSpPr txBox="1">
            <a:spLocks/>
          </p:cNvSpPr>
          <p:nvPr/>
        </p:nvSpPr>
        <p:spPr>
          <a:xfrm>
            <a:off x="9231514" y="565708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up</a:t>
            </a:r>
          </a:p>
        </p:txBody>
      </p:sp>
      <p:sp>
        <p:nvSpPr>
          <p:cNvPr id="29" name="Title 1"/>
          <p:cNvSpPr txBox="1">
            <a:spLocks/>
          </p:cNvSpPr>
          <p:nvPr/>
        </p:nvSpPr>
        <p:spPr>
          <a:xfrm>
            <a:off x="1078104" y="4746049"/>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kẹp</a:t>
            </a:r>
          </a:p>
        </p:txBody>
      </p:sp>
      <p:sp>
        <p:nvSpPr>
          <p:cNvPr id="30" name="Title 1"/>
          <p:cNvSpPr txBox="1">
            <a:spLocks/>
          </p:cNvSpPr>
          <p:nvPr/>
        </p:nvSpPr>
        <p:spPr>
          <a:xfrm>
            <a:off x="3602836" y="4767558"/>
            <a:ext cx="2123468"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nẹp</a:t>
            </a:r>
          </a:p>
        </p:txBody>
      </p:sp>
      <p:sp>
        <p:nvSpPr>
          <p:cNvPr id="31" name="Title 1"/>
          <p:cNvSpPr txBox="1">
            <a:spLocks/>
          </p:cNvSpPr>
          <p:nvPr/>
        </p:nvSpPr>
        <p:spPr>
          <a:xfrm>
            <a:off x="5981289" y="47638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nếp</a:t>
            </a:r>
          </a:p>
        </p:txBody>
      </p:sp>
      <p:sp>
        <p:nvSpPr>
          <p:cNvPr id="32" name="Title 1"/>
          <p:cNvSpPr txBox="1">
            <a:spLocks/>
          </p:cNvSpPr>
          <p:nvPr/>
        </p:nvSpPr>
        <p:spPr>
          <a:xfrm>
            <a:off x="1624926" y="45697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ep</a:t>
            </a:r>
          </a:p>
        </p:txBody>
      </p:sp>
      <p:sp>
        <p:nvSpPr>
          <p:cNvPr id="33" name="Title 1"/>
          <p:cNvSpPr txBox="1">
            <a:spLocks/>
          </p:cNvSpPr>
          <p:nvPr/>
        </p:nvSpPr>
        <p:spPr>
          <a:xfrm>
            <a:off x="4077558"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ep</a:t>
            </a:r>
          </a:p>
        </p:txBody>
      </p:sp>
      <p:sp>
        <p:nvSpPr>
          <p:cNvPr id="34" name="Title 1"/>
          <p:cNvSpPr txBox="1">
            <a:spLocks/>
          </p:cNvSpPr>
          <p:nvPr/>
        </p:nvSpPr>
        <p:spPr>
          <a:xfrm>
            <a:off x="6562169" y="45875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êp</a:t>
            </a:r>
          </a:p>
        </p:txBody>
      </p:sp>
      <p:sp>
        <p:nvSpPr>
          <p:cNvPr id="35" name="Title 1"/>
          <p:cNvSpPr txBox="1">
            <a:spLocks/>
          </p:cNvSpPr>
          <p:nvPr/>
        </p:nvSpPr>
        <p:spPr>
          <a:xfrm>
            <a:off x="8545704" y="476656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xếp</a:t>
            </a:r>
          </a:p>
        </p:txBody>
      </p:sp>
      <p:sp>
        <p:nvSpPr>
          <p:cNvPr id="36" name="Title 1"/>
          <p:cNvSpPr txBox="1">
            <a:spLocks/>
          </p:cNvSpPr>
          <p:nvPr/>
        </p:nvSpPr>
        <p:spPr>
          <a:xfrm>
            <a:off x="9111594" y="459028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êp</a:t>
            </a: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97726" y="-54013"/>
            <a:ext cx="7881215" cy="50713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130077"/>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đôi dép</a:t>
            </a:r>
          </a:p>
        </p:txBody>
      </p:sp>
      <p:sp>
        <p:nvSpPr>
          <p:cNvPr id="7" name="Title 1"/>
          <p:cNvSpPr txBox="1">
            <a:spLocks/>
          </p:cNvSpPr>
          <p:nvPr/>
        </p:nvSpPr>
        <p:spPr>
          <a:xfrm>
            <a:off x="6268949" y="5127724"/>
            <a:ext cx="1950202"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ep</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2" descr="1 Đôi Dép Đi Trong Nhà Chống Trượt Hình Ngựa Một Sừng | Shopee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5817" y="135659"/>
            <a:ext cx="4301292" cy="4301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566319" y="54395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đầu bếp</a:t>
            </a:r>
          </a:p>
        </p:txBody>
      </p:sp>
      <p:sp>
        <p:nvSpPr>
          <p:cNvPr id="6" name="Title 1"/>
          <p:cNvSpPr txBox="1">
            <a:spLocks/>
          </p:cNvSpPr>
          <p:nvPr/>
        </p:nvSpPr>
        <p:spPr>
          <a:xfrm>
            <a:off x="6544965" y="5452570"/>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êp</a:t>
            </a:r>
          </a:p>
        </p:txBody>
      </p:sp>
      <p:pic>
        <p:nvPicPr>
          <p:cNvPr id="5" name="Picture 2" descr="Đầu bếp Võ Quốc và niềm đam mê bất tận với món ăn Việt - Sài Gòn Tiếp Thị"/>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0052" y="381000"/>
            <a:ext cx="7285312" cy="4484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146338" y="5564481"/>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bìm bịp</a:t>
            </a:r>
          </a:p>
        </p:txBody>
      </p:sp>
      <p:sp>
        <p:nvSpPr>
          <p:cNvPr id="9" name="Title 1"/>
          <p:cNvSpPr txBox="1">
            <a:spLocks/>
          </p:cNvSpPr>
          <p:nvPr/>
        </p:nvSpPr>
        <p:spPr>
          <a:xfrm>
            <a:off x="6358261" y="5561425"/>
            <a:ext cx="197742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ip</a:t>
            </a:r>
          </a:p>
        </p:txBody>
      </p:sp>
      <p:pic>
        <p:nvPicPr>
          <p:cNvPr id="5" name="Picture 2" descr="Cần bán chim bìm bịp tự nhiên làm thuốc hoặc ăn thịt | 5gi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919" y="381000"/>
            <a:ext cx="4999173" cy="4763414"/>
          </a:xfrm>
          <a:prstGeom prst="rect">
            <a:avLst/>
          </a:prstGeom>
          <a:noFill/>
          <a:extLst>
            <a:ext uri="{909E8E84-426E-40DD-AFC4-6F175D3DCCD1}">
              <a14:hiddenFill xmlns:a14="http://schemas.microsoft.com/office/drawing/2010/main">
                <a:solidFill>
                  <a:srgbClr val="FFFFFF"/>
                </a:solidFill>
              </a14:hiddenFill>
            </a:ext>
          </a:extLst>
        </p:spPr>
      </p:pic>
      <p:pic>
        <p:nvPicPr>
          <p:cNvPr id="2" name="Bẫy bìm bịp bằng tiếng chim kêu cứu chim về nhanh hơn">
            <a:hlinkClick r:id="" action="ppaction://media"/>
            <a:extLst>
              <a:ext uri="{FF2B5EF4-FFF2-40B4-BE49-F238E27FC236}">
                <a16:creationId xmlns:a16="http://schemas.microsoft.com/office/drawing/2014/main" id="{20953DFB-604E-405A-B91F-7F250AB107E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35848" y="381000"/>
            <a:ext cx="6160071" cy="4267200"/>
          </a:xfrm>
          <a:prstGeom prst="rect">
            <a:avLst/>
          </a:prstGeom>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4787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2"/>
                </p:tgtEl>
              </p:cMediaNode>
            </p:video>
            <p:seq concurrent="1" nextAc="seek">
              <p:cTn id="18" restart="whenNotActive" fill="hold" evtFilter="cancelBubble" nodeType="interactiveSeq">
                <p:stCondLst>
                  <p:cond evt="onClick" delay="0">
                    <p:tgtEl>
                      <p:spTgt spid="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4117</TotalTime>
  <Words>765</Words>
  <Application>Microsoft Office PowerPoint</Application>
  <PresentationFormat>Custom</PresentationFormat>
  <Paragraphs>205</Paragraphs>
  <Slides>55</Slides>
  <Notes>34</Notes>
  <HiddenSlides>0</HiddenSlides>
  <MMClips>8</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55</vt:i4>
      </vt:variant>
    </vt:vector>
  </HeadingPairs>
  <TitlesOfParts>
    <vt:vector size="69" baseType="lpstr">
      <vt:lpstr>.VnArial</vt:lpstr>
      <vt:lpstr>.VnCooper</vt:lpstr>
      <vt:lpstr>Arial</vt:lpstr>
      <vt:lpstr>Arial Rounded MT Bold</vt:lpstr>
      <vt:lpstr>Arial-Rounded</vt:lpstr>
      <vt:lpstr>Arrus-Black</vt:lpstr>
      <vt:lpstr>AvantGarde</vt:lpstr>
      <vt:lpstr>Calibri</vt:lpstr>
      <vt:lpstr>DomCasual</vt:lpstr>
      <vt:lpstr>HP001 4 hàng</vt:lpstr>
      <vt:lpstr>HP001 4H</vt:lpstr>
      <vt:lpstr>Patrick Hand SC</vt:lpstr>
      <vt:lpstr>Times New Roman</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539</cp:revision>
  <dcterms:created xsi:type="dcterms:W3CDTF">2021-05-08T14:00:55Z</dcterms:created>
  <dcterms:modified xsi:type="dcterms:W3CDTF">2023-07-24T08:25:22Z</dcterms:modified>
</cp:coreProperties>
</file>