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6" r:id="rId4"/>
    <p:sldMasterId id="2147483712" r:id="rId5"/>
  </p:sldMasterIdLst>
  <p:notesMasterIdLst>
    <p:notesMasterId r:id="rId33"/>
  </p:notesMasterIdLst>
  <p:sldIdLst>
    <p:sldId id="257" r:id="rId6"/>
    <p:sldId id="283" r:id="rId7"/>
    <p:sldId id="284" r:id="rId8"/>
    <p:sldId id="285" r:id="rId9"/>
    <p:sldId id="286" r:id="rId10"/>
    <p:sldId id="287" r:id="rId11"/>
    <p:sldId id="258" r:id="rId12"/>
    <p:sldId id="259" r:id="rId13"/>
    <p:sldId id="308" r:id="rId14"/>
    <p:sldId id="261" r:id="rId15"/>
    <p:sldId id="263" r:id="rId16"/>
    <p:sldId id="288" r:id="rId17"/>
    <p:sldId id="289" r:id="rId18"/>
    <p:sldId id="303" r:id="rId19"/>
    <p:sldId id="304" r:id="rId20"/>
    <p:sldId id="290" r:id="rId21"/>
    <p:sldId id="268" r:id="rId22"/>
    <p:sldId id="291" r:id="rId23"/>
    <p:sldId id="307" r:id="rId24"/>
    <p:sldId id="305" r:id="rId25"/>
    <p:sldId id="306" r:id="rId26"/>
    <p:sldId id="293" r:id="rId27"/>
    <p:sldId id="269" r:id="rId28"/>
    <p:sldId id="309" r:id="rId29"/>
    <p:sldId id="310" r:id="rId30"/>
    <p:sldId id="311" r:id="rId31"/>
    <p:sldId id="28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4659"/>
  </p:normalViewPr>
  <p:slideViewPr>
    <p:cSldViewPr snapToGrid="0">
      <p:cViewPr varScale="1">
        <p:scale>
          <a:sx n="105" d="100"/>
          <a:sy n="105" d="100"/>
        </p:scale>
        <p:origin x="81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0356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60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40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02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26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10/20/21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pPr/>
              <a:t>2021/10/20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1.jpe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gif"/><Relationship Id="rId18" Type="http://schemas.openxmlformats.org/officeDocument/2006/relationships/image" Target="../media/image44.png"/><Relationship Id="rId26" Type="http://schemas.openxmlformats.org/officeDocument/2006/relationships/image" Target="../media/image49.png"/><Relationship Id="rId3" Type="http://schemas.openxmlformats.org/officeDocument/2006/relationships/image" Target="../media/image35.gif"/><Relationship Id="rId21" Type="http://schemas.microsoft.com/office/2007/relationships/hdphoto" Target="../media/hdphoto11.wdp"/><Relationship Id="rId7" Type="http://schemas.microsoft.com/office/2007/relationships/hdphoto" Target="../media/hdphoto6.wdp"/><Relationship Id="rId12" Type="http://schemas.openxmlformats.org/officeDocument/2006/relationships/image" Target="../media/image40.gif"/><Relationship Id="rId17" Type="http://schemas.microsoft.com/office/2007/relationships/hdphoto" Target="../media/hdphoto10.wdp"/><Relationship Id="rId25" Type="http://schemas.microsoft.com/office/2007/relationships/hdphoto" Target="../media/hdphoto13.wdp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43.png"/><Relationship Id="rId20" Type="http://schemas.openxmlformats.org/officeDocument/2006/relationships/image" Target="../media/image46.png"/><Relationship Id="rId29" Type="http://schemas.microsoft.com/office/2007/relationships/hdphoto" Target="../media/hdphoto15.wdp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11" Type="http://schemas.microsoft.com/office/2007/relationships/hdphoto" Target="../media/hdphoto8.wdp"/><Relationship Id="rId24" Type="http://schemas.openxmlformats.org/officeDocument/2006/relationships/image" Target="../media/image48.png"/><Relationship Id="rId32" Type="http://schemas.microsoft.com/office/2007/relationships/hdphoto" Target="../media/hdphoto16.wdp"/><Relationship Id="rId5" Type="http://schemas.microsoft.com/office/2007/relationships/hdphoto" Target="../media/hdphoto5.wdp"/><Relationship Id="rId15" Type="http://schemas.microsoft.com/office/2007/relationships/hdphoto" Target="../media/hdphoto9.wdp"/><Relationship Id="rId23" Type="http://schemas.microsoft.com/office/2007/relationships/hdphoto" Target="../media/hdphoto12.wdp"/><Relationship Id="rId28" Type="http://schemas.openxmlformats.org/officeDocument/2006/relationships/image" Target="../media/image50.png"/><Relationship Id="rId10" Type="http://schemas.openxmlformats.org/officeDocument/2006/relationships/image" Target="../media/image39.png"/><Relationship Id="rId19" Type="http://schemas.openxmlformats.org/officeDocument/2006/relationships/image" Target="../media/image45.gif"/><Relationship Id="rId31" Type="http://schemas.openxmlformats.org/officeDocument/2006/relationships/image" Target="../media/image52.png"/><Relationship Id="rId4" Type="http://schemas.openxmlformats.org/officeDocument/2006/relationships/image" Target="../media/image36.png"/><Relationship Id="rId9" Type="http://schemas.microsoft.com/office/2007/relationships/hdphoto" Target="../media/hdphoto7.wdp"/><Relationship Id="rId14" Type="http://schemas.openxmlformats.org/officeDocument/2006/relationships/image" Target="../media/image42.png"/><Relationship Id="rId22" Type="http://schemas.openxmlformats.org/officeDocument/2006/relationships/image" Target="../media/image47.png"/><Relationship Id="rId27" Type="http://schemas.microsoft.com/office/2007/relationships/hdphoto" Target="../media/hdphoto14.wdp"/><Relationship Id="rId30" Type="http://schemas.openxmlformats.org/officeDocument/2006/relationships/image" Target="../media/image51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2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7.jpeg"/><Relationship Id="rId2" Type="http://schemas.openxmlformats.org/officeDocument/2006/relationships/audio" Target="../media/media1.mp3"/><Relationship Id="rId16" Type="http://schemas.microsoft.com/office/2007/relationships/hdphoto" Target="../media/hdphoto1.wdp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1.png"/><Relationship Id="rId5" Type="http://schemas.openxmlformats.org/officeDocument/2006/relationships/audio" Target="NULL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4.png"/><Relationship Id="rId5" Type="http://schemas.openxmlformats.org/officeDocument/2006/relationships/audio" Target="NULL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6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7.jpeg"/><Relationship Id="rId2" Type="http://schemas.openxmlformats.org/officeDocument/2006/relationships/audio" Target="../media/media1.mp3"/><Relationship Id="rId16" Type="http://schemas.microsoft.com/office/2007/relationships/hdphoto" Target="../media/hdphoto1.wdp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1.png"/><Relationship Id="rId5" Type="http://schemas.openxmlformats.org/officeDocument/2006/relationships/audio" Target="NULL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15.jpe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NULL" TargetMode="Externa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13.xml"/><Relationship Id="rId10" Type="http://schemas.microsoft.com/office/2007/relationships/hdphoto" Target="../media/hdphoto1.wdp"/><Relationship Id="rId4" Type="http://schemas.microsoft.com/office/2007/relationships/media" Target="../media/media3.mp3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172" y="20954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  <a:cs typeface="Arial-Rounded" panose="020B0500000000000000" charset="0"/>
              </a:rPr>
              <a:t>Giới thiệu với bạn một bức tranh mà em thích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96814" y="1592317"/>
            <a:ext cx="7977352" cy="4572000"/>
          </a:xfrm>
          <a:prstGeom prst="rect">
            <a:avLst/>
          </a:prstGeom>
        </p:spPr>
      </p:pic>
      <p:pic>
        <p:nvPicPr>
          <p:cNvPr id="1026" name="Picture 2" descr="D:\anh nen PP\khoi do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86439" y="-266702"/>
            <a:ext cx="870860" cy="151311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620768" y="369104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cs typeface="Arial-Rounded" panose="020B0500000000000000" charset="0"/>
              </a:rPr>
              <a:t>Em học vẽ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55430" y="1195070"/>
            <a:ext cx="6873240" cy="4948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98346" y="1282065"/>
            <a:ext cx="3558540" cy="390906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C70FB0C-EF71-FC4C-87F9-E1F22F76F457}"/>
              </a:ext>
            </a:extLst>
          </p:cNvPr>
          <p:cNvCxnSpPr>
            <a:cxnSpLocks/>
          </p:cNvCxnSpPr>
          <p:nvPr/>
        </p:nvCxnSpPr>
        <p:spPr>
          <a:xfrm flipH="1">
            <a:off x="3289107" y="2456942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C713CB4-27CA-264E-B08F-377F5347926D}"/>
              </a:ext>
            </a:extLst>
          </p:cNvPr>
          <p:cNvCxnSpPr>
            <a:cxnSpLocks/>
          </p:cNvCxnSpPr>
          <p:nvPr/>
        </p:nvCxnSpPr>
        <p:spPr>
          <a:xfrm flipH="1">
            <a:off x="3289107" y="3212846"/>
            <a:ext cx="78828" cy="3594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9F7BF4-B538-1C43-B51E-578FD3BFC5F6}"/>
              </a:ext>
            </a:extLst>
          </p:cNvPr>
          <p:cNvCxnSpPr>
            <a:cxnSpLocks/>
          </p:cNvCxnSpPr>
          <p:nvPr/>
        </p:nvCxnSpPr>
        <p:spPr>
          <a:xfrm flipH="1">
            <a:off x="3392739" y="1219454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2E8AD91-1240-8943-AD8C-AE8F71D12E86}"/>
              </a:ext>
            </a:extLst>
          </p:cNvPr>
          <p:cNvCxnSpPr>
            <a:cxnSpLocks/>
          </p:cNvCxnSpPr>
          <p:nvPr/>
        </p:nvCxnSpPr>
        <p:spPr>
          <a:xfrm flipH="1">
            <a:off x="3441507" y="1621790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6B4F530-647B-5D49-BBBE-C841BF11720D}"/>
              </a:ext>
            </a:extLst>
          </p:cNvPr>
          <p:cNvCxnSpPr>
            <a:cxnSpLocks/>
          </p:cNvCxnSpPr>
          <p:nvPr/>
        </p:nvCxnSpPr>
        <p:spPr>
          <a:xfrm flipH="1">
            <a:off x="3063555" y="2048510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361B787-5456-0A47-ABE7-4EBBDD04211C}"/>
              </a:ext>
            </a:extLst>
          </p:cNvPr>
          <p:cNvCxnSpPr>
            <a:cxnSpLocks/>
          </p:cNvCxnSpPr>
          <p:nvPr/>
        </p:nvCxnSpPr>
        <p:spPr>
          <a:xfrm flipH="1">
            <a:off x="3258627" y="3657854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F7326A9-6C47-3A4E-9ADC-F5FF42C075FC}"/>
              </a:ext>
            </a:extLst>
          </p:cNvPr>
          <p:cNvCxnSpPr>
            <a:cxnSpLocks/>
          </p:cNvCxnSpPr>
          <p:nvPr/>
        </p:nvCxnSpPr>
        <p:spPr>
          <a:xfrm flipH="1">
            <a:off x="3075747" y="4060190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63ED9B6-2D43-D34D-931D-DE30BD061756}"/>
              </a:ext>
            </a:extLst>
          </p:cNvPr>
          <p:cNvCxnSpPr>
            <a:cxnSpLocks/>
          </p:cNvCxnSpPr>
          <p:nvPr/>
        </p:nvCxnSpPr>
        <p:spPr>
          <a:xfrm flipH="1">
            <a:off x="3063555" y="4474718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BD69CEB-6268-524A-9D72-CAF2DF1DFF95}"/>
              </a:ext>
            </a:extLst>
          </p:cNvPr>
          <p:cNvCxnSpPr>
            <a:cxnSpLocks/>
          </p:cNvCxnSpPr>
          <p:nvPr/>
        </p:nvCxnSpPr>
        <p:spPr>
          <a:xfrm flipH="1">
            <a:off x="10275333" y="1282065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D5EF3-276C-A54E-9786-FDFDD5F04CC5}"/>
              </a:ext>
            </a:extLst>
          </p:cNvPr>
          <p:cNvCxnSpPr>
            <a:cxnSpLocks/>
          </p:cNvCxnSpPr>
          <p:nvPr/>
        </p:nvCxnSpPr>
        <p:spPr>
          <a:xfrm flipH="1">
            <a:off x="10622805" y="1702689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BBDA618-5DB5-1F48-BBA1-3F7175C4D6B4}"/>
              </a:ext>
            </a:extLst>
          </p:cNvPr>
          <p:cNvCxnSpPr>
            <a:cxnSpLocks/>
          </p:cNvCxnSpPr>
          <p:nvPr/>
        </p:nvCxnSpPr>
        <p:spPr>
          <a:xfrm flipH="1">
            <a:off x="10976373" y="2068449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DE47CAE-23AD-104E-AF99-63B76DC59902}"/>
              </a:ext>
            </a:extLst>
          </p:cNvPr>
          <p:cNvCxnSpPr>
            <a:cxnSpLocks/>
          </p:cNvCxnSpPr>
          <p:nvPr/>
        </p:nvCxnSpPr>
        <p:spPr>
          <a:xfrm flipH="1">
            <a:off x="10244853" y="2482977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4326089-2906-394E-BC39-9B64BC8E761E}"/>
              </a:ext>
            </a:extLst>
          </p:cNvPr>
          <p:cNvCxnSpPr>
            <a:cxnSpLocks/>
          </p:cNvCxnSpPr>
          <p:nvPr/>
        </p:nvCxnSpPr>
        <p:spPr>
          <a:xfrm flipH="1">
            <a:off x="9976629" y="3275457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C41DEC8-7F19-F649-8C4F-935EEDB39DB7}"/>
              </a:ext>
            </a:extLst>
          </p:cNvPr>
          <p:cNvCxnSpPr>
            <a:cxnSpLocks/>
          </p:cNvCxnSpPr>
          <p:nvPr/>
        </p:nvCxnSpPr>
        <p:spPr>
          <a:xfrm flipH="1">
            <a:off x="10866645" y="3653409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50FD297-B747-204F-A253-01BC831D0C27}"/>
              </a:ext>
            </a:extLst>
          </p:cNvPr>
          <p:cNvCxnSpPr>
            <a:cxnSpLocks/>
          </p:cNvCxnSpPr>
          <p:nvPr/>
        </p:nvCxnSpPr>
        <p:spPr>
          <a:xfrm flipH="1">
            <a:off x="10561845" y="4055745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623D95F-3348-4F46-A103-E2E2C2681C6F}"/>
              </a:ext>
            </a:extLst>
          </p:cNvPr>
          <p:cNvCxnSpPr>
            <a:cxnSpLocks/>
          </p:cNvCxnSpPr>
          <p:nvPr/>
        </p:nvCxnSpPr>
        <p:spPr>
          <a:xfrm flipH="1">
            <a:off x="9915669" y="4494657"/>
            <a:ext cx="78828" cy="3472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B230289-3A83-7F4D-8BA6-8E0D17BA611C}"/>
              </a:ext>
            </a:extLst>
          </p:cNvPr>
          <p:cNvSpPr/>
          <p:nvPr/>
        </p:nvSpPr>
        <p:spPr>
          <a:xfrm>
            <a:off x="351884" y="276992"/>
            <a:ext cx="4366420" cy="67791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Luyện </a:t>
            </a:r>
            <a:r>
              <a:rPr lang="en-US" sz="2400" b="1" dirty="0" err="1">
                <a:solidFill>
                  <a:schemeClr val="tx1"/>
                </a:solidFill>
              </a:rPr>
              <a:t>đọc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từng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dòng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thơ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73813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cs typeface="Arial-Rounded" panose="020B0500000000000000" charset="0"/>
              </a:rPr>
              <a:t>Em học vẽ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45068" y="1195070"/>
            <a:ext cx="6873240" cy="4948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34836" y="1282065"/>
            <a:ext cx="3558540" cy="390906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44402" y="112440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425682" y="3181241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7681859" y="1195067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3</a:t>
            </a:r>
          </a:p>
        </p:txBody>
      </p:sp>
      <p:sp>
        <p:nvSpPr>
          <p:cNvPr id="8" name="Oval 7"/>
          <p:cNvSpPr/>
          <p:nvPr/>
        </p:nvSpPr>
        <p:spPr>
          <a:xfrm>
            <a:off x="7705682" y="3166091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999987" y="34975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cs typeface="Arial-Rounded" panose="020B0500000000000000" charset="0"/>
              </a:rPr>
              <a:t>Em học vẽ</a:t>
            </a:r>
          </a:p>
        </p:txBody>
      </p:sp>
      <p:sp>
        <p:nvSpPr>
          <p:cNvPr id="2" name="Oval 1"/>
          <p:cNvSpPr/>
          <p:nvPr/>
        </p:nvSpPr>
        <p:spPr>
          <a:xfrm>
            <a:off x="517809" y="1408189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567559" y="3685738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6262940" y="135272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3</a:t>
            </a:r>
          </a:p>
        </p:txBody>
      </p:sp>
      <p:sp>
        <p:nvSpPr>
          <p:cNvPr id="8" name="Oval 7"/>
          <p:cNvSpPr/>
          <p:nvPr/>
        </p:nvSpPr>
        <p:spPr>
          <a:xfrm>
            <a:off x="6302527" y="370211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87821" y="1371600"/>
            <a:ext cx="42724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Hôm nay trong lớp học</a:t>
            </a:r>
          </a:p>
          <a:p>
            <a:r>
              <a:rPr lang="en-US" sz="2800" dirty="0"/>
              <a:t>Với giấy trắng, bút màu</a:t>
            </a:r>
          </a:p>
          <a:p>
            <a:r>
              <a:rPr lang="en-US" sz="2800" dirty="0"/>
              <a:t>Nắn nót em ngồi vẽ</a:t>
            </a:r>
          </a:p>
          <a:p>
            <a:r>
              <a:rPr lang="en-US" sz="2800" dirty="0"/>
              <a:t>Lung linh bầu trời sao.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88767" y="2219577"/>
            <a:ext cx="15440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Nắn nót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89187" y="2645245"/>
            <a:ext cx="1745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Lung linh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8330" y="3715407"/>
            <a:ext cx="42724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Vẽ ông trăng lên cao</a:t>
            </a:r>
          </a:p>
          <a:p>
            <a:r>
              <a:rPr lang="en-US" sz="2800" dirty="0"/>
              <a:t>Rải ánh vàng đầy ngõ</a:t>
            </a:r>
          </a:p>
          <a:p>
            <a:r>
              <a:rPr lang="en-US" sz="2800" dirty="0"/>
              <a:t>Vẽ cánh diều no gió</a:t>
            </a:r>
          </a:p>
          <a:p>
            <a:r>
              <a:rPr lang="en-US" sz="2800" dirty="0"/>
              <a:t>Vi vu giữa trời xanh.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21340" y="1350579"/>
            <a:ext cx="47978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Vẽ biển cả trong lành</a:t>
            </a:r>
          </a:p>
          <a:p>
            <a:r>
              <a:rPr lang="en-US" sz="2800" dirty="0"/>
              <a:t>Có một con thuyền trắng</a:t>
            </a:r>
          </a:p>
          <a:p>
            <a:r>
              <a:rPr lang="en-US" sz="2800" dirty="0"/>
              <a:t>Giương cánh buồm đỏ thắm</a:t>
            </a:r>
          </a:p>
          <a:p>
            <a:r>
              <a:rPr lang="en-US" sz="2800" dirty="0"/>
              <a:t>Đang rẽ sóng ra khơi.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2928" y="3731173"/>
            <a:ext cx="47662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Vẽ cả ông mặt trời</a:t>
            </a:r>
          </a:p>
          <a:p>
            <a:r>
              <a:rPr lang="en-US" sz="2800" dirty="0"/>
              <a:t>Và những chùm phượng đỏ</a:t>
            </a:r>
          </a:p>
          <a:p>
            <a:r>
              <a:rPr lang="en-US" sz="2800" dirty="0"/>
              <a:t>Trên sân trường lộng gió</a:t>
            </a:r>
          </a:p>
          <a:p>
            <a:r>
              <a:rPr lang="en-US" sz="2800" dirty="0"/>
              <a:t>Gọi ve về râm ran.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768513" y="2624219"/>
            <a:ext cx="13853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rẽ sóng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459241" y="5020583"/>
            <a:ext cx="1425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râm ran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15308" y="315308"/>
            <a:ext cx="2995448" cy="67791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Luyện đọc khổ thơ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5" grpId="1" animBg="1"/>
      <p:bldP spid="7" grpId="1" animBg="1"/>
      <p:bldP spid="8" grpId="1" animBg="1"/>
      <p:bldP spid="14" grpId="0"/>
      <p:bldP spid="15" grpId="0"/>
      <p:bldP spid="42" grpId="0"/>
      <p:bldP spid="43" grpId="0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873813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cs typeface="Arial-Rounded" panose="020B0500000000000000" charset="0"/>
              </a:rPr>
              <a:t>Em học vẽ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45068" y="1195070"/>
            <a:ext cx="6873240" cy="4948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34836" y="1282065"/>
            <a:ext cx="3558540" cy="390906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44402" y="112440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425682" y="3181241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7681859" y="1195067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3</a:t>
            </a:r>
          </a:p>
        </p:txBody>
      </p:sp>
      <p:sp>
        <p:nvSpPr>
          <p:cNvPr id="8" name="Oval 7"/>
          <p:cNvSpPr/>
          <p:nvPr/>
        </p:nvSpPr>
        <p:spPr>
          <a:xfrm>
            <a:off x="7705682" y="3166091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4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DF02FCF-3C62-754C-8518-987206B3AC97}"/>
              </a:ext>
            </a:extLst>
          </p:cNvPr>
          <p:cNvSpPr/>
          <p:nvPr/>
        </p:nvSpPr>
        <p:spPr>
          <a:xfrm>
            <a:off x="315308" y="315308"/>
            <a:ext cx="3799492" cy="67791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Luyện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đọc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toàn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bài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883526" y="2659332"/>
            <a:ext cx="629705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Trả lời câu hỏi</a:t>
            </a:r>
          </a:p>
        </p:txBody>
      </p:sp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605791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cs typeface="Arial-Rounded" panose="020B0500000000000000" charset="0"/>
              </a:rPr>
              <a:t>Em học vẽ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24790" y="1195070"/>
            <a:ext cx="6873240" cy="4948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30770" y="1282065"/>
            <a:ext cx="3558540" cy="390906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235096" y="5458177"/>
            <a:ext cx="9595814" cy="8007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cs typeface="Arial-Rounded" panose="020B0500000000000000" charset="0"/>
              </a:rPr>
              <a:t>1. </a:t>
            </a:r>
            <a:r>
              <a:rPr lang="en-US" sz="2800" dirty="0">
                <a:solidFill>
                  <a:schemeClr val="tx1"/>
                </a:solidFill>
                <a:cs typeface="Arial-Rounded" panose="020B0500000000000000" charset="0"/>
              </a:rPr>
              <a:t>Bạn nhỏ vẽ những gì trong bức tranh bầu trời đêm?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57195" y="2743202"/>
            <a:ext cx="2198589" cy="107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17855" y="3555365"/>
            <a:ext cx="2028825" cy="203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57946" y="3978143"/>
            <a:ext cx="2028825" cy="203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1187799" y="5473932"/>
            <a:ext cx="9627345" cy="8007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cs typeface="Arial-Rounded" panose="020B0500000000000000" charset="0"/>
              </a:rPr>
              <a:t>2.</a:t>
            </a:r>
            <a:r>
              <a:rPr lang="en-US" sz="2800" dirty="0">
                <a:solidFill>
                  <a:schemeClr val="tx1"/>
                </a:solidFill>
                <a:cs typeface="Arial-Rounded" panose="020B0500000000000000" charset="0"/>
              </a:rPr>
              <a:t> Bức tranh cảnh biển của bạn nhỏ có gì đẹp?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7554813" y="2044065"/>
            <a:ext cx="26066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70579" y="2429510"/>
            <a:ext cx="28301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554812" y="2822377"/>
            <a:ext cx="20796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10" grpId="0" bldLvl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46505" y="476615"/>
            <a:ext cx="9615936" cy="38265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4430" y="4378690"/>
            <a:ext cx="4235625" cy="2022103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574259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cs typeface="Arial-Rounded" panose="020B0500000000000000" charset="0"/>
              </a:rPr>
              <a:t>Em học vẽ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24790" y="1163538"/>
            <a:ext cx="6873240" cy="4948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30770" y="1282065"/>
            <a:ext cx="3558540" cy="390906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093228" y="5461218"/>
            <a:ext cx="7860030" cy="80073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cs typeface="Arial-Rounded" panose="020B0500000000000000" charset="0"/>
              </a:rPr>
              <a:t>4. Tìm tiếng cùng vần ở cuối các dòng thơ.</a:t>
            </a:r>
          </a:p>
        </p:txBody>
      </p:sp>
      <p:cxnSp>
        <p:nvCxnSpPr>
          <p:cNvPr id="2" name="Straight Connector 1"/>
          <p:cNvCxnSpPr/>
          <p:nvPr/>
        </p:nvCxnSpPr>
        <p:spPr>
          <a:xfrm>
            <a:off x="2301875" y="2728069"/>
            <a:ext cx="3143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317639" y="3554312"/>
            <a:ext cx="3143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84898" y="4770973"/>
            <a:ext cx="5175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208353" y="1586448"/>
            <a:ext cx="5175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161055" y="2793583"/>
            <a:ext cx="517525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013911" y="3592371"/>
            <a:ext cx="517525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265089" y="3952524"/>
            <a:ext cx="31432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133709" y="4372939"/>
            <a:ext cx="31432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9627585" y="4409724"/>
            <a:ext cx="31432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0005958" y="3968290"/>
            <a:ext cx="31432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73643" y="1930729"/>
            <a:ext cx="107613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cs typeface="Arial-Rounded" panose="020B0500000000000000" charset="0"/>
              </a:rPr>
              <a:t>Bài thơ nói về những hình ảnh thiên nhiên tươi đẹp được khắc họa trong bức vẽ của bạn nhỏ và tình yêu thiên nhiên, yêu cuộc sống của bạn.</a:t>
            </a:r>
          </a:p>
        </p:txBody>
      </p:sp>
      <p:sp>
        <p:nvSpPr>
          <p:cNvPr id="3" name="Rectangle 2"/>
          <p:cNvSpPr/>
          <p:nvPr/>
        </p:nvSpPr>
        <p:spPr>
          <a:xfrm>
            <a:off x="4186687" y="673185"/>
            <a:ext cx="3352799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cs typeface="Arial-Rounded" panose="020B0500000000000000" charset="0"/>
              </a:rPr>
              <a:t>  Nội dung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505200"/>
            <a:ext cx="12420600" cy="33274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>
            <a:fillRect/>
          </a:stretch>
        </p:blipFill>
        <p:spPr bwMode="auto">
          <a:xfrm>
            <a:off x="-76200" y="97129"/>
            <a:ext cx="127254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3965536" y="3472269"/>
            <a:ext cx="4489528" cy="359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117936" y="27856"/>
            <a:ext cx="8226464" cy="838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742950" indent="-742950"/>
            <a:r>
              <a:rPr lang="en-US" sz="3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Arial-Rounded" panose="020B0500000000000000" charset="0"/>
                <a:cs typeface="Arial-Rounded" panose="020B0500000000000000" charset="0"/>
              </a:rPr>
              <a:t>1. Ôn và khởi động (Xe bus yêu thương)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3999987" y="34975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cs typeface="Arial-Rounded" panose="020B0500000000000000" charset="0"/>
              </a:rPr>
              <a:t>Em học vẽ</a:t>
            </a:r>
          </a:p>
        </p:txBody>
      </p:sp>
      <p:sp>
        <p:nvSpPr>
          <p:cNvPr id="3" name="Oval 2"/>
          <p:cNvSpPr/>
          <p:nvPr/>
        </p:nvSpPr>
        <p:spPr>
          <a:xfrm>
            <a:off x="517809" y="1408189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1</a:t>
            </a:r>
          </a:p>
        </p:txBody>
      </p:sp>
      <p:sp>
        <p:nvSpPr>
          <p:cNvPr id="4" name="Oval 3"/>
          <p:cNvSpPr/>
          <p:nvPr/>
        </p:nvSpPr>
        <p:spPr>
          <a:xfrm>
            <a:off x="567559" y="3685738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2</a:t>
            </a:r>
          </a:p>
        </p:txBody>
      </p:sp>
      <p:sp>
        <p:nvSpPr>
          <p:cNvPr id="5" name="Oval 4"/>
          <p:cNvSpPr/>
          <p:nvPr/>
        </p:nvSpPr>
        <p:spPr>
          <a:xfrm>
            <a:off x="6262940" y="135272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3</a:t>
            </a:r>
          </a:p>
        </p:txBody>
      </p:sp>
      <p:sp>
        <p:nvSpPr>
          <p:cNvPr id="6" name="Oval 5"/>
          <p:cNvSpPr/>
          <p:nvPr/>
        </p:nvSpPr>
        <p:spPr>
          <a:xfrm>
            <a:off x="6302527" y="370211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7821" y="1371600"/>
            <a:ext cx="42724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Hôm nay trong lớp học</a:t>
            </a:r>
          </a:p>
          <a:p>
            <a:r>
              <a:rPr lang="en-US" sz="2800" dirty="0"/>
              <a:t>Với giấy trắng, bút màu</a:t>
            </a:r>
          </a:p>
          <a:p>
            <a:r>
              <a:rPr lang="en-US" sz="2800" dirty="0"/>
              <a:t>Nắn nót em ngồi vẽ</a:t>
            </a:r>
          </a:p>
          <a:p>
            <a:r>
              <a:rPr lang="en-US" sz="2800" dirty="0"/>
              <a:t>Lung linh bầu trời sao.</a:t>
            </a:r>
          </a:p>
        </p:txBody>
      </p:sp>
      <p:sp>
        <p:nvSpPr>
          <p:cNvPr id="8" name="Rectangle 7"/>
          <p:cNvSpPr/>
          <p:nvPr/>
        </p:nvSpPr>
        <p:spPr>
          <a:xfrm>
            <a:off x="3549665" y="1336708"/>
            <a:ext cx="168448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98330" y="3715407"/>
            <a:ext cx="42724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Vẽ ông trăng lên cao</a:t>
            </a:r>
          </a:p>
          <a:p>
            <a:r>
              <a:rPr lang="en-US" sz="2800" dirty="0"/>
              <a:t>Rải ánh vàng đầy ngõ</a:t>
            </a:r>
          </a:p>
          <a:p>
            <a:r>
              <a:rPr lang="en-US" sz="2800" dirty="0"/>
              <a:t>Vẽ cánh diều no gió</a:t>
            </a:r>
          </a:p>
          <a:p>
            <a:r>
              <a:rPr lang="en-US" sz="2800" dirty="0"/>
              <a:t>Vi vu giữa trời xanh.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21340" y="1350579"/>
            <a:ext cx="47978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Vẽ biển cả trong lành</a:t>
            </a:r>
          </a:p>
          <a:p>
            <a:r>
              <a:rPr lang="en-US" sz="2800" dirty="0"/>
              <a:t>Có một con thuyền trắng</a:t>
            </a:r>
          </a:p>
          <a:p>
            <a:r>
              <a:rPr lang="en-US" sz="2800" dirty="0"/>
              <a:t>Giương cánh buồm đỏ thắm</a:t>
            </a:r>
          </a:p>
          <a:p>
            <a:r>
              <a:rPr lang="en-US" sz="2800" dirty="0"/>
              <a:t>Đang rẽ sóng ra khơi.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2928" y="3731173"/>
            <a:ext cx="47662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Vẽ cả ông mặt trời</a:t>
            </a:r>
          </a:p>
          <a:p>
            <a:r>
              <a:rPr lang="en-US" sz="2800" dirty="0"/>
              <a:t>Và những chùm phượng đỏ</a:t>
            </a:r>
          </a:p>
          <a:p>
            <a:r>
              <a:rPr lang="en-US" sz="2800" dirty="0"/>
              <a:t>Trên sân trường lộng gió</a:t>
            </a:r>
          </a:p>
          <a:p>
            <a:r>
              <a:rPr lang="en-US" sz="2800" dirty="0"/>
              <a:t>Gọi ve về râm ran.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73910" y="5636225"/>
            <a:ext cx="9155987" cy="74097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Học thuộc lòng 2 khổ thơ em thích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528643" y="1757118"/>
            <a:ext cx="168448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276395" y="3664753"/>
            <a:ext cx="168448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803431" y="5036351"/>
            <a:ext cx="168448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8668202" y="1331455"/>
            <a:ext cx="168448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992502" y="2198558"/>
            <a:ext cx="168448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629898" y="4642213"/>
            <a:ext cx="168448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494782" y="5067884"/>
            <a:ext cx="168448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693071" y="1315688"/>
            <a:ext cx="2635673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87817" y="2682033"/>
            <a:ext cx="228883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349969" y="4116693"/>
            <a:ext cx="2057603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292162" y="4579148"/>
            <a:ext cx="228883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163704" y="1741352"/>
            <a:ext cx="2919455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109638" y="2655754"/>
            <a:ext cx="228883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64162" y="3743578"/>
            <a:ext cx="228883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589375" y="4169250"/>
            <a:ext cx="295098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503886" y="2277386"/>
            <a:ext cx="228883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.....................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4" grpId="0" bldLvl="0" animBg="1"/>
      <p:bldP spid="4" grpId="1" animBg="1"/>
      <p:bldP spid="5" grpId="0" bldLvl="0" animBg="1"/>
      <p:bldP spid="5" grpId="1" animBg="1"/>
      <p:bldP spid="6" grpId="0" bldLvl="0" animBg="1"/>
      <p:bldP spid="6" grpId="1" animBg="1"/>
      <p:bldP spid="7" grpId="0"/>
      <p:bldP spid="8" grpId="0" animBg="1"/>
      <p:bldP spid="15" grpId="0"/>
      <p:bldP spid="16" grpId="0"/>
      <p:bldP spid="17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195911" y="349754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cs typeface="Arial-Rounded" panose="020B0500000000000000" charset="0"/>
              </a:rPr>
              <a:t>Em học vẽ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55430" y="1195070"/>
            <a:ext cx="6873240" cy="4948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98346" y="1282065"/>
            <a:ext cx="3558540" cy="39090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68013" y="283780"/>
            <a:ext cx="3058511" cy="72521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Luyện đọc lại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385096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cs typeface="Arial-Rounded" panose="020B0500000000000000" charset="0"/>
              </a:rPr>
              <a:t>Em học vẽ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24790" y="1195070"/>
            <a:ext cx="6873240" cy="4948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30770" y="1282065"/>
            <a:ext cx="3558540" cy="390906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993140" y="1962785"/>
            <a:ext cx="84201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86915" y="1983105"/>
            <a:ext cx="84201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86915" y="1577340"/>
            <a:ext cx="84201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483687" y="2768709"/>
            <a:ext cx="644656" cy="6022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71220" y="3575050"/>
            <a:ext cx="923290" cy="10795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240915" y="3990975"/>
            <a:ext cx="446405" cy="9525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61060" y="4356100"/>
            <a:ext cx="943610" cy="2032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530985" y="4782185"/>
            <a:ext cx="324485" cy="1016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7851228" y="1608083"/>
            <a:ext cx="709448" cy="15765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423275" y="1983105"/>
            <a:ext cx="998855" cy="1016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423275" y="2378710"/>
            <a:ext cx="998855" cy="1016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423275" y="2794635"/>
            <a:ext cx="390525" cy="1016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10550" y="3585845"/>
            <a:ext cx="117094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624570" y="3990975"/>
            <a:ext cx="1325245" cy="1016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056245" y="4376420"/>
            <a:ext cx="1041400" cy="1016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897187" y="4782185"/>
            <a:ext cx="269351" cy="10532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242884" y="2786029"/>
            <a:ext cx="425450" cy="1016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2191407" y="4408718"/>
            <a:ext cx="273663" cy="5627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1198179" y="5454870"/>
            <a:ext cx="7551683" cy="9932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1.</a:t>
            </a:r>
            <a:r>
              <a:rPr lang="en-US" sz="2800" dirty="0">
                <a:solidFill>
                  <a:schemeClr val="tx1"/>
                </a:solidFill>
              </a:rPr>
              <a:t> Tìm trong bài thơ những từ ngữ chỉ sự vật.</a:t>
            </a:r>
          </a:p>
        </p:txBody>
      </p:sp>
      <p:pic>
        <p:nvPicPr>
          <p:cNvPr id="1026" name="Picture 2" descr="D:\anh nen PP\kinh lu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30627" y="121157"/>
            <a:ext cx="652221" cy="94593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46832" y="472951"/>
            <a:ext cx="11193518" cy="11035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2.</a:t>
            </a:r>
            <a:r>
              <a:rPr lang="en-US" sz="2800" dirty="0">
                <a:solidFill>
                  <a:schemeClr val="tx1"/>
                </a:solidFill>
              </a:rPr>
              <a:t> Đặt câu nêu đặc điểm với  1 trong 3 từ </a:t>
            </a:r>
            <a:r>
              <a:rPr lang="en-US" sz="2800" b="1" i="1" dirty="0">
                <a:solidFill>
                  <a:schemeClr val="tx1"/>
                </a:solidFill>
              </a:rPr>
              <a:t>lung linh</a:t>
            </a:r>
            <a:r>
              <a:rPr lang="en-US" sz="2800" i="1" dirty="0">
                <a:solidFill>
                  <a:schemeClr val="tx1"/>
                </a:solidFill>
              </a:rPr>
              <a:t>, </a:t>
            </a:r>
            <a:r>
              <a:rPr lang="en-US" sz="2800" b="1" i="1" dirty="0">
                <a:solidFill>
                  <a:schemeClr val="tx1"/>
                </a:solidFill>
              </a:rPr>
              <a:t>vi vu</a:t>
            </a:r>
            <a:r>
              <a:rPr lang="en-US" sz="2800" i="1" dirty="0">
                <a:solidFill>
                  <a:schemeClr val="tx1"/>
                </a:solidFill>
              </a:rPr>
              <a:t>, </a:t>
            </a:r>
            <a:r>
              <a:rPr lang="en-US" sz="2800" b="1" i="1" dirty="0">
                <a:solidFill>
                  <a:schemeClr val="tx1"/>
                </a:solidFill>
              </a:rPr>
              <a:t>râm ran</a:t>
            </a:r>
            <a:r>
              <a:rPr lang="en-US" sz="2800" i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6290" y="1923393"/>
            <a:ext cx="7488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M:</a:t>
            </a:r>
            <a:r>
              <a:rPr lang="en-US" sz="3200" dirty="0"/>
              <a:t> Bầu trời sao </a:t>
            </a:r>
            <a:r>
              <a:rPr lang="en-US" sz="3200" b="1" dirty="0"/>
              <a:t>lung linh</a:t>
            </a:r>
            <a:r>
              <a:rPr lang="en-US" sz="3200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5117" y="2948152"/>
            <a:ext cx="8387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- Tiếng sáo diều </a:t>
            </a:r>
            <a:r>
              <a:rPr lang="en-US" sz="3200" b="1" dirty="0">
                <a:solidFill>
                  <a:srgbClr val="002060"/>
                </a:solidFill>
              </a:rPr>
              <a:t>vi vu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92924" y="3557752"/>
            <a:ext cx="8387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- Tiếng ve kêu </a:t>
            </a:r>
            <a:r>
              <a:rPr lang="en-US" sz="3200" b="1" dirty="0">
                <a:solidFill>
                  <a:srgbClr val="002060"/>
                </a:solidFill>
              </a:rPr>
              <a:t>râm ran </a:t>
            </a:r>
            <a:r>
              <a:rPr lang="en-US" sz="3200" dirty="0">
                <a:solidFill>
                  <a:srgbClr val="002060"/>
                </a:solidFill>
              </a:rPr>
              <a:t>trên vòm lá.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1E4AF4-D502-E547-BA2A-799F7A925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001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CC8BC4-0A7E-B647-B35F-56D3E7917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8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5DE049-4CB0-0D42-8912-5B7962A4A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044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>
            <a:fillRect/>
          </a:stretch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>
            <a:fillRect/>
          </a:stretch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>
            <a:fillRect/>
          </a:stretch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>
            <a:fillRect/>
          </a:stretch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>
            <a:fillRect/>
          </a:stretch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>
            <a:fillRect/>
          </a:stretch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algn="ctr"/>
            <a:r>
              <a:rPr lang="en-US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Lớp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2A4 hẹn 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55" b="25080"/>
          <a:stretch>
            <a:fillRect/>
          </a:stretch>
        </p:blipFill>
        <p:spPr bwMode="auto">
          <a:xfrm>
            <a:off x="0" y="2"/>
            <a:ext cx="12649200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161143" y="152402"/>
            <a:ext cx="9935304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  <a:ea typeface="Arial-Rounded" panose="020B0500000000000000" charset="0"/>
                <a:cs typeface="Arial-Rounded" panose="020B0500000000000000" charset="0"/>
              </a:rPr>
              <a:t>Bài “Yêu lắm trường ơi!” em đã học, có mấy khổ thơ?</a:t>
            </a:r>
            <a:endParaRPr lang="en-US" sz="3600" b="1" dirty="0">
              <a:solidFill>
                <a:prstClr val="black"/>
              </a:solidFill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41207" y="1685926"/>
            <a:ext cx="2821837" cy="533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  <a:ea typeface="Arial-Rounded" panose="020B0500000000000000" charset="0"/>
                <a:cs typeface="Arial-Rounded" panose="020B0500000000000000" charset="0"/>
              </a:rPr>
              <a:t>A. 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89934" y="1643062"/>
            <a:ext cx="3092466" cy="533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ea typeface="Arial-Rounded" panose="020B0500000000000000" charset="0"/>
                <a:cs typeface="Arial-Rounded" panose="020B0500000000000000" charset="0"/>
              </a:rPr>
              <a:t>C. 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65734" y="1685926"/>
            <a:ext cx="2711466" cy="533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  <a:ea typeface="Arial-Rounded" panose="020B0500000000000000" charset="0"/>
                <a:cs typeface="Arial-Rounded" panose="020B0500000000000000" charset="0"/>
              </a:rPr>
              <a:t>B. 2</a:t>
            </a: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1"/>
            <a:ext cx="12191999" cy="228599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>
            <a:fillRect/>
          </a:stretch>
        </p:blipFill>
        <p:spPr bwMode="auto">
          <a:xfrm>
            <a:off x="2362199" y="2362200"/>
            <a:ext cx="1830153" cy="248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395" l="6550" r="92652">
                        <a14:foregroundMark x1="30192" y1="95130" x2="43291" y2="87542"/>
                        <a14:foregroundMark x1="37220" y1="86070" x2="26198" y2="93318"/>
                        <a14:foregroundMark x1="61182" y1="86636" x2="73003" y2="94224"/>
                        <a14:foregroundMark x1="57987" y1="89921" x2="61661" y2="92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3600" y="3352800"/>
            <a:ext cx="2003681" cy="229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135440" y="152402"/>
            <a:ext cx="7010400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ea typeface="Arial-Rounded" panose="020B0500000000000000" charset="0"/>
                <a:cs typeface="Arial-Rounded" panose="020B0500000000000000" charset="0"/>
              </a:rPr>
              <a:t>Em yêu mái trường</a:t>
            </a:r>
          </a:p>
          <a:p>
            <a:pPr algn="ctr"/>
            <a:r>
              <a:rPr lang="en-US" sz="3600" b="1" dirty="0">
                <a:solidFill>
                  <a:schemeClr val="tx1"/>
                </a:solidFill>
                <a:ea typeface="Arial-Rounded" panose="020B0500000000000000" charset="0"/>
                <a:cs typeface="Arial-Rounded" panose="020B0500000000000000" charset="0"/>
              </a:rPr>
              <a:t>Có hàng.... mát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78785" y="1756400"/>
            <a:ext cx="2894894" cy="16002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ea typeface="Arial-Rounded" panose="020B0500000000000000" charset="0"/>
                <a:cs typeface="Arial-Rounded" panose="020B0500000000000000" charset="0"/>
              </a:rPr>
              <a:t>A. bàng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942040" y="1846888"/>
            <a:ext cx="2487960" cy="150591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ea typeface="Arial-Rounded" panose="020B0500000000000000" charset="0"/>
                <a:cs typeface="Arial-Rounded" panose="020B0500000000000000" charset="0"/>
              </a:rPr>
              <a:t>C. cây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60184" y="1752600"/>
            <a:ext cx="3369415" cy="16002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ea typeface="Arial-Rounded" panose="020B0500000000000000" charset="0"/>
                <a:cs typeface="Arial-Rounded" panose="020B0500000000000000" charset="0"/>
              </a:rPr>
              <a:t>B. tre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0287000" y="3733800"/>
            <a:ext cx="5486400" cy="3023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68333 0.0032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25 1.48148E-6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5 L -1.69167 0.01297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" b="10145"/>
          <a:stretch>
            <a:fillRect/>
          </a:stretch>
        </p:blipFill>
        <p:spPr bwMode="auto">
          <a:xfrm>
            <a:off x="0" y="0"/>
            <a:ext cx="12192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057400" y="38101"/>
            <a:ext cx="9140103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  <a:ea typeface="Arial-Rounded" panose="020B0500000000000000" charset="0"/>
                <a:cs typeface="Arial-Rounded" panose="020B0500000000000000" charset="0"/>
              </a:rPr>
              <a:t>Vào mùa nào, các em không phải đến trường?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46629" y="1660972"/>
            <a:ext cx="2717882" cy="10060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ea typeface="Arial-Rounded" panose="020B0500000000000000" charset="0"/>
                <a:cs typeface="Arial-Rounded" panose="020B0500000000000000" charset="0"/>
              </a:rPr>
              <a:t>A. mùa thu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73038" y="1551435"/>
            <a:ext cx="2325914" cy="116567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ea typeface="Arial-Rounded" panose="020B0500000000000000" charset="0"/>
                <a:cs typeface="Arial-Rounded" panose="020B0500000000000000" charset="0"/>
              </a:rPr>
              <a:t>C. mùa hè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91314" y="1562100"/>
            <a:ext cx="2728685" cy="11049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ea typeface="Arial-Rounded" panose="020B0500000000000000" charset="0"/>
                <a:cs typeface="Arial-Rounded" panose="020B0500000000000000" charset="0"/>
              </a:rPr>
              <a:t>B. mùa đông</a:t>
            </a: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4724400"/>
            <a:ext cx="12268199" cy="2133600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19" b="92037" l="9787" r="93191">
                        <a14:foregroundMark x1="43688" y1="28519" x2="51915" y2="34444"/>
                        <a14:foregroundMark x1="57730" y1="28519" x2="57730" y2="35463"/>
                        <a14:foregroundMark x1="31773" y1="15556" x2="29220" y2="19352"/>
                        <a14:foregroundMark x1="49078" y1="69907" x2="49078" y2="71852"/>
                        <a14:foregroundMark x1="46950" y1="75833" x2="44539" y2="85000"/>
                        <a14:foregroundMark x1="43262" y1="84167" x2="36738" y2="89907"/>
                        <a14:foregroundMark x1="69645" y1="76944" x2="74610" y2="88796"/>
                        <a14:foregroundMark x1="74184" y1="84167" x2="77872" y2="86667"/>
                        <a14:foregroundMark x1="36738" y1="85278" x2="36738" y2="86389"/>
                        <a14:foregroundMark x1="43948" y1="74574" x2="40968" y2="80049"/>
                        <a14:foregroundMark x1="51769" y1="22141" x2="45810" y2="36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7" b="7407"/>
          <a:stretch>
            <a:fillRect/>
          </a:stretch>
        </p:blipFill>
        <p:spPr bwMode="auto">
          <a:xfrm flipH="1">
            <a:off x="2590800" y="2667000"/>
            <a:ext cx="1687656" cy="158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0.25 1.85185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5200"/>
            <a:ext cx="12192000" cy="3327400"/>
          </a:xfrm>
          <a:prstGeom prst="rect">
            <a:avLst/>
          </a:prstGeom>
        </p:spPr>
      </p:pic>
      <p:pic>
        <p:nvPicPr>
          <p:cNvPr id="10" name="Bus Horn sound effec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1" name="Bus Sound Effect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40" end="15675"/>
                </p14:media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>
            <a:fillRect/>
          </a:stretch>
        </p:blipFill>
        <p:spPr bwMode="auto">
          <a:xfrm>
            <a:off x="0" y="0"/>
            <a:ext cx="124968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>
            <a:fillRect/>
          </a:stretch>
        </p:blipFill>
        <p:spPr bwMode="auto">
          <a:xfrm>
            <a:off x="12204544" y="2362200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505200" y="2966085"/>
            <a:ext cx="7910830" cy="1295400"/>
            <a:chOff x="9566064" y="964372"/>
            <a:chExt cx="5446164" cy="698253"/>
          </a:xfrm>
        </p:grpSpPr>
        <p:sp>
          <p:nvSpPr>
            <p:cNvPr id="12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7"/>
          <p:cNvSpPr/>
          <p:nvPr/>
        </p:nvSpPr>
        <p:spPr>
          <a:xfrm>
            <a:off x="1873593" y="3158147"/>
            <a:ext cx="1750345" cy="1205899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6"/>
          <p:cNvSpPr/>
          <p:nvPr/>
        </p:nvSpPr>
        <p:spPr>
          <a:xfrm>
            <a:off x="2193050" y="3261097"/>
            <a:ext cx="1258009" cy="999997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815797" y="2822865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8" name="Oval 17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655570" y="2872105"/>
            <a:ext cx="1539240" cy="14135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rial Rounded MT Bold" panose="020F0704030504030204" charset="0"/>
                <a:ea typeface="Arial-Rounded" panose="020B0500000000000000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05994" y="3089910"/>
            <a:ext cx="7176770" cy="10134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ea typeface="Arial-Rounded" panose="020B0500000000000000" charset="0"/>
                <a:cs typeface="Arial-Rounded" panose="020B0500000000000000" charset="0"/>
              </a:rPr>
              <a:t>Em học vẽ</a:t>
            </a:r>
          </a:p>
        </p:txBody>
      </p:sp>
    </p:spTree>
  </p:cSld>
  <p:clrMapOvr>
    <a:masterClrMapping/>
  </p:clrMapOvr>
  <p:transition advClick="0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747186" cy="2016125"/>
            <a:chOff x="2118480" y="1316166"/>
            <a:chExt cx="1580205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320359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56989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D97818-CF98-F24E-A785-31795F4C9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88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603</Words>
  <Application>Microsoft Macintosh PowerPoint</Application>
  <PresentationFormat>Widescreen</PresentationFormat>
  <Paragraphs>135</Paragraphs>
  <Slides>27</Slides>
  <Notes>15</Notes>
  <HiddenSlides>0</HiddenSlides>
  <MMClips>17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Microsoft YaHei</vt:lpstr>
      <vt:lpstr>Arial</vt:lpstr>
      <vt:lpstr>Arial Rounded MT Bold</vt:lpstr>
      <vt:lpstr>Arial-Rounded</vt:lpstr>
      <vt:lpstr>Calibri</vt:lpstr>
      <vt:lpstr>Calibri Light</vt:lpstr>
      <vt:lpstr>Times New Roman</vt:lpstr>
      <vt:lpstr>1_Office Theme</vt:lpstr>
      <vt:lpstr>5_Office Theme</vt:lpstr>
      <vt:lpstr>2_Office Theme</vt:lpstr>
      <vt:lpstr>2_Office 主题​​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Giới thiệu với bạn một bức tranh mà em thích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Ngọc Bích Đỗ</cp:lastModifiedBy>
  <cp:revision>55</cp:revision>
  <dcterms:created xsi:type="dcterms:W3CDTF">2021-05-25T05:02:22Z</dcterms:created>
  <dcterms:modified xsi:type="dcterms:W3CDTF">2021-10-20T03:35:14Z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