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</p:sldMasterIdLst>
  <p:notesMasterIdLst>
    <p:notesMasterId r:id="rId11"/>
  </p:notesMasterIdLst>
  <p:sldIdLst>
    <p:sldId id="269" r:id="rId3"/>
    <p:sldId id="423" r:id="rId4"/>
    <p:sldId id="289" r:id="rId5"/>
    <p:sldId id="425" r:id="rId6"/>
    <p:sldId id="291" r:id="rId7"/>
    <p:sldId id="292" r:id="rId8"/>
    <p:sldId id="426" r:id="rId9"/>
    <p:sldId id="431" r:id="rId1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5B5"/>
    <a:srgbClr val="FFFBCD"/>
    <a:srgbClr val="FDDEEB"/>
    <a:srgbClr val="FFF789"/>
    <a:srgbClr val="E07235"/>
    <a:srgbClr val="EB54E9"/>
    <a:srgbClr val="D34CD6"/>
    <a:srgbClr val="D8F3FC"/>
    <a:srgbClr val="EF5F5F"/>
    <a:srgbClr val="9CDC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-34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1BF0A-4ABE-4F55-9AD7-D9EC24741DF7}" type="datetimeFigureOut">
              <a:rPr lang="vi-VN" smtClean="0"/>
              <a:t>08/01/2023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908D41-8D48-427E-9C52-1D3D4A9DF01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5462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854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46073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61235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48652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1152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874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7867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918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51807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993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72160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34992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7977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7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179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017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819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86494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99884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6586856"/>
      </p:ext>
    </p:extLst>
  </p:cSld>
  <p:clrMapOvr>
    <a:masterClrMapping/>
  </p:clrMapOvr>
  <p:transition spd="med" advClick="0" advTm="10000">
    <p:blinds dir="vert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264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3574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5972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2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19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4.wav"/><Relationship Id="rId7" Type="http://schemas.openxmlformats.org/officeDocument/2006/relationships/image" Target="../media/image1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0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56835" y="604625"/>
            <a:ext cx="31822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81630" y="1613017"/>
            <a:ext cx="7221352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37: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</a:t>
            </a:r>
            <a:r>
              <a:rPr lang="en-US" sz="4400" b="1" noProof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2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07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9BE550B7-3F79-40DF-A748-18A4034397DD}"/>
              </a:ext>
            </a:extLst>
          </p:cNvPr>
          <p:cNvSpPr/>
          <p:nvPr/>
        </p:nvSpPr>
        <p:spPr>
          <a:xfrm>
            <a:off x="106487" y="26898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1</a:t>
            </a:r>
            <a:endParaRPr lang="vi-VN" sz="4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3D8FEA5-1D09-4B8D-9492-BF3934F09BFA}"/>
              </a:ext>
            </a:extLst>
          </p:cNvPr>
          <p:cNvSpPr txBox="1"/>
          <p:nvPr/>
        </p:nvSpPr>
        <p:spPr>
          <a:xfrm>
            <a:off x="734485" y="140644"/>
            <a:ext cx="108609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dirty="0"/>
              <a:t>a) Viết 2 + 2 + 2 + 2 + 2 = 10 thành phép nhân.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1B31387E-CB10-48CD-98FE-4BDBFC721447}"/>
              </a:ext>
            </a:extLst>
          </p:cNvPr>
          <p:cNvGrpSpPr/>
          <p:nvPr/>
        </p:nvGrpSpPr>
        <p:grpSpPr>
          <a:xfrm>
            <a:off x="3390211" y="848530"/>
            <a:ext cx="3800298" cy="1446550"/>
            <a:chOff x="8046147" y="1143254"/>
            <a:chExt cx="2699226" cy="14465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E20E59AE-A816-47EE-9608-70534620BA38}"/>
                </a:ext>
              </a:extLst>
            </p:cNvPr>
            <p:cNvSpPr/>
            <p:nvPr/>
          </p:nvSpPr>
          <p:spPr>
            <a:xfrm>
              <a:off x="8046147" y="1182328"/>
              <a:ext cx="2699225" cy="733253"/>
            </a:xfrm>
            <a:prstGeom prst="rect">
              <a:avLst/>
            </a:prstGeom>
            <a:solidFill>
              <a:srgbClr val="FFF789"/>
            </a:solidFill>
            <a:ln>
              <a:solidFill>
                <a:srgbClr val="FFF7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9057E045-8049-447A-862C-E28EACAA314E}"/>
                </a:ext>
              </a:extLst>
            </p:cNvPr>
            <p:cNvSpPr/>
            <p:nvPr/>
          </p:nvSpPr>
          <p:spPr>
            <a:xfrm>
              <a:off x="8132865" y="1146140"/>
              <a:ext cx="498855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400" dirty="0">
                  <a:solidFill>
                    <a:srgbClr val="FF0000"/>
                  </a:solidFill>
                </a:rPr>
                <a:t>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xmlns="" id="{A98663C4-79F9-4581-ABD4-30524572D57A}"/>
                    </a:ext>
                  </a:extLst>
                </p:cNvPr>
                <p:cNvSpPr txBox="1"/>
                <p:nvPr/>
              </p:nvSpPr>
              <p:spPr>
                <a:xfrm>
                  <a:off x="8644459" y="1192305"/>
                  <a:ext cx="559448" cy="6771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vi-VN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A98663C4-79F9-4581-ABD4-30524572D5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44459" y="1192305"/>
                  <a:ext cx="407163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E575DCC2-2EE4-458C-81D7-38D88E06B45B}"/>
                </a:ext>
              </a:extLst>
            </p:cNvPr>
            <p:cNvSpPr/>
            <p:nvPr/>
          </p:nvSpPr>
          <p:spPr>
            <a:xfrm>
              <a:off x="9128038" y="1143254"/>
              <a:ext cx="465899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 smtClean="0">
                  <a:solidFill>
                    <a:srgbClr val="FF0000"/>
                  </a:solidFill>
                </a:rPr>
                <a:t> </a:t>
              </a:r>
              <a:r>
                <a:rPr lang="vi-VN" sz="4400" smtClean="0">
                  <a:solidFill>
                    <a:srgbClr val="FF0000"/>
                  </a:solidFill>
                </a:rPr>
                <a:t>5</a:t>
              </a:r>
              <a:endParaRPr lang="vi-VN" sz="4400" dirty="0">
                <a:solidFill>
                  <a:srgbClr val="FF0000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5A55C1A2-80CD-4625-8F37-5B771E54E7C5}"/>
                </a:ext>
              </a:extLst>
            </p:cNvPr>
            <p:cNvSpPr/>
            <p:nvPr/>
          </p:nvSpPr>
          <p:spPr>
            <a:xfrm>
              <a:off x="9616746" y="1143254"/>
              <a:ext cx="514885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400" dirty="0">
                  <a:solidFill>
                    <a:srgbClr val="FF0000"/>
                  </a:solidFill>
                </a:rPr>
                <a:t>=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85EA1734-D39E-46D1-804B-89B8D5592356}"/>
                </a:ext>
              </a:extLst>
            </p:cNvPr>
            <p:cNvSpPr/>
            <p:nvPr/>
          </p:nvSpPr>
          <p:spPr>
            <a:xfrm>
              <a:off x="10105454" y="1143254"/>
              <a:ext cx="639919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4400">
                  <a:solidFill>
                    <a:srgbClr val="FF0000"/>
                  </a:solidFill>
                </a:rPr>
                <a:t>10</a:t>
              </a:r>
              <a:endParaRPr lang="vi-VN" sz="4400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7F105A14-0788-4900-8476-9AE220772312}"/>
                  </a:ext>
                </a:extLst>
              </p:cNvPr>
              <p:cNvSpPr txBox="1"/>
              <p:nvPr/>
            </p:nvSpPr>
            <p:spPr>
              <a:xfrm>
                <a:off x="221849" y="1620857"/>
                <a:ext cx="1148416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b) Viết phép nhân 5 </a:t>
                </a:r>
                <a14:m>
                  <m:oMath xmlns:m="http://schemas.openxmlformats.org/officeDocument/2006/math">
                    <m:r>
                      <a:rPr lang="vi-VN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dirty="0"/>
                  <a:t>7 = 35 thành phép cộng các số hạng bằng nhau.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F105A14-0788-4900-8476-9AE2207723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849" y="1620857"/>
                <a:ext cx="11484169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1062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C6EB828D-75C7-41B3-B3A1-CE060D29C159}"/>
              </a:ext>
            </a:extLst>
          </p:cNvPr>
          <p:cNvGrpSpPr/>
          <p:nvPr/>
        </p:nvGrpSpPr>
        <p:grpSpPr>
          <a:xfrm>
            <a:off x="1577869" y="2295080"/>
            <a:ext cx="9810545" cy="849902"/>
            <a:chOff x="8046147" y="1143254"/>
            <a:chExt cx="2699225" cy="144655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B719BC1A-D9B5-4D59-B162-72BEECF438A7}"/>
                </a:ext>
              </a:extLst>
            </p:cNvPr>
            <p:cNvSpPr/>
            <p:nvPr/>
          </p:nvSpPr>
          <p:spPr>
            <a:xfrm>
              <a:off x="8046147" y="1182326"/>
              <a:ext cx="2699225" cy="1407477"/>
            </a:xfrm>
            <a:prstGeom prst="rect">
              <a:avLst/>
            </a:prstGeom>
            <a:solidFill>
              <a:srgbClr val="FFF789"/>
            </a:solidFill>
            <a:ln>
              <a:solidFill>
                <a:srgbClr val="FFF7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8167EEB8-36C4-4840-AB2F-7E3BEAFAD2AF}"/>
                </a:ext>
              </a:extLst>
            </p:cNvPr>
            <p:cNvSpPr/>
            <p:nvPr/>
          </p:nvSpPr>
          <p:spPr>
            <a:xfrm>
              <a:off x="8046148" y="1143254"/>
              <a:ext cx="2699224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4400" dirty="0">
                  <a:solidFill>
                    <a:srgbClr val="FF0000"/>
                  </a:solidFill>
                </a:rPr>
                <a:t>5 + 5 + 5 + 5 + 5 + 5 + 5 = 35</a:t>
              </a:r>
            </a:p>
          </p:txBody>
        </p:sp>
      </p:grpSp>
      <p:sp>
        <p:nvSpPr>
          <p:cNvPr id="22" name="Star: 5 Points 21">
            <a:extLst>
              <a:ext uri="{FF2B5EF4-FFF2-40B4-BE49-F238E27FC236}">
                <a16:creationId xmlns:a16="http://schemas.microsoft.com/office/drawing/2014/main" xmlns="" id="{8D1E3C37-C602-430F-A552-333102BD6DD8}"/>
              </a:ext>
            </a:extLst>
          </p:cNvPr>
          <p:cNvSpPr/>
          <p:nvPr/>
        </p:nvSpPr>
        <p:spPr>
          <a:xfrm>
            <a:off x="325148" y="3425278"/>
            <a:ext cx="710027" cy="7239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1E2EC3A-F460-455F-8532-F40607FEBA8B}"/>
              </a:ext>
            </a:extLst>
          </p:cNvPr>
          <p:cNvSpPr txBox="1"/>
          <p:nvPr/>
        </p:nvSpPr>
        <p:spPr>
          <a:xfrm>
            <a:off x="1314926" y="3556395"/>
            <a:ext cx="7550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 Viết 3 + 3 + 3 = 9 thành phép nhân.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34957D68-83E3-4EC8-BADF-1B7D91635E50}"/>
              </a:ext>
            </a:extLst>
          </p:cNvPr>
          <p:cNvGrpSpPr/>
          <p:nvPr/>
        </p:nvGrpSpPr>
        <p:grpSpPr>
          <a:xfrm>
            <a:off x="3503344" y="4244594"/>
            <a:ext cx="2699226" cy="710772"/>
            <a:chOff x="8046147" y="1143254"/>
            <a:chExt cx="2699226" cy="710772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77A7896A-575B-4AA2-B9B9-C6C2B5C0FF07}"/>
                </a:ext>
              </a:extLst>
            </p:cNvPr>
            <p:cNvSpPr/>
            <p:nvPr/>
          </p:nvSpPr>
          <p:spPr>
            <a:xfrm>
              <a:off x="8046147" y="1182328"/>
              <a:ext cx="2699225" cy="475903"/>
            </a:xfrm>
            <a:prstGeom prst="rect">
              <a:avLst/>
            </a:prstGeom>
            <a:solidFill>
              <a:srgbClr val="FFF789"/>
            </a:solidFill>
            <a:ln>
              <a:solidFill>
                <a:srgbClr val="FFF7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4A68BDD1-CFDA-4F4E-BADB-E167BF151B2F}"/>
                </a:ext>
              </a:extLst>
            </p:cNvPr>
            <p:cNvSpPr/>
            <p:nvPr/>
          </p:nvSpPr>
          <p:spPr>
            <a:xfrm>
              <a:off x="8132865" y="1146140"/>
              <a:ext cx="47000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000" dirty="0">
                  <a:solidFill>
                    <a:srgbClr val="FF0000"/>
                  </a:solidFill>
                </a:rPr>
                <a:t>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xmlns="" id="{4343AE62-2C59-41B2-AC22-FDBE3C7E46AC}"/>
                    </a:ext>
                  </a:extLst>
                </p:cNvPr>
                <p:cNvSpPr txBox="1"/>
                <p:nvPr/>
              </p:nvSpPr>
              <p:spPr>
                <a:xfrm>
                  <a:off x="8644459" y="1192305"/>
                  <a:ext cx="509755" cy="61555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4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</m:oMath>
                    </m:oMathPara>
                  </a14:m>
                  <a:endParaRPr lang="vi-VN" sz="4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4343AE62-2C59-41B2-AC22-FDBE3C7E46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44459" y="1192305"/>
                  <a:ext cx="407163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CD4EAB49-F895-4A2E-83D0-289CEC42754D}"/>
                </a:ext>
              </a:extLst>
            </p:cNvPr>
            <p:cNvSpPr/>
            <p:nvPr/>
          </p:nvSpPr>
          <p:spPr>
            <a:xfrm>
              <a:off x="9128038" y="1143254"/>
              <a:ext cx="47000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000" dirty="0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866A44A8-3EF2-4423-B12B-C0FD8105D299}"/>
                </a:ext>
              </a:extLst>
            </p:cNvPr>
            <p:cNvSpPr/>
            <p:nvPr/>
          </p:nvSpPr>
          <p:spPr>
            <a:xfrm>
              <a:off x="9616746" y="1143254"/>
              <a:ext cx="48442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000" dirty="0">
                  <a:solidFill>
                    <a:srgbClr val="FF0000"/>
                  </a:solidFill>
                </a:rPr>
                <a:t>=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18175C08-9AC6-4EE0-A927-B4E7645B3876}"/>
                </a:ext>
              </a:extLst>
            </p:cNvPr>
            <p:cNvSpPr/>
            <p:nvPr/>
          </p:nvSpPr>
          <p:spPr>
            <a:xfrm>
              <a:off x="10105454" y="1143254"/>
              <a:ext cx="63991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4000" dirty="0">
                  <a:solidFill>
                    <a:srgbClr val="FF0000"/>
                  </a:solidFill>
                </a:rPr>
                <a:t>9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E0DDF236-44C2-4A9B-A97A-CEED71F57C7D}"/>
                  </a:ext>
                </a:extLst>
              </p:cNvPr>
              <p:cNvSpPr txBox="1"/>
              <p:nvPr/>
            </p:nvSpPr>
            <p:spPr>
              <a:xfrm>
                <a:off x="325148" y="4955366"/>
                <a:ext cx="1116356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 Viết phép nhân 4 </a:t>
                </a:r>
                <a14:m>
                  <m:oMath xmlns:m="http://schemas.openxmlformats.org/officeDocument/2006/math">
                    <m:r>
                      <a:rPr lang="vi-VN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dirty="0"/>
                  <a:t>6 = 24 thành phép cộng các số hạng bằng nhau.</a:t>
                </a: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0DDF236-44C2-4A9B-A97A-CEED71F57C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148" y="4955366"/>
                <a:ext cx="11163569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218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DE44850A-7AE5-469F-8069-0A52C0FE9806}"/>
              </a:ext>
            </a:extLst>
          </p:cNvPr>
          <p:cNvGrpSpPr/>
          <p:nvPr/>
        </p:nvGrpSpPr>
        <p:grpSpPr>
          <a:xfrm>
            <a:off x="2691402" y="5894393"/>
            <a:ext cx="7311579" cy="1323439"/>
            <a:chOff x="8046147" y="1143254"/>
            <a:chExt cx="2699225" cy="132343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12FD0F3C-4818-4BC8-9D39-3CD812818D78}"/>
                </a:ext>
              </a:extLst>
            </p:cNvPr>
            <p:cNvSpPr/>
            <p:nvPr/>
          </p:nvSpPr>
          <p:spPr>
            <a:xfrm>
              <a:off x="8046147" y="1182328"/>
              <a:ext cx="2699225" cy="571238"/>
            </a:xfrm>
            <a:prstGeom prst="rect">
              <a:avLst/>
            </a:prstGeom>
            <a:solidFill>
              <a:srgbClr val="FFF789"/>
            </a:solidFill>
            <a:ln>
              <a:solidFill>
                <a:srgbClr val="FFF7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2A324A88-6E30-43C2-8A97-FC74157141DF}"/>
                </a:ext>
              </a:extLst>
            </p:cNvPr>
            <p:cNvSpPr/>
            <p:nvPr/>
          </p:nvSpPr>
          <p:spPr>
            <a:xfrm>
              <a:off x="8046148" y="1143254"/>
              <a:ext cx="2699224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4000" dirty="0">
                  <a:solidFill>
                    <a:srgbClr val="FF0000"/>
                  </a:solidFill>
                </a:rPr>
                <a:t>4 + 4 + 4 + 4 + 4 + 4 = 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595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3" grpId="0"/>
      <p:bldP spid="22" grpId="0" animBg="1"/>
      <p:bldP spid="25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DF48A01-9ACA-486F-AA30-44436C919C5F}"/>
              </a:ext>
            </a:extLst>
          </p:cNvPr>
          <p:cNvSpPr txBox="1"/>
          <p:nvPr/>
        </p:nvSpPr>
        <p:spPr>
          <a:xfrm>
            <a:off x="307156" y="309623"/>
            <a:ext cx="461120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 1 ( tr 6)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7A04DB1-714C-496E-A4A4-27EAA6912B23}"/>
              </a:ext>
            </a:extLst>
          </p:cNvPr>
          <p:cNvSpPr txBox="1"/>
          <p:nvPr/>
        </p:nvSpPr>
        <p:spPr>
          <a:xfrm>
            <a:off x="708003" y="1470172"/>
            <a:ext cx="1003653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a. 2 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+   </a:t>
            </a:r>
            <a:r>
              <a:rPr lang="en-US" sz="4000" b="1" dirty="0" smtClean="0">
                <a:latin typeface="HP001 4 hàng" panose="020B0603050302020204" pitchFamily="34" charset="0"/>
                <a:cs typeface="Times New Roman" pitchFamily="18" charset="0"/>
              </a:rPr>
              <a:t>2   +  2  +   2  +   2  =   10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B3BC169-1F80-4788-B328-2ECD7CAE98C6}"/>
              </a:ext>
            </a:extLst>
          </p:cNvPr>
          <p:cNvSpPr txBox="1"/>
          <p:nvPr/>
        </p:nvSpPr>
        <p:spPr>
          <a:xfrm>
            <a:off x="684856" y="3485695"/>
            <a:ext cx="51790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b. 5   </a:t>
            </a:r>
            <a:r>
              <a:rPr lang="en-US" sz="3200" dirty="0" smtClean="0">
                <a:cs typeface="Times New Roman" pitchFamily="18" charset="0"/>
              </a:rPr>
              <a:t>x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    7  =  35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  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7A04DB1-714C-496E-A4A4-27EAA6912B23}"/>
              </a:ext>
            </a:extLst>
          </p:cNvPr>
          <p:cNvSpPr txBox="1"/>
          <p:nvPr/>
        </p:nvSpPr>
        <p:spPr>
          <a:xfrm>
            <a:off x="1280997" y="2369765"/>
            <a:ext cx="80365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mtClean="0">
                <a:latin typeface="HP001 4 hàng" panose="020B0603050302020204" pitchFamily="34" charset="0"/>
                <a:cs typeface="Times New Roman" pitchFamily="18" charset="0"/>
              </a:rPr>
              <a:t>..... 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x ..... = ......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7A04DB1-714C-496E-A4A4-27EAA6912B23}"/>
              </a:ext>
            </a:extLst>
          </p:cNvPr>
          <p:cNvSpPr txBox="1"/>
          <p:nvPr/>
        </p:nvSpPr>
        <p:spPr>
          <a:xfrm>
            <a:off x="1170160" y="4297503"/>
            <a:ext cx="80365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mtClean="0">
                <a:latin typeface="HP001 4 hàng" panose="020B0603050302020204" pitchFamily="34" charset="0"/>
                <a:cs typeface="Times New Roman" pitchFamily="18" charset="0"/>
              </a:rPr>
              <a:t>...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+ ... + … + … + … + … + … = ...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23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4E64D23C-F136-470B-A0CA-546F6A7411D2}"/>
              </a:ext>
            </a:extLst>
          </p:cNvPr>
          <p:cNvSpPr/>
          <p:nvPr/>
        </p:nvSpPr>
        <p:spPr>
          <a:xfrm>
            <a:off x="279934" y="20863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0F5152C-49CF-47DC-9F61-F0644EC70708}"/>
              </a:ext>
            </a:extLst>
          </p:cNvPr>
          <p:cNvSpPr txBox="1"/>
          <p:nvPr/>
        </p:nvSpPr>
        <p:spPr>
          <a:xfrm>
            <a:off x="966637" y="208633"/>
            <a:ext cx="26906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/>
              <a:t>Tìm phép nhân phù hợp với câu trả lời cho mỗi câu hỏi.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B216AC-EF32-416F-AF93-4B01C5D9D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03675" y="328811"/>
            <a:ext cx="6875324" cy="6529189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2DADC04F-39DD-464F-84B8-A0D0EE0F92B7}"/>
              </a:ext>
            </a:extLst>
          </p:cNvPr>
          <p:cNvSpPr/>
          <p:nvPr/>
        </p:nvSpPr>
        <p:spPr>
          <a:xfrm>
            <a:off x="4807639" y="2628900"/>
            <a:ext cx="4330700" cy="779318"/>
          </a:xfrm>
          <a:custGeom>
            <a:avLst/>
            <a:gdLst>
              <a:gd name="connsiteX0" fmla="*/ 4498812 w 4597365"/>
              <a:gd name="connsiteY0" fmla="*/ 0 h 584200"/>
              <a:gd name="connsiteX1" fmla="*/ 4105112 w 4597365"/>
              <a:gd name="connsiteY1" fmla="*/ 292100 h 584200"/>
              <a:gd name="connsiteX2" fmla="*/ 663412 w 4597365"/>
              <a:gd name="connsiteY2" fmla="*/ 304800 h 584200"/>
              <a:gd name="connsiteX3" fmla="*/ 3012 w 4597365"/>
              <a:gd name="connsiteY3" fmla="*/ 584200 h 58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7365" h="584200">
                <a:moveTo>
                  <a:pt x="4498812" y="0"/>
                </a:moveTo>
                <a:cubicBezTo>
                  <a:pt x="4621578" y="120650"/>
                  <a:pt x="4744345" y="241300"/>
                  <a:pt x="4105112" y="292100"/>
                </a:cubicBezTo>
                <a:cubicBezTo>
                  <a:pt x="3465879" y="342900"/>
                  <a:pt x="1347095" y="256117"/>
                  <a:pt x="663412" y="304800"/>
                </a:cubicBezTo>
                <a:cubicBezTo>
                  <a:pt x="-20271" y="353483"/>
                  <a:pt x="-8630" y="468841"/>
                  <a:pt x="3012" y="58420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9969C87A-3E3E-47AC-8660-60E1745288CF}"/>
              </a:ext>
            </a:extLst>
          </p:cNvPr>
          <p:cNvSpPr/>
          <p:nvPr/>
        </p:nvSpPr>
        <p:spPr>
          <a:xfrm rot="10800000">
            <a:off x="5633139" y="3581399"/>
            <a:ext cx="4330700" cy="921327"/>
          </a:xfrm>
          <a:custGeom>
            <a:avLst/>
            <a:gdLst>
              <a:gd name="connsiteX0" fmla="*/ 4498812 w 4597365"/>
              <a:gd name="connsiteY0" fmla="*/ 0 h 584200"/>
              <a:gd name="connsiteX1" fmla="*/ 4105112 w 4597365"/>
              <a:gd name="connsiteY1" fmla="*/ 292100 h 584200"/>
              <a:gd name="connsiteX2" fmla="*/ 663412 w 4597365"/>
              <a:gd name="connsiteY2" fmla="*/ 304800 h 584200"/>
              <a:gd name="connsiteX3" fmla="*/ 3012 w 4597365"/>
              <a:gd name="connsiteY3" fmla="*/ 584200 h 58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7365" h="584200">
                <a:moveTo>
                  <a:pt x="4498812" y="0"/>
                </a:moveTo>
                <a:cubicBezTo>
                  <a:pt x="4621578" y="120650"/>
                  <a:pt x="4744345" y="241300"/>
                  <a:pt x="4105112" y="292100"/>
                </a:cubicBezTo>
                <a:cubicBezTo>
                  <a:pt x="3465879" y="342900"/>
                  <a:pt x="1347095" y="256117"/>
                  <a:pt x="663412" y="304800"/>
                </a:cubicBezTo>
                <a:cubicBezTo>
                  <a:pt x="-20271" y="353483"/>
                  <a:pt x="-8630" y="468841"/>
                  <a:pt x="3012" y="58420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F01A431B-605E-435E-9BDE-550ADAFC55A9}"/>
              </a:ext>
            </a:extLst>
          </p:cNvPr>
          <p:cNvSpPr/>
          <p:nvPr/>
        </p:nvSpPr>
        <p:spPr>
          <a:xfrm>
            <a:off x="6616700" y="3619500"/>
            <a:ext cx="2381638" cy="622300"/>
          </a:xfrm>
          <a:custGeom>
            <a:avLst/>
            <a:gdLst>
              <a:gd name="connsiteX0" fmla="*/ 2374900 w 2381638"/>
              <a:gd name="connsiteY0" fmla="*/ 622300 h 622300"/>
              <a:gd name="connsiteX1" fmla="*/ 2070100 w 2381638"/>
              <a:gd name="connsiteY1" fmla="*/ 215900 h 622300"/>
              <a:gd name="connsiteX2" fmla="*/ 355600 w 2381638"/>
              <a:gd name="connsiteY2" fmla="*/ 241300 h 622300"/>
              <a:gd name="connsiteX3" fmla="*/ 0 w 2381638"/>
              <a:gd name="connsiteY3" fmla="*/ 0 h 62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1638" h="622300">
                <a:moveTo>
                  <a:pt x="2374900" y="622300"/>
                </a:moveTo>
                <a:cubicBezTo>
                  <a:pt x="2390775" y="450850"/>
                  <a:pt x="2406650" y="279400"/>
                  <a:pt x="2070100" y="215900"/>
                </a:cubicBezTo>
                <a:cubicBezTo>
                  <a:pt x="1733550" y="152400"/>
                  <a:pt x="700617" y="277283"/>
                  <a:pt x="355600" y="241300"/>
                </a:cubicBezTo>
                <a:cubicBezTo>
                  <a:pt x="10583" y="205317"/>
                  <a:pt x="5291" y="102658"/>
                  <a:pt x="0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7015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F01D7703-1FF4-4AE5-B4F5-37EFB057280E}"/>
              </a:ext>
            </a:extLst>
          </p:cNvPr>
          <p:cNvSpPr/>
          <p:nvPr/>
        </p:nvSpPr>
        <p:spPr>
          <a:xfrm>
            <a:off x="196806" y="250196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D76D2C1-190A-4E08-A9DE-70E428BEBCA3}"/>
              </a:ext>
            </a:extLst>
          </p:cNvPr>
          <p:cNvSpPr txBox="1"/>
          <p:nvPr/>
        </p:nvSpPr>
        <p:spPr>
          <a:xfrm>
            <a:off x="823563" y="176469"/>
            <a:ext cx="3360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/>
              <a:t>Tính (theo mẫu).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6095B7CA-55C0-40A1-90AD-2368F84920B1}"/>
                  </a:ext>
                </a:extLst>
              </p:cNvPr>
              <p:cNvSpPr txBox="1"/>
              <p:nvPr/>
            </p:nvSpPr>
            <p:spPr>
              <a:xfrm>
                <a:off x="823563" y="1055639"/>
                <a:ext cx="197682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4000" dirty="0"/>
                  <a:t>a) 5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000" dirty="0"/>
                  <a:t>4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6095B7CA-55C0-40A1-90AD-2368F84920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563" y="1055639"/>
                <a:ext cx="1976823" cy="707886"/>
              </a:xfrm>
              <a:prstGeom prst="rect">
                <a:avLst/>
              </a:prstGeom>
              <a:blipFill rotWithShape="1">
                <a:blip r:embed="rId4"/>
                <a:stretch>
                  <a:fillRect l="-10802" t="-15517" r="-10185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3AFF7A1-E66A-4A70-8A50-93B69664B30C}"/>
              </a:ext>
            </a:extLst>
          </p:cNvPr>
          <p:cNvGrpSpPr/>
          <p:nvPr/>
        </p:nvGrpSpPr>
        <p:grpSpPr>
          <a:xfrm>
            <a:off x="66073" y="1723960"/>
            <a:ext cx="8468327" cy="1776958"/>
            <a:chOff x="1313001" y="2225190"/>
            <a:chExt cx="6674071" cy="177695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86F03EA1-B559-4D2A-9A17-4D90CAAF4EE7}"/>
                </a:ext>
              </a:extLst>
            </p:cNvPr>
            <p:cNvSpPr/>
            <p:nvPr/>
          </p:nvSpPr>
          <p:spPr>
            <a:xfrm>
              <a:off x="1313001" y="2225190"/>
              <a:ext cx="4635500" cy="1354354"/>
            </a:xfrm>
            <a:prstGeom prst="rect">
              <a:avLst/>
            </a:prstGeom>
            <a:solidFill>
              <a:srgbClr val="FFFBCD"/>
            </a:solidFill>
            <a:ln>
              <a:solidFill>
                <a:srgbClr val="FFFBCD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xmlns="" id="{156E2D30-96D8-4FF3-A70E-6750A42E152E}"/>
                    </a:ext>
                  </a:extLst>
                </p:cNvPr>
                <p:cNvSpPr txBox="1"/>
                <p:nvPr/>
              </p:nvSpPr>
              <p:spPr>
                <a:xfrm>
                  <a:off x="1408027" y="2350477"/>
                  <a:ext cx="6579045" cy="165167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vi-VN" sz="3600" dirty="0"/>
                    <a:t>Mẫu: 5 </a:t>
                  </a:r>
                  <a14:m>
                    <m:oMath xmlns:m="http://schemas.openxmlformats.org/officeDocument/2006/math">
                      <m:r>
                        <a:rPr lang="vi-VN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vi-VN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3600" dirty="0"/>
                    <a:t>4 = 5 + 5 + 5 + 5 = 20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vi-VN" sz="3600" dirty="0"/>
                    <a:t>         5 </a:t>
                  </a:r>
                  <a14:m>
                    <m:oMath xmlns:m="http://schemas.openxmlformats.org/officeDocument/2006/math">
                      <m:r>
                        <a:rPr lang="vi-VN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</m:oMath>
                  </a14:m>
                  <a:r>
                    <a:rPr lang="vi-VN" sz="3600" dirty="0"/>
                    <a:t>4 = 20</a:t>
                  </a: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156E2D30-96D8-4FF3-A70E-6750A42E15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8027" y="2350477"/>
                  <a:ext cx="4445448" cy="1131848"/>
                </a:xfrm>
                <a:prstGeom prst="rect">
                  <a:avLst/>
                </a:prstGeom>
                <a:blipFill>
                  <a:blip r:embed="rId6"/>
                  <a:stretch>
                    <a:fillRect l="-2195" r="-1235" b="-11828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775239CB-7D61-45C9-B0AC-5AA288B9F5EF}"/>
                  </a:ext>
                </a:extLst>
              </p:cNvPr>
              <p:cNvSpPr txBox="1"/>
              <p:nvPr/>
            </p:nvSpPr>
            <p:spPr>
              <a:xfrm>
                <a:off x="7297011" y="1259209"/>
                <a:ext cx="197682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4000" dirty="0"/>
                  <a:t>b) 8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000" dirty="0"/>
                  <a:t>2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75239CB-7D61-45C9-B0AC-5AA288B9F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7011" y="1259209"/>
                <a:ext cx="1976823" cy="707886"/>
              </a:xfrm>
              <a:prstGeom prst="rect">
                <a:avLst/>
              </a:prstGeom>
              <a:blipFill rotWithShape="1">
                <a:blip r:embed="rId7"/>
                <a:stretch>
                  <a:fillRect l="-10802" t="-15517" r="-10185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8F379A8C-4429-4A93-943A-67FE1DB430C3}"/>
                  </a:ext>
                </a:extLst>
              </p:cNvPr>
              <p:cNvSpPr txBox="1"/>
              <p:nvPr/>
            </p:nvSpPr>
            <p:spPr>
              <a:xfrm>
                <a:off x="1313001" y="3905000"/>
                <a:ext cx="194796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4000" dirty="0"/>
                  <a:t>c) 3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000" dirty="0"/>
                  <a:t>6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F379A8C-4429-4A93-943A-67FE1DB43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001" y="3905000"/>
                <a:ext cx="1947969" cy="707886"/>
              </a:xfrm>
              <a:prstGeom prst="rect">
                <a:avLst/>
              </a:prstGeom>
              <a:blipFill rotWithShape="1">
                <a:blip r:embed="rId8"/>
                <a:stretch>
                  <a:fillRect l="-10938" t="-15517" r="-10000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EB1636E0-5A6D-4F9A-A50E-A6307F1BAF7C}"/>
                  </a:ext>
                </a:extLst>
              </p:cNvPr>
              <p:cNvSpPr txBox="1"/>
              <p:nvPr/>
            </p:nvSpPr>
            <p:spPr>
              <a:xfrm>
                <a:off x="7545988" y="4043545"/>
                <a:ext cx="197682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4000" dirty="0"/>
                  <a:t>d) 4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000" dirty="0"/>
                  <a:t>3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B1636E0-5A6D-4F9A-A50E-A6307F1BA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5988" y="4043545"/>
                <a:ext cx="1976823" cy="707886"/>
              </a:xfrm>
              <a:prstGeom prst="rect">
                <a:avLst/>
              </a:prstGeom>
              <a:blipFill rotWithShape="1">
                <a:blip r:embed="rId9"/>
                <a:stretch>
                  <a:fillRect l="-11111" t="-15517" r="-987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404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DF48A01-9ACA-486F-AA30-44436C919C5F}"/>
              </a:ext>
            </a:extLst>
          </p:cNvPr>
          <p:cNvSpPr txBox="1"/>
          <p:nvPr/>
        </p:nvSpPr>
        <p:spPr>
          <a:xfrm>
            <a:off x="139202" y="18663"/>
            <a:ext cx="43208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 3 ( tr 6)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2BD3EC2-5EA2-4772-843F-4EA2826794C8}"/>
              </a:ext>
            </a:extLst>
          </p:cNvPr>
          <p:cNvSpPr txBox="1"/>
          <p:nvPr/>
        </p:nvSpPr>
        <p:spPr>
          <a:xfrm>
            <a:off x="340203" y="816098"/>
            <a:ext cx="61406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b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F69A25C-2B77-41FA-8D4E-A83AD1F7E4E2}"/>
              </a:ext>
            </a:extLst>
          </p:cNvPr>
          <p:cNvSpPr txBox="1"/>
          <p:nvPr/>
        </p:nvSpPr>
        <p:spPr>
          <a:xfrm>
            <a:off x="385729" y="2569144"/>
            <a:ext cx="61406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c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7A04DB1-714C-496E-A4A4-27EAA6912B23}"/>
              </a:ext>
            </a:extLst>
          </p:cNvPr>
          <p:cNvSpPr txBox="1"/>
          <p:nvPr/>
        </p:nvSpPr>
        <p:spPr>
          <a:xfrm>
            <a:off x="718728" y="2925226"/>
            <a:ext cx="749701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3  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x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  6   =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……...................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B3BC169-1F80-4788-B328-2ECD7CAE98C6}"/>
              </a:ext>
            </a:extLst>
          </p:cNvPr>
          <p:cNvSpPr txBox="1"/>
          <p:nvPr/>
        </p:nvSpPr>
        <p:spPr>
          <a:xfrm>
            <a:off x="954264" y="869195"/>
            <a:ext cx="850098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HP001 4 hàng" panose="020B0603050302020204" pitchFamily="34" charset="0"/>
                <a:cs typeface="Times New Roman" pitchFamily="18" charset="0"/>
              </a:rPr>
              <a:t>8   </a:t>
            </a:r>
            <a:r>
              <a:rPr lang="en-US" sz="3600" dirty="0">
                <a:cs typeface="Times New Roman" pitchFamily="18" charset="0"/>
              </a:rPr>
              <a:t>x    </a:t>
            </a:r>
            <a:r>
              <a:rPr lang="en-US" sz="3600" b="1" dirty="0">
                <a:latin typeface="HP001 4 hàng" panose="020B0603050302020204" pitchFamily="34" charset="0"/>
                <a:cs typeface="Times New Roman" pitchFamily="18" charset="0"/>
              </a:rPr>
              <a:t>2   = </a:t>
            </a:r>
            <a:r>
              <a:rPr lang="en-US" sz="3600" b="1" dirty="0" smtClean="0">
                <a:latin typeface="HP001 4 hàng" panose="020B0603050302020204" pitchFamily="34" charset="0"/>
                <a:cs typeface="Times New Roman" pitchFamily="18" charset="0"/>
              </a:rPr>
              <a:t> …   </a:t>
            </a:r>
            <a:r>
              <a:rPr lang="en-US" sz="3600" b="1" smtClean="0">
                <a:latin typeface="HP001 4 hàng" panose="020B0603050302020204" pitchFamily="34" charset="0"/>
                <a:cs typeface="Times New Roman" pitchFamily="18" charset="0"/>
              </a:rPr>
              <a:t>+  ... = ….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05806CA-FC5C-4080-8A05-14CCA51236A3}"/>
              </a:ext>
            </a:extLst>
          </p:cNvPr>
          <p:cNvSpPr txBox="1"/>
          <p:nvPr/>
        </p:nvSpPr>
        <p:spPr>
          <a:xfrm>
            <a:off x="940409" y="1745459"/>
            <a:ext cx="850098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HP001 4 hàng" panose="020B0603050302020204" pitchFamily="34" charset="0"/>
                <a:cs typeface="Times New Roman" pitchFamily="18" charset="0"/>
              </a:rPr>
              <a:t>8   </a:t>
            </a:r>
            <a:r>
              <a:rPr lang="en-US" sz="3600" dirty="0">
                <a:cs typeface="Times New Roman" pitchFamily="18" charset="0"/>
              </a:rPr>
              <a:t>x    </a:t>
            </a:r>
            <a:r>
              <a:rPr lang="en-US" sz="3600" b="1" dirty="0">
                <a:latin typeface="HP001 4 hàng" panose="020B0603050302020204" pitchFamily="34" charset="0"/>
                <a:cs typeface="Times New Roman" pitchFamily="18" charset="0"/>
              </a:rPr>
              <a:t>2   </a:t>
            </a:r>
            <a:r>
              <a:rPr lang="en-US" sz="3600" b="1" dirty="0" smtClean="0">
                <a:latin typeface="HP001 4 hàng" panose="020B0603050302020204" pitchFamily="34" charset="0"/>
                <a:cs typeface="Times New Roman" pitchFamily="18" charset="0"/>
              </a:rPr>
              <a:t>=  ...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8AA1E9E-08E4-4428-83F8-FC39C708811E}"/>
              </a:ext>
            </a:extLst>
          </p:cNvPr>
          <p:cNvSpPr txBox="1"/>
          <p:nvPr/>
        </p:nvSpPr>
        <p:spPr>
          <a:xfrm>
            <a:off x="728280" y="3775565"/>
            <a:ext cx="883135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3  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x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  6   =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……....................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1F428C59-96A5-4A2E-9E08-6BE48C3654CD}"/>
              </a:ext>
            </a:extLst>
          </p:cNvPr>
          <p:cNvSpPr txBox="1"/>
          <p:nvPr/>
        </p:nvSpPr>
        <p:spPr>
          <a:xfrm>
            <a:off x="326349" y="4740409"/>
            <a:ext cx="6140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d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  <a:cs typeface="Times New Roman" pitchFamily="18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33E644C-4022-4483-B544-45D558E1ED20}"/>
              </a:ext>
            </a:extLst>
          </p:cNvPr>
          <p:cNvSpPr txBox="1"/>
          <p:nvPr/>
        </p:nvSpPr>
        <p:spPr>
          <a:xfrm>
            <a:off x="642013" y="4789643"/>
            <a:ext cx="784901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4  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x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  3   =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……...................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EDC2266-8AF2-4BB8-99D9-46941780EBFE}"/>
              </a:ext>
            </a:extLst>
          </p:cNvPr>
          <p:cNvSpPr txBox="1"/>
          <p:nvPr/>
        </p:nvSpPr>
        <p:spPr>
          <a:xfrm>
            <a:off x="603585" y="5607033"/>
            <a:ext cx="77181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4  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x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  3   =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……...................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42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42877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754991" y="374149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155162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Toán làm </a:t>
            </a:r>
            <a:r>
              <a:rPr lang="en-US" sz="4400" smtClean="0"/>
              <a:t>bài 1, 2, 3, 4, tr 4 + 5 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259995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Đọc và TLCH bài Mùa nước nổi.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3968617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2044</TotalTime>
  <Words>323</Words>
  <Application>Microsoft Office PowerPoint</Application>
  <PresentationFormat>Custom</PresentationFormat>
  <Paragraphs>52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158</cp:revision>
  <dcterms:created xsi:type="dcterms:W3CDTF">2021-06-02T01:34:28Z</dcterms:created>
  <dcterms:modified xsi:type="dcterms:W3CDTF">2023-01-08T12:45:26Z</dcterms:modified>
</cp:coreProperties>
</file>