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9" r:id="rId2"/>
    <p:sldId id="297" r:id="rId3"/>
    <p:sldId id="285" r:id="rId4"/>
    <p:sldId id="286" r:id="rId5"/>
    <p:sldId id="287" r:id="rId6"/>
    <p:sldId id="288" r:id="rId7"/>
    <p:sldId id="298" r:id="rId8"/>
    <p:sldId id="301" r:id="rId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388F"/>
    <a:srgbClr val="41DADE"/>
    <a:srgbClr val="F9990D"/>
    <a:srgbClr val="FB33B4"/>
    <a:srgbClr val="5EDF9E"/>
    <a:srgbClr val="F1CF94"/>
    <a:srgbClr val="F86D56"/>
    <a:srgbClr val="F7492C"/>
    <a:srgbClr val="FB25DC"/>
    <a:srgbClr val="23E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E1ED2-7F69-457D-B276-205D98558FE1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6E046-5631-401C-B769-4135BF5E7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65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2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911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1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11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52989"/>
            <a:ext cx="8307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 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Ba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21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6778" y="980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7745" y="1611792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30: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tập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29060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72337A-97EB-41E1-A1AD-ED3115D1D8F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0800" y="1254818"/>
            <a:ext cx="9194800" cy="518465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2D52F3D-4892-4D7E-B633-5C0B8A987F70}"/>
              </a:ext>
            </a:extLst>
          </p:cNvPr>
          <p:cNvSpPr/>
          <p:nvPr/>
        </p:nvSpPr>
        <p:spPr>
          <a:xfrm>
            <a:off x="3081512" y="81749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B7BDF8-97F0-48DB-8FBC-1672A01BC709}"/>
              </a:ext>
            </a:extLst>
          </p:cNvPr>
          <p:cNvSpPr txBox="1"/>
          <p:nvPr/>
        </p:nvSpPr>
        <p:spPr>
          <a:xfrm>
            <a:off x="3518834" y="817496"/>
            <a:ext cx="7666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Mỗi hình dưới đây ứng với ô chữ nào?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D496A8A-1C12-42DB-94CA-B04709A88134}"/>
              </a:ext>
            </a:extLst>
          </p:cNvPr>
          <p:cNvCxnSpPr>
            <a:cxnSpLocks/>
          </p:cNvCxnSpPr>
          <p:nvPr/>
        </p:nvCxnSpPr>
        <p:spPr>
          <a:xfrm flipH="1">
            <a:off x="2730500" y="2953265"/>
            <a:ext cx="4028646" cy="4757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DA1FDE-0260-4ED7-B1C7-6BF93FA24B35}"/>
              </a:ext>
            </a:extLst>
          </p:cNvPr>
          <p:cNvCxnSpPr>
            <a:cxnSpLocks/>
          </p:cNvCxnSpPr>
          <p:nvPr/>
        </p:nvCxnSpPr>
        <p:spPr>
          <a:xfrm flipH="1">
            <a:off x="5189838" y="4361935"/>
            <a:ext cx="3336324" cy="4626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45D9CAB-C1EE-4501-918E-D26FBA9C8F28}"/>
              </a:ext>
            </a:extLst>
          </p:cNvPr>
          <p:cNvCxnSpPr>
            <a:cxnSpLocks/>
          </p:cNvCxnSpPr>
          <p:nvPr/>
        </p:nvCxnSpPr>
        <p:spPr>
          <a:xfrm>
            <a:off x="5053914" y="4361935"/>
            <a:ext cx="1705232" cy="4626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04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492E4DC-8B12-4F3B-97BE-353AD6AED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41900" y="2629698"/>
            <a:ext cx="6220426" cy="3367275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544EE37-710A-4887-B698-767B9DA230C5}"/>
              </a:ext>
            </a:extLst>
          </p:cNvPr>
          <p:cNvSpPr/>
          <p:nvPr/>
        </p:nvSpPr>
        <p:spPr>
          <a:xfrm>
            <a:off x="807328" y="148044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041056-3FC2-49E5-B621-23E7B0B300B2}"/>
              </a:ext>
            </a:extLst>
          </p:cNvPr>
          <p:cNvSpPr txBox="1"/>
          <p:nvPr/>
        </p:nvSpPr>
        <p:spPr>
          <a:xfrm>
            <a:off x="1244650" y="1480445"/>
            <a:ext cx="887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a) Nêu các ngày còn thiếu trong tờ lịch tháng 2 dưới đây.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FE8A7C8-C919-4685-B608-E749C1382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55822"/>
              </p:ext>
            </p:extLst>
          </p:nvPr>
        </p:nvGraphicFramePr>
        <p:xfrm>
          <a:off x="6294281" y="3148675"/>
          <a:ext cx="4591397" cy="26016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2953">
                  <a:extLst>
                    <a:ext uri="{9D8B030D-6E8A-4147-A177-3AD203B41FA5}">
                      <a16:colId xmlns:a16="http://schemas.microsoft.com/office/drawing/2014/main" val="274537390"/>
                    </a:ext>
                  </a:extLst>
                </a:gridCol>
                <a:gridCol w="639680">
                  <a:extLst>
                    <a:ext uri="{9D8B030D-6E8A-4147-A177-3AD203B41FA5}">
                      <a16:colId xmlns:a16="http://schemas.microsoft.com/office/drawing/2014/main" val="484017830"/>
                    </a:ext>
                  </a:extLst>
                </a:gridCol>
                <a:gridCol w="642796">
                  <a:extLst>
                    <a:ext uri="{9D8B030D-6E8A-4147-A177-3AD203B41FA5}">
                      <a16:colId xmlns:a16="http://schemas.microsoft.com/office/drawing/2014/main" val="1092291372"/>
                    </a:ext>
                  </a:extLst>
                </a:gridCol>
                <a:gridCol w="642796">
                  <a:extLst>
                    <a:ext uri="{9D8B030D-6E8A-4147-A177-3AD203B41FA5}">
                      <a16:colId xmlns:a16="http://schemas.microsoft.com/office/drawing/2014/main" val="3960849886"/>
                    </a:ext>
                  </a:extLst>
                </a:gridCol>
                <a:gridCol w="642796">
                  <a:extLst>
                    <a:ext uri="{9D8B030D-6E8A-4147-A177-3AD203B41FA5}">
                      <a16:colId xmlns:a16="http://schemas.microsoft.com/office/drawing/2014/main" val="360845237"/>
                    </a:ext>
                  </a:extLst>
                </a:gridCol>
                <a:gridCol w="631317">
                  <a:extLst>
                    <a:ext uri="{9D8B030D-6E8A-4147-A177-3AD203B41FA5}">
                      <a16:colId xmlns:a16="http://schemas.microsoft.com/office/drawing/2014/main" val="880744691"/>
                    </a:ext>
                  </a:extLst>
                </a:gridCol>
                <a:gridCol w="769059">
                  <a:extLst>
                    <a:ext uri="{9D8B030D-6E8A-4147-A177-3AD203B41FA5}">
                      <a16:colId xmlns:a16="http://schemas.microsoft.com/office/drawing/2014/main" val="1301124571"/>
                    </a:ext>
                  </a:extLst>
                </a:gridCol>
              </a:tblGrid>
              <a:tr h="70913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  <a:r>
                        <a:rPr lang="en-US" sz="1400" b="1" baseline="0" dirty="0"/>
                        <a:t> </a:t>
                      </a:r>
                    </a:p>
                    <a:p>
                      <a:pPr algn="ctr"/>
                      <a:r>
                        <a:rPr lang="en-US" sz="1400" b="1" baseline="0" dirty="0"/>
                        <a:t>HAI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F938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  <a:r>
                        <a:rPr lang="en-US" sz="1400" b="1" baseline="0" dirty="0"/>
                        <a:t> </a:t>
                      </a:r>
                    </a:p>
                    <a:p>
                      <a:pPr algn="ctr"/>
                      <a:r>
                        <a:rPr lang="en-US" sz="1400" b="1" baseline="0" dirty="0"/>
                        <a:t>BA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F938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TƯ</a:t>
                      </a:r>
                    </a:p>
                  </a:txBody>
                  <a:tcPr anchor="ctr">
                    <a:solidFill>
                      <a:srgbClr val="F938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NĂM</a:t>
                      </a:r>
                    </a:p>
                  </a:txBody>
                  <a:tcPr anchor="ctr">
                    <a:solidFill>
                      <a:srgbClr val="F938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SÁU</a:t>
                      </a:r>
                    </a:p>
                  </a:txBody>
                  <a:tcPr anchor="ctr">
                    <a:solidFill>
                      <a:srgbClr val="F938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BẢY</a:t>
                      </a:r>
                    </a:p>
                  </a:txBody>
                  <a:tcPr anchor="ctr">
                    <a:solidFill>
                      <a:srgbClr val="F938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CHỦ</a:t>
                      </a:r>
                      <a:r>
                        <a:rPr lang="en-US" sz="1400" b="1" baseline="0" dirty="0"/>
                        <a:t> NHẬT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F938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851566"/>
                  </a:ext>
                </a:extLst>
              </a:tr>
              <a:tr h="378499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537148"/>
                  </a:ext>
                </a:extLst>
              </a:tr>
              <a:tr h="37849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13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353738"/>
                  </a:ext>
                </a:extLst>
              </a:tr>
              <a:tr h="37849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9388F"/>
                          </a:solidFill>
                        </a:rPr>
                        <a:t>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766022"/>
                  </a:ext>
                </a:extLst>
              </a:tr>
              <a:tr h="37849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9388F"/>
                          </a:solidFill>
                        </a:rPr>
                        <a:t>23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9388F"/>
                          </a:solidFill>
                        </a:rPr>
                        <a:t>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27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396450"/>
                  </a:ext>
                </a:extLst>
              </a:tr>
              <a:tr h="37849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098184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898A289-8328-4694-AFF0-12014ADAC536}"/>
              </a:ext>
            </a:extLst>
          </p:cNvPr>
          <p:cNvSpPr/>
          <p:nvPr/>
        </p:nvSpPr>
        <p:spPr>
          <a:xfrm>
            <a:off x="9666736" y="4632954"/>
            <a:ext cx="288128" cy="29166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B109F7-C249-454B-8525-7BCF1060FD8A}"/>
              </a:ext>
            </a:extLst>
          </p:cNvPr>
          <p:cNvSpPr/>
          <p:nvPr/>
        </p:nvSpPr>
        <p:spPr>
          <a:xfrm>
            <a:off x="7757202" y="5043438"/>
            <a:ext cx="288128" cy="29166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5B2432-2561-4537-9524-D7FFB0C2B44F}"/>
              </a:ext>
            </a:extLst>
          </p:cNvPr>
          <p:cNvSpPr/>
          <p:nvPr/>
        </p:nvSpPr>
        <p:spPr>
          <a:xfrm>
            <a:off x="8408171" y="5032927"/>
            <a:ext cx="288128" cy="29166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26446A-E7DA-4EE7-998F-D8B74F4C2A40}"/>
              </a:ext>
            </a:extLst>
          </p:cNvPr>
          <p:cNvSpPr txBox="1"/>
          <p:nvPr/>
        </p:nvSpPr>
        <p:spPr>
          <a:xfrm>
            <a:off x="1244650" y="2055072"/>
            <a:ext cx="887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b) Xem tờ lịch bên rồi trả lời câu hỏi.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EBE49C-E7AD-4FF5-8F56-71E7121288DE}"/>
              </a:ext>
            </a:extLst>
          </p:cNvPr>
          <p:cNvSpPr txBox="1"/>
          <p:nvPr/>
        </p:nvSpPr>
        <p:spPr>
          <a:xfrm>
            <a:off x="623206" y="2726741"/>
            <a:ext cx="887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Tháng 2 có bao nhiêu ngày?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5185A-3E71-4374-A6B1-C12861DB68CF}"/>
              </a:ext>
            </a:extLst>
          </p:cNvPr>
          <p:cNvSpPr txBox="1"/>
          <p:nvPr/>
        </p:nvSpPr>
        <p:spPr>
          <a:xfrm>
            <a:off x="604156" y="3723465"/>
            <a:ext cx="4437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Ngày Thầy thuốc Việt Nam 27 tháng 2 là thứ mấy?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F3B4A5-E204-4E1C-8336-2422C66D45EA}"/>
              </a:ext>
            </a:extLst>
          </p:cNvPr>
          <p:cNvSpPr txBox="1"/>
          <p:nvPr/>
        </p:nvSpPr>
        <p:spPr>
          <a:xfrm>
            <a:off x="623206" y="3235759"/>
            <a:ext cx="441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28 ngày.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9462AF-B763-4F36-A8A5-CB88B0D15E13}"/>
              </a:ext>
            </a:extLst>
          </p:cNvPr>
          <p:cNvSpPr txBox="1"/>
          <p:nvPr/>
        </p:nvSpPr>
        <p:spPr>
          <a:xfrm>
            <a:off x="623206" y="4622401"/>
            <a:ext cx="4210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Chủ nhật.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8CEF08-8A5B-43EB-AD5F-0523DD6A37E3}"/>
              </a:ext>
            </a:extLst>
          </p:cNvPr>
          <p:cNvSpPr/>
          <p:nvPr/>
        </p:nvSpPr>
        <p:spPr>
          <a:xfrm>
            <a:off x="10120138" y="4998758"/>
            <a:ext cx="765540" cy="360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6" name="Rectangle 15">
            <a:extLst/>
          </p:cNvPr>
          <p:cNvSpPr/>
          <p:nvPr/>
        </p:nvSpPr>
        <p:spPr>
          <a:xfrm>
            <a:off x="6294281" y="5378810"/>
            <a:ext cx="615674" cy="396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28</a:t>
            </a:r>
            <a:endParaRPr lang="vi-VN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6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nimBg="1"/>
      <p:bldP spid="7" grpId="0" animBg="1"/>
      <p:bldP spid="8" grpId="0" animBg="1"/>
      <p:bldP spid="13" grpId="0"/>
      <p:bldP spid="14" grpId="0"/>
      <p:bldP spid="15" grpId="0"/>
      <p:bldP spid="18" grpId="0"/>
      <p:bldP spid="20" grpId="0"/>
      <p:bldP spid="21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1EE327-A860-447F-B53E-A31E55132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266" y="2518399"/>
            <a:ext cx="6290456" cy="332163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544EE37-710A-4887-B698-767B9DA230C5}"/>
              </a:ext>
            </a:extLst>
          </p:cNvPr>
          <p:cNvSpPr/>
          <p:nvPr/>
        </p:nvSpPr>
        <p:spPr>
          <a:xfrm>
            <a:off x="807328" y="148044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/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041056-3FC2-49E5-B621-23E7B0B300B2}"/>
              </a:ext>
            </a:extLst>
          </p:cNvPr>
          <p:cNvSpPr txBox="1"/>
          <p:nvPr/>
        </p:nvSpPr>
        <p:spPr>
          <a:xfrm>
            <a:off x="1244650" y="1480445"/>
            <a:ext cx="887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Xem tờ lịch tháng 3 dưới đây rồi trả lời câu hỏi.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FE8A7C8-C919-4685-B608-E749C1382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942022"/>
              </p:ext>
            </p:extLst>
          </p:nvPr>
        </p:nvGraphicFramePr>
        <p:xfrm>
          <a:off x="6295666" y="3037376"/>
          <a:ext cx="4631412" cy="25633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8382">
                  <a:extLst>
                    <a:ext uri="{9D8B030D-6E8A-4147-A177-3AD203B41FA5}">
                      <a16:colId xmlns:a16="http://schemas.microsoft.com/office/drawing/2014/main" val="274537390"/>
                    </a:ext>
                  </a:extLst>
                </a:gridCol>
                <a:gridCol w="645255">
                  <a:extLst>
                    <a:ext uri="{9D8B030D-6E8A-4147-A177-3AD203B41FA5}">
                      <a16:colId xmlns:a16="http://schemas.microsoft.com/office/drawing/2014/main" val="484017830"/>
                    </a:ext>
                  </a:extLst>
                </a:gridCol>
                <a:gridCol w="648398">
                  <a:extLst>
                    <a:ext uri="{9D8B030D-6E8A-4147-A177-3AD203B41FA5}">
                      <a16:colId xmlns:a16="http://schemas.microsoft.com/office/drawing/2014/main" val="1092291372"/>
                    </a:ext>
                  </a:extLst>
                </a:gridCol>
                <a:gridCol w="648398">
                  <a:extLst>
                    <a:ext uri="{9D8B030D-6E8A-4147-A177-3AD203B41FA5}">
                      <a16:colId xmlns:a16="http://schemas.microsoft.com/office/drawing/2014/main" val="3960849886"/>
                    </a:ext>
                  </a:extLst>
                </a:gridCol>
                <a:gridCol w="648398">
                  <a:extLst>
                    <a:ext uri="{9D8B030D-6E8A-4147-A177-3AD203B41FA5}">
                      <a16:colId xmlns:a16="http://schemas.microsoft.com/office/drawing/2014/main" val="360845237"/>
                    </a:ext>
                  </a:extLst>
                </a:gridCol>
                <a:gridCol w="636820">
                  <a:extLst>
                    <a:ext uri="{9D8B030D-6E8A-4147-A177-3AD203B41FA5}">
                      <a16:colId xmlns:a16="http://schemas.microsoft.com/office/drawing/2014/main" val="880744691"/>
                    </a:ext>
                  </a:extLst>
                </a:gridCol>
                <a:gridCol w="775761">
                  <a:extLst>
                    <a:ext uri="{9D8B030D-6E8A-4147-A177-3AD203B41FA5}">
                      <a16:colId xmlns:a16="http://schemas.microsoft.com/office/drawing/2014/main" val="1301124571"/>
                    </a:ext>
                  </a:extLst>
                </a:gridCol>
              </a:tblGrid>
              <a:tr h="54832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  <a:r>
                        <a:rPr lang="en-US" sz="1400" b="1" baseline="0" dirty="0"/>
                        <a:t> </a:t>
                      </a:r>
                    </a:p>
                    <a:p>
                      <a:pPr algn="ctr"/>
                      <a:r>
                        <a:rPr lang="en-US" sz="1400" b="1" baseline="0" dirty="0"/>
                        <a:t>HAI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5ED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  <a:r>
                        <a:rPr lang="en-US" sz="1400" b="1" baseline="0" dirty="0"/>
                        <a:t> </a:t>
                      </a:r>
                    </a:p>
                    <a:p>
                      <a:pPr algn="ctr"/>
                      <a:r>
                        <a:rPr lang="en-US" sz="1400" b="1" baseline="0" dirty="0"/>
                        <a:t>BA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5ED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TƯ</a:t>
                      </a:r>
                    </a:p>
                  </a:txBody>
                  <a:tcPr anchor="ctr">
                    <a:solidFill>
                      <a:srgbClr val="5ED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NĂM</a:t>
                      </a:r>
                    </a:p>
                  </a:txBody>
                  <a:tcPr anchor="ctr">
                    <a:solidFill>
                      <a:srgbClr val="5ED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SÁU</a:t>
                      </a:r>
                    </a:p>
                  </a:txBody>
                  <a:tcPr anchor="ctr">
                    <a:solidFill>
                      <a:srgbClr val="5ED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BẢY</a:t>
                      </a:r>
                    </a:p>
                  </a:txBody>
                  <a:tcPr anchor="ctr">
                    <a:solidFill>
                      <a:srgbClr val="5ED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CHỦ</a:t>
                      </a:r>
                      <a:r>
                        <a:rPr lang="en-US" sz="1400" b="1" baseline="0" dirty="0"/>
                        <a:t> NHẬT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5EDF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851566"/>
                  </a:ext>
                </a:extLst>
              </a:tr>
              <a:tr h="403000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537148"/>
                  </a:ext>
                </a:extLst>
              </a:tr>
              <a:tr h="4030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13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353738"/>
                  </a:ext>
                </a:extLst>
              </a:tr>
              <a:tr h="4030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766022"/>
                  </a:ext>
                </a:extLst>
              </a:tr>
              <a:tr h="4030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27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396450"/>
                  </a:ext>
                </a:extLst>
              </a:tr>
              <a:tr h="4030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09818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8EBE49C-E7AD-4FF5-8F56-71E7121288DE}"/>
              </a:ext>
            </a:extLst>
          </p:cNvPr>
          <p:cNvSpPr txBox="1"/>
          <p:nvPr/>
        </p:nvSpPr>
        <p:spPr>
          <a:xfrm>
            <a:off x="680356" y="1999422"/>
            <a:ext cx="887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Tháng 3 có bao nhiêu ngày?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5185A-3E71-4374-A6B1-C12861DB68CF}"/>
              </a:ext>
            </a:extLst>
          </p:cNvPr>
          <p:cNvSpPr txBox="1"/>
          <p:nvPr/>
        </p:nvSpPr>
        <p:spPr>
          <a:xfrm>
            <a:off x="661306" y="2996146"/>
            <a:ext cx="4437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Ngày thứ Hai đầu tiên của tháng 3 là ngày nào?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F3B4A5-E204-4E1C-8336-2422C66D45EA}"/>
              </a:ext>
            </a:extLst>
          </p:cNvPr>
          <p:cNvSpPr txBox="1"/>
          <p:nvPr/>
        </p:nvSpPr>
        <p:spPr>
          <a:xfrm>
            <a:off x="680356" y="2508440"/>
            <a:ext cx="441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31 ngày.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9462AF-B763-4F36-A8A5-CB88B0D15E13}"/>
              </a:ext>
            </a:extLst>
          </p:cNvPr>
          <p:cNvSpPr txBox="1"/>
          <p:nvPr/>
        </p:nvSpPr>
        <p:spPr>
          <a:xfrm>
            <a:off x="680356" y="3895082"/>
            <a:ext cx="4210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Ngày 7 tháng 3.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8CEF08-8A5B-43EB-AD5F-0523DD6A37E3}"/>
              </a:ext>
            </a:extLst>
          </p:cNvPr>
          <p:cNvSpPr/>
          <p:nvPr/>
        </p:nvSpPr>
        <p:spPr>
          <a:xfrm>
            <a:off x="6302017" y="3994576"/>
            <a:ext cx="615674" cy="396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>
                <a:solidFill>
                  <a:schemeClr val="tx1"/>
                </a:solidFill>
              </a:rPr>
              <a:t>7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E97C2B-2A77-4EF5-B4B6-C871D994AEFC}"/>
              </a:ext>
            </a:extLst>
          </p:cNvPr>
          <p:cNvSpPr txBox="1"/>
          <p:nvPr/>
        </p:nvSpPr>
        <p:spPr>
          <a:xfrm>
            <a:off x="661306" y="4389701"/>
            <a:ext cx="4437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Ngày Quốc tế Phụ nữ 8 tháng 3 là thứ mấy?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C25593-23F8-4798-96F9-0EF532390CBB}"/>
              </a:ext>
            </a:extLst>
          </p:cNvPr>
          <p:cNvSpPr txBox="1"/>
          <p:nvPr/>
        </p:nvSpPr>
        <p:spPr>
          <a:xfrm>
            <a:off x="680356" y="5288637"/>
            <a:ext cx="4210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Thứ Ba.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CC5D47-22D3-442E-8029-AEEB9453C39F}"/>
              </a:ext>
            </a:extLst>
          </p:cNvPr>
          <p:cNvSpPr/>
          <p:nvPr/>
        </p:nvSpPr>
        <p:spPr>
          <a:xfrm>
            <a:off x="6936582" y="3994576"/>
            <a:ext cx="615674" cy="396000"/>
          </a:xfrm>
          <a:prstGeom prst="rect">
            <a:avLst/>
          </a:prstGeom>
          <a:solidFill>
            <a:srgbClr val="FB33B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>
                <a:solidFill>
                  <a:schemeClr val="tx1"/>
                </a:solidFill>
              </a:rPr>
              <a:t>8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/>
          </p:cNvPr>
          <p:cNvSpPr/>
          <p:nvPr/>
        </p:nvSpPr>
        <p:spPr>
          <a:xfrm>
            <a:off x="8245704" y="5204702"/>
            <a:ext cx="615674" cy="396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31</a:t>
            </a:r>
            <a:endParaRPr lang="vi-VN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1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4" grpId="0"/>
      <p:bldP spid="15" grpId="0"/>
      <p:bldP spid="18" grpId="0"/>
      <p:bldP spid="20" grpId="0"/>
      <p:bldP spid="21" grpId="0" animBg="1"/>
      <p:bldP spid="16" grpId="0"/>
      <p:bldP spid="19" grpId="0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4B12A68-1890-4917-85FB-2D7BD4FEB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11919" y="2311442"/>
            <a:ext cx="7768161" cy="413110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7867E9C-1540-4BD2-BA24-C583879EB099}"/>
              </a:ext>
            </a:extLst>
          </p:cNvPr>
          <p:cNvSpPr/>
          <p:nvPr/>
        </p:nvSpPr>
        <p:spPr>
          <a:xfrm>
            <a:off x="807328" y="148044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EBE600-86BE-43DE-8C68-0B5A73CBF2F1}"/>
              </a:ext>
            </a:extLst>
          </p:cNvPr>
          <p:cNvSpPr txBox="1"/>
          <p:nvPr/>
        </p:nvSpPr>
        <p:spPr>
          <a:xfrm>
            <a:off x="1244650" y="1480445"/>
            <a:ext cx="3594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Xem tờ lịch tháng 4 dưới đây rồi trả lời câu hỏi.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2E0B0-1B96-4BA9-98B4-FE323733B3E3}"/>
              </a:ext>
            </a:extLst>
          </p:cNvPr>
          <p:cNvSpPr txBox="1"/>
          <p:nvPr/>
        </p:nvSpPr>
        <p:spPr>
          <a:xfrm>
            <a:off x="5041900" y="375998"/>
            <a:ext cx="509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Tháng 4 có bao nhiêu ngày?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587DE5-F09A-42D5-946E-301F7A705712}"/>
              </a:ext>
            </a:extLst>
          </p:cNvPr>
          <p:cNvSpPr txBox="1"/>
          <p:nvPr/>
        </p:nvSpPr>
        <p:spPr>
          <a:xfrm>
            <a:off x="5041022" y="755373"/>
            <a:ext cx="6343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Nếu thứ Bảy tuần này là ngày Giải phóng miền Nam 30 tháng 4 thì thứ Bảy tuần trước là ngày nào?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BB6B34-D69B-45E2-8634-376BBD6B4D29}"/>
              </a:ext>
            </a:extLst>
          </p:cNvPr>
          <p:cNvSpPr txBox="1"/>
          <p:nvPr/>
        </p:nvSpPr>
        <p:spPr>
          <a:xfrm>
            <a:off x="9175325" y="371794"/>
            <a:ext cx="2013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30 ngày.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C22FE3-5AED-434D-AEF4-66E1B55E232C}"/>
              </a:ext>
            </a:extLst>
          </p:cNvPr>
          <p:cNvSpPr txBox="1"/>
          <p:nvPr/>
        </p:nvSpPr>
        <p:spPr>
          <a:xfrm>
            <a:off x="5041022" y="1862509"/>
            <a:ext cx="4210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Ngày 23 tháng 4.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AB68CF95-6B35-47DA-A4B3-A4F8F0837E43}"/>
              </a:ext>
            </a:extLst>
          </p:cNvPr>
          <p:cNvSpPr/>
          <p:nvPr/>
        </p:nvSpPr>
        <p:spPr>
          <a:xfrm>
            <a:off x="7910225" y="5430360"/>
            <a:ext cx="749300" cy="836462"/>
          </a:xfrm>
          <a:prstGeom prst="star5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9973DD75-7BC2-4F25-AF9B-0235298D31D1}"/>
              </a:ext>
            </a:extLst>
          </p:cNvPr>
          <p:cNvSpPr/>
          <p:nvPr/>
        </p:nvSpPr>
        <p:spPr>
          <a:xfrm rot="5400000">
            <a:off x="3258378" y="3810517"/>
            <a:ext cx="592629" cy="26662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31436F-951D-454A-B7EC-C946A91361ED}"/>
              </a:ext>
            </a:extLst>
          </p:cNvPr>
          <p:cNvSpPr txBox="1"/>
          <p:nvPr/>
        </p:nvSpPr>
        <p:spPr>
          <a:xfrm>
            <a:off x="2185143" y="3785221"/>
            <a:ext cx="1109599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0070C0"/>
                </a:solidFill>
              </a:rPr>
              <a:t>7 ngày</a:t>
            </a:r>
          </a:p>
        </p:txBody>
      </p:sp>
      <p:sp>
        <p:nvSpPr>
          <p:cNvPr id="19" name="Arrow: Curved Up 18">
            <a:extLst>
              <a:ext uri="{FF2B5EF4-FFF2-40B4-BE49-F238E27FC236}">
                <a16:creationId xmlns:a16="http://schemas.microsoft.com/office/drawing/2014/main" id="{0BFBCF44-5FBC-4982-8E86-C1EC717144B8}"/>
              </a:ext>
            </a:extLst>
          </p:cNvPr>
          <p:cNvSpPr/>
          <p:nvPr/>
        </p:nvSpPr>
        <p:spPr>
          <a:xfrm rot="5400000">
            <a:off x="3258378" y="4444994"/>
            <a:ext cx="592629" cy="26662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A89EFB-2E47-4A79-B37B-2A08DF57456A}"/>
              </a:ext>
            </a:extLst>
          </p:cNvPr>
          <p:cNvSpPr txBox="1"/>
          <p:nvPr/>
        </p:nvSpPr>
        <p:spPr>
          <a:xfrm>
            <a:off x="2185141" y="4406654"/>
            <a:ext cx="1109599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0070C0"/>
                </a:solidFill>
              </a:rPr>
              <a:t>7 ngày</a:t>
            </a:r>
          </a:p>
        </p:txBody>
      </p:sp>
      <p:sp>
        <p:nvSpPr>
          <p:cNvPr id="21" name="Arrow: Curved Up 20">
            <a:extLst>
              <a:ext uri="{FF2B5EF4-FFF2-40B4-BE49-F238E27FC236}">
                <a16:creationId xmlns:a16="http://schemas.microsoft.com/office/drawing/2014/main" id="{1D3F1399-1590-4F31-BC0B-206756EEED66}"/>
              </a:ext>
            </a:extLst>
          </p:cNvPr>
          <p:cNvSpPr/>
          <p:nvPr/>
        </p:nvSpPr>
        <p:spPr>
          <a:xfrm rot="5400000">
            <a:off x="3258377" y="5079471"/>
            <a:ext cx="592628" cy="26662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E69895-01A2-4DE5-9B79-0B4AE7AA9890}"/>
              </a:ext>
            </a:extLst>
          </p:cNvPr>
          <p:cNvSpPr txBox="1"/>
          <p:nvPr/>
        </p:nvSpPr>
        <p:spPr>
          <a:xfrm>
            <a:off x="2185141" y="5028087"/>
            <a:ext cx="1109599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0070C0"/>
                </a:solidFill>
              </a:rPr>
              <a:t>7 ngày</a:t>
            </a:r>
          </a:p>
        </p:txBody>
      </p:sp>
      <p:sp>
        <p:nvSpPr>
          <p:cNvPr id="23" name="Arrow: Curved Up 22">
            <a:extLst>
              <a:ext uri="{FF2B5EF4-FFF2-40B4-BE49-F238E27FC236}">
                <a16:creationId xmlns:a16="http://schemas.microsoft.com/office/drawing/2014/main" id="{6B039A92-9888-48E8-9728-40872D751D67}"/>
              </a:ext>
            </a:extLst>
          </p:cNvPr>
          <p:cNvSpPr/>
          <p:nvPr/>
        </p:nvSpPr>
        <p:spPr>
          <a:xfrm rot="16200000">
            <a:off x="8565895" y="5408575"/>
            <a:ext cx="721287" cy="393264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9F6D734-6678-4A86-85C1-F13BE8A1D4BA}"/>
              </a:ext>
            </a:extLst>
          </p:cNvPr>
          <p:cNvSpPr/>
          <p:nvPr/>
        </p:nvSpPr>
        <p:spPr>
          <a:xfrm>
            <a:off x="7872997" y="5091473"/>
            <a:ext cx="786528" cy="5232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27B58F-FBC5-4E03-ACA7-9B82B419C9CD}"/>
              </a:ext>
            </a:extLst>
          </p:cNvPr>
          <p:cNvSpPr txBox="1"/>
          <p:nvPr/>
        </p:nvSpPr>
        <p:spPr>
          <a:xfrm>
            <a:off x="9193552" y="5367630"/>
            <a:ext cx="1109599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7 ngày</a:t>
            </a:r>
          </a:p>
        </p:txBody>
      </p:sp>
      <p:sp>
        <p:nvSpPr>
          <p:cNvPr id="26" name="Arrow: Curved Up 25">
            <a:extLst>
              <a:ext uri="{FF2B5EF4-FFF2-40B4-BE49-F238E27FC236}">
                <a16:creationId xmlns:a16="http://schemas.microsoft.com/office/drawing/2014/main" id="{3135857A-D343-4986-ACD9-814D9F7A7B3A}"/>
              </a:ext>
            </a:extLst>
          </p:cNvPr>
          <p:cNvSpPr/>
          <p:nvPr/>
        </p:nvSpPr>
        <p:spPr>
          <a:xfrm rot="5400000">
            <a:off x="3258377" y="5690692"/>
            <a:ext cx="592628" cy="26662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50191D-D337-48DF-A156-0A961224DC47}"/>
              </a:ext>
            </a:extLst>
          </p:cNvPr>
          <p:cNvSpPr txBox="1"/>
          <p:nvPr/>
        </p:nvSpPr>
        <p:spPr>
          <a:xfrm>
            <a:off x="2185141" y="5639308"/>
            <a:ext cx="1109599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0070C0"/>
                </a:solidFill>
              </a:rPr>
              <a:t>7 ngày</a:t>
            </a:r>
          </a:p>
        </p:txBody>
      </p:sp>
    </p:spTree>
    <p:extLst>
      <p:ext uri="{BB962C8B-B14F-4D97-AF65-F5344CB8AC3E}">
        <p14:creationId xmlns:p14="http://schemas.microsoft.com/office/powerpoint/2010/main" val="206074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9" grpId="0"/>
      <p:bldP spid="10" grpId="0"/>
      <p:bldP spid="12" grpId="0" animBg="1"/>
      <p:bldP spid="12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52989"/>
            <a:ext cx="8307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 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Ba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20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6778" y="967524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7745" y="1611792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30: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tập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6B86EC-10D4-42A5-A1E1-AAC259599117}"/>
              </a:ext>
            </a:extLst>
          </p:cNvPr>
          <p:cNvSpPr txBox="1"/>
          <p:nvPr/>
        </p:nvSpPr>
        <p:spPr>
          <a:xfrm>
            <a:off x="2650752" y="2234387"/>
            <a:ext cx="3054589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4 (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tr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118 )</a:t>
            </a:r>
            <a:endParaRPr lang="en-US" sz="3100" b="1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17" name="TextBox 16">
            <a:extLst/>
          </p:cNvPr>
          <p:cNvSpPr txBox="1"/>
          <p:nvPr/>
        </p:nvSpPr>
        <p:spPr>
          <a:xfrm>
            <a:off x="2594919" y="2858789"/>
            <a:ext cx="4733344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-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Tháng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4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có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: … 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8" name="TextBox 17">
            <a:extLst/>
          </p:cNvPr>
          <p:cNvSpPr txBox="1"/>
          <p:nvPr/>
        </p:nvSpPr>
        <p:spPr>
          <a:xfrm>
            <a:off x="2606840" y="3483424"/>
            <a:ext cx="958515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-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Nếu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thứ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Bảy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tuần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này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là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Giải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phóng</a:t>
            </a:r>
            <a:endParaRPr lang="en-US" sz="3100" b="1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21" name="TextBox 20">
            <a:extLst/>
          </p:cNvPr>
          <p:cNvSpPr txBox="1"/>
          <p:nvPr/>
        </p:nvSpPr>
        <p:spPr>
          <a:xfrm>
            <a:off x="2594918" y="4079369"/>
            <a:ext cx="9415849" cy="1284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miền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Nam 30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tháng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4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thì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thứ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Bảy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tuần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trước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là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</a:rPr>
              <a:t>……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0145" y="4663238"/>
            <a:ext cx="3631237" cy="20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2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21/12/2021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vở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34 + 35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91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3172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112 + 113 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02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74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416</Words>
  <Application>Microsoft Office PowerPoint</Application>
  <PresentationFormat>Widescreen</PresentationFormat>
  <Paragraphs>143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HP001 4 hàng</vt:lpstr>
      <vt:lpstr>HP001 4H</vt:lpstr>
      <vt:lpstr>HP001 5 hàng</vt:lpstr>
      <vt:lpstr>Times New Roman</vt:lpstr>
      <vt:lpstr>UTM Cookies</vt:lpstr>
      <vt:lpstr>Wingdings</vt:lpstr>
      <vt:lpstr>字魂17号-萌趣果冻体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108</cp:revision>
  <dcterms:created xsi:type="dcterms:W3CDTF">2021-06-02T01:34:28Z</dcterms:created>
  <dcterms:modified xsi:type="dcterms:W3CDTF">2022-12-20T02:37:08Z</dcterms:modified>
</cp:coreProperties>
</file>