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8" r:id="rId3"/>
    <p:sldId id="272" r:id="rId4"/>
    <p:sldId id="289" r:id="rId5"/>
    <p:sldId id="290" r:id="rId6"/>
    <p:sldId id="273" r:id="rId7"/>
    <p:sldId id="274" r:id="rId8"/>
    <p:sldId id="292" r:id="rId9"/>
    <p:sldId id="291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654F"/>
    <a:srgbClr val="98CBA0"/>
    <a:srgbClr val="57927F"/>
    <a:srgbClr val="4F81BD"/>
    <a:srgbClr val="9CB863"/>
    <a:srgbClr val="D8E8BA"/>
    <a:srgbClr val="FFE285"/>
    <a:srgbClr val="FFE9AF"/>
    <a:srgbClr val="F8C917"/>
    <a:srgbClr val="FDC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D290D-BF01-480E-95E4-2722452BE1D4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F86D8-0DEC-45EF-8452-498821E45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8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313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4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2" r:id="rId26"/>
    <p:sldLayoutId id="2147483693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825714" y="1670922"/>
            <a:ext cx="6540573" cy="363791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23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PHÉP TRỪ (CÓ NHỚ)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CÓ HAI CHỮ SỐ </a:t>
            </a:r>
            <a:r>
              <a:rPr lang="en-US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CHO</a:t>
            </a:r>
            <a:r>
              <a:rPr lang="vi-VN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 </a:t>
            </a:r>
            <a:endParaRPr lang="vi-VN" sz="48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CÓ HAI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94889" y="518014"/>
            <a:ext cx="4187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HP001 4 hàng" pitchFamily="34" charset="0"/>
              </a:rPr>
              <a:t>Toán</a:t>
            </a:r>
            <a:endParaRPr lang="en-US" sz="4400" b="1" dirty="0"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00833" y="1413703"/>
            <a:ext cx="7354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23: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(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13869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755755" y="94246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  <a:endParaRPr lang="vi-VN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11738" y="837958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Tính nhẩm.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21008615-3DDE-45ED-8FB5-004843827F00}"/>
              </a:ext>
            </a:extLst>
          </p:cNvPr>
          <p:cNvGrpSpPr/>
          <p:nvPr/>
        </p:nvGrpSpPr>
        <p:grpSpPr>
          <a:xfrm>
            <a:off x="3147880" y="1737971"/>
            <a:ext cx="2830877" cy="3805097"/>
            <a:chOff x="1171969" y="3918826"/>
            <a:chExt cx="2268349" cy="1829602"/>
          </a:xfrm>
        </p:grpSpPr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6A8C3893-4D85-4575-99E3-5E86A0E52CCD}"/>
                </a:ext>
              </a:extLst>
            </p:cNvPr>
            <p:cNvSpPr/>
            <p:nvPr/>
          </p:nvSpPr>
          <p:spPr>
            <a:xfrm>
              <a:off x="1191412" y="3918826"/>
              <a:ext cx="2186420" cy="511329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/>
                <a:t> </a:t>
              </a:r>
              <a:r>
                <a:rPr lang="vi-VN" sz="4800" dirty="0"/>
                <a:t>100 – 40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9F6A306A-0845-4290-AFDC-471602B8B4B3}"/>
                </a:ext>
              </a:extLst>
            </p:cNvPr>
            <p:cNvSpPr/>
            <p:nvPr/>
          </p:nvSpPr>
          <p:spPr>
            <a:xfrm>
              <a:off x="1171969" y="4618151"/>
              <a:ext cx="2186420" cy="511329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/>
                <a:t> </a:t>
              </a:r>
              <a:r>
                <a:rPr lang="vi-VN" sz="4800" dirty="0"/>
                <a:t>100 – 70</a:t>
              </a:r>
              <a:endParaRPr lang="vi-VN" sz="40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CE0BC330-29F7-42EF-B715-69523312A47A}"/>
                </a:ext>
              </a:extLst>
            </p:cNvPr>
            <p:cNvSpPr/>
            <p:nvPr/>
          </p:nvSpPr>
          <p:spPr>
            <a:xfrm>
              <a:off x="1253898" y="5237098"/>
              <a:ext cx="2186420" cy="511330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/>
                <a:t> </a:t>
              </a:r>
              <a:r>
                <a:rPr lang="vi-VN" sz="4800" dirty="0"/>
                <a:t>100 – 90</a:t>
              </a: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F729863-2C80-43B4-8761-B7CC004E5B12}"/>
              </a:ext>
            </a:extLst>
          </p:cNvPr>
          <p:cNvCxnSpPr/>
          <p:nvPr/>
        </p:nvCxnSpPr>
        <p:spPr>
          <a:xfrm>
            <a:off x="3594622" y="2681069"/>
            <a:ext cx="4071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="" xmlns:a16="http://schemas.microsoft.com/office/drawing/2014/main" id="{E53B498D-C783-47C2-890D-CAE558448C52}"/>
              </a:ext>
            </a:extLst>
          </p:cNvPr>
          <p:cNvCxnSpPr/>
          <p:nvPr/>
        </p:nvCxnSpPr>
        <p:spPr>
          <a:xfrm>
            <a:off x="5122363" y="2701387"/>
            <a:ext cx="2419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="" xmlns:a16="http://schemas.microsoft.com/office/drawing/2014/main" id="{F6B3EBDC-0466-4367-B4FE-8A1D24900D44}"/>
              </a:ext>
            </a:extLst>
          </p:cNvPr>
          <p:cNvCxnSpPr/>
          <p:nvPr/>
        </p:nvCxnSpPr>
        <p:spPr>
          <a:xfrm>
            <a:off x="3534086" y="4141861"/>
            <a:ext cx="4677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="" xmlns:a16="http://schemas.microsoft.com/office/drawing/2014/main" id="{D43D523E-65E5-4F54-8831-7887688A5092}"/>
              </a:ext>
            </a:extLst>
          </p:cNvPr>
          <p:cNvCxnSpPr/>
          <p:nvPr/>
        </p:nvCxnSpPr>
        <p:spPr>
          <a:xfrm>
            <a:off x="5093718" y="4127225"/>
            <a:ext cx="2419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="" xmlns:a16="http://schemas.microsoft.com/office/drawing/2014/main" id="{891C536D-4EBD-4F5B-83DE-4F2F2075C9C5}"/>
              </a:ext>
            </a:extLst>
          </p:cNvPr>
          <p:cNvCxnSpPr/>
          <p:nvPr/>
        </p:nvCxnSpPr>
        <p:spPr>
          <a:xfrm>
            <a:off x="3632812" y="5427240"/>
            <a:ext cx="4819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="" xmlns:a16="http://schemas.microsoft.com/office/drawing/2014/main" id="{229D13A8-21E1-4553-BF30-AE6971BEA494}"/>
              </a:ext>
            </a:extLst>
          </p:cNvPr>
          <p:cNvCxnSpPr/>
          <p:nvPr/>
        </p:nvCxnSpPr>
        <p:spPr>
          <a:xfrm>
            <a:off x="5232709" y="5418934"/>
            <a:ext cx="2419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6"/>
          <p:cNvSpPr txBox="1"/>
          <p:nvPr/>
        </p:nvSpPr>
        <p:spPr>
          <a:xfrm>
            <a:off x="5953346" y="2031962"/>
            <a:ext cx="1631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37" name="Text Box 16"/>
          <p:cNvSpPr txBox="1"/>
          <p:nvPr/>
        </p:nvSpPr>
        <p:spPr>
          <a:xfrm>
            <a:off x="5968913" y="3457800"/>
            <a:ext cx="1685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= 30</a:t>
            </a:r>
          </a:p>
        </p:txBody>
      </p:sp>
      <p:sp>
        <p:nvSpPr>
          <p:cNvPr id="39" name="Text Box 16"/>
          <p:cNvSpPr txBox="1"/>
          <p:nvPr/>
        </p:nvSpPr>
        <p:spPr>
          <a:xfrm>
            <a:off x="6000744" y="4719176"/>
            <a:ext cx="1555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= 10</a:t>
            </a:r>
          </a:p>
        </p:txBody>
      </p:sp>
    </p:spTree>
    <p:extLst>
      <p:ext uri="{BB962C8B-B14F-4D97-AF65-F5344CB8AC3E}">
        <p14:creationId xmlns:p14="http://schemas.microsoft.com/office/powerpoint/2010/main" val="356135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Oval 115">
            <a:extLst>
              <a:ext uri="{FF2B5EF4-FFF2-40B4-BE49-F238E27FC236}">
                <a16:creationId xmlns="" xmlns:a16="http://schemas.microsoft.com/office/drawing/2014/main" id="{69761DEC-BAC2-4692-A7B1-5420BE91C44C}"/>
              </a:ext>
            </a:extLst>
          </p:cNvPr>
          <p:cNvSpPr/>
          <p:nvPr/>
        </p:nvSpPr>
        <p:spPr>
          <a:xfrm>
            <a:off x="201607" y="215820"/>
            <a:ext cx="729853" cy="71164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</a:t>
            </a:r>
            <a:endParaRPr lang="vi-VN" sz="4400" b="1" dirty="0"/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655C4861-268D-4ADE-8E49-748EA3DC9D7C}"/>
              </a:ext>
            </a:extLst>
          </p:cNvPr>
          <p:cNvSpPr txBox="1"/>
          <p:nvPr/>
        </p:nvSpPr>
        <p:spPr>
          <a:xfrm>
            <a:off x="959170" y="282134"/>
            <a:ext cx="11152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Bình xăng của một ô tô có 42</a:t>
            </a:r>
            <a:r>
              <a:rPr lang="vi-VN" sz="3200" i="1" dirty="0"/>
              <a:t>l </a:t>
            </a:r>
            <a:r>
              <a:rPr lang="vi-VN" sz="3200" dirty="0"/>
              <a:t>xăng. Ô tô đã đi một quãng đường hết 15</a:t>
            </a:r>
            <a:r>
              <a:rPr lang="vi-VN" sz="3200" i="1" dirty="0"/>
              <a:t>l </a:t>
            </a:r>
            <a:r>
              <a:rPr lang="vi-VN" sz="3200" dirty="0"/>
              <a:t>xăng. Hỏi bình xăng của ô tô còn lại bao nhiêu lít xăng?</a:t>
            </a:r>
          </a:p>
        </p:txBody>
      </p:sp>
      <p:pic>
        <p:nvPicPr>
          <p:cNvPr id="1026" name="Picture 2" descr="How to Draw a Cartoon Car | Easy Step-by-Step Drawing Guides | Cartoon car  drawing, Car cartoon, Cars coloring pages">
            <a:extLst>
              <a:ext uri="{FF2B5EF4-FFF2-40B4-BE49-F238E27FC236}">
                <a16:creationId xmlns="" xmlns:a16="http://schemas.microsoft.com/office/drawing/2014/main" id="{67D247C1-9389-4682-9661-5A454F3EC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387" y="2657425"/>
            <a:ext cx="3554611" cy="314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F3C29BC6-0000-4953-B4EB-52C06D77072A}"/>
              </a:ext>
            </a:extLst>
          </p:cNvPr>
          <p:cNvSpPr txBox="1"/>
          <p:nvPr/>
        </p:nvSpPr>
        <p:spPr>
          <a:xfrm>
            <a:off x="6871541" y="2294491"/>
            <a:ext cx="2196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err="1"/>
              <a:t>Tóm</a:t>
            </a:r>
            <a:r>
              <a:rPr lang="en-US" sz="3600" i="1" dirty="0"/>
              <a:t> </a:t>
            </a:r>
            <a:r>
              <a:rPr lang="en-US" sz="3600" i="1" dirty="0" err="1"/>
              <a:t>tắt</a:t>
            </a:r>
            <a:endParaRPr lang="vi-VN" sz="3600" i="1" dirty="0"/>
          </a:p>
        </p:txBody>
      </p:sp>
      <p:sp>
        <p:nvSpPr>
          <p:cNvPr id="119" name="TextBox 118">
            <a:extLst>
              <a:ext uri="{FF2B5EF4-FFF2-40B4-BE49-F238E27FC236}">
                <a16:creationId xmlns="" xmlns:a16="http://schemas.microsoft.com/office/drawing/2014/main" id="{5C627C32-2475-4DFE-847A-951B7FEDC30B}"/>
              </a:ext>
            </a:extLst>
          </p:cNvPr>
          <p:cNvSpPr txBox="1"/>
          <p:nvPr/>
        </p:nvSpPr>
        <p:spPr>
          <a:xfrm>
            <a:off x="6214992" y="3000588"/>
            <a:ext cx="4875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</a:t>
            </a:r>
            <a:r>
              <a:rPr lang="en-US" sz="3600" dirty="0" err="1" smtClean="0">
                <a:solidFill>
                  <a:srgbClr val="FF0000"/>
                </a:solidFill>
              </a:rPr>
              <a:t>ó</a:t>
            </a:r>
            <a:r>
              <a:rPr lang="en-US" sz="3600" dirty="0" smtClean="0">
                <a:solidFill>
                  <a:srgbClr val="FF0000"/>
                </a:solidFill>
              </a:rPr>
              <a:t>      : </a:t>
            </a:r>
            <a:r>
              <a:rPr lang="en-US" sz="3600" dirty="0">
                <a:solidFill>
                  <a:srgbClr val="FF0000"/>
                </a:solidFill>
              </a:rPr>
              <a:t>42</a:t>
            </a:r>
            <a:r>
              <a:rPr lang="en-US" sz="3600" i="1" dirty="0">
                <a:solidFill>
                  <a:srgbClr val="FF0000"/>
                </a:solidFill>
              </a:rPr>
              <a:t>l </a:t>
            </a:r>
            <a:r>
              <a:rPr lang="en-US" sz="3600" dirty="0" err="1">
                <a:solidFill>
                  <a:srgbClr val="FF0000"/>
                </a:solidFill>
              </a:rPr>
              <a:t>xăng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F5E535D2-F78C-4F53-946D-5ACC6219F72E}"/>
              </a:ext>
            </a:extLst>
          </p:cNvPr>
          <p:cNvSpPr txBox="1"/>
          <p:nvPr/>
        </p:nvSpPr>
        <p:spPr>
          <a:xfrm>
            <a:off x="5836164" y="3615430"/>
            <a:ext cx="524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    </a:t>
            </a:r>
            <a:r>
              <a:rPr lang="en-US" sz="3600" dirty="0" err="1" smtClean="0">
                <a:solidFill>
                  <a:srgbClr val="FF0000"/>
                </a:solidFill>
              </a:rPr>
              <a:t>Đi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hết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: </a:t>
            </a:r>
            <a:r>
              <a:rPr lang="en-US" sz="3600" i="1" dirty="0">
                <a:solidFill>
                  <a:srgbClr val="FF0000"/>
                </a:solidFill>
              </a:rPr>
              <a:t>15l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xăng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8922F34A-5E82-4B80-9119-B9A98B364F25}"/>
              </a:ext>
            </a:extLst>
          </p:cNvPr>
          <p:cNvSpPr txBox="1"/>
          <p:nvPr/>
        </p:nvSpPr>
        <p:spPr>
          <a:xfrm>
            <a:off x="6124655" y="4230262"/>
            <a:ext cx="5003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</a:rPr>
              <a:t>Còn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lại</a:t>
            </a:r>
            <a:r>
              <a:rPr lang="en-US" sz="3600" dirty="0" smtClean="0">
                <a:solidFill>
                  <a:srgbClr val="FF0000"/>
                </a:solidFill>
              </a:rPr>
              <a:t>: </a:t>
            </a:r>
            <a:r>
              <a:rPr lang="en-US" sz="3600" dirty="0">
                <a:solidFill>
                  <a:srgbClr val="FF0000"/>
                </a:solidFill>
              </a:rPr>
              <a:t>…</a:t>
            </a:r>
            <a:r>
              <a:rPr lang="en-US" sz="3600" dirty="0" err="1">
                <a:solidFill>
                  <a:srgbClr val="FF0000"/>
                </a:solidFill>
              </a:rPr>
              <a:t>lít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xăng</a:t>
            </a:r>
            <a:r>
              <a:rPr lang="en-US" sz="3600" dirty="0">
                <a:solidFill>
                  <a:srgbClr val="FF0000"/>
                </a:solidFill>
              </a:rPr>
              <a:t> ?</a:t>
            </a:r>
            <a:endParaRPr lang="vi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9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19" grpId="0"/>
      <p:bldP spid="120" grpId="0"/>
      <p:bldP spid="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8851" y="512093"/>
            <a:ext cx="4187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latin typeface="HP001 4 hàng" pitchFamily="34" charset="0"/>
              </a:rPr>
              <a:t>Bài</a:t>
            </a:r>
            <a:r>
              <a:rPr lang="en-US" sz="3400" b="1" dirty="0">
                <a:latin typeface="HP001 4 hàng" pitchFamily="34" charset="0"/>
              </a:rPr>
              <a:t> </a:t>
            </a:r>
            <a:r>
              <a:rPr lang="en-US" sz="3400" b="1" dirty="0" smtClean="0">
                <a:latin typeface="HP001 4 hàng" pitchFamily="34" charset="0"/>
              </a:rPr>
              <a:t>2 </a:t>
            </a:r>
            <a:r>
              <a:rPr lang="en-US" sz="3400" b="1" dirty="0">
                <a:latin typeface="HP001 4 hàng" pitchFamily="34" charset="0"/>
              </a:rPr>
              <a:t>( </a:t>
            </a:r>
            <a:r>
              <a:rPr lang="en-US" sz="3400" b="1" dirty="0" err="1">
                <a:latin typeface="HP001 4 hàng" pitchFamily="34" charset="0"/>
              </a:rPr>
              <a:t>tr</a:t>
            </a:r>
            <a:r>
              <a:rPr lang="en-US" sz="3400" b="1" dirty="0">
                <a:latin typeface="HP001 4 hàng" pitchFamily="34" charset="0"/>
              </a:rPr>
              <a:t> 91</a:t>
            </a:r>
            <a:r>
              <a:rPr lang="en-US" sz="3400" b="1" dirty="0" smtClean="0">
                <a:latin typeface="HP001 4 hàng" pitchFamily="34" charset="0"/>
              </a:rPr>
              <a:t>)</a:t>
            </a:r>
            <a:endParaRPr lang="en-US" sz="3400" b="1" dirty="0"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3856" y="1122062"/>
            <a:ext cx="4187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latin typeface="HP001 4 hàng" pitchFamily="34" charset="0"/>
              </a:rPr>
              <a:t>Bài</a:t>
            </a:r>
            <a:r>
              <a:rPr lang="en-US" sz="3400" b="1" dirty="0">
                <a:latin typeface="HP001 4 hàng" pitchFamily="34" charset="0"/>
              </a:rPr>
              <a:t> </a:t>
            </a:r>
            <a:r>
              <a:rPr lang="en-US" sz="3400" b="1" dirty="0" err="1" smtClean="0">
                <a:latin typeface="HP001 4 hàng" pitchFamily="34" charset="0"/>
              </a:rPr>
              <a:t>giải</a:t>
            </a:r>
            <a:endParaRPr lang="en-US" sz="3400" b="1" dirty="0">
              <a:latin typeface="HP001 4 hàng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C627C32-2475-4DFE-847A-951B7FEDC30B}"/>
              </a:ext>
            </a:extLst>
          </p:cNvPr>
          <p:cNvSpPr txBox="1"/>
          <p:nvPr/>
        </p:nvSpPr>
        <p:spPr>
          <a:xfrm>
            <a:off x="3608516" y="2974578"/>
            <a:ext cx="56463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       </a:t>
            </a:r>
            <a:r>
              <a:rPr lang="en-US" sz="4000" err="1" smtClean="0">
                <a:solidFill>
                  <a:srgbClr val="FF0000"/>
                </a:solidFill>
              </a:rPr>
              <a:t>Tóm</a:t>
            </a:r>
            <a:r>
              <a:rPr lang="en-US" sz="4000" smtClean="0">
                <a:solidFill>
                  <a:srgbClr val="FF0000"/>
                </a:solidFill>
              </a:rPr>
              <a:t> </a:t>
            </a:r>
            <a:r>
              <a:rPr lang="en-US" sz="4000" smtClean="0">
                <a:solidFill>
                  <a:srgbClr val="FF0000"/>
                </a:solidFill>
              </a:rPr>
              <a:t>tắt</a:t>
            </a:r>
          </a:p>
          <a:p>
            <a:r>
              <a:rPr lang="en-US" sz="4000" smtClean="0">
                <a:solidFill>
                  <a:srgbClr val="FF0000"/>
                </a:solidFill>
              </a:rPr>
              <a:t>Có: 42</a:t>
            </a:r>
            <a:r>
              <a:rPr lang="en-US" sz="4000" b="1" smtClean="0">
                <a:solidFill>
                  <a:srgbClr val="FF0000"/>
                </a:solidFill>
                <a:latin typeface="HP001 4 hàng" pitchFamily="34" charset="0"/>
              </a:rPr>
              <a:t> l </a:t>
            </a:r>
            <a:r>
              <a:rPr lang="en-US" sz="4000" smtClean="0">
                <a:solidFill>
                  <a:srgbClr val="FF0000"/>
                </a:solidFill>
              </a:rPr>
              <a:t>xăng</a:t>
            </a:r>
          </a:p>
          <a:p>
            <a:r>
              <a:rPr lang="en-US" sz="4000" smtClean="0">
                <a:solidFill>
                  <a:srgbClr val="FF0000"/>
                </a:solidFill>
              </a:rPr>
              <a:t>Đi hết: 15</a:t>
            </a:r>
            <a:r>
              <a:rPr lang="en-US" sz="4000" b="1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HP001 4 hàng" pitchFamily="34" charset="0"/>
              </a:rPr>
              <a:t>l</a:t>
            </a:r>
            <a:r>
              <a:rPr lang="en-US" sz="4000" smtClean="0">
                <a:solidFill>
                  <a:srgbClr val="FF0000"/>
                </a:solidFill>
              </a:rPr>
              <a:t> xăng</a:t>
            </a:r>
          </a:p>
          <a:p>
            <a:r>
              <a:rPr lang="en-US" sz="4000" smtClean="0">
                <a:solidFill>
                  <a:srgbClr val="FF0000"/>
                </a:solidFill>
              </a:rPr>
              <a:t>Còn lại: …lít xăng?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4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C2A1168-6F03-4ED6-96FA-8263987550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0653"/>
          <a:stretch/>
        </p:blipFill>
        <p:spPr>
          <a:xfrm>
            <a:off x="1854753" y="23085"/>
            <a:ext cx="2385943" cy="344991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800927" y="507928"/>
            <a:ext cx="598381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5675458-E89C-4C22-BABC-70DF3F0BCE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281" r="31043"/>
          <a:stretch/>
        </p:blipFill>
        <p:spPr>
          <a:xfrm>
            <a:off x="4479235" y="23085"/>
            <a:ext cx="2981739" cy="344991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9339A57C-C22B-40C5-A43A-F1A56D6066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57"/>
          <a:stretch/>
        </p:blipFill>
        <p:spPr>
          <a:xfrm>
            <a:off x="7460974" y="23085"/>
            <a:ext cx="2523808" cy="344991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FF31D383-AE08-451A-8146-4C671122E57C}"/>
              </a:ext>
            </a:extLst>
          </p:cNvPr>
          <p:cNvSpPr txBox="1"/>
          <p:nvPr/>
        </p:nvSpPr>
        <p:spPr>
          <a:xfrm>
            <a:off x="163612" y="3729256"/>
            <a:ext cx="849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smtClean="0"/>
              <a:t>a</a:t>
            </a:r>
            <a:r>
              <a:rPr lang="en-US" sz="3200" smtClean="0"/>
              <a:t>.</a:t>
            </a:r>
            <a:r>
              <a:rPr lang="vi-VN" sz="3200" smtClean="0"/>
              <a:t> </a:t>
            </a:r>
            <a:r>
              <a:rPr lang="vi-VN" sz="3200" dirty="0"/>
              <a:t>Rô-bốt có thân dạng khối lập phương ghi phép tính có kết quả bằng bao nhiêu?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85FB02CF-4EB6-4B1C-81B2-288F69E000DB}"/>
              </a:ext>
            </a:extLst>
          </p:cNvPr>
          <p:cNvSpPr txBox="1"/>
          <p:nvPr/>
        </p:nvSpPr>
        <p:spPr>
          <a:xfrm>
            <a:off x="163597" y="4935508"/>
            <a:ext cx="10171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smtClean="0"/>
              <a:t>b</a:t>
            </a:r>
            <a:r>
              <a:rPr lang="en-US" sz="3200" smtClean="0"/>
              <a:t>.</a:t>
            </a:r>
            <a:r>
              <a:rPr lang="vi-VN" sz="3200" smtClean="0"/>
              <a:t> </a:t>
            </a:r>
            <a:r>
              <a:rPr lang="vi-VN" sz="3200" dirty="0"/>
              <a:t>Rô-bốt nào ghi phép tính có kết quả lớn nhất?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00FB6A2B-7EFE-4603-ABC0-50A632D7DC98}"/>
              </a:ext>
            </a:extLst>
          </p:cNvPr>
          <p:cNvSpPr/>
          <p:nvPr/>
        </p:nvSpPr>
        <p:spPr>
          <a:xfrm>
            <a:off x="8843849" y="3898735"/>
            <a:ext cx="2662345" cy="923330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/>
              <a:t>46 – 28 =      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A786C80F-BA8E-4465-B58D-65D7B308E7FE}"/>
              </a:ext>
            </a:extLst>
          </p:cNvPr>
          <p:cNvSpPr txBox="1"/>
          <p:nvPr/>
        </p:nvSpPr>
        <p:spPr>
          <a:xfrm>
            <a:off x="10947303" y="4047297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</a:rPr>
              <a:t>18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0B052688-C957-43F7-AC8E-C5F4657FC268}"/>
              </a:ext>
            </a:extLst>
          </p:cNvPr>
          <p:cNvGrpSpPr/>
          <p:nvPr/>
        </p:nvGrpSpPr>
        <p:grpSpPr>
          <a:xfrm>
            <a:off x="2388186" y="2322307"/>
            <a:ext cx="793899" cy="662828"/>
            <a:chOff x="1750173" y="2926500"/>
            <a:chExt cx="793899" cy="662828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FB7F38FC-0C17-4901-AAA3-4BEF72E4FD1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41834517-2F15-456D-BB43-4ABC3E11D3D4}"/>
                </a:ext>
              </a:extLst>
            </p:cNvPr>
            <p:cNvSpPr txBox="1"/>
            <p:nvPr/>
          </p:nvSpPr>
          <p:spPr>
            <a:xfrm>
              <a:off x="1763424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18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CC3CED07-5B56-4DDB-95DD-035FD1BE760B}"/>
              </a:ext>
            </a:extLst>
          </p:cNvPr>
          <p:cNvGrpSpPr/>
          <p:nvPr/>
        </p:nvGrpSpPr>
        <p:grpSpPr>
          <a:xfrm>
            <a:off x="5629177" y="2117657"/>
            <a:ext cx="807151" cy="662828"/>
            <a:chOff x="1750173" y="2926500"/>
            <a:chExt cx="807151" cy="662828"/>
          </a:xfrm>
        </p:grpSpPr>
        <p:sp>
          <p:nvSpPr>
            <p:cNvPr id="47" name="Oval 46">
              <a:extLst>
                <a:ext uri="{FF2B5EF4-FFF2-40B4-BE49-F238E27FC236}">
                  <a16:creationId xmlns="" xmlns:a16="http://schemas.microsoft.com/office/drawing/2014/main" id="{868F8C29-6826-412F-9E99-E81DA7999721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DAE3C585-34BF-4F66-8BF3-6ED5F69E2A7C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36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6A348FA4-0D81-43FA-A126-2BD693856481}"/>
              </a:ext>
            </a:extLst>
          </p:cNvPr>
          <p:cNvGrpSpPr/>
          <p:nvPr/>
        </p:nvGrpSpPr>
        <p:grpSpPr>
          <a:xfrm>
            <a:off x="8534351" y="2263873"/>
            <a:ext cx="807151" cy="662828"/>
            <a:chOff x="1750173" y="2926500"/>
            <a:chExt cx="807151" cy="662828"/>
          </a:xfrm>
        </p:grpSpPr>
        <p:sp>
          <p:nvSpPr>
            <p:cNvPr id="50" name="Oval 49">
              <a:extLst>
                <a:ext uri="{FF2B5EF4-FFF2-40B4-BE49-F238E27FC236}">
                  <a16:creationId xmlns="" xmlns:a16="http://schemas.microsoft.com/office/drawing/2014/main" id="{4DC5E52A-3C4E-48ED-8491-02B0947632B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51EE7DEE-C524-4DEE-B376-A429442D00BD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37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0EC7A04F-0F63-4E88-9856-968467B67464}"/>
              </a:ext>
            </a:extLst>
          </p:cNvPr>
          <p:cNvSpPr txBox="1"/>
          <p:nvPr/>
        </p:nvSpPr>
        <p:spPr>
          <a:xfrm>
            <a:off x="906946" y="5633101"/>
            <a:ext cx="10599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sym typeface="Wingdings" panose="05000000000000000000" pitchFamily="2" charset="2"/>
              </a:rPr>
              <a:t> Rô-bốt có dạng khối hộp chữ nhật có kết quả lớn nhất.</a:t>
            </a:r>
            <a:endParaRPr lang="vi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00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9" grpId="0"/>
      <p:bldP spid="40" grpId="0"/>
      <p:bldP spid="41" grpId="0" animBg="1"/>
      <p:bldP spid="42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A03B8B01-E9F0-45DB-9770-B533F4898F6E}"/>
              </a:ext>
            </a:extLst>
          </p:cNvPr>
          <p:cNvSpPr/>
          <p:nvPr/>
        </p:nvSpPr>
        <p:spPr>
          <a:xfrm>
            <a:off x="907636" y="59300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09BAF82-088D-4529-90C4-10667916B48B}"/>
              </a:ext>
            </a:extLst>
          </p:cNvPr>
          <p:cNvSpPr txBox="1"/>
          <p:nvPr/>
        </p:nvSpPr>
        <p:spPr>
          <a:xfrm>
            <a:off x="1529319" y="473736"/>
            <a:ext cx="7765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 smtClean="0"/>
              <a:t>Tìm quần phù hợp với áo.</a:t>
            </a:r>
            <a:endParaRPr lang="vi-VN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4E9CA69-91EE-4362-B89A-3DAD6EAC88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1595" y="1192305"/>
            <a:ext cx="8868809" cy="5019683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3587C048-6CA2-487E-A717-F2466A03D0D4}"/>
              </a:ext>
            </a:extLst>
          </p:cNvPr>
          <p:cNvSpPr/>
          <p:nvPr/>
        </p:nvSpPr>
        <p:spPr>
          <a:xfrm>
            <a:off x="2703443" y="3591339"/>
            <a:ext cx="3352800" cy="848139"/>
          </a:xfrm>
          <a:custGeom>
            <a:avLst/>
            <a:gdLst>
              <a:gd name="connsiteX0" fmla="*/ 3352800 w 3352800"/>
              <a:gd name="connsiteY0" fmla="*/ 0 h 848139"/>
              <a:gd name="connsiteX1" fmla="*/ 2517914 w 3352800"/>
              <a:gd name="connsiteY1" fmla="*/ 477078 h 848139"/>
              <a:gd name="connsiteX2" fmla="*/ 569844 w 3352800"/>
              <a:gd name="connsiteY2" fmla="*/ 450574 h 848139"/>
              <a:gd name="connsiteX3" fmla="*/ 0 w 3352800"/>
              <a:gd name="connsiteY3" fmla="*/ 848139 h 848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0" h="848139">
                <a:moveTo>
                  <a:pt x="3352800" y="0"/>
                </a:moveTo>
                <a:cubicBezTo>
                  <a:pt x="3167270" y="200991"/>
                  <a:pt x="2981740" y="401982"/>
                  <a:pt x="2517914" y="477078"/>
                </a:cubicBezTo>
                <a:cubicBezTo>
                  <a:pt x="2054088" y="552174"/>
                  <a:pt x="989496" y="388731"/>
                  <a:pt x="569844" y="450574"/>
                </a:cubicBezTo>
                <a:cubicBezTo>
                  <a:pt x="150192" y="512417"/>
                  <a:pt x="75096" y="680278"/>
                  <a:pt x="0" y="848139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B2B48AC9-4BBF-4FA2-BFA8-B07D2C899909}"/>
              </a:ext>
            </a:extLst>
          </p:cNvPr>
          <p:cNvSpPr/>
          <p:nvPr/>
        </p:nvSpPr>
        <p:spPr>
          <a:xfrm>
            <a:off x="5625547" y="3591339"/>
            <a:ext cx="3352800" cy="1073426"/>
          </a:xfrm>
          <a:custGeom>
            <a:avLst/>
            <a:gdLst>
              <a:gd name="connsiteX0" fmla="*/ 3352800 w 3352800"/>
              <a:gd name="connsiteY0" fmla="*/ 0 h 848139"/>
              <a:gd name="connsiteX1" fmla="*/ 2517914 w 3352800"/>
              <a:gd name="connsiteY1" fmla="*/ 477078 h 848139"/>
              <a:gd name="connsiteX2" fmla="*/ 569844 w 3352800"/>
              <a:gd name="connsiteY2" fmla="*/ 450574 h 848139"/>
              <a:gd name="connsiteX3" fmla="*/ 0 w 3352800"/>
              <a:gd name="connsiteY3" fmla="*/ 848139 h 848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0" h="848139">
                <a:moveTo>
                  <a:pt x="3352800" y="0"/>
                </a:moveTo>
                <a:cubicBezTo>
                  <a:pt x="3167270" y="200991"/>
                  <a:pt x="2981740" y="401982"/>
                  <a:pt x="2517914" y="477078"/>
                </a:cubicBezTo>
                <a:cubicBezTo>
                  <a:pt x="2054088" y="552174"/>
                  <a:pt x="989496" y="388731"/>
                  <a:pt x="569844" y="450574"/>
                </a:cubicBezTo>
                <a:cubicBezTo>
                  <a:pt x="150192" y="512417"/>
                  <a:pt x="75096" y="680278"/>
                  <a:pt x="0" y="848139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0" name="TextBox 9">
            <a:extLst/>
          </p:cNvPr>
          <p:cNvSpPr txBox="1"/>
          <p:nvPr/>
        </p:nvSpPr>
        <p:spPr>
          <a:xfrm>
            <a:off x="3080992" y="2659691"/>
            <a:ext cx="78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15</a:t>
            </a:r>
            <a:endParaRPr lang="vi-VN" sz="3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TextBox 10">
            <a:extLst/>
          </p:cNvPr>
          <p:cNvSpPr txBox="1"/>
          <p:nvPr/>
        </p:nvSpPr>
        <p:spPr>
          <a:xfrm>
            <a:off x="5705675" y="2671863"/>
            <a:ext cx="78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13</a:t>
            </a:r>
            <a:endParaRPr lang="vi-VN" sz="3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3" name="TextBox 12">
            <a:extLst/>
          </p:cNvPr>
          <p:cNvSpPr txBox="1"/>
          <p:nvPr/>
        </p:nvSpPr>
        <p:spPr>
          <a:xfrm>
            <a:off x="8514507" y="2677631"/>
            <a:ext cx="78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14</a:t>
            </a:r>
            <a:endParaRPr lang="vi-VN" sz="3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6338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4" grpId="0" animBg="1"/>
      <p:bldP spid="12" grpId="0" animBg="1"/>
      <p:bldP spid="10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87306" y="331619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3 tr 53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87 + 88</a:t>
            </a:r>
          </a:p>
        </p:txBody>
      </p:sp>
    </p:spTree>
    <p:extLst>
      <p:ext uri="{BB962C8B-B14F-4D97-AF65-F5344CB8AC3E}">
        <p14:creationId xmlns:p14="http://schemas.microsoft.com/office/powerpoint/2010/main" val="423007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="" xmlns:a16="http://schemas.microsoft.com/office/drawing/2014/main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="" xmlns:a16="http://schemas.microsoft.com/office/drawing/2014/main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="" xmlns:a16="http://schemas.microsoft.com/office/drawing/2014/main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="" xmlns:a16="http://schemas.microsoft.com/office/drawing/2014/main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="" xmlns:a16="http://schemas.microsoft.com/office/drawing/2014/main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=""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1918956" y="1922306"/>
            <a:ext cx="84617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Tạm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biệt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hẹn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gặp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8504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</TotalTime>
  <Words>268</Words>
  <Application>Microsoft Office PowerPoint</Application>
  <PresentationFormat>Custom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112</cp:revision>
  <dcterms:created xsi:type="dcterms:W3CDTF">2021-06-02T01:34:28Z</dcterms:created>
  <dcterms:modified xsi:type="dcterms:W3CDTF">2022-11-28T10:16:29Z</dcterms:modified>
</cp:coreProperties>
</file>