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  <p:sldMasterId id="2147483725" r:id="rId2"/>
    <p:sldMasterId id="2147483749" r:id="rId3"/>
  </p:sldMasterIdLst>
  <p:notesMasterIdLst>
    <p:notesMasterId r:id="rId15"/>
  </p:notesMasterIdLst>
  <p:sldIdLst>
    <p:sldId id="534" r:id="rId4"/>
    <p:sldId id="528" r:id="rId5"/>
    <p:sldId id="542" r:id="rId6"/>
    <p:sldId id="541" r:id="rId7"/>
    <p:sldId id="543" r:id="rId8"/>
    <p:sldId id="544" r:id="rId9"/>
    <p:sldId id="532" r:id="rId10"/>
    <p:sldId id="525" r:id="rId11"/>
    <p:sldId id="518" r:id="rId12"/>
    <p:sldId id="515" r:id="rId13"/>
    <p:sldId id="28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86A53-92A7-409F-A328-1BBA73FA6110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98AFA-A508-47A7-94F7-250F6BEEB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28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372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950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75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899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94479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296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92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1835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611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5605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743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177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0462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5555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1496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990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13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435617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9975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91346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5644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5476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89681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35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65838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78582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83122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37971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35481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22939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3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68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693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12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90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877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957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1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830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256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822" r:id="rId12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1.xml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126251236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01" y="51583"/>
            <a:ext cx="6010141" cy="6806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4" y="51583"/>
            <a:ext cx="5967883" cy="6806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634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/>
          <p:nvPr/>
        </p:nvSpPr>
        <p:spPr>
          <a:xfrm>
            <a:off x="2308929" y="5967466"/>
            <a:ext cx="8215721" cy="707888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V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được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viết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bằng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mấy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nét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?</a:t>
            </a:r>
          </a:p>
        </p:txBody>
      </p:sp>
      <p:sp>
        <p:nvSpPr>
          <p:cNvPr id="5" name="TextBox 8"/>
          <p:cNvSpPr txBox="1"/>
          <p:nvPr/>
        </p:nvSpPr>
        <p:spPr>
          <a:xfrm>
            <a:off x="1894521" y="5967466"/>
            <a:ext cx="10130055" cy="707888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V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cao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mấy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li,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rộng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mấy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li?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EE8798D-F779-4F1A-9D86-6EEF877F9109}"/>
              </a:ext>
            </a:extLst>
          </p:cNvPr>
          <p:cNvSpPr txBox="1"/>
          <p:nvPr/>
        </p:nvSpPr>
        <p:spPr>
          <a:xfrm>
            <a:off x="1241436" y="58333"/>
            <a:ext cx="9539248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 defTabSz="1451427"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sz="2500" b="1" kern="0" dirty="0" err="1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Viết</a:t>
            </a:r>
            <a:r>
              <a:rPr lang="en-US" sz="2500" b="1" kern="0" dirty="0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00" b="1" kern="0" dirty="0" err="1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chữ</a:t>
            </a:r>
            <a:r>
              <a:rPr lang="en-US" sz="2500" b="1" kern="0" dirty="0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00" b="1" kern="0" dirty="0" err="1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hoa</a:t>
            </a:r>
            <a:r>
              <a:rPr lang="en-US" sz="2500" b="1" kern="0" dirty="0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800" b="1" dirty="0">
                <a:solidFill>
                  <a:srgbClr val="FFAB40">
                    <a:lumMod val="50000"/>
                  </a:srgbClr>
                </a:solidFill>
                <a:latin typeface="HP001 4 hàng" panose="020B0603050302020204" pitchFamily="34" charset="0"/>
                <a:sym typeface="Arial"/>
              </a:rPr>
              <a:t>V</a:t>
            </a:r>
            <a:endParaRPr lang="en-US" sz="2500" b="1" kern="0" dirty="0">
              <a:solidFill>
                <a:srgbClr val="FFAB40">
                  <a:lumMod val="50000"/>
                </a:srgbClr>
              </a:solidFill>
              <a:latin typeface="UTM Avo" panose="02040603050506020204" pitchFamily="18" charset="0"/>
              <a:cs typeface="Arial"/>
              <a:sym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86" r="11567" b="6918"/>
          <a:stretch/>
        </p:blipFill>
        <p:spPr>
          <a:xfrm>
            <a:off x="3567430" y="1002315"/>
            <a:ext cx="4211410" cy="4741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28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5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playback (2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1624583" y="1378040"/>
            <a:ext cx="8403932" cy="4708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077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86" r="11567" b="6918"/>
          <a:stretch/>
        </p:blipFill>
        <p:spPr>
          <a:xfrm>
            <a:off x="2202264" y="1159099"/>
            <a:ext cx="4327320" cy="50547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2" t="23444" r="11580" b="23222"/>
          <a:stretch/>
        </p:blipFill>
        <p:spPr>
          <a:xfrm>
            <a:off x="6503827" y="3699347"/>
            <a:ext cx="2653044" cy="252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14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6C3BB7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9327" t="3148" r="9588" b="15346"/>
          <a:stretch/>
        </p:blipFill>
        <p:spPr>
          <a:xfrm>
            <a:off x="3073103" y="1091892"/>
            <a:ext cx="5104981" cy="4848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250953"/>
      </p:ext>
    </p:extLst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0495074-CD09-4CB2-8F23-DB3380F67003}"/>
              </a:ext>
            </a:extLst>
          </p:cNvPr>
          <p:cNvSpPr txBox="1"/>
          <p:nvPr/>
        </p:nvSpPr>
        <p:spPr>
          <a:xfrm>
            <a:off x="1460260" y="453625"/>
            <a:ext cx="9539248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8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</a:t>
            </a:r>
            <a:r>
              <a:rPr lang="en-US" sz="3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câu</a:t>
            </a:r>
            <a:r>
              <a:rPr lang="en-US" sz="3800" b="1" dirty="0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ứng</a:t>
            </a:r>
            <a:r>
              <a:rPr lang="en-US" sz="3800" b="1" dirty="0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dụng</a:t>
            </a:r>
            <a:endParaRPr lang="en-US" sz="25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248593" y="1765597"/>
            <a:ext cx="10105637" cy="1877771"/>
            <a:chOff x="2379621" y="1293031"/>
            <a:chExt cx="5935259" cy="128918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55" r="41020" b="32972"/>
            <a:stretch/>
          </p:blipFill>
          <p:spPr>
            <a:xfrm>
              <a:off x="2379621" y="1293031"/>
              <a:ext cx="5915469" cy="1289184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2385001" y="1582834"/>
              <a:ext cx="5929879" cy="602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sz="5100" dirty="0">
                  <a:solidFill>
                    <a:srgbClr val="C00000"/>
                  </a:solidFill>
                  <a:latin typeface="HP001 4 hàng" panose="020B0603050302020204" pitchFamily="34" charset="0"/>
                </a:rPr>
                <a:t> </a:t>
              </a:r>
              <a:r>
                <a:rPr lang="vi-VN" sz="5000" b="1" dirty="0">
                  <a:latin typeface="HP001 4 hàng" panose="020B0603050302020204" pitchFamily="34" charset="0"/>
                </a:rPr>
                <a:t>VưŊ cây Ǖ</a:t>
              </a:r>
              <a:r>
                <a:rPr lang="el-GR" sz="5000" b="1" dirty="0">
                  <a:latin typeface="HP001 4 hàng" panose="020B0603050302020204" pitchFamily="34" charset="0"/>
                </a:rPr>
                <a:t>ί</a:t>
              </a:r>
              <a:r>
                <a:rPr lang="vi-VN" sz="5000" b="1" dirty="0">
                  <a:latin typeface="HP001 4 hàng" panose="020B0603050302020204" pitchFamily="34" charset="0"/>
                </a:rPr>
                <a:t>a</a:t>
              </a:r>
              <a:r>
                <a:rPr lang="el-GR" sz="5000" b="1" dirty="0">
                  <a:latin typeface="HP001 4 hàng" panose="020B0603050302020204" pitchFamily="34" charset="0"/>
                </a:rPr>
                <a:t>ζ </a:t>
              </a:r>
              <a:r>
                <a:rPr lang="vi-VN" sz="5000" b="1" dirty="0">
                  <a:latin typeface="HP001 4 hàng" panose="020B0603050302020204" pitchFamily="34" charset="0"/>
                </a:rPr>
                <a:t>wăm xa</a:t>
              </a:r>
              <a:r>
                <a:rPr lang="el-GR" sz="5000" b="1" dirty="0">
                  <a:latin typeface="HP001 4 hàng" panose="020B0603050302020204" pitchFamily="34" charset="0"/>
                </a:rPr>
                <a:t>ζ </a:t>
              </a:r>
              <a:r>
                <a:rPr lang="vi-VN" sz="5000" b="1" dirty="0" smtClean="0">
                  <a:latin typeface="HP001 4 hàng" panose="020B0603050302020204" pitchFamily="34" charset="0"/>
                </a:rPr>
                <a:t>Ǉō</a:t>
              </a:r>
              <a:r>
                <a:rPr lang="en-US" sz="5000" b="1" dirty="0" smtClean="0">
                  <a:latin typeface="HP001 4 hàng" panose="020B0603050302020204" pitchFamily="34" charset="0"/>
                </a:rPr>
                <a:t>.</a:t>
              </a:r>
              <a:endParaRPr lang="en-US" sz="5000" b="1" dirty="0">
                <a:solidFill>
                  <a:srgbClr val="C00000"/>
                </a:solidFill>
                <a:latin typeface="HP001 4 hàng" panose="020B0603050302020204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093353" y="4377132"/>
            <a:ext cx="10580914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chiều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cao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của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84518" y="4341631"/>
            <a:ext cx="11548094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,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nào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được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viết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hoa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7480" y="4369146"/>
            <a:ext cx="11946892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khoảng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cách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giữa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5606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7" grpId="1"/>
      <p:bldP spid="7" grpId="2"/>
      <p:bldP spid="9" grpId="0"/>
      <p:bldP spid="9" grpId="1"/>
      <p:bldP spid="9" grpId="2"/>
      <p:bldP spid="10" grpId="0"/>
      <p:bldP spid="1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9148" y="-2433011"/>
            <a:ext cx="6349847" cy="1165570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1EA15710-049F-4371-89E7-E1C0227F4F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454205" y="-598224"/>
            <a:ext cx="3020116" cy="3146513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xmlns="" id="{2214D01F-9936-4ED3-BBE3-1BCC83970511}"/>
              </a:ext>
            </a:extLst>
          </p:cNvPr>
          <p:cNvGrpSpPr/>
          <p:nvPr/>
        </p:nvGrpSpPr>
        <p:grpSpPr>
          <a:xfrm>
            <a:off x="8855205" y="1735968"/>
            <a:ext cx="1091422" cy="1232181"/>
            <a:chOff x="115079" y="968971"/>
            <a:chExt cx="1091423" cy="123218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xmlns="" id="{C9C1C85E-1A25-467C-86B4-67770556C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4652">
              <a:off x="115079" y="968971"/>
              <a:ext cx="419196" cy="1232181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xmlns="" id="{D354413E-068F-4C56-AF2E-F8EF92D85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872" y="1274025"/>
              <a:ext cx="571630" cy="787579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9E0CCCC3-E577-46FE-871C-98704EFD4779}"/>
              </a:ext>
            </a:extLst>
          </p:cNvPr>
          <p:cNvGrpSpPr/>
          <p:nvPr/>
        </p:nvGrpSpPr>
        <p:grpSpPr>
          <a:xfrm>
            <a:off x="5382227" y="2686387"/>
            <a:ext cx="6326443" cy="4767340"/>
            <a:chOff x="-591423" y="1707337"/>
            <a:chExt cx="7679682" cy="5787085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xmlns="" id="{7C32A5A1-1E0A-4A47-929C-3A49BD536B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8" t="35025" r="59440" b="34782"/>
            <a:stretch/>
          </p:blipFill>
          <p:spPr>
            <a:xfrm>
              <a:off x="-591423" y="1707337"/>
              <a:ext cx="4429760" cy="5492902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xmlns="" id="{A50EC59C-C702-495B-A7E7-3EF265D261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71" t="36973" r="10977" b="32834"/>
            <a:stretch/>
          </p:blipFill>
          <p:spPr>
            <a:xfrm>
              <a:off x="2621901" y="2001520"/>
              <a:ext cx="4466358" cy="5492902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3A43D98-DDF0-4FA5-B0CE-C004F3A58571}"/>
              </a:ext>
            </a:extLst>
          </p:cNvPr>
          <p:cNvSpPr/>
          <p:nvPr/>
        </p:nvSpPr>
        <p:spPr>
          <a:xfrm>
            <a:off x="2076408" y="1583105"/>
            <a:ext cx="6139373" cy="1184942"/>
          </a:xfrm>
          <a:prstGeom prst="rect">
            <a:avLst/>
          </a:prstGeom>
          <a:noFill/>
        </p:spPr>
        <p:txBody>
          <a:bodyPr wrap="none" lIns="91440" tIns="45721" rIns="91440" bIns="45721">
            <a:spAutoFit/>
          </a:bodyPr>
          <a:lstStyle/>
          <a:p>
            <a:pPr algn="ctr" defTabSz="914399">
              <a:defRPr/>
            </a:pPr>
            <a:r>
              <a:rPr lang="en-US" sz="71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71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1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lang="en-US" sz="71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FE64A0C-A797-4162-8408-75F1481B4970}"/>
              </a:ext>
            </a:extLst>
          </p:cNvPr>
          <p:cNvSpPr/>
          <p:nvPr/>
        </p:nvSpPr>
        <p:spPr>
          <a:xfrm>
            <a:off x="8812213" y="0"/>
            <a:ext cx="3379787" cy="21991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1" rIns="91440" bIns="45721"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65194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xmlns="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xmlns="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800053" y="1531372"/>
            <a:ext cx="1854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6600" b="1" noProof="0" dirty="0">
                <a:solidFill>
                  <a:srgbClr val="FFFF00"/>
                </a:solidFill>
                <a:latin typeface="HP001 4 hàng" panose="020B0603050302020204" pitchFamily="34" charset="0"/>
              </a:rPr>
              <a:t>V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771078" y="2502445"/>
            <a:ext cx="69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V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2146253" y="1533222"/>
            <a:ext cx="1854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6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V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3454353" y="1530632"/>
            <a:ext cx="1854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6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V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2091878" y="2502444"/>
            <a:ext cx="69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>
                <a:solidFill>
                  <a:srgbClr val="FFFF00"/>
                </a:solidFill>
                <a:latin typeface="HP001 4 hàng" panose="020B0603050302020204" pitchFamily="34" charset="0"/>
              </a:rPr>
              <a:t>V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3387278" y="2502458"/>
            <a:ext cx="69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>
                <a:solidFill>
                  <a:srgbClr val="FFFF00"/>
                </a:solidFill>
                <a:latin typeface="HP001 4 hàng" panose="020B0603050302020204" pitchFamily="34" charset="0"/>
              </a:rPr>
              <a:t>V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864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090CBE52-488B-43ED-B921-C6338D91C5E2}"/>
              </a:ext>
            </a:extLst>
          </p:cNvPr>
          <p:cNvSpPr txBox="1"/>
          <p:nvPr/>
        </p:nvSpPr>
        <p:spPr>
          <a:xfrm>
            <a:off x="3001189" y="655065"/>
            <a:ext cx="10122213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vi-VN" sz="5700" dirty="0">
                <a:solidFill>
                  <a:schemeClr val="accent2"/>
                </a:solidFill>
                <a:latin typeface="+mj-lt"/>
              </a:rPr>
              <a:t>LUYỆN VIẾT VỞ</a:t>
            </a:r>
            <a:endParaRPr lang="en-US" sz="5700" dirty="0">
              <a:solidFill>
                <a:schemeClr val="accent2"/>
              </a:solidFill>
              <a:latin typeface="+mj-lt"/>
              <a:ea typeface="HP001" panose="020B0603050302020204" pitchFamily="34" charset="0"/>
            </a:endParaRPr>
          </a:p>
        </p:txBody>
      </p:sp>
      <p:pic>
        <p:nvPicPr>
          <p:cNvPr id="15" name="Picture 2" descr="Student Writing (#4) | Free SVG">
            <a:extLst>
              <a:ext uri="{FF2B5EF4-FFF2-40B4-BE49-F238E27FC236}">
                <a16:creationId xmlns="" xmlns:a16="http://schemas.microsoft.com/office/drawing/2014/main" id="{0A965514-ECAF-4850-8ADD-D39DABD67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364" y="2584151"/>
            <a:ext cx="5133264" cy="38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2C03E65-CE96-43DC-BA78-7E52DB0E7929}"/>
              </a:ext>
            </a:extLst>
          </p:cNvPr>
          <p:cNvSpPr txBox="1"/>
          <p:nvPr/>
        </p:nvSpPr>
        <p:spPr>
          <a:xfrm>
            <a:off x="1326371" y="2130497"/>
            <a:ext cx="9539248" cy="72364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500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vào vở </a:t>
            </a:r>
            <a:r>
              <a:rPr lang="vi-VN" sz="2500" b="1" i="1" dirty="0">
                <a:solidFill>
                  <a:srgbClr val="0070C0"/>
                </a:solidFill>
                <a:latin typeface="UTM Avo" panose="02040603050506020204" pitchFamily="18" charset="0"/>
              </a:rPr>
              <a:t>Tập viết 2 tập </a:t>
            </a:r>
            <a:r>
              <a:rPr lang="en-US" sz="2500" b="1" i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hai</a:t>
            </a:r>
            <a:endParaRPr lang="en-US" sz="25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1EFF73E-F8BF-4355-8F00-717FF452DC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9668" r="35029"/>
          <a:stretch/>
        </p:blipFill>
        <p:spPr>
          <a:xfrm>
            <a:off x="661374" y="444922"/>
            <a:ext cx="2293703" cy="1709945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257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130</Words>
  <Application>Microsoft Office PowerPoint</Application>
  <PresentationFormat>Custom</PresentationFormat>
  <Paragraphs>32</Paragraphs>
  <Slides>11</Slides>
  <Notes>3</Notes>
  <HiddenSlides>0</HiddenSlides>
  <MMClips>2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6_Office Theme</vt:lpstr>
      <vt:lpstr>2_Office Theme</vt:lpstr>
      <vt:lpstr>7_Office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>tran thao</dc:creator>
  <cp:lastModifiedBy>AnhBinh</cp:lastModifiedBy>
  <cp:revision>55</cp:revision>
  <dcterms:created xsi:type="dcterms:W3CDTF">2021-05-27T09:05:16Z</dcterms:created>
  <dcterms:modified xsi:type="dcterms:W3CDTF">2022-02-22T01:17:25Z</dcterms:modified>
</cp:coreProperties>
</file>