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1"/>
    <p:sldMasterId id="2147483700" r:id="rId2"/>
    <p:sldMasterId id="2147483712" r:id="rId3"/>
  </p:sldMasterIdLst>
  <p:notesMasterIdLst>
    <p:notesMasterId r:id="rId17"/>
  </p:notesMasterIdLst>
  <p:sldIdLst>
    <p:sldId id="2007577140" r:id="rId4"/>
    <p:sldId id="2007577122" r:id="rId5"/>
    <p:sldId id="2007577162" r:id="rId6"/>
    <p:sldId id="2007577168" r:id="rId7"/>
    <p:sldId id="2007577169" r:id="rId8"/>
    <p:sldId id="2007577170" r:id="rId9"/>
    <p:sldId id="2007577171" r:id="rId10"/>
    <p:sldId id="2007577172" r:id="rId11"/>
    <p:sldId id="2007577166" r:id="rId12"/>
    <p:sldId id="2007577173" r:id="rId13"/>
    <p:sldId id="2007577174" r:id="rId14"/>
    <p:sldId id="2007577167" r:id="rId15"/>
    <p:sldId id="25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an thao" initials="tt" lastIdx="1" clrIdx="0">
    <p:extLst>
      <p:ext uri="{19B8F6BF-5375-455C-9EA6-DF929625EA0E}">
        <p15:presenceInfo xmlns:p15="http://schemas.microsoft.com/office/powerpoint/2012/main" xmlns="" userId="b5ee1d2202d609f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0" d="100"/>
          <a:sy n="70" d="100"/>
        </p:scale>
        <p:origin x="-744" y="-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635E35-524A-48DB-B433-06896FF418B9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21FF0A-D7E9-497A-8E26-E65809D8A2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612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B2AA4F-B828-4D7C-AFD3-893933DAFC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6339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2957729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7474887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9402205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656967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4798605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0930513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88721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006281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7"/>
            <a:ext cx="73152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992308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8085150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62930959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8C6DAB4-A5EE-47F3-865F-194124662A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26718609-D0E2-44F0-884B-8C20021452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537104A-EDBB-4DEF-9A8D-A6F97EEB8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48F6F-2428-462A-9C17-B471D69666C9}" type="datetimeFigureOut">
              <a:rPr lang="zh-CN" altLang="en-US" smtClean="0"/>
              <a:pPr/>
              <a:t>2022/3/8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C3BB8D15-C499-48CF-9D0D-45CCC65AD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F90E66EA-B0D5-46D2-BB63-E9AAA5F59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0DBB-D116-4F5E-87A5-6486A7600B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9599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split orient="vert"/>
      </p:transition>
    </mc:Choice>
    <mc:Fallback xmlns="">
      <p:transition spd="slow" advTm="2000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5639B58-E9A9-4E5B-8675-D220511DD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12A3A9B5-0BCA-4364-AAED-F89099EC64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5B48A98A-4FCE-42D0-A2D1-F2BF8D5F4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48F6F-2428-462A-9C17-B471D69666C9}" type="datetimeFigureOut">
              <a:rPr lang="zh-CN" altLang="en-US" smtClean="0"/>
              <a:pPr/>
              <a:t>2022/3/8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D531CB1-8E0F-41C9-8C45-E6F609050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173D3C7-0FA6-4E51-9224-B3032E1C9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0DBB-D116-4F5E-87A5-6486A7600B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3419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split orient="vert"/>
      </p:transition>
    </mc:Choice>
    <mc:Fallback xmlns="">
      <p:transition spd="slow" advTm="2000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38AA695-E720-45FC-8C4C-6F6C5E2BA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02C41949-D699-407F-88A2-7FC57A3E0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6ACF3AE-4FCF-43CB-A2A9-4E450D2A7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48F6F-2428-462A-9C17-B471D69666C9}" type="datetimeFigureOut">
              <a:rPr lang="zh-CN" altLang="en-US" smtClean="0"/>
              <a:pPr/>
              <a:t>2022/3/8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FDA009A-460D-4113-B559-A393D1BB4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E93440B-F521-41F1-A213-95A86A6BD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0DBB-D116-4F5E-87A5-6486A7600B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139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split orient="vert"/>
      </p:transition>
    </mc:Choice>
    <mc:Fallback xmlns="">
      <p:transition spd="slow" advTm="2000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76D234B-710B-476F-A562-025229248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FDC09F18-3F51-4860-9392-02DE5C8239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58E86988-EB0B-4F17-BEB3-07B32D5245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64E94802-C01D-48B5-8391-188A661F4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48F6F-2428-462A-9C17-B471D69666C9}" type="datetimeFigureOut">
              <a:rPr lang="zh-CN" altLang="en-US" smtClean="0"/>
              <a:pPr/>
              <a:t>2022/3/8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108B485E-E3A1-4721-92B2-3C28EDE80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E792178D-C56F-4DF2-8122-76C9CB4F6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0DBB-D116-4F5E-87A5-6486A7600B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7849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split orient="vert"/>
      </p:transition>
    </mc:Choice>
    <mc:Fallback xmlns="">
      <p:transition spd="slow" advTm="2000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EFC6D8B-6DBC-49C6-AEF1-5C6BE136E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33C5B6C7-4872-454E-8FFD-B878CACFF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EC7AF5EB-2631-4C52-96F0-84103E525D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84DBCDA7-42BB-4232-A969-B037711A68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EAC1CD09-D00E-45F6-8410-0CA18A5F4D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761B2AA4-2571-4A46-AEF9-C6600AAE3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48F6F-2428-462A-9C17-B471D69666C9}" type="datetimeFigureOut">
              <a:rPr lang="zh-CN" altLang="en-US" smtClean="0"/>
              <a:pPr/>
              <a:t>2022/3/8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06FFAF36-201A-4E03-81DA-3C56988D9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AC3F275F-5247-493E-B457-DE9B3AA81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0DBB-D116-4F5E-87A5-6486A7600B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802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split orient="vert"/>
      </p:transition>
    </mc:Choice>
    <mc:Fallback xmlns="">
      <p:transition spd="slow" advTm="2000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BE288C6-5431-4B45-A828-10CE8FE0F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5E2965DF-0155-4483-BA71-E600CD076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48F6F-2428-462A-9C17-B471D69666C9}" type="datetimeFigureOut">
              <a:rPr lang="zh-CN" altLang="en-US" smtClean="0"/>
              <a:pPr/>
              <a:t>2022/3/8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30025267-2129-4AAC-B988-516394B8C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855C9AA8-61C4-4754-8BD1-ABBF30B69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0DBB-D116-4F5E-87A5-6486A7600B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433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split orient="vert"/>
      </p:transition>
    </mc:Choice>
    <mc:Fallback xmlns="">
      <p:transition spd="slow" advTm="2000">
        <p:split orient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26E89B8B-92FE-4CCE-A6FD-1EA0AA2CB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48F6F-2428-462A-9C17-B471D69666C9}" type="datetimeFigureOut">
              <a:rPr lang="zh-CN" altLang="en-US" smtClean="0"/>
              <a:pPr/>
              <a:t>2022/3/8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8C28E2A2-AD64-42B3-A87A-68E10771F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ECC82940-4DCD-4457-AC93-5C941D344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0DBB-D116-4F5E-87A5-6486A7600B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7604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split orient="vert"/>
      </p:transition>
    </mc:Choice>
    <mc:Fallback xmlns="">
      <p:transition spd="slow" advTm="2000">
        <p:split orient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DB1AE5F-13EA-4C3A-AAAA-8D04B81C9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459F9721-3C03-4ACA-8D2A-9BAC7D3A3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F777210C-3F98-44F0-9B0B-7484D05835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B67F33BF-7248-4CF2-9D5F-FC2D4AF5A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48F6F-2428-462A-9C17-B471D69666C9}" type="datetimeFigureOut">
              <a:rPr lang="zh-CN" altLang="en-US" smtClean="0"/>
              <a:pPr/>
              <a:t>2022/3/8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F5BCF3C9-36E7-4968-9859-517B2D7F0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894AE19-449C-4FE9-A53C-35890F0B0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0DBB-D116-4F5E-87A5-6486A7600B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0776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split orient="vert"/>
      </p:transition>
    </mc:Choice>
    <mc:Fallback xmlns="">
      <p:transition spd="slow" advTm="2000">
        <p:split orient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490885D-D561-4A0F-BAF1-DFBEBF17E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A0DFF409-D77E-4AB5-9B38-5C47DC875F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A4B0F19C-3D29-4AF3-8173-1DB66EE0CA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CA0F909C-0267-40BE-B34E-CFAE371EE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48F6F-2428-462A-9C17-B471D69666C9}" type="datetimeFigureOut">
              <a:rPr lang="zh-CN" altLang="en-US" smtClean="0"/>
              <a:pPr/>
              <a:t>2022/3/8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BF55CE51-8FC0-4E46-857D-7C025FADF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8426E691-5222-4EE9-9D13-2D12712BA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0DBB-D116-4F5E-87A5-6486A7600B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48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split orient="vert"/>
      </p:transition>
    </mc:Choice>
    <mc:Fallback xmlns="">
      <p:transition spd="slow" advTm="2000">
        <p:split orient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A3E38F3-2F70-42E3-A938-BF34763BD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CC9835C3-98C9-4BB0-AB48-C0A5F94D36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8319BC4-A8AF-4B6F-A6AC-B29D15138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48F6F-2428-462A-9C17-B471D69666C9}" type="datetimeFigureOut">
              <a:rPr lang="zh-CN" altLang="en-US" smtClean="0"/>
              <a:pPr/>
              <a:t>2022/3/8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FEB5DED-A7DE-4EE4-B6AB-433C67613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2BB61E76-AAA8-4A4D-AC7A-811B321C7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0DBB-D116-4F5E-87A5-6486A7600B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6216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split orient="vert"/>
      </p:transition>
    </mc:Choice>
    <mc:Fallback xmlns="">
      <p:transition spd="slow" advTm="2000">
        <p:split orient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88696E78-5D50-4462-927E-3A63F54EEA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CAF02305-A9EB-4761-B11C-9AB7DF0651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13E1FFF-8862-47C7-A800-1AAF9D7C5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48F6F-2428-462A-9C17-B471D69666C9}" type="datetimeFigureOut">
              <a:rPr lang="zh-CN" altLang="en-US" smtClean="0"/>
              <a:pPr/>
              <a:t>2022/3/8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2650148-B950-43C8-9DCD-DE25E6106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4578DFF-1A5C-47A7-BF63-30AA9540A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0DBB-D116-4F5E-87A5-6486A7600B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7777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split orient="vert"/>
      </p:transition>
    </mc:Choice>
    <mc:Fallback xmlns="">
      <p:transition spd="slow" advTm="2000">
        <p:split orient="vert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pPr/>
              <a:t>2022/3/8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97218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pPr/>
              <a:t>2022/3/8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9340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pPr/>
              <a:t>2022/3/8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80696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pPr/>
              <a:t>2022/3/8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96922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pPr/>
              <a:t>2022/3/8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06734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pPr/>
              <a:t>2022/3/8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44896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pPr/>
              <a:t>2022/3/8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19472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pPr/>
              <a:t>2022/3/8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10412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pPr/>
              <a:t>2022/3/8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4484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pPr/>
              <a:t>2022/3/8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1593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pPr/>
              <a:t>2022/3/8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6537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100+ Hình nền Slide đẹp 2020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E400B8D-2264-4894-8419-6AD47897368A}"/>
              </a:ext>
            </a:extLst>
          </p:cNvPr>
          <p:cNvSpPr txBox="1"/>
          <p:nvPr userDrawn="1"/>
        </p:nvSpPr>
        <p:spPr>
          <a:xfrm>
            <a:off x="10379987" y="70338"/>
            <a:ext cx="19819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Design by: </a:t>
            </a:r>
            <a:r>
              <a:rPr lang="en-US" sz="1200" i="1" dirty="0" err="1"/>
              <a:t>Hương</a:t>
            </a:r>
            <a:r>
              <a:rPr lang="en-US" sz="1200" i="1" dirty="0"/>
              <a:t> </a:t>
            </a:r>
            <a:r>
              <a:rPr lang="en-US" sz="1200" i="1" dirty="0" err="1"/>
              <a:t>Thảo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4275736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/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9pPr>
    </p:titleStyle>
    <p:bodyStyle>
      <a:lvl1pPr marL="457200" indent="-4572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66958FFC-099D-4B13-9000-F8DF1C7EE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0CB03AA9-4FB2-4386-8364-C8F7761514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FD639A9-720A-4244-9F27-35E131010C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48F6F-2428-462A-9C17-B471D69666C9}" type="datetimeFigureOut">
              <a:rPr lang="zh-CN" altLang="en-US" smtClean="0"/>
              <a:pPr/>
              <a:t>2022/3/8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E9126D4-CD18-4BE2-8154-1176BFF423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198FFC2-8849-4A8F-92A7-8939539726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50DBB-D116-4F5E-87A5-6486A7600B9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7090BAD-C9D7-430F-8B88-61115E8EA708}"/>
              </a:ext>
            </a:extLst>
          </p:cNvPr>
          <p:cNvSpPr txBox="1"/>
          <p:nvPr userDrawn="1"/>
        </p:nvSpPr>
        <p:spPr>
          <a:xfrm>
            <a:off x="10362807" y="57394"/>
            <a:ext cx="19819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 by: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Hương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endParaRPr lang="en-US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8985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2000">
        <p:split orient="vert"/>
      </p:transition>
    </mc:Choice>
    <mc:Fallback xmlns="">
      <p:transition spd="slow" advTm="2000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FA68B-851B-4497-92DD-AD9676CFD6C7}" type="datetimeFigureOut">
              <a:rPr lang="zh-CN" altLang="en-US" smtClean="0"/>
              <a:pPr/>
              <a:t>2022/3/8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F504A-745A-48EA-80ED-493236BBE933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B1F22F1-B11D-414D-9494-480D40A07E96}"/>
              </a:ext>
            </a:extLst>
          </p:cNvPr>
          <p:cNvSpPr txBox="1"/>
          <p:nvPr userDrawn="1"/>
        </p:nvSpPr>
        <p:spPr>
          <a:xfrm>
            <a:off x="9993125" y="61546"/>
            <a:ext cx="19819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Design by: </a:t>
            </a:r>
            <a:r>
              <a:rPr lang="en-US" sz="1200" i="1" dirty="0" err="1"/>
              <a:t>Hương</a:t>
            </a:r>
            <a:r>
              <a:rPr lang="en-US" sz="1200" i="1" dirty="0"/>
              <a:t> </a:t>
            </a:r>
            <a:r>
              <a:rPr lang="en-US" sz="1200" i="1" dirty="0" err="1"/>
              <a:t>Thảo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3882464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11.emf"/><Relationship Id="rId7" Type="http://schemas.openxmlformats.org/officeDocument/2006/relationships/image" Target="../media/image15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10" Type="http://schemas.openxmlformats.org/officeDocument/2006/relationships/image" Target="../media/image18.emf"/><Relationship Id="rId4" Type="http://schemas.openxmlformats.org/officeDocument/2006/relationships/image" Target="../media/image12.emf"/><Relationship Id="rId9" Type="http://schemas.openxmlformats.org/officeDocument/2006/relationships/image" Target="../media/image1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7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1863" y="2706188"/>
            <a:ext cx="9908274" cy="1445623"/>
          </a:xfrm>
        </p:spPr>
        <p:txBody>
          <a:bodyPr>
            <a:normAutofit/>
          </a:bodyPr>
          <a:lstStyle/>
          <a:p>
            <a:r>
              <a:rPr lang="en-US" sz="4800" b="1" dirty="0" err="1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Chào</a:t>
            </a:r>
            <a:r>
              <a:rPr lang="en-US" sz="4800" b="1" dirty="0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 </a:t>
            </a:r>
            <a:r>
              <a:rPr lang="en-US" sz="4800" b="1" dirty="0" err="1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mừng</a:t>
            </a:r>
            <a:r>
              <a:rPr lang="en-US" sz="4800" b="1" dirty="0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 </a:t>
            </a:r>
            <a:r>
              <a:rPr lang="en-US" sz="4800" b="1" dirty="0" err="1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các</a:t>
            </a:r>
            <a:r>
              <a:rPr lang="en-US" sz="4800" b="1" dirty="0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 em </a:t>
            </a:r>
            <a:r>
              <a:rPr lang="en-US" sz="4800" b="1" dirty="0" err="1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đến</a:t>
            </a:r>
            <a:r>
              <a:rPr lang="en-US" sz="4800" b="1" dirty="0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 </a:t>
            </a:r>
            <a:r>
              <a:rPr lang="en-US" sz="4800" b="1" dirty="0" err="1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với</a:t>
            </a:r>
            <a:r>
              <a:rPr lang="en-US" sz="4800" b="1" dirty="0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 </a:t>
            </a:r>
            <a:r>
              <a:rPr lang="vi-VN" sz="4800" b="1" dirty="0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tiết</a:t>
            </a:r>
            <a:r>
              <a:rPr lang="en-US" altLang="vi-VN" sz="4800" b="1" dirty="0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 Tiếng Việt - Lớp 2</a:t>
            </a:r>
          </a:p>
        </p:txBody>
      </p:sp>
    </p:spTree>
    <p:extLst>
      <p:ext uri="{BB962C8B-B14F-4D97-AF65-F5344CB8AC3E}">
        <p14:creationId xmlns:p14="http://schemas.microsoft.com/office/powerpoint/2010/main" val="68604096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-54593"/>
            <a:ext cx="12192000" cy="73587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FEA66F5-FD50-4DD8-AB4A-C54262D6B7D9}"/>
              </a:ext>
            </a:extLst>
          </p:cNvPr>
          <p:cNvSpPr txBox="1"/>
          <p:nvPr/>
        </p:nvSpPr>
        <p:spPr>
          <a:xfrm>
            <a:off x="2781625" y="2247414"/>
            <a:ext cx="2667636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HP001 4H" panose="020B0603050302020204" pitchFamily="34" charset="0"/>
                <a:ea typeface="+mn-ea"/>
                <a:cs typeface="Times New Roman" pitchFamily="18" charset="0"/>
              </a:rPr>
              <a:t> 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HP001 4 hàng" panose="020B0603050302020204" pitchFamily="34" charset="-93"/>
              <a:ea typeface="+mn-ea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5" r="1550"/>
          <a:stretch/>
        </p:blipFill>
        <p:spPr>
          <a:xfrm>
            <a:off x="1658280" y="70055"/>
            <a:ext cx="9480775" cy="7109445"/>
          </a:xfrm>
          <a:prstGeom prst="rect">
            <a:avLst/>
          </a:prstGeom>
        </p:spPr>
      </p:pic>
      <p:pic>
        <p:nvPicPr>
          <p:cNvPr id="16" name="图片 40964" descr="1-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174" y="-52495"/>
            <a:ext cx="132715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B1FFA95B-FBE4-475F-9D2C-8B116AB94D7A}"/>
              </a:ext>
            </a:extLst>
          </p:cNvPr>
          <p:cNvSpPr txBox="1"/>
          <p:nvPr/>
        </p:nvSpPr>
        <p:spPr>
          <a:xfrm>
            <a:off x="-124698" y="492963"/>
            <a:ext cx="10788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方正卡通简体" panose="03000509000000000000" pitchFamily="65" charset="-122"/>
                <a:cs typeface="+mn-cs"/>
              </a:rPr>
              <a:t>Thứ </a:t>
            </a:r>
            <a:r>
              <a:rPr lang="en-US" altLang="zh-CN" sz="3200" b="1" dirty="0" smtClean="0">
                <a:solidFill>
                  <a:prstClr val="black"/>
                </a:solidFill>
                <a:latin typeface="HP001 4 hàng" panose="020B0603050302020204" pitchFamily="34" charset="0"/>
                <a:ea typeface="方正卡通简体" panose="03000509000000000000" pitchFamily="65" charset="-122"/>
              </a:rPr>
              <a:t>Ba</a:t>
            </a: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方正卡通简体" panose="03000509000000000000" pitchFamily="65" charset="-122"/>
                <a:cs typeface="+mn-cs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方正卡通简体" panose="03000509000000000000" pitchFamily="65" charset="-122"/>
                <a:cs typeface="+mn-cs"/>
              </a:rPr>
              <a:t>ngày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方正卡通简体" panose="03000509000000000000" pitchFamily="65" charset="-122"/>
                <a:cs typeface="+mn-cs"/>
              </a:rPr>
              <a:t> </a:t>
            </a:r>
            <a:r>
              <a:rPr lang="en-US" altLang="zh-CN" sz="3200" b="1" noProof="0">
                <a:solidFill>
                  <a:prstClr val="black"/>
                </a:solidFill>
                <a:latin typeface="HP001 4 hàng" panose="020B0603050302020204" pitchFamily="34" charset="0"/>
                <a:ea typeface="方正卡通简体" panose="03000509000000000000" pitchFamily="65" charset="-122"/>
              </a:rPr>
              <a:t>8</a:t>
            </a:r>
            <a:r>
              <a:rPr kumimoji="0" lang="en-US" altLang="zh-CN" sz="3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方正卡通简体" panose="03000509000000000000" pitchFamily="65" charset="-122"/>
                <a:cs typeface="+mn-cs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方正卡通简体" panose="03000509000000000000" pitchFamily="65" charset="-122"/>
                <a:cs typeface="+mn-cs"/>
              </a:rPr>
              <a:t>tháng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方正卡通简体" panose="03000509000000000000" pitchFamily="65" charset="-122"/>
                <a:cs typeface="+mn-cs"/>
              </a:rPr>
              <a:t> </a:t>
            </a:r>
            <a:r>
              <a:rPr lang="en-US" altLang="zh-CN" sz="3200" b="1" dirty="0">
                <a:solidFill>
                  <a:prstClr val="black"/>
                </a:solidFill>
                <a:latin typeface="HP001 4 hàng" panose="020B0603050302020204" pitchFamily="34" charset="0"/>
                <a:ea typeface="方正卡通简体" panose="03000509000000000000" pitchFamily="65" charset="-122"/>
              </a:rPr>
              <a:t>3</a:t>
            </a: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方正卡通简体" panose="03000509000000000000" pitchFamily="65" charset="-122"/>
                <a:cs typeface="+mn-cs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方正卡通简体" panose="03000509000000000000" pitchFamily="65" charset="-122"/>
                <a:cs typeface="+mn-cs"/>
              </a:rPr>
              <a:t>năm </a:t>
            </a: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方正卡通简体" panose="03000509000000000000" pitchFamily="65" charset="-122"/>
                <a:cs typeface="+mn-cs"/>
              </a:rPr>
              <a:t>2022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 4 hàng" panose="020B0603050302020204" pitchFamily="34" charset="0"/>
              <a:ea typeface="方正卡通简体" panose="03000509000000000000" pitchFamily="65" charset="-122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4D5F768A-B94A-4C92-956B-B20901D8F566}"/>
              </a:ext>
            </a:extLst>
          </p:cNvPr>
          <p:cNvSpPr txBox="1"/>
          <p:nvPr/>
        </p:nvSpPr>
        <p:spPr>
          <a:xfrm>
            <a:off x="883457" y="1104279"/>
            <a:ext cx="89863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b="1" noProof="0" dirty="0" err="1" smtClean="0">
                <a:solidFill>
                  <a:prstClr val="black"/>
                </a:solidFill>
                <a:latin typeface="HP001 4 hàng" panose="020B0603050302020204" pitchFamily="34" charset="0"/>
                <a:ea typeface="方正卡通简体" panose="03000509000000000000" pitchFamily="65" charset="-122"/>
              </a:rPr>
              <a:t>Tiếng</a:t>
            </a:r>
            <a:r>
              <a:rPr lang="en-US" altLang="zh-CN" sz="3200" b="1" noProof="0" dirty="0" smtClean="0">
                <a:solidFill>
                  <a:prstClr val="black"/>
                </a:solidFill>
                <a:latin typeface="HP001 4 hàng" panose="020B0603050302020204" pitchFamily="34" charset="0"/>
                <a:ea typeface="方正卡通简体" panose="03000509000000000000" pitchFamily="65" charset="-122"/>
              </a:rPr>
              <a:t> </a:t>
            </a:r>
            <a:r>
              <a:rPr lang="en-US" altLang="zh-CN" sz="3200" b="1" noProof="0" dirty="0" err="1" smtClean="0">
                <a:solidFill>
                  <a:prstClr val="black"/>
                </a:solidFill>
                <a:latin typeface="HP001 4 hàng" panose="020B0603050302020204" pitchFamily="34" charset="0"/>
                <a:ea typeface="方正卡通简体" panose="03000509000000000000" pitchFamily="65" charset="-122"/>
              </a:rPr>
              <a:t>Việt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 4 hàng" panose="020B0603050302020204" pitchFamily="34" charset="0"/>
              <a:ea typeface="方正卡通简体" panose="03000509000000000000" pitchFamily="65" charset="-122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4EB15F7E-FD8A-4A9C-ACD0-F837E70F697C}"/>
              </a:ext>
            </a:extLst>
          </p:cNvPr>
          <p:cNvSpPr txBox="1"/>
          <p:nvPr/>
        </p:nvSpPr>
        <p:spPr>
          <a:xfrm>
            <a:off x="1767383" y="1698558"/>
            <a:ext cx="9170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b="1" noProof="0" dirty="0" smtClean="0">
                <a:solidFill>
                  <a:srgbClr val="FF0000"/>
                </a:solidFill>
                <a:latin typeface="HP001 5 hàng 1 ô ly" pitchFamily="34" charset="0"/>
                <a:ea typeface="方正卡通简体" panose="03000509000000000000" pitchFamily="65" charset="-122"/>
              </a:rPr>
              <a:t>Nói và nghe: Kể </a:t>
            </a:r>
            <a:r>
              <a:rPr lang="en-US" altLang="zh-CN" sz="3200" b="1" noProof="0" dirty="0" err="1" smtClean="0">
                <a:solidFill>
                  <a:srgbClr val="FF0000"/>
                </a:solidFill>
                <a:latin typeface="HP001 5 hàng 1 ô ly" pitchFamily="34" charset="0"/>
                <a:ea typeface="方正卡通简体" panose="03000509000000000000" pitchFamily="65" charset="-122"/>
              </a:rPr>
              <a:t>chuyện</a:t>
            </a:r>
            <a:r>
              <a:rPr lang="en-US" altLang="zh-CN" sz="3200" b="1" noProof="0" dirty="0" smtClean="0">
                <a:solidFill>
                  <a:srgbClr val="FF0000"/>
                </a:solidFill>
                <a:latin typeface="HP001 5 hàng 1 ô ly" pitchFamily="34" charset="0"/>
                <a:ea typeface="方正卡通简体" panose="03000509000000000000" pitchFamily="65" charset="-122"/>
              </a:rPr>
              <a:t> </a:t>
            </a:r>
            <a:r>
              <a:rPr lang="en-US" altLang="zh-CN" sz="3200" b="1" dirty="0" err="1" smtClean="0">
                <a:solidFill>
                  <a:srgbClr val="FF0000"/>
                </a:solidFill>
                <a:latin typeface="HP001 5 hàng 1 ô ly" pitchFamily="34" charset="0"/>
                <a:ea typeface="方正卡通简体" panose="03000509000000000000" pitchFamily="65" charset="-122"/>
              </a:rPr>
              <a:t>Bảo</a:t>
            </a:r>
            <a:r>
              <a:rPr lang="en-US" altLang="zh-CN" sz="3200" b="1" dirty="0" smtClean="0">
                <a:solidFill>
                  <a:srgbClr val="FF0000"/>
                </a:solidFill>
                <a:latin typeface="HP001 5 hàng 1 ô ly" pitchFamily="34" charset="0"/>
                <a:ea typeface="方正卡通简体" panose="03000509000000000000" pitchFamily="65" charset="-122"/>
              </a:rPr>
              <a:t> </a:t>
            </a:r>
            <a:r>
              <a:rPr lang="en-US" altLang="zh-CN" sz="3200" b="1" dirty="0" err="1" smtClean="0">
                <a:solidFill>
                  <a:srgbClr val="FF0000"/>
                </a:solidFill>
                <a:latin typeface="HP001 5 hàng 1 ô ly" pitchFamily="34" charset="0"/>
                <a:ea typeface="方正卡通简体" panose="03000509000000000000" pitchFamily="65" charset="-122"/>
              </a:rPr>
              <a:t>vệ</a:t>
            </a:r>
            <a:r>
              <a:rPr lang="en-US" altLang="zh-CN" sz="3200" b="1" dirty="0" smtClean="0">
                <a:solidFill>
                  <a:srgbClr val="FF0000"/>
                </a:solidFill>
                <a:latin typeface="HP001 5 hàng 1 ô ly" pitchFamily="34" charset="0"/>
                <a:ea typeface="方正卡通简体" panose="03000509000000000000" pitchFamily="65" charset="-122"/>
              </a:rPr>
              <a:t> </a:t>
            </a:r>
            <a:r>
              <a:rPr lang="en-US" altLang="zh-CN" sz="3200" b="1" dirty="0" err="1" smtClean="0">
                <a:solidFill>
                  <a:srgbClr val="FF0000"/>
                </a:solidFill>
                <a:latin typeface="HP001 5 hàng 1 ô ly" pitchFamily="34" charset="0"/>
                <a:ea typeface="方正卡通简体" panose="03000509000000000000" pitchFamily="65" charset="-122"/>
              </a:rPr>
              <a:t>môi</a:t>
            </a:r>
            <a:r>
              <a:rPr lang="en-US" altLang="zh-CN" sz="3200" b="1" dirty="0" smtClean="0">
                <a:solidFill>
                  <a:srgbClr val="FF0000"/>
                </a:solidFill>
                <a:latin typeface="HP001 5 hàng 1 ô ly" pitchFamily="34" charset="0"/>
                <a:ea typeface="方正卡通简体" panose="03000509000000000000" pitchFamily="65" charset="-122"/>
              </a:rPr>
              <a:t> </a:t>
            </a:r>
            <a:r>
              <a:rPr lang="en-US" altLang="zh-CN" sz="3200" b="1" dirty="0" err="1" smtClean="0">
                <a:solidFill>
                  <a:srgbClr val="FF0000"/>
                </a:solidFill>
                <a:latin typeface="HP001 5 hàng 1 ô ly" pitchFamily="34" charset="0"/>
                <a:ea typeface="方正卡通简体" panose="03000509000000000000" pitchFamily="65" charset="-122"/>
              </a:rPr>
              <a:t>trường</a:t>
            </a:r>
            <a:r>
              <a:rPr lang="en-US" altLang="zh-CN" sz="3200" b="1" dirty="0" smtClean="0">
                <a:solidFill>
                  <a:srgbClr val="FF0000"/>
                </a:solidFill>
                <a:latin typeface="HP001 5 hàng 1 ô ly" pitchFamily="34" charset="0"/>
                <a:ea typeface="方正卡通简体" panose="03000509000000000000" pitchFamily="65" charset="-122"/>
              </a:rPr>
              <a:t>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5 hàng 1 ô ly" pitchFamily="34" charset="0"/>
              <a:ea typeface="方正卡通简体" panose="03000509000000000000" pitchFamily="65" charset="-122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D4865F9E-7F91-425F-8658-6F97DBAF12B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52" r="8408"/>
          <a:stretch/>
        </p:blipFill>
        <p:spPr>
          <a:xfrm>
            <a:off x="11092247" y="70054"/>
            <a:ext cx="684543" cy="7109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279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55315" y="-27984"/>
            <a:ext cx="3869829" cy="577447"/>
          </a:xfrm>
          <a:prstGeom prst="rect">
            <a:avLst/>
          </a:prstGeom>
          <a:noFill/>
        </p:spPr>
        <p:txBody>
          <a:bodyPr wrap="square" lIns="145143" tIns="72571" rIns="145143" bIns="72571" rtlCol="0">
            <a:spAutoFit/>
          </a:bodyPr>
          <a:lstStyle/>
          <a:p>
            <a:r>
              <a:rPr lang="en-US" sz="2800" dirty="0" err="1">
                <a:solidFill>
                  <a:srgbClr val="C00000"/>
                </a:solidFill>
              </a:rPr>
              <a:t>Bảo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vệ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môi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trường</a:t>
            </a:r>
            <a:endParaRPr lang="en-US" sz="2800" dirty="0">
              <a:solidFill>
                <a:srgbClr val="C00000"/>
              </a:solidFill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69" y="1464109"/>
            <a:ext cx="5841245" cy="2490995"/>
          </a:xfrm>
          <a:prstGeom prst="roundRect">
            <a:avLst>
              <a:gd name="adj" fmla="val 12304"/>
            </a:avLst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BF6BCDF-9F5D-43EF-8D2F-74DA0EBB0C5C}"/>
              </a:ext>
            </a:extLst>
          </p:cNvPr>
          <p:cNvSpPr txBox="1"/>
          <p:nvPr/>
        </p:nvSpPr>
        <p:spPr>
          <a:xfrm>
            <a:off x="0" y="300960"/>
            <a:ext cx="12010029" cy="1275073"/>
          </a:xfrm>
          <a:prstGeom prst="rect">
            <a:avLst/>
          </a:prstGeom>
          <a:noFill/>
        </p:spPr>
        <p:txBody>
          <a:bodyPr wrap="square" lIns="145143" tIns="72571" rIns="145143" bIns="72571" rtlCol="0">
            <a:spAutoFit/>
          </a:bodyPr>
          <a:lstStyle/>
          <a:p>
            <a:pPr algn="just">
              <a:lnSpc>
                <a:spcPts val="4444"/>
              </a:lnSpc>
            </a:pP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</a:rPr>
              <a:t>1. </a:t>
            </a:r>
            <a:r>
              <a:rPr lang="en-US" sz="2400" dirty="0" err="1">
                <a:latin typeface="UTM Avo" panose="02040603050506020204" pitchFamily="18" charset="0"/>
              </a:rPr>
              <a:t>Nói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tên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việc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làm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 smtClean="0">
                <a:latin typeface="UTM Avo" panose="02040603050506020204" pitchFamily="18" charset="0"/>
              </a:rPr>
              <a:t>trong</a:t>
            </a:r>
            <a:r>
              <a:rPr lang="en-US" sz="2400" dirty="0" smtClean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tranh</a:t>
            </a:r>
            <a:r>
              <a:rPr lang="en-US" sz="2400" dirty="0">
                <a:latin typeface="UTM Avo" panose="02040603050506020204" pitchFamily="18" charset="0"/>
              </a:rPr>
              <a:t>. Cho </a:t>
            </a:r>
            <a:r>
              <a:rPr lang="en-US" sz="2400" dirty="0" err="1">
                <a:latin typeface="UTM Avo" panose="02040603050506020204" pitchFamily="18" charset="0"/>
              </a:rPr>
              <a:t>biết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 smtClean="0">
                <a:latin typeface="UTM Avo" panose="02040603050506020204" pitchFamily="18" charset="0"/>
              </a:rPr>
              <a:t>những</a:t>
            </a:r>
            <a:r>
              <a:rPr lang="en-US" sz="2400" dirty="0" smtClean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việc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làm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ảnh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hưởng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đến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môi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trường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như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thế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nào</a:t>
            </a:r>
            <a:r>
              <a:rPr lang="en-US" sz="2400" dirty="0">
                <a:latin typeface="UTM Avo" panose="02040603050506020204" pitchFamily="18" charset="0"/>
              </a:rPr>
              <a:t>?</a:t>
            </a:r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62" r="1"/>
          <a:stretch/>
        </p:blipFill>
        <p:spPr>
          <a:xfrm>
            <a:off x="6154377" y="1464109"/>
            <a:ext cx="5664590" cy="2490995"/>
          </a:xfrm>
          <a:prstGeom prst="roundRect">
            <a:avLst>
              <a:gd name="adj" fmla="val 10524"/>
            </a:avLst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3410"/>
          <a:stretch/>
        </p:blipFill>
        <p:spPr>
          <a:xfrm>
            <a:off x="299482" y="3955104"/>
            <a:ext cx="5705532" cy="2626964"/>
          </a:xfrm>
          <a:prstGeom prst="roundRect">
            <a:avLst>
              <a:gd name="adj" fmla="val 7428"/>
            </a:avLst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507" r="-97"/>
          <a:stretch/>
        </p:blipFill>
        <p:spPr>
          <a:xfrm>
            <a:off x="6154377" y="4053385"/>
            <a:ext cx="5664590" cy="2528683"/>
          </a:xfrm>
          <a:prstGeom prst="roundRect">
            <a:avLst>
              <a:gd name="adj" fmla="val 7428"/>
            </a:avLst>
          </a:prstGeom>
        </p:spPr>
      </p:pic>
    </p:spTree>
    <p:extLst>
      <p:ext uri="{BB962C8B-B14F-4D97-AF65-F5344CB8AC3E}">
        <p14:creationId xmlns:p14="http://schemas.microsoft.com/office/powerpoint/2010/main" val="3629805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split orient="vert"/>
      </p:transition>
    </mc:Choice>
    <mc:Fallback xmlns="">
      <p:transition spd="slow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17" y="1186091"/>
            <a:ext cx="10434270" cy="3854337"/>
          </a:xfrm>
          <a:prstGeom prst="roundRect">
            <a:avLst>
              <a:gd name="adj" fmla="val 12304"/>
            </a:avLst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BF6BCDF-9F5D-43EF-8D2F-74DA0EBB0C5C}"/>
              </a:ext>
            </a:extLst>
          </p:cNvPr>
          <p:cNvSpPr txBox="1"/>
          <p:nvPr/>
        </p:nvSpPr>
        <p:spPr>
          <a:xfrm>
            <a:off x="0" y="-34390"/>
            <a:ext cx="12064621" cy="1275073"/>
          </a:xfrm>
          <a:prstGeom prst="rect">
            <a:avLst/>
          </a:prstGeom>
          <a:noFill/>
        </p:spPr>
        <p:txBody>
          <a:bodyPr wrap="square" lIns="145143" tIns="72571" rIns="145143" bIns="72571" rtlCol="0">
            <a:spAutoFit/>
          </a:bodyPr>
          <a:lstStyle/>
          <a:p>
            <a:pPr algn="just">
              <a:lnSpc>
                <a:spcPts val="4444"/>
              </a:lnSpc>
            </a:pPr>
            <a:r>
              <a:rPr lang="en-US" sz="2900" dirty="0">
                <a:solidFill>
                  <a:srgbClr val="FF0000"/>
                </a:solidFill>
                <a:latin typeface="UTM Avo" panose="02040603050506020204" pitchFamily="18" charset="0"/>
              </a:rPr>
              <a:t>1. </a:t>
            </a:r>
            <a:r>
              <a:rPr lang="en-US" sz="2900" dirty="0" err="1">
                <a:latin typeface="UTM Avo" panose="02040603050506020204" pitchFamily="18" charset="0"/>
              </a:rPr>
              <a:t>Nói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tên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các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việc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làm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 smtClean="0">
                <a:latin typeface="UTM Avo" panose="02040603050506020204" pitchFamily="18" charset="0"/>
              </a:rPr>
              <a:t>trong</a:t>
            </a:r>
            <a:r>
              <a:rPr lang="en-US" sz="2900" dirty="0" smtClean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tranh</a:t>
            </a:r>
            <a:r>
              <a:rPr lang="en-US" sz="2900" dirty="0">
                <a:latin typeface="UTM Avo" panose="02040603050506020204" pitchFamily="18" charset="0"/>
              </a:rPr>
              <a:t>. Cho </a:t>
            </a:r>
            <a:r>
              <a:rPr lang="en-US" sz="2900" dirty="0" err="1">
                <a:latin typeface="UTM Avo" panose="02040603050506020204" pitchFamily="18" charset="0"/>
              </a:rPr>
              <a:t>biết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 smtClean="0">
                <a:latin typeface="UTM Avo" panose="02040603050506020204" pitchFamily="18" charset="0"/>
              </a:rPr>
              <a:t>những</a:t>
            </a:r>
            <a:r>
              <a:rPr lang="en-US" sz="2900" dirty="0" smtClean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việc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làm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đó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ảnh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hưởng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đến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môi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trường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như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thế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nào</a:t>
            </a:r>
            <a:r>
              <a:rPr lang="en-US" sz="2900" dirty="0"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03979" y="5112360"/>
            <a:ext cx="5116946" cy="577447"/>
          </a:xfrm>
          <a:prstGeom prst="rect">
            <a:avLst/>
          </a:prstGeom>
          <a:noFill/>
        </p:spPr>
        <p:txBody>
          <a:bodyPr wrap="square" lIns="145143" tIns="72571" rIns="145143" bIns="72571" rtlCol="0">
            <a:spAutoFit/>
          </a:bodyPr>
          <a:lstStyle/>
          <a:p>
            <a:r>
              <a:rPr lang="en-US" sz="2800" dirty="0" err="1" smtClean="0">
                <a:solidFill>
                  <a:srgbClr val="C00000"/>
                </a:solidFill>
                <a:latin typeface="UTM Avo" panose="02040603050506020204" pitchFamily="18" charset="0"/>
              </a:rPr>
              <a:t>Vớt</a:t>
            </a:r>
            <a:r>
              <a:rPr lang="en-US" sz="2800" dirty="0" smtClean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UTM Avo" panose="02040603050506020204" pitchFamily="18" charset="0"/>
              </a:rPr>
              <a:t>rác</a:t>
            </a:r>
            <a:r>
              <a:rPr lang="en-US" sz="2800" dirty="0" smtClean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UTM Avo" panose="02040603050506020204" pitchFamily="18" charset="0"/>
              </a:rPr>
              <a:t>thải</a:t>
            </a:r>
            <a:r>
              <a:rPr lang="en-US" sz="2800" dirty="0" smtClean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UTM Avo" panose="02040603050506020204" pitchFamily="18" charset="0"/>
              </a:rPr>
              <a:t>trên</a:t>
            </a:r>
            <a:r>
              <a:rPr lang="en-US" sz="2800" dirty="0" smtClean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UTM Avo" panose="02040603050506020204" pitchFamily="18" charset="0"/>
              </a:rPr>
              <a:t>sông</a:t>
            </a:r>
            <a:r>
              <a:rPr lang="en-US" sz="2800" dirty="0" smtClean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UTM Avo" panose="02040603050506020204" pitchFamily="18" charset="0"/>
              </a:rPr>
              <a:t>hồ</a:t>
            </a:r>
            <a:endParaRPr lang="en-US" sz="2800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68237" y="5702146"/>
            <a:ext cx="12487700" cy="1008334"/>
          </a:xfrm>
          <a:prstGeom prst="rect">
            <a:avLst/>
          </a:prstGeom>
          <a:noFill/>
        </p:spPr>
        <p:txBody>
          <a:bodyPr wrap="square" lIns="145143" tIns="72571" rIns="145143" bIns="72571" rtlCol="0">
            <a:spAutoFit/>
          </a:bodyPr>
          <a:lstStyle/>
          <a:p>
            <a:r>
              <a:rPr lang="en-US" sz="2800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Giúp</a:t>
            </a:r>
            <a:r>
              <a:rPr lang="en-US" sz="2800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sông</a:t>
            </a:r>
            <a:r>
              <a:rPr lang="en-US" sz="2800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hồ</a:t>
            </a:r>
            <a:r>
              <a:rPr lang="en-US" sz="2800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sạch</a:t>
            </a:r>
            <a:r>
              <a:rPr lang="en-US" sz="2800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sẽ</a:t>
            </a:r>
            <a:r>
              <a:rPr lang="en-US" sz="2800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hơn</a:t>
            </a:r>
            <a:r>
              <a:rPr lang="en-US" sz="2800" dirty="0" smtClean="0">
                <a:solidFill>
                  <a:srgbClr val="0070C0"/>
                </a:solidFill>
                <a:latin typeface="UTM Avo" panose="02040603050506020204" pitchFamily="18" charset="0"/>
              </a:rPr>
              <a:t>, </a:t>
            </a:r>
            <a:r>
              <a:rPr lang="en-US" sz="2800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giúp</a:t>
            </a:r>
            <a:r>
              <a:rPr lang="en-US" sz="2800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các</a:t>
            </a:r>
            <a:r>
              <a:rPr lang="en-US" sz="2800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loài</a:t>
            </a:r>
            <a:r>
              <a:rPr lang="en-US" sz="2800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vật</a:t>
            </a:r>
            <a:r>
              <a:rPr lang="en-US" sz="2800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dưới</a:t>
            </a:r>
            <a:r>
              <a:rPr lang="en-US" sz="2800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nước</a:t>
            </a:r>
            <a:r>
              <a:rPr lang="en-US" sz="2800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có</a:t>
            </a:r>
            <a:r>
              <a:rPr lang="en-US" sz="2800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môi</a:t>
            </a:r>
            <a:r>
              <a:rPr lang="en-US" sz="2800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trường</a:t>
            </a:r>
            <a:r>
              <a:rPr lang="en-US" sz="2800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sống</a:t>
            </a:r>
            <a:r>
              <a:rPr lang="en-US" sz="2800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sạch</a:t>
            </a:r>
            <a:r>
              <a:rPr lang="en-US" sz="2800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sẽ</a:t>
            </a:r>
            <a:r>
              <a:rPr lang="en-US" sz="2800" dirty="0" smtClean="0">
                <a:solidFill>
                  <a:srgbClr val="0070C0"/>
                </a:solidFill>
                <a:latin typeface="UTM Avo" panose="02040603050506020204" pitchFamily="18" charset="0"/>
              </a:rPr>
              <a:t>.</a:t>
            </a:r>
            <a:endParaRPr lang="en-US" sz="2800" dirty="0">
              <a:solidFill>
                <a:srgbClr val="0070C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8472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split orient="vert"/>
      </p:transition>
    </mc:Choice>
    <mc:Fallback xmlns="">
      <p:transition spd="slow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BF6BCDF-9F5D-43EF-8D2F-74DA0EBB0C5C}"/>
              </a:ext>
            </a:extLst>
          </p:cNvPr>
          <p:cNvSpPr txBox="1"/>
          <p:nvPr/>
        </p:nvSpPr>
        <p:spPr>
          <a:xfrm>
            <a:off x="0" y="-34390"/>
            <a:ext cx="12064621" cy="1275073"/>
          </a:xfrm>
          <a:prstGeom prst="rect">
            <a:avLst/>
          </a:prstGeom>
          <a:noFill/>
        </p:spPr>
        <p:txBody>
          <a:bodyPr wrap="square" lIns="145143" tIns="72571" rIns="145143" bIns="72571" rtlCol="0">
            <a:spAutoFit/>
          </a:bodyPr>
          <a:lstStyle/>
          <a:p>
            <a:pPr algn="just">
              <a:lnSpc>
                <a:spcPts val="4444"/>
              </a:lnSpc>
            </a:pPr>
            <a:r>
              <a:rPr lang="en-US" sz="2900" dirty="0">
                <a:solidFill>
                  <a:srgbClr val="FF0000"/>
                </a:solidFill>
                <a:latin typeface="UTM Avo" panose="02040603050506020204" pitchFamily="18" charset="0"/>
              </a:rPr>
              <a:t>1. </a:t>
            </a:r>
            <a:r>
              <a:rPr lang="en-US" sz="2900" dirty="0" err="1">
                <a:latin typeface="UTM Avo" panose="02040603050506020204" pitchFamily="18" charset="0"/>
              </a:rPr>
              <a:t>Nói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tên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các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việc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làm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 smtClean="0">
                <a:latin typeface="UTM Avo" panose="02040603050506020204" pitchFamily="18" charset="0"/>
              </a:rPr>
              <a:t>trong</a:t>
            </a:r>
            <a:r>
              <a:rPr lang="en-US" sz="2900" dirty="0" smtClean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tranh</a:t>
            </a:r>
            <a:r>
              <a:rPr lang="en-US" sz="2900" dirty="0">
                <a:latin typeface="UTM Avo" panose="02040603050506020204" pitchFamily="18" charset="0"/>
              </a:rPr>
              <a:t>. Cho </a:t>
            </a:r>
            <a:r>
              <a:rPr lang="en-US" sz="2900" dirty="0" err="1">
                <a:latin typeface="UTM Avo" panose="02040603050506020204" pitchFamily="18" charset="0"/>
              </a:rPr>
              <a:t>biết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 smtClean="0">
                <a:latin typeface="UTM Avo" panose="02040603050506020204" pitchFamily="18" charset="0"/>
              </a:rPr>
              <a:t>những</a:t>
            </a:r>
            <a:r>
              <a:rPr lang="en-US" sz="2900" dirty="0" smtClean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việc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làm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đó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ảnh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hưởng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đến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môi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trường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như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thế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nào</a:t>
            </a:r>
            <a:r>
              <a:rPr lang="en-US" sz="2900" dirty="0"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99771" y="5562744"/>
            <a:ext cx="5116946" cy="577447"/>
          </a:xfrm>
          <a:prstGeom prst="rect">
            <a:avLst/>
          </a:prstGeom>
          <a:noFill/>
        </p:spPr>
        <p:txBody>
          <a:bodyPr wrap="square" lIns="145143" tIns="72571" rIns="145143" bIns="72571" rtlCol="0">
            <a:spAutoFit/>
          </a:bodyPr>
          <a:lstStyle/>
          <a:p>
            <a:r>
              <a:rPr lang="en-US" sz="2800" dirty="0" err="1" smtClean="0">
                <a:solidFill>
                  <a:srgbClr val="C00000"/>
                </a:solidFill>
                <a:latin typeface="UTM Avo" panose="02040603050506020204" pitchFamily="18" charset="0"/>
              </a:rPr>
              <a:t>Chọc</a:t>
            </a:r>
            <a:r>
              <a:rPr lang="en-US" sz="2800" dirty="0" smtClean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UTM Avo" panose="02040603050506020204" pitchFamily="18" charset="0"/>
              </a:rPr>
              <a:t>phá</a:t>
            </a:r>
            <a:r>
              <a:rPr lang="en-US" sz="2800" dirty="0" smtClean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UTM Avo" panose="02040603050506020204" pitchFamily="18" charset="0"/>
              </a:rPr>
              <a:t>tổ</a:t>
            </a:r>
            <a:r>
              <a:rPr lang="en-US" sz="2800" dirty="0" smtClean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UTM Avo" panose="02040603050506020204" pitchFamily="18" charset="0"/>
              </a:rPr>
              <a:t>chim</a:t>
            </a:r>
            <a:r>
              <a:rPr lang="en-US" sz="2800" dirty="0" smtClean="0">
                <a:solidFill>
                  <a:srgbClr val="C00000"/>
                </a:solidFill>
                <a:latin typeface="UTM Avo" panose="02040603050506020204" pitchFamily="18" charset="0"/>
              </a:rPr>
              <a:t>.</a:t>
            </a:r>
            <a:endParaRPr lang="en-US" sz="2800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68237" y="6152530"/>
            <a:ext cx="12260237" cy="515891"/>
          </a:xfrm>
          <a:prstGeom prst="rect">
            <a:avLst/>
          </a:prstGeom>
          <a:noFill/>
        </p:spPr>
        <p:txBody>
          <a:bodyPr wrap="square" lIns="145143" tIns="72571" rIns="145143" bIns="72571" rtlCol="0">
            <a:spAutoFit/>
          </a:bodyPr>
          <a:lstStyle/>
          <a:p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Giết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chết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những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chú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chim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chưa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ra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đời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,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phá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hoại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mái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ấm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của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gia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đình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chim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.</a:t>
            </a:r>
            <a:endParaRPr lang="en-US" sz="2400" b="1" dirty="0">
              <a:solidFill>
                <a:srgbClr val="0070C0"/>
              </a:solidFill>
              <a:latin typeface="UTM Avo" panose="02040603050506020204" pitchFamily="18" charset="0"/>
            </a:endParaRPr>
          </a:p>
        </p:txBody>
      </p:sp>
      <p:pic>
        <p:nvPicPr>
          <p:cNvPr id="9" name="Picture 8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62" r="1"/>
          <a:stretch/>
        </p:blipFill>
        <p:spPr>
          <a:xfrm>
            <a:off x="773835" y="1240682"/>
            <a:ext cx="10499216" cy="4322061"/>
          </a:xfrm>
          <a:prstGeom prst="roundRect">
            <a:avLst>
              <a:gd name="adj" fmla="val 10524"/>
            </a:avLst>
          </a:prstGeom>
        </p:spPr>
      </p:pic>
    </p:spTree>
    <p:extLst>
      <p:ext uri="{BB962C8B-B14F-4D97-AF65-F5344CB8AC3E}">
        <p14:creationId xmlns:p14="http://schemas.microsoft.com/office/powerpoint/2010/main" val="4084325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split orient="vert"/>
      </p:transition>
    </mc:Choice>
    <mc:Fallback xmlns="">
      <p:transition spd="slow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BF6BCDF-9F5D-43EF-8D2F-74DA0EBB0C5C}"/>
              </a:ext>
            </a:extLst>
          </p:cNvPr>
          <p:cNvSpPr txBox="1"/>
          <p:nvPr/>
        </p:nvSpPr>
        <p:spPr>
          <a:xfrm>
            <a:off x="0" y="-34390"/>
            <a:ext cx="12064621" cy="1275073"/>
          </a:xfrm>
          <a:prstGeom prst="rect">
            <a:avLst/>
          </a:prstGeom>
          <a:noFill/>
        </p:spPr>
        <p:txBody>
          <a:bodyPr wrap="square" lIns="145143" tIns="72571" rIns="145143" bIns="72571" rtlCol="0">
            <a:spAutoFit/>
          </a:bodyPr>
          <a:lstStyle/>
          <a:p>
            <a:pPr algn="just">
              <a:lnSpc>
                <a:spcPts val="4444"/>
              </a:lnSpc>
            </a:pPr>
            <a:r>
              <a:rPr lang="en-US" sz="2900" dirty="0">
                <a:solidFill>
                  <a:srgbClr val="FF0000"/>
                </a:solidFill>
                <a:latin typeface="UTM Avo" panose="02040603050506020204" pitchFamily="18" charset="0"/>
              </a:rPr>
              <a:t>1. </a:t>
            </a:r>
            <a:r>
              <a:rPr lang="en-US" sz="2900" dirty="0" err="1">
                <a:latin typeface="UTM Avo" panose="02040603050506020204" pitchFamily="18" charset="0"/>
              </a:rPr>
              <a:t>Nói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tên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các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việc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làm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 smtClean="0">
                <a:latin typeface="UTM Avo" panose="02040603050506020204" pitchFamily="18" charset="0"/>
              </a:rPr>
              <a:t>trong</a:t>
            </a:r>
            <a:r>
              <a:rPr lang="en-US" sz="2900" dirty="0" smtClean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tranh</a:t>
            </a:r>
            <a:r>
              <a:rPr lang="en-US" sz="2900" dirty="0">
                <a:latin typeface="UTM Avo" panose="02040603050506020204" pitchFamily="18" charset="0"/>
              </a:rPr>
              <a:t>. Cho </a:t>
            </a:r>
            <a:r>
              <a:rPr lang="en-US" sz="2900" dirty="0" err="1">
                <a:latin typeface="UTM Avo" panose="02040603050506020204" pitchFamily="18" charset="0"/>
              </a:rPr>
              <a:t>biết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 smtClean="0">
                <a:latin typeface="UTM Avo" panose="02040603050506020204" pitchFamily="18" charset="0"/>
              </a:rPr>
              <a:t>những</a:t>
            </a:r>
            <a:r>
              <a:rPr lang="en-US" sz="2900" dirty="0" smtClean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việc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làm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đó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ảnh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hưởng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đến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môi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trường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như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thế</a:t>
            </a:r>
            <a:r>
              <a:rPr lang="en-US" sz="2900" dirty="0">
                <a:latin typeface="UTM Avo" panose="02040603050506020204" pitchFamily="18" charset="0"/>
              </a:rPr>
              <a:t> </a:t>
            </a:r>
            <a:r>
              <a:rPr lang="en-US" sz="2900" dirty="0" err="1">
                <a:latin typeface="UTM Avo" panose="02040603050506020204" pitchFamily="18" charset="0"/>
              </a:rPr>
              <a:t>nào</a:t>
            </a:r>
            <a:r>
              <a:rPr lang="en-US" sz="2900" dirty="0"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99259" y="5590040"/>
            <a:ext cx="6072282" cy="577447"/>
          </a:xfrm>
          <a:prstGeom prst="rect">
            <a:avLst/>
          </a:prstGeom>
          <a:noFill/>
        </p:spPr>
        <p:txBody>
          <a:bodyPr wrap="square" lIns="145143" tIns="72571" rIns="145143" bIns="72571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C00000"/>
                </a:solidFill>
                <a:latin typeface="UTM Avo" panose="02040603050506020204" pitchFamily="18" charset="0"/>
              </a:rPr>
              <a:t>Đổ</a:t>
            </a:r>
            <a:r>
              <a:rPr lang="en-US" sz="2800" dirty="0" smtClean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UTM Avo" panose="02040603050506020204" pitchFamily="18" charset="0"/>
              </a:rPr>
              <a:t>rác</a:t>
            </a:r>
            <a:r>
              <a:rPr lang="en-US" sz="2800" dirty="0" smtClean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UTM Avo" panose="02040603050506020204" pitchFamily="18" charset="0"/>
              </a:rPr>
              <a:t>thải</a:t>
            </a:r>
            <a:r>
              <a:rPr lang="en-US" sz="2800" dirty="0" smtClean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UTM Avo" panose="02040603050506020204" pitchFamily="18" charset="0"/>
              </a:rPr>
              <a:t>gần</a:t>
            </a:r>
            <a:r>
              <a:rPr lang="en-US" sz="2800" dirty="0" smtClean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UTM Avo" panose="02040603050506020204" pitchFamily="18" charset="0"/>
              </a:rPr>
              <a:t>bờ</a:t>
            </a:r>
            <a:r>
              <a:rPr lang="en-US" sz="2800" dirty="0" smtClean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UTM Avo" panose="02040603050506020204" pitchFamily="18" charset="0"/>
              </a:rPr>
              <a:t>sông</a:t>
            </a:r>
            <a:r>
              <a:rPr lang="en-US" sz="2800" dirty="0" smtClean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UTM Avo" panose="02040603050506020204" pitchFamily="18" charset="0"/>
              </a:rPr>
              <a:t>suối</a:t>
            </a:r>
            <a:endParaRPr lang="en-US" sz="2800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891" y="6152530"/>
            <a:ext cx="12260237" cy="515891"/>
          </a:xfrm>
          <a:prstGeom prst="rect">
            <a:avLst/>
          </a:prstGeom>
          <a:noFill/>
        </p:spPr>
        <p:txBody>
          <a:bodyPr wrap="square" lIns="145143" tIns="72571" rIns="145143" bIns="72571" rtlCol="0">
            <a:spAutoFit/>
          </a:bodyPr>
          <a:lstStyle/>
          <a:p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Làm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ô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nhiễm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nguồn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nước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ảnh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hưởng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đến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sức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khỏe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người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dân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sống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gần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đó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.</a:t>
            </a:r>
            <a:endParaRPr lang="en-US" sz="2400" b="1" dirty="0">
              <a:solidFill>
                <a:srgbClr val="0070C0"/>
              </a:solidFill>
              <a:latin typeface="UTM Avo" panose="020406030505060202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3410"/>
          <a:stretch/>
        </p:blipFill>
        <p:spPr>
          <a:xfrm>
            <a:off x="872688" y="1159343"/>
            <a:ext cx="10605079" cy="4403401"/>
          </a:xfrm>
          <a:prstGeom prst="roundRect">
            <a:avLst>
              <a:gd name="adj" fmla="val 7428"/>
            </a:avLst>
          </a:prstGeom>
        </p:spPr>
      </p:pic>
    </p:spTree>
    <p:extLst>
      <p:ext uri="{BB962C8B-B14F-4D97-AF65-F5344CB8AC3E}">
        <p14:creationId xmlns:p14="http://schemas.microsoft.com/office/powerpoint/2010/main" val="2062452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split orient="vert"/>
      </p:transition>
    </mc:Choice>
    <mc:Fallback xmlns="">
      <p:transition spd="slow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BF6BCDF-9F5D-43EF-8D2F-74DA0EBB0C5C}"/>
              </a:ext>
            </a:extLst>
          </p:cNvPr>
          <p:cNvSpPr txBox="1"/>
          <p:nvPr/>
        </p:nvSpPr>
        <p:spPr>
          <a:xfrm>
            <a:off x="0" y="-34390"/>
            <a:ext cx="12064621" cy="1204093"/>
          </a:xfrm>
          <a:prstGeom prst="rect">
            <a:avLst/>
          </a:prstGeom>
          <a:noFill/>
        </p:spPr>
        <p:txBody>
          <a:bodyPr wrap="square" lIns="145143" tIns="72571" rIns="145143" bIns="72571" rtlCol="0">
            <a:spAutoFit/>
          </a:bodyPr>
          <a:lstStyle/>
          <a:p>
            <a:pPr algn="just">
              <a:lnSpc>
                <a:spcPts val="4444"/>
              </a:lnSpc>
            </a:pP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</a:rPr>
              <a:t>1. </a:t>
            </a:r>
            <a:r>
              <a:rPr lang="en-US" sz="3200" dirty="0" err="1">
                <a:latin typeface="UTM Avo" panose="02040603050506020204" pitchFamily="18" charset="0"/>
              </a:rPr>
              <a:t>Nói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tên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các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việc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làm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 smtClean="0">
                <a:latin typeface="UTM Avo" panose="02040603050506020204" pitchFamily="18" charset="0"/>
              </a:rPr>
              <a:t>trong</a:t>
            </a:r>
            <a:r>
              <a:rPr lang="en-US" sz="3200" dirty="0" smtClean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tranh</a:t>
            </a:r>
            <a:r>
              <a:rPr lang="en-US" sz="3200" dirty="0">
                <a:latin typeface="UTM Avo" panose="02040603050506020204" pitchFamily="18" charset="0"/>
              </a:rPr>
              <a:t>. Cho </a:t>
            </a:r>
            <a:r>
              <a:rPr lang="en-US" sz="3200" dirty="0" err="1">
                <a:latin typeface="UTM Avo" panose="02040603050506020204" pitchFamily="18" charset="0"/>
              </a:rPr>
              <a:t>biết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 smtClean="0">
                <a:latin typeface="UTM Avo" panose="02040603050506020204" pitchFamily="18" charset="0"/>
              </a:rPr>
              <a:t>những</a:t>
            </a:r>
            <a:r>
              <a:rPr lang="en-US" sz="3200" dirty="0" smtClean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việc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làm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đó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ảnh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hưởng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đến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môi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trường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như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thế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nào</a:t>
            </a:r>
            <a:r>
              <a:rPr lang="en-US" sz="3200" dirty="0"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62779" y="5494504"/>
            <a:ext cx="6072282" cy="515891"/>
          </a:xfrm>
          <a:prstGeom prst="rect">
            <a:avLst/>
          </a:prstGeom>
          <a:noFill/>
        </p:spPr>
        <p:txBody>
          <a:bodyPr wrap="square" lIns="145143" tIns="72571" rIns="145143" bIns="72571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C00000"/>
                </a:solidFill>
                <a:latin typeface="UTM Avo" panose="02040603050506020204" pitchFamily="18" charset="0"/>
              </a:rPr>
              <a:t>Thu </a:t>
            </a:r>
            <a:r>
              <a:rPr lang="en-US" sz="2400" dirty="0" err="1" smtClean="0">
                <a:solidFill>
                  <a:srgbClr val="C00000"/>
                </a:solidFill>
                <a:latin typeface="UTM Avo" panose="02040603050506020204" pitchFamily="18" charset="0"/>
              </a:rPr>
              <a:t>gom</a:t>
            </a:r>
            <a:r>
              <a:rPr lang="en-US" sz="2400" dirty="0" smtClean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UTM Avo" panose="02040603050506020204" pitchFamily="18" charset="0"/>
              </a:rPr>
              <a:t>rác</a:t>
            </a:r>
            <a:r>
              <a:rPr lang="en-US" sz="2400" dirty="0" smtClean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UTM Avo" panose="02040603050506020204" pitchFamily="18" charset="0"/>
              </a:rPr>
              <a:t>trên</a:t>
            </a:r>
            <a:r>
              <a:rPr lang="en-US" sz="2400" dirty="0" smtClean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UTM Avo" panose="02040603050506020204" pitchFamily="18" charset="0"/>
              </a:rPr>
              <a:t>bãi</a:t>
            </a:r>
            <a:r>
              <a:rPr lang="en-US" sz="2400" dirty="0" smtClean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UTM Avo" panose="02040603050506020204" pitchFamily="18" charset="0"/>
              </a:rPr>
              <a:t>biển</a:t>
            </a:r>
            <a:endParaRPr lang="en-US" sz="2400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891" y="5934162"/>
            <a:ext cx="12260237" cy="885223"/>
          </a:xfrm>
          <a:prstGeom prst="rect">
            <a:avLst/>
          </a:prstGeom>
          <a:noFill/>
        </p:spPr>
        <p:txBody>
          <a:bodyPr wrap="square" lIns="145143" tIns="72571" rIns="145143" bIns="72571" rtlCol="0">
            <a:spAutoFit/>
          </a:bodyPr>
          <a:lstStyle/>
          <a:p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Giúp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bãi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biển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sạch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sẽ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,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trong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lành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,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đem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đến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cảnh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quan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sạch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đẹp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và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bảo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vệ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môi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trường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sống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của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các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loài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sinh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vật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biển</a:t>
            </a:r>
            <a:r>
              <a:rPr lang="en-US" sz="2400" b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.</a:t>
            </a:r>
            <a:endParaRPr lang="en-US" sz="2400" b="1" dirty="0">
              <a:solidFill>
                <a:srgbClr val="0070C0"/>
              </a:solidFill>
              <a:latin typeface="UTM Avo" panose="020406030505060202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507" r="-97"/>
          <a:stretch/>
        </p:blipFill>
        <p:spPr>
          <a:xfrm>
            <a:off x="744689" y="1199739"/>
            <a:ext cx="10733078" cy="4349357"/>
          </a:xfrm>
          <a:prstGeom prst="roundRect">
            <a:avLst>
              <a:gd name="adj" fmla="val 7428"/>
            </a:avLst>
          </a:prstGeom>
        </p:spPr>
      </p:pic>
    </p:spTree>
    <p:extLst>
      <p:ext uri="{BB962C8B-B14F-4D97-AF65-F5344CB8AC3E}">
        <p14:creationId xmlns:p14="http://schemas.microsoft.com/office/powerpoint/2010/main" val="2931523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split orient="vert"/>
      </p:transition>
    </mc:Choice>
    <mc:Fallback xmlns="">
      <p:transition spd="slow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996" y="1464931"/>
            <a:ext cx="11380670" cy="3380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8139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split orient="vert"/>
      </p:transition>
    </mc:Choice>
    <mc:Fallback xmlns="">
      <p:transition spd="slow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7BF6BCDF-9F5D-43EF-8D2F-74DA0EBB0C5C}"/>
              </a:ext>
            </a:extLst>
          </p:cNvPr>
          <p:cNvSpPr txBox="1"/>
          <p:nvPr/>
        </p:nvSpPr>
        <p:spPr>
          <a:xfrm>
            <a:off x="-1" y="601743"/>
            <a:ext cx="12064621" cy="650223"/>
          </a:xfrm>
          <a:prstGeom prst="rect">
            <a:avLst/>
          </a:prstGeom>
          <a:noFill/>
        </p:spPr>
        <p:txBody>
          <a:bodyPr wrap="square" lIns="145143" tIns="72571" rIns="145143" bIns="72571" rtlCol="0">
            <a:spAutoFit/>
          </a:bodyPr>
          <a:lstStyle/>
          <a:p>
            <a:pPr algn="just">
              <a:lnSpc>
                <a:spcPts val="4444"/>
              </a:lnSpc>
            </a:pPr>
            <a:r>
              <a:rPr lang="en-US" sz="2900" b="1" dirty="0" smtClean="0">
                <a:solidFill>
                  <a:srgbClr val="FF0000"/>
                </a:solidFill>
                <a:latin typeface="UTM Avo" panose="02040603050506020204" pitchFamily="18" charset="0"/>
              </a:rPr>
              <a:t>2. </a:t>
            </a:r>
            <a:r>
              <a:rPr lang="en-US" sz="2900" b="1" dirty="0" err="1" smtClean="0">
                <a:latin typeface="UTM Avo" panose="02040603050506020204" pitchFamily="18" charset="0"/>
              </a:rPr>
              <a:t>Em</a:t>
            </a:r>
            <a:r>
              <a:rPr lang="en-US" sz="2900" b="1" dirty="0" smtClean="0">
                <a:latin typeface="UTM Avo" panose="02040603050506020204" pitchFamily="18" charset="0"/>
              </a:rPr>
              <a:t> </a:t>
            </a:r>
            <a:r>
              <a:rPr lang="en-US" sz="2900" b="1" dirty="0" err="1" smtClean="0">
                <a:latin typeface="UTM Avo" panose="02040603050506020204" pitchFamily="18" charset="0"/>
              </a:rPr>
              <a:t>đã</a:t>
            </a:r>
            <a:r>
              <a:rPr lang="en-US" sz="2900" b="1" dirty="0" smtClean="0">
                <a:latin typeface="UTM Avo" panose="02040603050506020204" pitchFamily="18" charset="0"/>
              </a:rPr>
              <a:t> </a:t>
            </a:r>
            <a:r>
              <a:rPr lang="en-US" sz="2900" b="1" dirty="0" err="1" smtClean="0">
                <a:latin typeface="UTM Avo" panose="02040603050506020204" pitchFamily="18" charset="0"/>
              </a:rPr>
              <a:t>làm</a:t>
            </a:r>
            <a:r>
              <a:rPr lang="en-US" sz="2900" b="1" dirty="0" smtClean="0">
                <a:latin typeface="UTM Avo" panose="02040603050506020204" pitchFamily="18" charset="0"/>
              </a:rPr>
              <a:t> </a:t>
            </a:r>
            <a:r>
              <a:rPr lang="en-US" sz="2900" b="1" dirty="0" err="1" smtClean="0">
                <a:latin typeface="UTM Avo" panose="02040603050506020204" pitchFamily="18" charset="0"/>
              </a:rPr>
              <a:t>gì</a:t>
            </a:r>
            <a:r>
              <a:rPr lang="en-US" sz="2900" b="1" dirty="0" smtClean="0">
                <a:latin typeface="UTM Avo" panose="02040603050506020204" pitchFamily="18" charset="0"/>
              </a:rPr>
              <a:t> </a:t>
            </a:r>
            <a:r>
              <a:rPr lang="en-US" sz="2900" b="1" dirty="0" err="1" smtClean="0">
                <a:latin typeface="UTM Avo" panose="02040603050506020204" pitchFamily="18" charset="0"/>
              </a:rPr>
              <a:t>để</a:t>
            </a:r>
            <a:r>
              <a:rPr lang="en-US" sz="2900" b="1" dirty="0" smtClean="0">
                <a:latin typeface="UTM Avo" panose="02040603050506020204" pitchFamily="18" charset="0"/>
              </a:rPr>
              <a:t> </a:t>
            </a:r>
            <a:r>
              <a:rPr lang="en-US" sz="2900" b="1" dirty="0" err="1" smtClean="0">
                <a:latin typeface="UTM Avo" panose="02040603050506020204" pitchFamily="18" charset="0"/>
              </a:rPr>
              <a:t>góp</a:t>
            </a:r>
            <a:r>
              <a:rPr lang="en-US" sz="2900" b="1" dirty="0" smtClean="0">
                <a:latin typeface="UTM Avo" panose="02040603050506020204" pitchFamily="18" charset="0"/>
              </a:rPr>
              <a:t> </a:t>
            </a:r>
            <a:r>
              <a:rPr lang="en-US" sz="2900" b="1" dirty="0" err="1" smtClean="0">
                <a:latin typeface="UTM Avo" panose="02040603050506020204" pitchFamily="18" charset="0"/>
              </a:rPr>
              <a:t>phần</a:t>
            </a:r>
            <a:r>
              <a:rPr lang="en-US" sz="2900" b="1" dirty="0" smtClean="0">
                <a:latin typeface="UTM Avo" panose="02040603050506020204" pitchFamily="18" charset="0"/>
              </a:rPr>
              <a:t> </a:t>
            </a:r>
            <a:r>
              <a:rPr lang="en-US" sz="2900" b="1" dirty="0" err="1" smtClean="0">
                <a:latin typeface="UTM Avo" panose="02040603050506020204" pitchFamily="18" charset="0"/>
              </a:rPr>
              <a:t>giữ</a:t>
            </a:r>
            <a:r>
              <a:rPr lang="en-US" sz="2900" b="1" dirty="0" smtClean="0">
                <a:latin typeface="UTM Avo" panose="02040603050506020204" pitchFamily="18" charset="0"/>
              </a:rPr>
              <a:t> </a:t>
            </a:r>
            <a:r>
              <a:rPr lang="en-US" sz="2900" b="1" dirty="0" err="1" smtClean="0">
                <a:latin typeface="UTM Avo" panose="02040603050506020204" pitchFamily="18" charset="0"/>
              </a:rPr>
              <a:t>gìn</a:t>
            </a:r>
            <a:r>
              <a:rPr lang="en-US" sz="2900" b="1" dirty="0" smtClean="0">
                <a:latin typeface="UTM Avo" panose="02040603050506020204" pitchFamily="18" charset="0"/>
              </a:rPr>
              <a:t> </a:t>
            </a:r>
            <a:r>
              <a:rPr lang="en-US" sz="2900" b="1" dirty="0" err="1" smtClean="0">
                <a:latin typeface="UTM Avo" panose="02040603050506020204" pitchFamily="18" charset="0"/>
              </a:rPr>
              <a:t>môi</a:t>
            </a:r>
            <a:r>
              <a:rPr lang="en-US" sz="2900" b="1" dirty="0" smtClean="0">
                <a:latin typeface="UTM Avo" panose="02040603050506020204" pitchFamily="18" charset="0"/>
              </a:rPr>
              <a:t> </a:t>
            </a:r>
            <a:r>
              <a:rPr lang="en-US" sz="2900" b="1" dirty="0" err="1" smtClean="0">
                <a:latin typeface="UTM Avo" panose="02040603050506020204" pitchFamily="18" charset="0"/>
              </a:rPr>
              <a:t>trường</a:t>
            </a:r>
            <a:r>
              <a:rPr lang="en-US" sz="2900" b="1" dirty="0" smtClean="0">
                <a:latin typeface="UTM Avo" panose="02040603050506020204" pitchFamily="18" charset="0"/>
              </a:rPr>
              <a:t> </a:t>
            </a:r>
            <a:r>
              <a:rPr lang="en-US" sz="2900" b="1" dirty="0" err="1" smtClean="0">
                <a:latin typeface="UTM Avo" panose="02040603050506020204" pitchFamily="18" charset="0"/>
              </a:rPr>
              <a:t>sạch</a:t>
            </a:r>
            <a:r>
              <a:rPr lang="en-US" sz="2900" b="1" dirty="0" smtClean="0">
                <a:latin typeface="UTM Avo" panose="02040603050506020204" pitchFamily="18" charset="0"/>
              </a:rPr>
              <a:t> </a:t>
            </a:r>
            <a:r>
              <a:rPr lang="en-US" sz="2900" b="1" dirty="0" err="1" smtClean="0">
                <a:latin typeface="UTM Avo" panose="02040603050506020204" pitchFamily="18" charset="0"/>
              </a:rPr>
              <a:t>đẹp</a:t>
            </a:r>
            <a:r>
              <a:rPr lang="en-US" sz="2900" b="1" dirty="0" smtClean="0">
                <a:latin typeface="UTM Avo" panose="02040603050506020204" pitchFamily="18" charset="0"/>
              </a:rPr>
              <a:t>?</a:t>
            </a:r>
            <a:endParaRPr lang="en-US" sz="2900" b="1" dirty="0">
              <a:latin typeface="UTM Avo" panose="020406030505060202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42448" y="1719618"/>
            <a:ext cx="8639032" cy="2838734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Vứt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rác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đúng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Quét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ngõ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xóm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sạch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trồng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cây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vườn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, ...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79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split orient="vert"/>
      </p:transition>
    </mc:Choice>
    <mc:Fallback xmlns="">
      <p:transition spd="slow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7BF6BCDF-9F5D-43EF-8D2F-74DA0EBB0C5C}"/>
              </a:ext>
            </a:extLst>
          </p:cNvPr>
          <p:cNvSpPr txBox="1"/>
          <p:nvPr/>
        </p:nvSpPr>
        <p:spPr>
          <a:xfrm>
            <a:off x="127379" y="1876816"/>
            <a:ext cx="12064621" cy="1275073"/>
          </a:xfrm>
          <a:prstGeom prst="rect">
            <a:avLst/>
          </a:prstGeom>
          <a:noFill/>
        </p:spPr>
        <p:txBody>
          <a:bodyPr wrap="square" lIns="145143" tIns="72571" rIns="145143" bIns="72571" rtlCol="0">
            <a:spAutoFit/>
          </a:bodyPr>
          <a:lstStyle/>
          <a:p>
            <a:pPr algn="just">
              <a:lnSpc>
                <a:spcPts val="4444"/>
              </a:lnSpc>
            </a:pPr>
            <a:r>
              <a:rPr lang="en-US" sz="2900" b="1" dirty="0" err="1" smtClean="0">
                <a:latin typeface="UTM Avo" panose="02040603050506020204" pitchFamily="18" charset="0"/>
              </a:rPr>
              <a:t>Nói</a:t>
            </a:r>
            <a:r>
              <a:rPr lang="en-US" sz="2900" b="1" dirty="0" smtClean="0">
                <a:latin typeface="UTM Avo" panose="02040603050506020204" pitchFamily="18" charset="0"/>
              </a:rPr>
              <a:t> </a:t>
            </a:r>
            <a:r>
              <a:rPr lang="en-US" sz="2900" b="1" dirty="0" err="1" smtClean="0">
                <a:latin typeface="UTM Avo" panose="02040603050506020204" pitchFamily="18" charset="0"/>
              </a:rPr>
              <a:t>với</a:t>
            </a:r>
            <a:r>
              <a:rPr lang="en-US" sz="2900" b="1" dirty="0" smtClean="0">
                <a:latin typeface="UTM Avo" panose="02040603050506020204" pitchFamily="18" charset="0"/>
              </a:rPr>
              <a:t> </a:t>
            </a:r>
            <a:r>
              <a:rPr lang="en-US" sz="2900" b="1" dirty="0" err="1" smtClean="0">
                <a:latin typeface="UTM Avo" panose="02040603050506020204" pitchFamily="18" charset="0"/>
              </a:rPr>
              <a:t>người</a:t>
            </a:r>
            <a:r>
              <a:rPr lang="en-US" sz="2900" b="1" dirty="0" smtClean="0">
                <a:latin typeface="UTM Avo" panose="02040603050506020204" pitchFamily="18" charset="0"/>
              </a:rPr>
              <a:t> </a:t>
            </a:r>
            <a:r>
              <a:rPr lang="en-US" sz="2900" b="1" dirty="0" err="1" smtClean="0">
                <a:latin typeface="UTM Avo" panose="02040603050506020204" pitchFamily="18" charset="0"/>
              </a:rPr>
              <a:t>thân</a:t>
            </a:r>
            <a:r>
              <a:rPr lang="en-US" sz="2900" b="1" dirty="0" smtClean="0">
                <a:latin typeface="UTM Avo" panose="02040603050506020204" pitchFamily="18" charset="0"/>
              </a:rPr>
              <a:t> </a:t>
            </a:r>
            <a:r>
              <a:rPr lang="en-US" sz="2900" b="1" dirty="0" err="1" smtClean="0">
                <a:latin typeface="UTM Avo" panose="02040603050506020204" pitchFamily="18" charset="0"/>
              </a:rPr>
              <a:t>những</a:t>
            </a:r>
            <a:r>
              <a:rPr lang="en-US" sz="2900" b="1" dirty="0" smtClean="0">
                <a:latin typeface="UTM Avo" panose="02040603050506020204" pitchFamily="18" charset="0"/>
              </a:rPr>
              <a:t> </a:t>
            </a:r>
            <a:r>
              <a:rPr lang="en-US" sz="2900" b="1" dirty="0" err="1" smtClean="0">
                <a:latin typeface="UTM Avo" panose="02040603050506020204" pitchFamily="18" charset="0"/>
              </a:rPr>
              <a:t>việc</a:t>
            </a:r>
            <a:r>
              <a:rPr lang="en-US" sz="2900" b="1" dirty="0" smtClean="0">
                <a:latin typeface="UTM Avo" panose="02040603050506020204" pitchFamily="18" charset="0"/>
              </a:rPr>
              <a:t> </a:t>
            </a:r>
            <a:r>
              <a:rPr lang="en-US" sz="2900" b="1" dirty="0" err="1" smtClean="0">
                <a:latin typeface="UTM Avo" panose="02040603050506020204" pitchFamily="18" charset="0"/>
              </a:rPr>
              <a:t>làm</a:t>
            </a:r>
            <a:r>
              <a:rPr lang="en-US" sz="2900" b="1" dirty="0" smtClean="0">
                <a:latin typeface="UTM Avo" panose="02040603050506020204" pitchFamily="18" charset="0"/>
              </a:rPr>
              <a:t> </a:t>
            </a:r>
            <a:r>
              <a:rPr lang="en-US" sz="2900" b="1" dirty="0" err="1" smtClean="0">
                <a:latin typeface="UTM Avo" panose="02040603050506020204" pitchFamily="18" charset="0"/>
              </a:rPr>
              <a:t>để</a:t>
            </a:r>
            <a:r>
              <a:rPr lang="en-US" sz="2900" b="1" dirty="0" smtClean="0">
                <a:latin typeface="UTM Avo" panose="02040603050506020204" pitchFamily="18" charset="0"/>
              </a:rPr>
              <a:t> </a:t>
            </a:r>
            <a:r>
              <a:rPr lang="en-US" sz="2900" b="1" dirty="0" err="1" smtClean="0">
                <a:latin typeface="UTM Avo" panose="02040603050506020204" pitchFamily="18" charset="0"/>
              </a:rPr>
              <a:t>bảo</a:t>
            </a:r>
            <a:r>
              <a:rPr lang="en-US" sz="2900" b="1" dirty="0" smtClean="0">
                <a:latin typeface="UTM Avo" panose="02040603050506020204" pitchFamily="18" charset="0"/>
              </a:rPr>
              <a:t> </a:t>
            </a:r>
            <a:r>
              <a:rPr lang="en-US" sz="2900" b="1" dirty="0" err="1" smtClean="0">
                <a:latin typeface="UTM Avo" panose="02040603050506020204" pitchFamily="18" charset="0"/>
              </a:rPr>
              <a:t>vệ</a:t>
            </a:r>
            <a:r>
              <a:rPr lang="en-US" sz="2900" b="1" dirty="0" smtClean="0">
                <a:latin typeface="UTM Avo" panose="02040603050506020204" pitchFamily="18" charset="0"/>
              </a:rPr>
              <a:t> </a:t>
            </a:r>
            <a:r>
              <a:rPr lang="en-US" sz="2900" b="1" dirty="0" err="1" smtClean="0">
                <a:latin typeface="UTM Avo" panose="02040603050506020204" pitchFamily="18" charset="0"/>
              </a:rPr>
              <a:t>môi</a:t>
            </a:r>
            <a:r>
              <a:rPr lang="en-US" sz="2900" b="1" dirty="0" smtClean="0">
                <a:latin typeface="UTM Avo" panose="02040603050506020204" pitchFamily="18" charset="0"/>
              </a:rPr>
              <a:t> </a:t>
            </a:r>
            <a:r>
              <a:rPr lang="en-US" sz="2900" b="1" dirty="0" err="1" smtClean="0">
                <a:latin typeface="UTM Avo" panose="02040603050506020204" pitchFamily="18" charset="0"/>
              </a:rPr>
              <a:t>trường</a:t>
            </a:r>
            <a:r>
              <a:rPr lang="en-US" sz="2900" b="1" dirty="0" smtClean="0">
                <a:latin typeface="UTM Avo" panose="02040603050506020204" pitchFamily="18" charset="0"/>
              </a:rPr>
              <a:t> </a:t>
            </a:r>
            <a:r>
              <a:rPr lang="en-US" sz="2900" b="1" dirty="0" err="1" smtClean="0">
                <a:latin typeface="UTM Avo" panose="02040603050506020204" pitchFamily="18" charset="0"/>
              </a:rPr>
              <a:t>mà</a:t>
            </a:r>
            <a:r>
              <a:rPr lang="en-US" sz="2900" b="1" dirty="0" smtClean="0">
                <a:latin typeface="UTM Avo" panose="02040603050506020204" pitchFamily="18" charset="0"/>
              </a:rPr>
              <a:t> </a:t>
            </a:r>
            <a:r>
              <a:rPr lang="en-US" sz="2900" b="1" dirty="0" err="1" smtClean="0">
                <a:latin typeface="UTM Avo" panose="02040603050506020204" pitchFamily="18" charset="0"/>
              </a:rPr>
              <a:t>em</a:t>
            </a:r>
            <a:r>
              <a:rPr lang="en-US" sz="2900" b="1" dirty="0" smtClean="0">
                <a:latin typeface="UTM Avo" panose="02040603050506020204" pitchFamily="18" charset="0"/>
              </a:rPr>
              <a:t> </a:t>
            </a:r>
            <a:r>
              <a:rPr lang="en-US" sz="2900" b="1" dirty="0" err="1" smtClean="0">
                <a:latin typeface="UTM Avo" panose="02040603050506020204" pitchFamily="18" charset="0"/>
              </a:rPr>
              <a:t>và</a:t>
            </a:r>
            <a:r>
              <a:rPr lang="en-US" sz="2900" b="1" dirty="0" smtClean="0">
                <a:latin typeface="UTM Avo" panose="02040603050506020204" pitchFamily="18" charset="0"/>
              </a:rPr>
              <a:t> </a:t>
            </a:r>
            <a:r>
              <a:rPr lang="en-US" sz="2900" b="1" dirty="0" err="1" smtClean="0">
                <a:latin typeface="UTM Avo" panose="02040603050506020204" pitchFamily="18" charset="0"/>
              </a:rPr>
              <a:t>các</a:t>
            </a:r>
            <a:r>
              <a:rPr lang="en-US" sz="2900" b="1" dirty="0" smtClean="0">
                <a:latin typeface="UTM Avo" panose="02040603050506020204" pitchFamily="18" charset="0"/>
              </a:rPr>
              <a:t> </a:t>
            </a:r>
            <a:r>
              <a:rPr lang="en-US" sz="2900" b="1" dirty="0" err="1" smtClean="0">
                <a:latin typeface="UTM Avo" panose="02040603050506020204" pitchFamily="18" charset="0"/>
              </a:rPr>
              <a:t>bạn</a:t>
            </a:r>
            <a:r>
              <a:rPr lang="en-US" sz="2900" b="1" dirty="0" smtClean="0">
                <a:latin typeface="UTM Avo" panose="02040603050506020204" pitchFamily="18" charset="0"/>
              </a:rPr>
              <a:t> </a:t>
            </a:r>
            <a:r>
              <a:rPr lang="en-US" sz="2900" b="1" dirty="0" err="1" smtClean="0">
                <a:latin typeface="UTM Avo" panose="02040603050506020204" pitchFamily="18" charset="0"/>
              </a:rPr>
              <a:t>đã</a:t>
            </a:r>
            <a:r>
              <a:rPr lang="en-US" sz="2900" b="1" dirty="0" smtClean="0">
                <a:latin typeface="UTM Avo" panose="02040603050506020204" pitchFamily="18" charset="0"/>
              </a:rPr>
              <a:t> </a:t>
            </a:r>
            <a:r>
              <a:rPr lang="en-US" sz="2900" b="1" dirty="0" err="1" smtClean="0">
                <a:latin typeface="UTM Avo" panose="02040603050506020204" pitchFamily="18" charset="0"/>
              </a:rPr>
              <a:t>trao</a:t>
            </a:r>
            <a:r>
              <a:rPr lang="en-US" sz="2900" b="1" dirty="0" smtClean="0">
                <a:latin typeface="UTM Avo" panose="02040603050506020204" pitchFamily="18" charset="0"/>
              </a:rPr>
              <a:t> </a:t>
            </a:r>
            <a:r>
              <a:rPr lang="en-US" sz="2900" b="1" dirty="0" err="1" smtClean="0">
                <a:latin typeface="UTM Avo" panose="02040603050506020204" pitchFamily="18" charset="0"/>
              </a:rPr>
              <a:t>đổi</a:t>
            </a:r>
            <a:r>
              <a:rPr lang="en-US" sz="2900" b="1" dirty="0" smtClean="0">
                <a:latin typeface="UTM Avo" panose="02040603050506020204" pitchFamily="18" charset="0"/>
              </a:rPr>
              <a:t> ở </a:t>
            </a:r>
            <a:r>
              <a:rPr lang="en-US" sz="2900" b="1" dirty="0" err="1" smtClean="0">
                <a:latin typeface="UTM Avo" panose="02040603050506020204" pitchFamily="18" charset="0"/>
              </a:rPr>
              <a:t>lớp</a:t>
            </a:r>
            <a:r>
              <a:rPr lang="en-US" sz="2900" b="1" dirty="0" smtClean="0">
                <a:latin typeface="UTM Avo" panose="02040603050506020204" pitchFamily="18" charset="0"/>
              </a:rPr>
              <a:t>.</a:t>
            </a:r>
            <a:endParaRPr lang="en-US" sz="2900" b="1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593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split orient="vert"/>
      </p:transition>
    </mc:Choice>
    <mc:Fallback xmlns="">
      <p:transition spd="slow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27547" y="1897044"/>
            <a:ext cx="11477766" cy="283873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Môi</a:t>
            </a: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ảnh</a:t>
            </a: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hưởng</a:t>
            </a: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rất</a:t>
            </a: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lớn</a:t>
            </a: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cuộc</a:t>
            </a: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sức</a:t>
            </a: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khỏe</a:t>
            </a: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vệ</a:t>
            </a: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môi</a:t>
            </a: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vệ</a:t>
            </a: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cuộc</a:t>
            </a: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sức</a:t>
            </a: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khỏe</a:t>
            </a: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chúng</a:t>
            </a: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ta. </a:t>
            </a:r>
          </a:p>
        </p:txBody>
      </p:sp>
    </p:spTree>
    <p:extLst>
      <p:ext uri="{BB962C8B-B14F-4D97-AF65-F5344CB8AC3E}">
        <p14:creationId xmlns:p14="http://schemas.microsoft.com/office/powerpoint/2010/main" val="319722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split orient="vert"/>
      </p:transition>
    </mc:Choice>
    <mc:Fallback xmlns="">
      <p:transition spd="slow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playback (5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49590"/>
            <a:ext cx="12192000" cy="5143500"/>
          </a:xfrm>
          <a:prstGeom prst="rect">
            <a:avLst/>
          </a:prstGeom>
        </p:spPr>
      </p:pic>
      <p:sp useBgFill="1">
        <p:nvSpPr>
          <p:cNvPr id="4" name="Rectangle 3"/>
          <p:cNvSpPr/>
          <p:nvPr/>
        </p:nvSpPr>
        <p:spPr>
          <a:xfrm>
            <a:off x="-270933" y="460647"/>
            <a:ext cx="12869333" cy="389467"/>
          </a:xfrm>
          <a:prstGeom prst="rect">
            <a:avLst/>
          </a:prstGeom>
          <a:ln w="28575">
            <a:solidFill>
              <a:srgbClr val="D05B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-87199" y="536847"/>
            <a:ext cx="12358455" cy="237067"/>
            <a:chOff x="-49050" y="717943"/>
            <a:chExt cx="6951631" cy="177800"/>
          </a:xfrm>
        </p:grpSpPr>
        <p:sp>
          <p:nvSpPr>
            <p:cNvPr id="5" name="Rounded Rectangle 4"/>
            <p:cNvSpPr/>
            <p:nvPr/>
          </p:nvSpPr>
          <p:spPr>
            <a:xfrm>
              <a:off x="-49050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270037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593883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912970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1232057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1551144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874990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2194077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2513164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2832251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3156097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3475184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3794271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4113358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4437204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4756291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5075378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5394465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5718311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6037398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6356485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6680331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Rectangle 28"/>
          <p:cNvSpPr/>
          <p:nvPr/>
        </p:nvSpPr>
        <p:spPr>
          <a:xfrm>
            <a:off x="-270933" y="6005031"/>
            <a:ext cx="12869333" cy="389467"/>
          </a:xfrm>
          <a:prstGeom prst="rect">
            <a:avLst/>
          </a:prstGeom>
          <a:solidFill>
            <a:srgbClr val="EEA846"/>
          </a:solidFill>
          <a:ln w="28575">
            <a:solidFill>
              <a:srgbClr val="D05B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grpSp>
        <p:nvGrpSpPr>
          <p:cNvPr id="30" name="Group 29"/>
          <p:cNvGrpSpPr/>
          <p:nvPr/>
        </p:nvGrpSpPr>
        <p:grpSpPr>
          <a:xfrm>
            <a:off x="-87199" y="6081231"/>
            <a:ext cx="12358455" cy="237067"/>
            <a:chOff x="-49050" y="717943"/>
            <a:chExt cx="6951631" cy="177800"/>
          </a:xfrm>
        </p:grpSpPr>
        <p:sp>
          <p:nvSpPr>
            <p:cNvPr id="31" name="Rounded Rectangle 30"/>
            <p:cNvSpPr/>
            <p:nvPr/>
          </p:nvSpPr>
          <p:spPr>
            <a:xfrm>
              <a:off x="-49050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270037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593883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912970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1232057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ounded Rectangle 35"/>
            <p:cNvSpPr/>
            <p:nvPr/>
          </p:nvSpPr>
          <p:spPr>
            <a:xfrm>
              <a:off x="1551144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1874990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2194077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2513164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2832251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ounded Rectangle 40"/>
            <p:cNvSpPr/>
            <p:nvPr/>
          </p:nvSpPr>
          <p:spPr>
            <a:xfrm>
              <a:off x="3156097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3475184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3794271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4113358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4437204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ounded Rectangle 45"/>
            <p:cNvSpPr/>
            <p:nvPr/>
          </p:nvSpPr>
          <p:spPr>
            <a:xfrm>
              <a:off x="4756291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ounded Rectangle 46"/>
            <p:cNvSpPr/>
            <p:nvPr/>
          </p:nvSpPr>
          <p:spPr>
            <a:xfrm>
              <a:off x="5075378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5394465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ounded Rectangle 48"/>
            <p:cNvSpPr/>
            <p:nvPr/>
          </p:nvSpPr>
          <p:spPr>
            <a:xfrm>
              <a:off x="5718311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6037398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6356485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ounded Rectangle 51"/>
            <p:cNvSpPr/>
            <p:nvPr/>
          </p:nvSpPr>
          <p:spPr>
            <a:xfrm>
              <a:off x="6680331" y="717943"/>
              <a:ext cx="222250" cy="177800"/>
            </a:xfrm>
            <a:prstGeom prst="roundRect">
              <a:avLst/>
            </a:prstGeom>
            <a:solidFill>
              <a:srgbClr val="009F97"/>
            </a:solidFill>
            <a:ln w="19050">
              <a:solidFill>
                <a:srgbClr val="0079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40256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split orient="vert"/>
      </p:transition>
    </mc:Choice>
    <mc:Fallback xmlns="">
      <p:transition spd="slow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388086">
            <a:off x="4285783" y="413068"/>
            <a:ext cx="1319764" cy="1071391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11416" y="732515"/>
            <a:ext cx="7221108" cy="56080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08775" y="289916"/>
            <a:ext cx="1592643" cy="91403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373349" y="1864522"/>
            <a:ext cx="2025823" cy="499347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-271677"/>
            <a:ext cx="3764906" cy="712967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88229" y="-68642"/>
            <a:ext cx="4656021" cy="2328011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419414" y="268893"/>
            <a:ext cx="1292002" cy="75366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902042" y="353221"/>
            <a:ext cx="573750" cy="337500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3026934" y="2581871"/>
            <a:ext cx="657103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A400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Arial" panose="020B0604020202020204" pitchFamily="34" charset="0"/>
                <a:ea typeface="迷你简雪峰" panose="02010609000101010101" pitchFamily="49" charset="-122"/>
                <a:cs typeface="+mn-cs"/>
              </a:rPr>
              <a:t>CỦNG CỐ BÀI HỌC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FFA400"/>
              </a:solidFill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  <a:uLnTx/>
              <a:uFillTx/>
              <a:latin typeface="Arial" panose="020B0604020202020204" pitchFamily="34" charset="0"/>
              <a:ea typeface="迷你简雪峰" panose="02010609000101010101" pitchFamily="49" charset="-122"/>
              <a:cs typeface="+mn-c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74557" y="4264077"/>
            <a:ext cx="11517443" cy="25939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634</TotalTime>
  <Words>387</Words>
  <Application>Microsoft Office PowerPoint</Application>
  <PresentationFormat>Custom</PresentationFormat>
  <Paragraphs>28</Paragraphs>
  <Slides>13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5_Office Theme</vt:lpstr>
      <vt:lpstr>Office 主题​​</vt:lpstr>
      <vt:lpstr>Office 主题</vt:lpstr>
      <vt:lpstr>Chào mừng các em đến với tiết Tiếng Việt - Lớp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AnhBinh</cp:lastModifiedBy>
  <cp:revision>60</cp:revision>
  <dcterms:created xsi:type="dcterms:W3CDTF">2021-08-01T08:10:02Z</dcterms:created>
  <dcterms:modified xsi:type="dcterms:W3CDTF">2022-03-08T02:42:31Z</dcterms:modified>
</cp:coreProperties>
</file>