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4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5" r:id="rId1"/>
    <p:sldMasterId id="2147483677" r:id="rId2"/>
    <p:sldMasterId id="2147483683" r:id="rId3"/>
    <p:sldMasterId id="2147483700" r:id="rId4"/>
    <p:sldMasterId id="2147483712" r:id="rId5"/>
  </p:sldMasterIdLst>
  <p:notesMasterIdLst>
    <p:notesMasterId r:id="rId19"/>
  </p:notesMasterIdLst>
  <p:sldIdLst>
    <p:sldId id="2007577140" r:id="rId6"/>
    <p:sldId id="2007577122" r:id="rId7"/>
    <p:sldId id="2007577153" r:id="rId8"/>
    <p:sldId id="2007577157" r:id="rId9"/>
    <p:sldId id="281" r:id="rId10"/>
    <p:sldId id="2007577158" r:id="rId11"/>
    <p:sldId id="304" r:id="rId12"/>
    <p:sldId id="2007577142" r:id="rId13"/>
    <p:sldId id="2007577159" r:id="rId14"/>
    <p:sldId id="2007577160" r:id="rId15"/>
    <p:sldId id="2007577161" r:id="rId16"/>
    <p:sldId id="2007577162" r:id="rId17"/>
    <p:sldId id="257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ran thao" initials="tt" lastIdx="1" clrIdx="0">
    <p:extLst>
      <p:ext uri="{19B8F6BF-5375-455C-9EA6-DF929625EA0E}">
        <p15:presenceInfo xmlns:p15="http://schemas.microsoft.com/office/powerpoint/2012/main" xmlns="" userId="b5ee1d2202d609f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70" d="100"/>
          <a:sy n="70" d="100"/>
        </p:scale>
        <p:origin x="-192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635E35-524A-48DB-B433-06896FF418B9}" type="datetimeFigureOut">
              <a:rPr lang="en-US" smtClean="0"/>
              <a:pPr/>
              <a:t>3/1/2022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21FF0A-D7E9-497A-8E26-E65809D8A2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6121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幻灯片图像占位符 5632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4819" name="文本占位符 5632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lvl="0" eaLnBrk="1" hangingPunct="1"/>
            <a:endParaRPr dirty="0"/>
          </a:p>
        </p:txBody>
      </p:sp>
      <p:sp>
        <p:nvSpPr>
          <p:cNvPr id="34820" name="灯片编号占位符 1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幻灯片图像占位符 84993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0963" name="文本占位符 84994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lvl="0" eaLnBrk="1" hangingPunct="1"/>
            <a:endParaRPr dirty="0"/>
          </a:p>
        </p:txBody>
      </p:sp>
      <p:sp>
        <p:nvSpPr>
          <p:cNvPr id="40964" name="灯片编号占位符 1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2022/3/1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2839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2022/3/1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8100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2022/3/1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46181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5438035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bg>
      <p:bgPr>
        <a:blipFill rotWithShape="0"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B962C8B-B14F-4D97-AF65-F5344CB8AC3E}" type="datetimeFigureOut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3/1/2022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A0DB2DC-4C9A-4742-B13C-FB6460FD3503}" type="slidenum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0254165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bg>
      <p:bgPr>
        <a:blipFill rotWithShape="0"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B962C8B-B14F-4D97-AF65-F5344CB8AC3E}" type="datetimeFigureOut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3/1/2022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A0DB2DC-4C9A-4742-B13C-FB6460FD3503}" type="slidenum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9650386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7327478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29577294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74748870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94022059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569671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2022/3/1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00420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7986052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09305135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5887219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10062816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89923089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80851503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62930959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88C6DAB4-A5EE-47F3-865F-194124662A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26718609-D0E2-44F0-884B-8C20021452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3537104A-EDBB-4DEF-9A8D-A6F97EEB8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8F6F-2428-462A-9C17-B471D69666C9}" type="datetimeFigureOut">
              <a:rPr lang="zh-CN" altLang="en-US" smtClean="0"/>
              <a:pPr/>
              <a:t>2022/3/1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C3BB8D15-C499-48CF-9D0D-45CCC65AD7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F90E66EA-B0D5-46D2-BB63-E9AAA5F59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0DBB-D116-4F5E-87A5-6486A7600B9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9599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E5639B58-E9A9-4E5B-8675-D220511DD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12A3A9B5-0BCA-4364-AAED-F89099EC64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5B48A98A-4FCE-42D0-A2D1-F2BF8D5F4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8F6F-2428-462A-9C17-B471D69666C9}" type="datetimeFigureOut">
              <a:rPr lang="zh-CN" altLang="en-US" smtClean="0"/>
              <a:pPr/>
              <a:t>2022/3/1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6D531CB1-8E0F-41C9-8C45-E6F609050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4173D3C7-0FA6-4E51-9224-B3032E1C95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0DBB-D116-4F5E-87A5-6486A7600B9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3419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F38AA695-E720-45FC-8C4C-6F6C5E2BA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02C41949-D699-407F-88A2-7FC57A3E02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66ACF3AE-4FCF-43CB-A2A9-4E450D2A7F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8F6F-2428-462A-9C17-B471D69666C9}" type="datetimeFigureOut">
              <a:rPr lang="zh-CN" altLang="en-US" smtClean="0"/>
              <a:pPr/>
              <a:t>2022/3/1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6FDA009A-460D-4113-B559-A393D1BB4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6E93440B-F521-41F1-A213-95A86A6BD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0DBB-D116-4F5E-87A5-6486A7600B9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139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2022/3/1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4834566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D76D234B-710B-476F-A562-025229248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FDC09F18-3F51-4860-9392-02DE5C8239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58E86988-EB0B-4F17-BEB3-07B32D5245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64E94802-C01D-48B5-8391-188A661F47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8F6F-2428-462A-9C17-B471D69666C9}" type="datetimeFigureOut">
              <a:rPr lang="zh-CN" altLang="en-US" smtClean="0"/>
              <a:pPr/>
              <a:t>2022/3/1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108B485E-E3A1-4721-92B2-3C28EDE80B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E792178D-C56F-4DF2-8122-76C9CB4F6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0DBB-D116-4F5E-87A5-6486A7600B9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7849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5EFC6D8B-6DBC-49C6-AEF1-5C6BE136E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33C5B6C7-4872-454E-8FFD-B878CACFF3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EC7AF5EB-2631-4C52-96F0-84103E525D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84DBCDA7-42BB-4232-A969-B037711A68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EAC1CD09-D00E-45F6-8410-0CA18A5F4D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761B2AA4-2571-4A46-AEF9-C6600AAE3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8F6F-2428-462A-9C17-B471D69666C9}" type="datetimeFigureOut">
              <a:rPr lang="zh-CN" altLang="en-US" smtClean="0"/>
              <a:pPr/>
              <a:t>2022/3/1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06FFAF36-201A-4E03-81DA-3C56988D95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AC3F275F-5247-493E-B457-DE9B3AA81A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0DBB-D116-4F5E-87A5-6486A7600B9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48025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ABE288C6-5431-4B45-A828-10CE8FE0F8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5E2965DF-0155-4483-BA71-E600CD0762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8F6F-2428-462A-9C17-B471D69666C9}" type="datetimeFigureOut">
              <a:rPr lang="zh-CN" altLang="en-US" smtClean="0"/>
              <a:pPr/>
              <a:t>2022/3/1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="" id="{30025267-2129-4AAC-B988-516394B8C6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="" id="{855C9AA8-61C4-4754-8BD1-ABBF30B69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0DBB-D116-4F5E-87A5-6486A7600B9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4339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26E89B8B-92FE-4CCE-A6FD-1EA0AA2CB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8F6F-2428-462A-9C17-B471D69666C9}" type="datetimeFigureOut">
              <a:rPr lang="zh-CN" altLang="en-US" smtClean="0"/>
              <a:pPr/>
              <a:t>2022/3/1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8C28E2A2-AD64-42B3-A87A-68E10771FD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ECC82940-4DCD-4457-AC93-5C941D344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0DBB-D116-4F5E-87A5-6486A7600B9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7604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BDB1AE5F-13EA-4C3A-AAAA-8D04B81C9C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459F9721-3C03-4ACA-8D2A-9BAC7D3A34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F777210C-3F98-44F0-9B0B-7484D05835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B67F33BF-7248-4CF2-9D5F-FC2D4AF5A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8F6F-2428-462A-9C17-B471D69666C9}" type="datetimeFigureOut">
              <a:rPr lang="zh-CN" altLang="en-US" smtClean="0"/>
              <a:pPr/>
              <a:t>2022/3/1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F5BCF3C9-36E7-4968-9859-517B2D7F0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C894AE19-449C-4FE9-A53C-35890F0B0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0DBB-D116-4F5E-87A5-6486A7600B9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0776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0490885D-D561-4A0F-BAF1-DFBEBF17E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xmlns="" id="{A0DFF409-D77E-4AB5-9B38-5C47DC875F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A4B0F19C-3D29-4AF3-8173-1DB66EE0CA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CA0F909C-0267-40BE-B34E-CFAE371EE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8F6F-2428-462A-9C17-B471D69666C9}" type="datetimeFigureOut">
              <a:rPr lang="zh-CN" altLang="en-US" smtClean="0"/>
              <a:pPr/>
              <a:t>2022/3/1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BF55CE51-8FC0-4E46-857D-7C025FADF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8426E691-5222-4EE9-9D13-2D12712BA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0DBB-D116-4F5E-87A5-6486A7600B9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4483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5A3E38F3-2F70-42E3-A938-BF34763BD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CC9835C3-98C9-4BB0-AB48-C0A5F94D36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68319BC4-A8AF-4B6F-A6AC-B29D15138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8F6F-2428-462A-9C17-B471D69666C9}" type="datetimeFigureOut">
              <a:rPr lang="zh-CN" altLang="en-US" smtClean="0"/>
              <a:pPr/>
              <a:t>2022/3/1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2FEB5DED-A7DE-4EE4-B6AB-433C67613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2BB61E76-AAA8-4A4D-AC7A-811B321C7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0DBB-D116-4F5E-87A5-6486A7600B9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76216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xmlns="" id="{88696E78-5D50-4462-927E-3A63F54EEA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CAF02305-A9EB-4761-B11C-9AB7DF0651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D13E1FFF-8862-47C7-A800-1AAF9D7C50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8F6F-2428-462A-9C17-B471D69666C9}" type="datetimeFigureOut">
              <a:rPr lang="zh-CN" altLang="en-US" smtClean="0"/>
              <a:pPr/>
              <a:t>2022/3/1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62650148-B950-43C8-9DCD-DE25E61062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54578DFF-1A5C-47A7-BF63-30AA9540AB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0DBB-D116-4F5E-87A5-6486A7600B9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777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8972182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499340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2022/3/1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751305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806960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969220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067347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448965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194729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104124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44840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215937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6537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2022/3/1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3930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2022/3/1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3898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2022/3/1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4232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2022/3/1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5011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2022/3/1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8168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.jpe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pPr/>
              <a:t>2022/3/1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26522F5D-04D7-4059-B6D0-836CB133AA3C}"/>
              </a:ext>
            </a:extLst>
          </p:cNvPr>
          <p:cNvSpPr txBox="1"/>
          <p:nvPr userDrawn="1"/>
        </p:nvSpPr>
        <p:spPr>
          <a:xfrm>
            <a:off x="10210015" y="6586212"/>
            <a:ext cx="19819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/>
              <a:t>Design by: </a:t>
            </a:r>
            <a:r>
              <a:rPr lang="en-US" sz="1200" i="1" dirty="0" err="1"/>
              <a:t>Hương</a:t>
            </a:r>
            <a:r>
              <a:rPr lang="en-US" sz="1200" i="1" dirty="0"/>
              <a:t> </a:t>
            </a:r>
            <a:r>
              <a:rPr lang="en-US" sz="1200" i="1" dirty="0" err="1"/>
              <a:t>Thảo</a:t>
            </a:r>
            <a:endParaRPr lang="en-US" sz="1200" i="1" dirty="0"/>
          </a:p>
        </p:txBody>
      </p:sp>
    </p:spTree>
    <p:extLst>
      <p:ext uri="{BB962C8B-B14F-4D97-AF65-F5344CB8AC3E}">
        <p14:creationId xmlns:p14="http://schemas.microsoft.com/office/powerpoint/2010/main" val="291634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6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1548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</p:sldLayoutIdLst>
  <p:transition/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SimSun" panose="02010600030101010101" pitchFamily="2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100+ Hình nền Slide đẹp 2020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E400B8D-2264-4894-8419-6AD47897368A}"/>
              </a:ext>
            </a:extLst>
          </p:cNvPr>
          <p:cNvSpPr txBox="1"/>
          <p:nvPr userDrawn="1"/>
        </p:nvSpPr>
        <p:spPr>
          <a:xfrm>
            <a:off x="10379987" y="70338"/>
            <a:ext cx="19819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/>
              <a:t>Design by: </a:t>
            </a:r>
            <a:r>
              <a:rPr lang="en-US" sz="1200" i="1" dirty="0" err="1"/>
              <a:t>Hương</a:t>
            </a:r>
            <a:r>
              <a:rPr lang="en-US" sz="1200" i="1" dirty="0"/>
              <a:t> </a:t>
            </a:r>
            <a:r>
              <a:rPr lang="en-US" sz="1200" i="1" dirty="0" err="1"/>
              <a:t>Thảo</a:t>
            </a:r>
            <a:endParaRPr lang="en-US" sz="1200" i="1" dirty="0"/>
          </a:p>
        </p:txBody>
      </p:sp>
    </p:spTree>
    <p:extLst>
      <p:ext uri="{BB962C8B-B14F-4D97-AF65-F5344CB8AC3E}">
        <p14:creationId xmlns:p14="http://schemas.microsoft.com/office/powerpoint/2010/main" val="4275736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transition/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9pPr>
    </p:titleStyle>
    <p:bodyStyle>
      <a:lvl1pPr marL="457200" indent="-4572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xmlns="" id="{66958FFC-099D-4B13-9000-F8DF1C7EE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0CB03AA9-4FB2-4386-8364-C8F776151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1FD639A9-720A-4244-9F27-35E131010C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48F6F-2428-462A-9C17-B471D69666C9}" type="datetimeFigureOut">
              <a:rPr lang="zh-CN" altLang="en-US" smtClean="0"/>
              <a:pPr/>
              <a:t>2022/3/1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9E9126D4-CD18-4BE2-8154-1176BFF423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B198FFC2-8849-4A8F-92A7-8939539726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50DBB-D116-4F5E-87A5-6486A7600B90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7090BAD-C9D7-430F-8B88-61115E8EA708}"/>
              </a:ext>
            </a:extLst>
          </p:cNvPr>
          <p:cNvSpPr txBox="1"/>
          <p:nvPr userDrawn="1"/>
        </p:nvSpPr>
        <p:spPr>
          <a:xfrm>
            <a:off x="10362807" y="57394"/>
            <a:ext cx="19819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Design by: </a:t>
            </a:r>
            <a:r>
              <a:rPr lang="en-US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endParaRPr lang="en-US" sz="1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8985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4FA68B-851B-4497-92DD-AD9676CFD6C7}" type="datetimeFigureOut">
              <a:rPr lang="zh-CN" altLang="en-US" smtClean="0"/>
              <a:pPr/>
              <a:t>2022/3/1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B1F22F1-B11D-414D-9494-480D40A07E96}"/>
              </a:ext>
            </a:extLst>
          </p:cNvPr>
          <p:cNvSpPr txBox="1"/>
          <p:nvPr userDrawn="1"/>
        </p:nvSpPr>
        <p:spPr>
          <a:xfrm>
            <a:off x="9993125" y="61546"/>
            <a:ext cx="19819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/>
              <a:t>Design by: </a:t>
            </a:r>
            <a:r>
              <a:rPr lang="en-US" sz="1200" i="1" dirty="0" err="1"/>
              <a:t>Hương</a:t>
            </a:r>
            <a:r>
              <a:rPr lang="en-US" sz="1200" i="1" dirty="0"/>
              <a:t> </a:t>
            </a:r>
            <a:r>
              <a:rPr lang="en-US" sz="1200" i="1" dirty="0" err="1"/>
              <a:t>Thảo</a:t>
            </a:r>
            <a:endParaRPr lang="en-US" sz="1200" i="1" dirty="0"/>
          </a:p>
        </p:txBody>
      </p:sp>
    </p:spTree>
    <p:extLst>
      <p:ext uri="{BB962C8B-B14F-4D97-AF65-F5344CB8AC3E}">
        <p14:creationId xmlns:p14="http://schemas.microsoft.com/office/powerpoint/2010/main" val="3882464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emf"/><Relationship Id="rId3" Type="http://schemas.openxmlformats.org/officeDocument/2006/relationships/image" Target="../media/image16.emf"/><Relationship Id="rId7" Type="http://schemas.openxmlformats.org/officeDocument/2006/relationships/image" Target="../media/image20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19.emf"/><Relationship Id="rId5" Type="http://schemas.openxmlformats.org/officeDocument/2006/relationships/image" Target="../media/image18.emf"/><Relationship Id="rId10" Type="http://schemas.openxmlformats.org/officeDocument/2006/relationships/image" Target="../media/image23.emf"/><Relationship Id="rId4" Type="http://schemas.openxmlformats.org/officeDocument/2006/relationships/image" Target="../media/image17.emf"/><Relationship Id="rId9" Type="http://schemas.openxmlformats.org/officeDocument/2006/relationships/image" Target="../media/image2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8.png"/><Relationship Id="rId5" Type="http://schemas.microsoft.com/office/2007/relationships/hdphoto" Target="../media/hdphoto2.wdp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8.png"/><Relationship Id="rId5" Type="http://schemas.microsoft.com/office/2007/relationships/hdphoto" Target="../media/hdphoto2.wdp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microsoft.com/office/2007/relationships/hdphoto" Target="../media/hdphoto2.wdp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1863" y="2706188"/>
            <a:ext cx="9908274" cy="1445623"/>
          </a:xfrm>
        </p:spPr>
        <p:txBody>
          <a:bodyPr>
            <a:normAutofit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</p:spTree>
    <p:extLst>
      <p:ext uri="{BB962C8B-B14F-4D97-AF65-F5344CB8AC3E}">
        <p14:creationId xmlns:p14="http://schemas.microsoft.com/office/powerpoint/2010/main" val="68604096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/>
          <p:nvPr/>
        </p:nvSpPr>
        <p:spPr>
          <a:xfrm>
            <a:off x="141027" y="112203"/>
            <a:ext cx="10153935" cy="677104"/>
          </a:xfrm>
          <a:prstGeom prst="rect">
            <a:avLst/>
          </a:prstGeom>
          <a:noFill/>
          <a:ln w="9525">
            <a:noFill/>
          </a:ln>
        </p:spPr>
        <p:txBody>
          <a:bodyPr wrap="square" lIns="121917" tIns="60958" rIns="121917" bIns="60958">
            <a:spAutoFit/>
          </a:bodyPr>
          <a:lstStyle/>
          <a:p>
            <a:pPr marL="0" marR="0" lvl="0" indent="0" defTabSz="1219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3600" dirty="0">
                <a:solidFill>
                  <a:srgbClr val="FF0000"/>
                </a:solidFill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2</a:t>
            </a:r>
            <a:r>
              <a:rPr kumimoji="0" lang="en-US" alt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. </a:t>
            </a:r>
            <a:r>
              <a:rPr kumimoji="0" lang="en-US" alt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Kể </a:t>
            </a: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lại </a:t>
            </a:r>
            <a:r>
              <a:rPr kumimoji="0" lang="en-US" alt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từng</a:t>
            </a:r>
            <a:r>
              <a:rPr kumimoji="0" lang="en-US" alt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 đoạn của câu </a:t>
            </a:r>
            <a:r>
              <a:rPr kumimoji="0" lang="en-US" alt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chuyện </a:t>
            </a: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theo </a:t>
            </a:r>
            <a:r>
              <a:rPr kumimoji="0" lang="en-US" alt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tranh.</a:t>
            </a:r>
            <a:endParaRPr kumimoji="0" lang="en-US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Arial" panose="020B0604020202020204" pitchFamily="34" charset="0"/>
              <a:cs typeface="Arial-Rounded" panose="020B0500000000000000" charset="0"/>
            </a:endParaRPr>
          </a:p>
        </p:txBody>
      </p:sp>
      <p:pic>
        <p:nvPicPr>
          <p:cNvPr id="7" name="Picture 6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4330"/>
          <a:stretch/>
        </p:blipFill>
        <p:spPr>
          <a:xfrm>
            <a:off x="272954" y="843680"/>
            <a:ext cx="11436825" cy="5134039"/>
          </a:xfrm>
          <a:prstGeom prst="roundRect">
            <a:avLst>
              <a:gd name="adj" fmla="val 6657"/>
            </a:avLst>
          </a:prstGeom>
        </p:spPr>
      </p:pic>
      <p:sp>
        <p:nvSpPr>
          <p:cNvPr id="8" name="TextBox 7"/>
          <p:cNvSpPr txBox="1"/>
          <p:nvPr/>
        </p:nvSpPr>
        <p:spPr>
          <a:xfrm>
            <a:off x="1133442" y="6027369"/>
            <a:ext cx="11135907" cy="70055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</a:rPr>
              <a:t>Bằng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cách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nào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mong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muốn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của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cây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được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thực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hiện</a:t>
            </a:r>
            <a:r>
              <a:rPr lang="en-US" sz="3600" dirty="0" smtClean="0">
                <a:solidFill>
                  <a:srgbClr val="C00000"/>
                </a:solidFill>
              </a:rPr>
              <a:t>?</a:t>
            </a:r>
            <a:endParaRPr lang="en-US" sz="3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3605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/>
          <p:nvPr/>
        </p:nvSpPr>
        <p:spPr>
          <a:xfrm>
            <a:off x="141027" y="112203"/>
            <a:ext cx="10153935" cy="677104"/>
          </a:xfrm>
          <a:prstGeom prst="rect">
            <a:avLst/>
          </a:prstGeom>
          <a:noFill/>
          <a:ln w="9525">
            <a:noFill/>
          </a:ln>
        </p:spPr>
        <p:txBody>
          <a:bodyPr wrap="square" lIns="121917" tIns="60958" rIns="121917" bIns="60958">
            <a:spAutoFit/>
          </a:bodyPr>
          <a:lstStyle/>
          <a:p>
            <a:pPr marL="0" marR="0" lvl="0" indent="0" defTabSz="1219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3600" dirty="0">
                <a:solidFill>
                  <a:srgbClr val="FF0000"/>
                </a:solidFill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2</a:t>
            </a:r>
            <a:r>
              <a:rPr kumimoji="0" lang="en-US" alt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. </a:t>
            </a:r>
            <a:r>
              <a:rPr kumimoji="0" lang="en-US" alt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Kể </a:t>
            </a: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lại </a:t>
            </a:r>
            <a:r>
              <a:rPr kumimoji="0" lang="en-US" alt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từng</a:t>
            </a:r>
            <a:r>
              <a:rPr kumimoji="0" lang="en-US" alt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 đoạn của câu </a:t>
            </a:r>
            <a:r>
              <a:rPr kumimoji="0" lang="en-US" alt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chuyện </a:t>
            </a: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theo </a:t>
            </a:r>
            <a:r>
              <a:rPr kumimoji="0" lang="en-US" alt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tranh.</a:t>
            </a:r>
            <a:endParaRPr kumimoji="0" lang="en-US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Arial" panose="020B0604020202020204" pitchFamily="34" charset="0"/>
              <a:cs typeface="Arial-Rounded" panose="020B0500000000000000" charset="0"/>
            </a:endParaRPr>
          </a:p>
        </p:txBody>
      </p:sp>
      <p:pic>
        <p:nvPicPr>
          <p:cNvPr id="7" name="Picture 6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560"/>
          <a:stretch/>
        </p:blipFill>
        <p:spPr>
          <a:xfrm>
            <a:off x="576057" y="789307"/>
            <a:ext cx="11051835" cy="5161117"/>
          </a:xfrm>
          <a:prstGeom prst="roundRect">
            <a:avLst>
              <a:gd name="adj" fmla="val 6657"/>
            </a:avLst>
          </a:prstGeom>
        </p:spPr>
      </p:pic>
      <p:sp>
        <p:nvSpPr>
          <p:cNvPr id="8" name="TextBox 7"/>
          <p:cNvSpPr txBox="1"/>
          <p:nvPr/>
        </p:nvSpPr>
        <p:spPr>
          <a:xfrm>
            <a:off x="2415679" y="6054762"/>
            <a:ext cx="7656398" cy="70055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</a:rPr>
              <a:t>Quả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đồi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vắng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đã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thay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đổi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như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thế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nào</a:t>
            </a:r>
            <a:r>
              <a:rPr lang="en-US" sz="3600" dirty="0" smtClean="0">
                <a:solidFill>
                  <a:srgbClr val="C00000"/>
                </a:solidFill>
              </a:rPr>
              <a:t>?</a:t>
            </a:r>
            <a:endParaRPr lang="en-US" sz="3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3605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4" name="图片 76803" descr="PPT素材-0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73306" y="-288804"/>
            <a:ext cx="12187767" cy="684953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3252" name="Rectangle 4"/>
          <p:cNvSpPr/>
          <p:nvPr/>
        </p:nvSpPr>
        <p:spPr>
          <a:xfrm>
            <a:off x="4853633" y="1608480"/>
            <a:ext cx="2638991" cy="64633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Vận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dụng: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3254" name="Text Box 6"/>
          <p:cNvSpPr txBox="1"/>
          <p:nvPr/>
        </p:nvSpPr>
        <p:spPr>
          <a:xfrm>
            <a:off x="1361017" y="3530600"/>
            <a:ext cx="9448800" cy="66611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73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Avant" panose="020B7200000000000000" pitchFamily="34" charset="0"/>
              <a:ea typeface="+mn-ea"/>
              <a:cs typeface="+mn-cs"/>
            </a:endParaRP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xmlns="" id="{7BB5A59D-4EFA-452A-A7F7-500FC3AA7ED5}"/>
              </a:ext>
            </a:extLst>
          </p:cNvPr>
          <p:cNvSpPr/>
          <p:nvPr/>
        </p:nvSpPr>
        <p:spPr>
          <a:xfrm>
            <a:off x="1883602" y="2415402"/>
            <a:ext cx="8841004" cy="120032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Cùng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người thân nói về tác dụng của cây cối đối với cuộc sống con người.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6" name="Picture 148" descr="p3012_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355670">
            <a:off x="10664401" y="-990477"/>
            <a:ext cx="1428750" cy="235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02803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0388086">
            <a:off x="4285783" y="413068"/>
            <a:ext cx="1319764" cy="1071391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11416" y="732515"/>
            <a:ext cx="7221108" cy="56080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08775" y="289916"/>
            <a:ext cx="1592643" cy="91403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373349" y="1864522"/>
            <a:ext cx="2025823" cy="499347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-271677"/>
            <a:ext cx="3764906" cy="712967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488229" y="-68642"/>
            <a:ext cx="4656021" cy="2328011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419414" y="268893"/>
            <a:ext cx="1292002" cy="753668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0902042" y="353221"/>
            <a:ext cx="573750" cy="337500"/>
          </a:xfrm>
          <a:prstGeom prst="rect">
            <a:avLst/>
          </a:prstGeom>
        </p:spPr>
      </p:pic>
      <p:sp>
        <p:nvSpPr>
          <p:cNvPr id="18" name="矩形 17"/>
          <p:cNvSpPr/>
          <p:nvPr/>
        </p:nvSpPr>
        <p:spPr>
          <a:xfrm>
            <a:off x="3026934" y="2581871"/>
            <a:ext cx="657103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 dirty="0">
                <a:ln>
                  <a:noFill/>
                </a:ln>
                <a:solidFill>
                  <a:srgbClr val="FFA400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Arial" panose="020B0604020202020204" pitchFamily="34" charset="0"/>
                <a:ea typeface="迷你简雪峰" panose="02010609000101010101" pitchFamily="49" charset="-122"/>
                <a:cs typeface="+mn-cs"/>
              </a:rPr>
              <a:t>CỦNG CỐ BÀI HỌC</a:t>
            </a: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rgbClr val="FFA400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uLnTx/>
              <a:uFillTx/>
              <a:latin typeface="Arial" panose="020B0604020202020204" pitchFamily="34" charset="0"/>
              <a:ea typeface="迷你简雪峰" panose="02010609000101010101" pitchFamily="49" charset="-122"/>
              <a:cs typeface="+mn-cs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74557" y="4264077"/>
            <a:ext cx="11517443" cy="25939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B1FFA95B-FBE4-475F-9D2C-8B116AB94D7A}"/>
              </a:ext>
            </a:extLst>
          </p:cNvPr>
          <p:cNvSpPr txBox="1"/>
          <p:nvPr/>
        </p:nvSpPr>
        <p:spPr>
          <a:xfrm>
            <a:off x="-124698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 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Ba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1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3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4D5F768A-B94A-4C92-956B-B20901D8F566}"/>
              </a:ext>
            </a:extLst>
          </p:cNvPr>
          <p:cNvSpPr txBox="1"/>
          <p:nvPr/>
        </p:nvSpPr>
        <p:spPr>
          <a:xfrm>
            <a:off x="883457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Tiếng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1767383" y="1698558"/>
            <a:ext cx="91708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Nói và nghe: Kể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chuyện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Hạt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giống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nhỏ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 1 ô ly" pitchFamily="34" charset="0"/>
              <a:ea typeface="方正卡通简体" panose="03000509000000000000" pitchFamily="65" charset="-122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279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560"/>
          <a:stretch/>
        </p:blipFill>
        <p:spPr>
          <a:xfrm>
            <a:off x="6373504" y="3848236"/>
            <a:ext cx="4955834" cy="2661745"/>
          </a:xfrm>
          <a:prstGeom prst="roundRect">
            <a:avLst>
              <a:gd name="adj" fmla="val 6657"/>
            </a:avLst>
          </a:prstGeom>
        </p:spPr>
      </p:pic>
      <p:pic>
        <p:nvPicPr>
          <p:cNvPr id="12" name="Picture 11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4330"/>
          <a:stretch/>
        </p:blipFill>
        <p:spPr>
          <a:xfrm>
            <a:off x="423080" y="3848234"/>
            <a:ext cx="5178529" cy="2661747"/>
          </a:xfrm>
          <a:prstGeom prst="roundRect">
            <a:avLst>
              <a:gd name="adj" fmla="val 6657"/>
            </a:avLst>
          </a:prstGeom>
        </p:spPr>
      </p:pic>
      <p:pic>
        <p:nvPicPr>
          <p:cNvPr id="9" name="Picture 8" descr="Screen Clipping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74" t="1712" r="-1"/>
          <a:stretch/>
        </p:blipFill>
        <p:spPr>
          <a:xfrm>
            <a:off x="423080" y="1053869"/>
            <a:ext cx="5146536" cy="2644673"/>
          </a:xfrm>
          <a:prstGeom prst="roundRect">
            <a:avLst>
              <a:gd name="adj" fmla="val 6181"/>
            </a:avLst>
          </a:prstGeom>
        </p:spPr>
      </p:pic>
      <p:pic>
        <p:nvPicPr>
          <p:cNvPr id="10" name="Picture 9" descr="Screen Clipping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0680" y="1079997"/>
            <a:ext cx="5078658" cy="2618545"/>
          </a:xfrm>
          <a:prstGeom prst="roundRect">
            <a:avLst>
              <a:gd name="adj" fmla="val 7973"/>
            </a:avLst>
          </a:prstGeom>
        </p:spPr>
      </p:pic>
      <p:sp>
        <p:nvSpPr>
          <p:cNvPr id="4" name="TextBox 3"/>
          <p:cNvSpPr txBox="1"/>
          <p:nvPr/>
        </p:nvSpPr>
        <p:spPr>
          <a:xfrm>
            <a:off x="4250594" y="26608"/>
            <a:ext cx="8114277" cy="1069889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r>
              <a:rPr lang="en-US" sz="3000" dirty="0" err="1" smtClean="0">
                <a:solidFill>
                  <a:srgbClr val="C00000"/>
                </a:solidFill>
              </a:rPr>
              <a:t>HẠT</a:t>
            </a:r>
            <a:r>
              <a:rPr lang="en-US" sz="3000" dirty="0" smtClean="0">
                <a:solidFill>
                  <a:srgbClr val="C00000"/>
                </a:solidFill>
              </a:rPr>
              <a:t> </a:t>
            </a:r>
            <a:r>
              <a:rPr lang="en-US" sz="3000" dirty="0" err="1" smtClean="0">
                <a:solidFill>
                  <a:srgbClr val="C00000"/>
                </a:solidFill>
              </a:rPr>
              <a:t>GIỐNG</a:t>
            </a:r>
            <a:r>
              <a:rPr lang="en-US" sz="3000" dirty="0" smtClean="0">
                <a:solidFill>
                  <a:srgbClr val="C00000"/>
                </a:solidFill>
              </a:rPr>
              <a:t> </a:t>
            </a:r>
            <a:r>
              <a:rPr lang="en-US" sz="3000" dirty="0" err="1" smtClean="0">
                <a:solidFill>
                  <a:srgbClr val="C00000"/>
                </a:solidFill>
              </a:rPr>
              <a:t>NHỎ</a:t>
            </a:r>
            <a:endParaRPr lang="en-US" sz="3000" dirty="0" smtClean="0">
              <a:solidFill>
                <a:srgbClr val="C00000"/>
              </a:solidFill>
            </a:endParaRPr>
          </a:p>
          <a:p>
            <a:r>
              <a:rPr lang="en-US" sz="3000" dirty="0">
                <a:solidFill>
                  <a:srgbClr val="C00000"/>
                </a:solidFill>
              </a:rPr>
              <a:t>	</a:t>
            </a:r>
            <a:r>
              <a:rPr lang="en-US" sz="2000" dirty="0" smtClean="0"/>
              <a:t>         (Theo </a:t>
            </a:r>
            <a:r>
              <a:rPr lang="en-US" sz="2000" dirty="0" err="1" smtClean="0"/>
              <a:t>Tuyển</a:t>
            </a:r>
            <a:r>
              <a:rPr lang="en-US" sz="2000" dirty="0" smtClean="0"/>
              <a:t> </a:t>
            </a:r>
            <a:r>
              <a:rPr lang="en-US" sz="2000" dirty="0" err="1" smtClean="0"/>
              <a:t>tập</a:t>
            </a:r>
            <a:r>
              <a:rPr lang="en-US" sz="2000" dirty="0" smtClean="0"/>
              <a:t> </a:t>
            </a:r>
            <a:r>
              <a:rPr lang="en-US" sz="2000" dirty="0" err="1" smtClean="0"/>
              <a:t>truyện</a:t>
            </a:r>
            <a:r>
              <a:rPr lang="en-US" sz="2000" dirty="0" smtClean="0"/>
              <a:t>, </a:t>
            </a:r>
            <a:r>
              <a:rPr lang="en-US" sz="2000" dirty="0" err="1" smtClean="0"/>
              <a:t>thơ</a:t>
            </a:r>
            <a:r>
              <a:rPr lang="en-US" sz="2000" dirty="0" smtClean="0"/>
              <a:t>, </a:t>
            </a:r>
            <a:r>
              <a:rPr lang="en-US" sz="2000" dirty="0" err="1" smtClean="0"/>
              <a:t>câu</a:t>
            </a:r>
            <a:r>
              <a:rPr lang="en-US" sz="2000" dirty="0" smtClean="0"/>
              <a:t> </a:t>
            </a:r>
            <a:r>
              <a:rPr lang="en-US" sz="2000" dirty="0" err="1" smtClean="0"/>
              <a:t>đố</a:t>
            </a:r>
            <a:r>
              <a:rPr lang="en-US" sz="2000" dirty="0" smtClean="0"/>
              <a:t> </a:t>
            </a:r>
            <a:r>
              <a:rPr lang="en-US" sz="2000" dirty="0" err="1" smtClean="0"/>
              <a:t>Mầm</a:t>
            </a:r>
            <a:r>
              <a:rPr lang="en-US" sz="2000" dirty="0" smtClean="0"/>
              <a:t> non)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175142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560"/>
          <a:stretch/>
        </p:blipFill>
        <p:spPr>
          <a:xfrm>
            <a:off x="6373504" y="3834588"/>
            <a:ext cx="4955834" cy="2375143"/>
          </a:xfrm>
          <a:prstGeom prst="roundRect">
            <a:avLst>
              <a:gd name="adj" fmla="val 6657"/>
            </a:avLst>
          </a:prstGeom>
        </p:spPr>
      </p:pic>
      <p:pic>
        <p:nvPicPr>
          <p:cNvPr id="12" name="Picture 11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4330"/>
          <a:stretch/>
        </p:blipFill>
        <p:spPr>
          <a:xfrm>
            <a:off x="423080" y="3834586"/>
            <a:ext cx="5178529" cy="2375145"/>
          </a:xfrm>
          <a:prstGeom prst="roundRect">
            <a:avLst>
              <a:gd name="adj" fmla="val 6657"/>
            </a:avLst>
          </a:prstGeom>
        </p:spPr>
      </p:pic>
      <p:pic>
        <p:nvPicPr>
          <p:cNvPr id="9" name="Picture 8" descr="Screen Clipping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74" t="1712" r="-1"/>
          <a:stretch/>
        </p:blipFill>
        <p:spPr>
          <a:xfrm>
            <a:off x="423080" y="958334"/>
            <a:ext cx="5146536" cy="2207946"/>
          </a:xfrm>
          <a:prstGeom prst="roundRect">
            <a:avLst>
              <a:gd name="adj" fmla="val 6181"/>
            </a:avLst>
          </a:prstGeom>
        </p:spPr>
      </p:pic>
      <p:pic>
        <p:nvPicPr>
          <p:cNvPr id="10" name="Picture 9" descr="Screen Clipping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0680" y="984461"/>
            <a:ext cx="5078658" cy="2181819"/>
          </a:xfrm>
          <a:prstGeom prst="roundRect">
            <a:avLst>
              <a:gd name="adj" fmla="val 7973"/>
            </a:avLst>
          </a:prstGeom>
        </p:spPr>
      </p:pic>
      <p:sp>
        <p:nvSpPr>
          <p:cNvPr id="4" name="TextBox 3"/>
          <p:cNvSpPr txBox="1"/>
          <p:nvPr/>
        </p:nvSpPr>
        <p:spPr>
          <a:xfrm>
            <a:off x="4250594" y="436048"/>
            <a:ext cx="8114277" cy="57744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r>
              <a:rPr lang="en-US" sz="2800" dirty="0" err="1" smtClean="0">
                <a:solidFill>
                  <a:srgbClr val="C00000"/>
                </a:solidFill>
              </a:rPr>
              <a:t>HẠT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</a:rPr>
              <a:t>GIỐNG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</a:rPr>
              <a:t>NHỎ</a:t>
            </a:r>
            <a:endParaRPr lang="en-US" sz="2800" dirty="0" smtClean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0504" y="3111688"/>
            <a:ext cx="5146536" cy="76211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r>
              <a:rPr lang="en-US" sz="2000" dirty="0" err="1" smtClean="0">
                <a:solidFill>
                  <a:srgbClr val="C00000"/>
                </a:solidFill>
              </a:rPr>
              <a:t>Nhờ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</a:rPr>
              <a:t>đâu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</a:rPr>
              <a:t>hạt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</a:rPr>
              <a:t>giống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</a:rPr>
              <a:t>nhỏ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</a:rPr>
              <a:t>trở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</a:rPr>
              <a:t>thành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</a:rPr>
              <a:t>một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</a:rPr>
              <a:t>cái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</a:rPr>
              <a:t>cây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</a:rPr>
              <a:t>cao</a:t>
            </a:r>
            <a:r>
              <a:rPr lang="en-US" sz="2000" dirty="0" smtClean="0">
                <a:solidFill>
                  <a:srgbClr val="C00000"/>
                </a:solidFill>
              </a:rPr>
              <a:t>, to, </a:t>
            </a:r>
            <a:r>
              <a:rPr lang="en-US" sz="2000" dirty="0" err="1" smtClean="0">
                <a:solidFill>
                  <a:srgbClr val="C00000"/>
                </a:solidFill>
              </a:rPr>
              <a:t>khoẻ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</a:rPr>
              <a:t>mạnh</a:t>
            </a:r>
            <a:r>
              <a:rPr lang="en-US" sz="2000" dirty="0" smtClean="0">
                <a:solidFill>
                  <a:srgbClr val="C00000"/>
                </a:solidFill>
              </a:rPr>
              <a:t>?</a:t>
            </a:r>
            <a:endParaRPr lang="en-US" sz="20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50672" y="3126789"/>
            <a:ext cx="5418162" cy="45433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r>
              <a:rPr lang="en-US" sz="2000" dirty="0" err="1" smtClean="0">
                <a:solidFill>
                  <a:srgbClr val="C00000"/>
                </a:solidFill>
              </a:rPr>
              <a:t>Sống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</a:rPr>
              <a:t>trên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</a:rPr>
              <a:t>đồi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</a:rPr>
              <a:t>vắng</a:t>
            </a:r>
            <a:r>
              <a:rPr lang="en-US" sz="2000" dirty="0" smtClean="0">
                <a:solidFill>
                  <a:srgbClr val="C00000"/>
                </a:solidFill>
              </a:rPr>
              <a:t>, </a:t>
            </a:r>
            <a:r>
              <a:rPr lang="en-US" sz="2000" dirty="0" err="1" smtClean="0">
                <a:solidFill>
                  <a:srgbClr val="C00000"/>
                </a:solidFill>
              </a:rPr>
              <a:t>cây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</a:rPr>
              <a:t>mong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</a:rPr>
              <a:t>muốn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</a:rPr>
              <a:t>điều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</a:rPr>
              <a:t>gì</a:t>
            </a:r>
            <a:r>
              <a:rPr lang="en-US" sz="2000" dirty="0" smtClean="0">
                <a:solidFill>
                  <a:srgbClr val="C00000"/>
                </a:solidFill>
              </a:rPr>
              <a:t>?</a:t>
            </a:r>
            <a:endParaRPr lang="en-US" sz="2000" dirty="0">
              <a:solidFill>
                <a:srgbClr val="C0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10099" y="6150201"/>
            <a:ext cx="5418162" cy="76211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r>
              <a:rPr lang="en-US" sz="2000" dirty="0" err="1" smtClean="0">
                <a:solidFill>
                  <a:srgbClr val="C00000"/>
                </a:solidFill>
              </a:rPr>
              <a:t>Bằng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</a:rPr>
              <a:t>cách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</a:rPr>
              <a:t>nào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</a:rPr>
              <a:t>mong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</a:rPr>
              <a:t>muốn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</a:rPr>
              <a:t>của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</a:rPr>
              <a:t>cây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</a:rPr>
              <a:t>được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</a:rPr>
              <a:t>thực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</a:rPr>
              <a:t>hiện</a:t>
            </a:r>
            <a:r>
              <a:rPr lang="en-US" sz="2000" dirty="0" smtClean="0">
                <a:solidFill>
                  <a:srgbClr val="C00000"/>
                </a:solidFill>
              </a:rPr>
              <a:t>?</a:t>
            </a:r>
            <a:endParaRPr lang="en-US" sz="2000" dirty="0">
              <a:solidFill>
                <a:srgbClr val="C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96080" y="6237027"/>
            <a:ext cx="5818496" cy="45433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r>
              <a:rPr lang="en-US" sz="2000" dirty="0" err="1" smtClean="0">
                <a:solidFill>
                  <a:srgbClr val="C00000"/>
                </a:solidFill>
              </a:rPr>
              <a:t>Quả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</a:rPr>
              <a:t>đồi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</a:rPr>
              <a:t>vắng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</a:rPr>
              <a:t>đã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</a:rPr>
              <a:t>thay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</a:rPr>
              <a:t>đổi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</a:rPr>
              <a:t>như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</a:rPr>
              <a:t>thế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</a:rPr>
              <a:t>nào</a:t>
            </a:r>
            <a:r>
              <a:rPr lang="en-US" sz="2000" dirty="0" smtClean="0">
                <a:solidFill>
                  <a:srgbClr val="C00000"/>
                </a:solidFill>
              </a:rPr>
              <a:t>?</a:t>
            </a:r>
            <a:endParaRPr lang="en-US" sz="2000" dirty="0">
              <a:solidFill>
                <a:srgbClr val="C0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5536" y="-67841"/>
            <a:ext cx="12028224" cy="639002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</a:rPr>
              <a:t>1. </a:t>
            </a:r>
            <a:r>
              <a:rPr lang="en-US" sz="3200" dirty="0" err="1" smtClean="0"/>
              <a:t>Dựa</a:t>
            </a:r>
            <a:r>
              <a:rPr lang="en-US" sz="3200" dirty="0" smtClean="0"/>
              <a:t> </a:t>
            </a:r>
            <a:r>
              <a:rPr lang="en-US" sz="3200" dirty="0" err="1" smtClean="0"/>
              <a:t>vào</a:t>
            </a:r>
            <a:r>
              <a:rPr lang="en-US" sz="3200" dirty="0" smtClean="0"/>
              <a:t> </a:t>
            </a:r>
            <a:r>
              <a:rPr lang="en-US" sz="3200" dirty="0" err="1" smtClean="0"/>
              <a:t>tranh</a:t>
            </a:r>
            <a:r>
              <a:rPr lang="en-US" sz="3200" dirty="0" smtClean="0"/>
              <a:t> </a:t>
            </a:r>
            <a:r>
              <a:rPr lang="en-US" sz="3200" dirty="0" err="1" smtClean="0"/>
              <a:t>và</a:t>
            </a:r>
            <a:r>
              <a:rPr lang="en-US" sz="3200" dirty="0" smtClean="0"/>
              <a:t> </a:t>
            </a:r>
            <a:r>
              <a:rPr lang="en-US" sz="3200" dirty="0" err="1" smtClean="0"/>
              <a:t>câu</a:t>
            </a:r>
            <a:r>
              <a:rPr lang="en-US" sz="3200" dirty="0" smtClean="0"/>
              <a:t> </a:t>
            </a:r>
            <a:r>
              <a:rPr lang="en-US" sz="3200" dirty="0" err="1" smtClean="0"/>
              <a:t>hỏi</a:t>
            </a:r>
            <a:r>
              <a:rPr lang="en-US" sz="3200" dirty="0" smtClean="0"/>
              <a:t> </a:t>
            </a:r>
            <a:r>
              <a:rPr lang="en-US" sz="3200" dirty="0" err="1" smtClean="0"/>
              <a:t>gợi</a:t>
            </a:r>
            <a:r>
              <a:rPr lang="en-US" sz="3200" dirty="0" smtClean="0"/>
              <a:t> ý, </a:t>
            </a:r>
            <a:r>
              <a:rPr lang="en-US" sz="3200" dirty="0" err="1" smtClean="0"/>
              <a:t>đoán</a:t>
            </a:r>
            <a:r>
              <a:rPr lang="en-US" sz="3200" dirty="0" smtClean="0"/>
              <a:t> </a:t>
            </a:r>
            <a:r>
              <a:rPr lang="en-US" sz="3200" dirty="0" err="1" smtClean="0"/>
              <a:t>nội</a:t>
            </a:r>
            <a:r>
              <a:rPr lang="en-US" sz="3200" dirty="0" smtClean="0"/>
              <a:t> dung </a:t>
            </a:r>
            <a:r>
              <a:rPr lang="en-US" sz="3200" dirty="0" err="1" smtClean="0"/>
              <a:t>của</a:t>
            </a:r>
            <a:r>
              <a:rPr lang="en-US" sz="3200" dirty="0" smtClean="0"/>
              <a:t> </a:t>
            </a:r>
            <a:r>
              <a:rPr lang="en-US" sz="3200" dirty="0" err="1" smtClean="0"/>
              <a:t>từng</a:t>
            </a:r>
            <a:r>
              <a:rPr lang="en-US" sz="3200" dirty="0" smtClean="0"/>
              <a:t> </a:t>
            </a:r>
            <a:r>
              <a:rPr lang="en-US" sz="3200" dirty="0" err="1" smtClean="0"/>
              <a:t>tranh</a:t>
            </a:r>
            <a:r>
              <a:rPr lang="en-US" sz="3200" dirty="0" smtClean="0"/>
              <a:t>.</a:t>
            </a:r>
            <a:endParaRPr lang="en-US" sz="3200" dirty="0"/>
          </a:p>
        </p:txBody>
      </p:sp>
      <p:sp>
        <p:nvSpPr>
          <p:cNvPr id="16" name="TextBox 15"/>
          <p:cNvSpPr txBox="1"/>
          <p:nvPr/>
        </p:nvSpPr>
        <p:spPr>
          <a:xfrm>
            <a:off x="523313" y="3125336"/>
            <a:ext cx="5146536" cy="76211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r>
              <a:rPr lang="en-US" sz="2000" dirty="0" err="1">
                <a:solidFill>
                  <a:srgbClr val="C00000"/>
                </a:solidFill>
              </a:rPr>
              <a:t>H</a:t>
            </a:r>
            <a:r>
              <a:rPr lang="en-US" sz="2000" dirty="0" err="1" smtClean="0">
                <a:solidFill>
                  <a:srgbClr val="C00000"/>
                </a:solidFill>
              </a:rPr>
              <a:t>ạt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</a:rPr>
              <a:t>giống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</a:rPr>
              <a:t>nhỏ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</a:rPr>
              <a:t>trở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</a:rPr>
              <a:t>thành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</a:rPr>
              <a:t>một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</a:rPr>
              <a:t>cái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</a:rPr>
              <a:t>cây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</a:rPr>
              <a:t>cao</a:t>
            </a:r>
            <a:r>
              <a:rPr lang="en-US" sz="2000" dirty="0" smtClean="0">
                <a:solidFill>
                  <a:srgbClr val="C00000"/>
                </a:solidFill>
              </a:rPr>
              <a:t>, to, </a:t>
            </a:r>
            <a:r>
              <a:rPr lang="en-US" sz="2000" dirty="0" err="1" smtClean="0">
                <a:solidFill>
                  <a:srgbClr val="C00000"/>
                </a:solidFill>
              </a:rPr>
              <a:t>khoẻ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</a:rPr>
              <a:t>mạnh</a:t>
            </a:r>
            <a:r>
              <a:rPr lang="en-US" sz="2000" dirty="0">
                <a:solidFill>
                  <a:srgbClr val="C00000"/>
                </a:solidFill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</a:rPr>
              <a:t>nhờ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</a:rPr>
              <a:t>đất</a:t>
            </a:r>
            <a:r>
              <a:rPr lang="en-US" sz="2000" dirty="0" smtClean="0">
                <a:solidFill>
                  <a:srgbClr val="C00000"/>
                </a:solidFill>
              </a:rPr>
              <a:t>, </a:t>
            </a:r>
            <a:r>
              <a:rPr lang="en-US" sz="2000" dirty="0" err="1" smtClean="0">
                <a:solidFill>
                  <a:srgbClr val="C00000"/>
                </a:solidFill>
              </a:rPr>
              <a:t>nắng</a:t>
            </a:r>
            <a:r>
              <a:rPr lang="en-US" sz="2000" dirty="0" smtClean="0">
                <a:solidFill>
                  <a:srgbClr val="C00000"/>
                </a:solidFill>
              </a:rPr>
              <a:t>, </a:t>
            </a:r>
            <a:r>
              <a:rPr lang="en-US" sz="2000" dirty="0" err="1" smtClean="0">
                <a:solidFill>
                  <a:srgbClr val="C00000"/>
                </a:solidFill>
              </a:rPr>
              <a:t>mưa</a:t>
            </a:r>
            <a:r>
              <a:rPr lang="en-US" sz="2000" dirty="0" smtClean="0">
                <a:solidFill>
                  <a:srgbClr val="C00000"/>
                </a:solidFill>
              </a:rPr>
              <a:t>.</a:t>
            </a:r>
            <a:endParaRPr lang="en-US" sz="2000" dirty="0">
              <a:solidFill>
                <a:srgbClr val="C0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400797" y="3157334"/>
            <a:ext cx="5117911" cy="76211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r>
              <a:rPr lang="en-US" sz="2000" dirty="0" err="1" smtClean="0">
                <a:solidFill>
                  <a:srgbClr val="C00000"/>
                </a:solidFill>
              </a:rPr>
              <a:t>Cây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</a:rPr>
              <a:t>mong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</a:rPr>
              <a:t>muốn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</a:rPr>
              <a:t>quả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</a:rPr>
              <a:t>đồi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</a:rPr>
              <a:t>có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</a:rPr>
              <a:t>thêm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</a:rPr>
              <a:t>nhiều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</a:rPr>
              <a:t>cây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</a:rPr>
              <a:t>khác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</a:rPr>
              <a:t>để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</a:rPr>
              <a:t>làm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</a:rPr>
              <a:t>bạn</a:t>
            </a:r>
            <a:r>
              <a:rPr lang="en-US" sz="2000" dirty="0" smtClean="0">
                <a:solidFill>
                  <a:srgbClr val="C00000"/>
                </a:solidFill>
              </a:rPr>
              <a:t>.</a:t>
            </a:r>
            <a:endParaRPr lang="en-US" sz="2000" dirty="0">
              <a:solidFill>
                <a:srgbClr val="C0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23313" y="6263145"/>
            <a:ext cx="5418162" cy="45433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r>
              <a:rPr lang="en-US" sz="2000" dirty="0" err="1" smtClean="0">
                <a:solidFill>
                  <a:srgbClr val="C00000"/>
                </a:solidFill>
              </a:rPr>
              <a:t>Những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</a:rPr>
              <a:t>hạt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</a:rPr>
              <a:t>cây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</a:rPr>
              <a:t>nảy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</a:rPr>
              <a:t>mầm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</a:rPr>
              <a:t>nhờ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</a:rPr>
              <a:t>mưa</a:t>
            </a:r>
            <a:r>
              <a:rPr lang="en-US" sz="2000" dirty="0" smtClean="0">
                <a:solidFill>
                  <a:srgbClr val="C00000"/>
                </a:solidFill>
              </a:rPr>
              <a:t>, </a:t>
            </a:r>
            <a:r>
              <a:rPr lang="en-US" sz="2000" dirty="0" err="1" smtClean="0">
                <a:solidFill>
                  <a:srgbClr val="C00000"/>
                </a:solidFill>
              </a:rPr>
              <a:t>nắng</a:t>
            </a:r>
            <a:r>
              <a:rPr lang="en-US" sz="2000" dirty="0" smtClean="0">
                <a:solidFill>
                  <a:srgbClr val="C00000"/>
                </a:solidFill>
              </a:rPr>
              <a:t>.</a:t>
            </a:r>
            <a:endParaRPr lang="en-US" sz="2000" dirty="0">
              <a:solidFill>
                <a:srgbClr val="C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837536" y="6209731"/>
            <a:ext cx="5818496" cy="45433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r>
              <a:rPr lang="en-US" sz="2000" dirty="0" err="1" smtClean="0">
                <a:solidFill>
                  <a:srgbClr val="C00000"/>
                </a:solidFill>
              </a:rPr>
              <a:t>Quả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</a:rPr>
              <a:t>đồi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</a:rPr>
              <a:t>đã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</a:rPr>
              <a:t>có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</a:rPr>
              <a:t>nhiều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</a:rPr>
              <a:t>cây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</a:rPr>
              <a:t>xanh</a:t>
            </a:r>
            <a:r>
              <a:rPr lang="en-US" sz="2000" dirty="0" smtClean="0">
                <a:solidFill>
                  <a:srgbClr val="C00000"/>
                </a:solidFill>
              </a:rPr>
              <a:t>.</a:t>
            </a:r>
            <a:endParaRPr lang="en-US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2057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7" grpId="1"/>
      <p:bldP spid="8" grpId="0"/>
      <p:bldP spid="8" grpId="1"/>
      <p:bldP spid="13" grpId="0"/>
      <p:bldP spid="13" grpId="1"/>
      <p:bldP spid="14" grpId="0"/>
      <p:bldP spid="14" grpId="1"/>
      <p:bldP spid="15" grpId="0"/>
      <p:bldP spid="16" grpId="0"/>
      <p:bldP spid="17" grpId="0"/>
      <p:bldP spid="18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96337" y="177030"/>
            <a:ext cx="38979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2. </a:t>
            </a:r>
            <a:r>
              <a:rPr lang="en-US" sz="3200" dirty="0" err="1" smtClean="0"/>
              <a:t>Nghe</a:t>
            </a:r>
            <a:r>
              <a:rPr lang="en-US" sz="3200" dirty="0" smtClean="0"/>
              <a:t> </a:t>
            </a:r>
            <a:r>
              <a:rPr lang="en-US" sz="3200" dirty="0" err="1" smtClean="0"/>
              <a:t>kể</a:t>
            </a:r>
            <a:r>
              <a:rPr lang="en-US" sz="3200" dirty="0" smtClean="0"/>
              <a:t> </a:t>
            </a:r>
            <a:r>
              <a:rPr lang="en-US" sz="3200" dirty="0" err="1" smtClean="0"/>
              <a:t>chuyện</a:t>
            </a:r>
            <a:r>
              <a:rPr lang="en-US" sz="3200" dirty="0" smtClean="0"/>
              <a:t>.</a:t>
            </a:r>
            <a:endParaRPr lang="en-US" sz="3200" dirty="0"/>
          </a:p>
        </p:txBody>
      </p:sp>
      <p:pic>
        <p:nvPicPr>
          <p:cNvPr id="3" name="Kể chuyện lớp 2 -Hạt giống nhỏ- ( Tuần 25, sách Kết nối tri thức với cuộc sống)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6337" y="765544"/>
            <a:ext cx="11759102" cy="57717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560"/>
          <a:stretch/>
        </p:blipFill>
        <p:spPr>
          <a:xfrm>
            <a:off x="6250680" y="4066604"/>
            <a:ext cx="5078658" cy="2661745"/>
          </a:xfrm>
          <a:prstGeom prst="roundRect">
            <a:avLst>
              <a:gd name="adj" fmla="val 6657"/>
            </a:avLst>
          </a:prstGeom>
        </p:spPr>
      </p:pic>
      <p:pic>
        <p:nvPicPr>
          <p:cNvPr id="12" name="Picture 11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4330"/>
          <a:stretch/>
        </p:blipFill>
        <p:spPr>
          <a:xfrm>
            <a:off x="423080" y="4066602"/>
            <a:ext cx="5178529" cy="2661747"/>
          </a:xfrm>
          <a:prstGeom prst="roundRect">
            <a:avLst>
              <a:gd name="adj" fmla="val 6657"/>
            </a:avLst>
          </a:prstGeom>
        </p:spPr>
      </p:pic>
      <p:pic>
        <p:nvPicPr>
          <p:cNvPr id="9" name="Picture 8" descr="Screen Clipping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74" t="1712" r="-1"/>
          <a:stretch/>
        </p:blipFill>
        <p:spPr>
          <a:xfrm>
            <a:off x="423080" y="1340477"/>
            <a:ext cx="5146536" cy="2644673"/>
          </a:xfrm>
          <a:prstGeom prst="roundRect">
            <a:avLst>
              <a:gd name="adj" fmla="val 6181"/>
            </a:avLst>
          </a:prstGeom>
        </p:spPr>
      </p:pic>
      <p:pic>
        <p:nvPicPr>
          <p:cNvPr id="10" name="Picture 9" descr="Screen Clipping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0680" y="1366605"/>
            <a:ext cx="5078658" cy="2618545"/>
          </a:xfrm>
          <a:prstGeom prst="roundRect">
            <a:avLst>
              <a:gd name="adj" fmla="val 7973"/>
            </a:avLst>
          </a:prstGeom>
        </p:spPr>
      </p:pic>
      <p:sp>
        <p:nvSpPr>
          <p:cNvPr id="4" name="TextBox 3"/>
          <p:cNvSpPr txBox="1"/>
          <p:nvPr/>
        </p:nvSpPr>
        <p:spPr>
          <a:xfrm>
            <a:off x="4250594" y="681712"/>
            <a:ext cx="8114277" cy="60822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r>
              <a:rPr lang="en-US" sz="3000" dirty="0" err="1" smtClean="0">
                <a:solidFill>
                  <a:srgbClr val="C00000"/>
                </a:solidFill>
              </a:rPr>
              <a:t>HẠT</a:t>
            </a:r>
            <a:r>
              <a:rPr lang="en-US" sz="3000" dirty="0" smtClean="0">
                <a:solidFill>
                  <a:srgbClr val="C00000"/>
                </a:solidFill>
              </a:rPr>
              <a:t> </a:t>
            </a:r>
            <a:r>
              <a:rPr lang="en-US" sz="3000" dirty="0" err="1" smtClean="0">
                <a:solidFill>
                  <a:srgbClr val="C00000"/>
                </a:solidFill>
              </a:rPr>
              <a:t>GIỐNG</a:t>
            </a:r>
            <a:r>
              <a:rPr lang="en-US" sz="3000" dirty="0" smtClean="0">
                <a:solidFill>
                  <a:srgbClr val="C00000"/>
                </a:solidFill>
              </a:rPr>
              <a:t> </a:t>
            </a:r>
            <a:r>
              <a:rPr lang="en-US" sz="3000" dirty="0" err="1" smtClean="0">
                <a:solidFill>
                  <a:srgbClr val="C00000"/>
                </a:solidFill>
              </a:rPr>
              <a:t>NHỎ</a:t>
            </a:r>
            <a:endParaRPr lang="en-US" sz="3000" dirty="0" smtClean="0">
              <a:solidFill>
                <a:srgbClr val="C00000"/>
              </a:solidFill>
            </a:endParaRPr>
          </a:p>
        </p:txBody>
      </p:sp>
      <p:sp>
        <p:nvSpPr>
          <p:cNvPr id="7" name="Text Box 4"/>
          <p:cNvSpPr txBox="1"/>
          <p:nvPr/>
        </p:nvSpPr>
        <p:spPr>
          <a:xfrm>
            <a:off x="141027" y="112203"/>
            <a:ext cx="10153935" cy="615549"/>
          </a:xfrm>
          <a:prstGeom prst="rect">
            <a:avLst/>
          </a:prstGeom>
          <a:noFill/>
          <a:ln w="9525">
            <a:noFill/>
          </a:ln>
        </p:spPr>
        <p:txBody>
          <a:bodyPr wrap="square" lIns="121917" tIns="60958" rIns="121917" bIns="60958">
            <a:spAutoFit/>
          </a:bodyPr>
          <a:lstStyle/>
          <a:p>
            <a:pPr marL="0" marR="0" lvl="0" indent="0" defTabSz="1219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3200" noProof="0" dirty="0">
                <a:solidFill>
                  <a:srgbClr val="FF0000"/>
                </a:solidFill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3</a:t>
            </a:r>
            <a:r>
              <a:rPr kumimoji="0" lang="en-US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. </a:t>
            </a:r>
            <a:r>
              <a:rPr kumimoji="0" lang="en-US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Kể 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lại </a:t>
            </a:r>
            <a:r>
              <a:rPr kumimoji="0" lang="en-US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từng</a:t>
            </a:r>
            <a:r>
              <a:rPr kumimoji="0" lang="en-US" altLang="en-US" sz="32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 đoạn của câu </a:t>
            </a:r>
            <a:r>
              <a:rPr kumimoji="0" lang="en-US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chuyện 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theo </a:t>
            </a:r>
            <a:r>
              <a:rPr kumimoji="0" lang="en-US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tranh.</a:t>
            </a:r>
            <a:endParaRPr kumimoji="0" lang="en-US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Arial" panose="020B0604020202020204" pitchFamily="34" charset="0"/>
              <a:cs typeface="Arial-Rounded" panose="020B05000000000000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2302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96" name="图片 41995" descr="1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010400" y="685800"/>
            <a:ext cx="4656667" cy="386291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997" name="图片 41996" descr="1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177800"/>
            <a:ext cx="7272867" cy="618278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3796" name="图片 41997" descr="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5617633"/>
            <a:ext cx="12192000" cy="124036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3797" name="Text Box 5"/>
          <p:cNvSpPr txBox="1"/>
          <p:nvPr/>
        </p:nvSpPr>
        <p:spPr>
          <a:xfrm>
            <a:off x="1930400" y="3429000"/>
            <a:ext cx="35560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3798" name="Text Box 6"/>
          <p:cNvSpPr txBox="1"/>
          <p:nvPr/>
        </p:nvSpPr>
        <p:spPr>
          <a:xfrm>
            <a:off x="711200" y="3429000"/>
            <a:ext cx="5994400" cy="152844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735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vant" panose="020B7200000000000000" pitchFamily="34" charset="0"/>
                <a:ea typeface="+mn-ea"/>
                <a:cs typeface="+mn-cs"/>
              </a:rPr>
              <a:t>Cïng b¹n kÓ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735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vant" panose="020B7200000000000000" pitchFamily="34" charset="0"/>
                <a:ea typeface="+mn-ea"/>
                <a:cs typeface="+mn-cs"/>
              </a:rPr>
              <a:t>trong nhãm</a:t>
            </a:r>
            <a:r>
              <a:rPr kumimoji="0" sz="373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  <a:ea typeface="+mn-ea"/>
                <a:cs typeface="+mn-cs"/>
              </a:rPr>
              <a:t> </a:t>
            </a:r>
          </a:p>
        </p:txBody>
      </p:sp>
      <p:sp>
        <p:nvSpPr>
          <p:cNvPr id="55303" name="Text Box 7"/>
          <p:cNvSpPr txBox="1"/>
          <p:nvPr/>
        </p:nvSpPr>
        <p:spPr>
          <a:xfrm>
            <a:off x="7416800" y="2819400"/>
            <a:ext cx="254000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vant" panose="020B7200000000000000" pitchFamily="34" charset="0"/>
                <a:ea typeface="+mn-ea"/>
                <a:cs typeface="+mn-cs"/>
              </a:rPr>
              <a:t>Thêi gian 5’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19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19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19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9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9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53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53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0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/>
          <p:nvPr/>
        </p:nvSpPr>
        <p:spPr>
          <a:xfrm>
            <a:off x="141027" y="112203"/>
            <a:ext cx="10153935" cy="677104"/>
          </a:xfrm>
          <a:prstGeom prst="rect">
            <a:avLst/>
          </a:prstGeom>
          <a:noFill/>
          <a:ln w="9525">
            <a:noFill/>
          </a:ln>
        </p:spPr>
        <p:txBody>
          <a:bodyPr wrap="square" lIns="121917" tIns="60958" rIns="121917" bIns="60958">
            <a:spAutoFit/>
          </a:bodyPr>
          <a:lstStyle/>
          <a:p>
            <a:pPr marL="0" marR="0" lvl="0" indent="0" defTabSz="1219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3600" dirty="0">
                <a:solidFill>
                  <a:srgbClr val="FF0000"/>
                </a:solidFill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2</a:t>
            </a:r>
            <a:r>
              <a:rPr kumimoji="0" lang="en-US" alt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. </a:t>
            </a:r>
            <a:r>
              <a:rPr kumimoji="0" lang="en-US" alt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Kể </a:t>
            </a: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lại </a:t>
            </a:r>
            <a:r>
              <a:rPr kumimoji="0" lang="en-US" alt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từng</a:t>
            </a:r>
            <a:r>
              <a:rPr kumimoji="0" lang="en-US" alt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 đoạn của câu </a:t>
            </a:r>
            <a:r>
              <a:rPr kumimoji="0" lang="en-US" alt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chuyện </a:t>
            </a: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theo </a:t>
            </a:r>
            <a:r>
              <a:rPr kumimoji="0" lang="en-US" alt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tranh.</a:t>
            </a:r>
            <a:endParaRPr kumimoji="0" lang="en-US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Arial" panose="020B0604020202020204" pitchFamily="34" charset="0"/>
              <a:cs typeface="Arial-Rounded" panose="020B0500000000000000" charset="0"/>
            </a:endParaRPr>
          </a:p>
        </p:txBody>
      </p:sp>
      <p:pic>
        <p:nvPicPr>
          <p:cNvPr id="5" name="Picture 4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74" t="1712" r="-1"/>
          <a:stretch/>
        </p:blipFill>
        <p:spPr>
          <a:xfrm>
            <a:off x="777928" y="958334"/>
            <a:ext cx="10658902" cy="4937498"/>
          </a:xfrm>
          <a:prstGeom prst="roundRect">
            <a:avLst>
              <a:gd name="adj" fmla="val 6181"/>
            </a:avLst>
          </a:prstGeom>
        </p:spPr>
      </p:pic>
      <p:sp>
        <p:nvSpPr>
          <p:cNvPr id="6" name="TextBox 5"/>
          <p:cNvSpPr txBox="1"/>
          <p:nvPr/>
        </p:nvSpPr>
        <p:spPr>
          <a:xfrm>
            <a:off x="627799" y="6018664"/>
            <a:ext cx="11614246" cy="639002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r>
              <a:rPr lang="en-US" sz="3200" dirty="0" err="1" smtClean="0">
                <a:solidFill>
                  <a:srgbClr val="C00000"/>
                </a:solidFill>
              </a:rPr>
              <a:t>Nhờ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đâu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hạt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giống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nhỏ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trở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thành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một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cái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cây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cao</a:t>
            </a:r>
            <a:r>
              <a:rPr lang="en-US" sz="3200" dirty="0" smtClean="0">
                <a:solidFill>
                  <a:srgbClr val="C00000"/>
                </a:solidFill>
              </a:rPr>
              <a:t>, to, </a:t>
            </a:r>
            <a:r>
              <a:rPr lang="en-US" sz="3200" dirty="0" err="1" smtClean="0">
                <a:solidFill>
                  <a:srgbClr val="C00000"/>
                </a:solidFill>
              </a:rPr>
              <a:t>khoẻ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mạnh</a:t>
            </a:r>
            <a:r>
              <a:rPr lang="en-US" sz="3200" dirty="0" smtClean="0">
                <a:solidFill>
                  <a:srgbClr val="C00000"/>
                </a:solidFill>
              </a:rPr>
              <a:t>?</a:t>
            </a:r>
            <a:endParaRPr lang="en-US" sz="3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114553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/>
          <p:nvPr/>
        </p:nvSpPr>
        <p:spPr>
          <a:xfrm>
            <a:off x="141027" y="112203"/>
            <a:ext cx="10153935" cy="677104"/>
          </a:xfrm>
          <a:prstGeom prst="rect">
            <a:avLst/>
          </a:prstGeom>
          <a:noFill/>
          <a:ln w="9525">
            <a:noFill/>
          </a:ln>
        </p:spPr>
        <p:txBody>
          <a:bodyPr wrap="square" lIns="121917" tIns="60958" rIns="121917" bIns="60958">
            <a:spAutoFit/>
          </a:bodyPr>
          <a:lstStyle/>
          <a:p>
            <a:pPr marL="0" marR="0" lvl="0" indent="0" defTabSz="1219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3600" dirty="0">
                <a:solidFill>
                  <a:srgbClr val="FF0000"/>
                </a:solidFill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2</a:t>
            </a:r>
            <a:r>
              <a:rPr kumimoji="0" lang="en-US" alt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. </a:t>
            </a:r>
            <a:r>
              <a:rPr kumimoji="0" lang="en-US" alt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Kể </a:t>
            </a: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lại </a:t>
            </a:r>
            <a:r>
              <a:rPr kumimoji="0" lang="en-US" alt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từng</a:t>
            </a:r>
            <a:r>
              <a:rPr kumimoji="0" lang="en-US" alt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 đoạn của câu </a:t>
            </a:r>
            <a:r>
              <a:rPr kumimoji="0" lang="en-US" alt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chuyện </a:t>
            </a: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theo </a:t>
            </a:r>
            <a:r>
              <a:rPr kumimoji="0" lang="en-US" alt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tranh.</a:t>
            </a:r>
            <a:endParaRPr kumimoji="0" lang="en-US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Arial" panose="020B0604020202020204" pitchFamily="34" charset="0"/>
              <a:cs typeface="Arial-Rounded" panose="020B0500000000000000" charset="0"/>
            </a:endParaRPr>
          </a:p>
        </p:txBody>
      </p:sp>
      <p:pic>
        <p:nvPicPr>
          <p:cNvPr id="7" name="Picture 6" descr="Screen Clippin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684" y="984461"/>
            <a:ext cx="10849970" cy="5022001"/>
          </a:xfrm>
          <a:prstGeom prst="roundRect">
            <a:avLst>
              <a:gd name="adj" fmla="val 7973"/>
            </a:avLst>
          </a:prstGeom>
        </p:spPr>
      </p:pic>
      <p:sp>
        <p:nvSpPr>
          <p:cNvPr id="8" name="TextBox 7"/>
          <p:cNvSpPr txBox="1"/>
          <p:nvPr/>
        </p:nvSpPr>
        <p:spPr>
          <a:xfrm>
            <a:off x="1228309" y="6006462"/>
            <a:ext cx="10795375" cy="76211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r>
              <a:rPr lang="en-US" sz="4000" dirty="0" err="1" smtClean="0">
                <a:solidFill>
                  <a:srgbClr val="C00000"/>
                </a:solidFill>
              </a:rPr>
              <a:t>Sống</a:t>
            </a:r>
            <a:r>
              <a:rPr lang="en-US" sz="4000" dirty="0" smtClean="0">
                <a:solidFill>
                  <a:srgbClr val="C00000"/>
                </a:solidFill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</a:rPr>
              <a:t>trên</a:t>
            </a:r>
            <a:r>
              <a:rPr lang="en-US" sz="4000" dirty="0" smtClean="0">
                <a:solidFill>
                  <a:srgbClr val="C00000"/>
                </a:solidFill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</a:rPr>
              <a:t>đồi</a:t>
            </a:r>
            <a:r>
              <a:rPr lang="en-US" sz="4000" dirty="0" smtClean="0">
                <a:solidFill>
                  <a:srgbClr val="C00000"/>
                </a:solidFill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</a:rPr>
              <a:t>vắng</a:t>
            </a:r>
            <a:r>
              <a:rPr lang="en-US" sz="4000" dirty="0" smtClean="0">
                <a:solidFill>
                  <a:srgbClr val="C00000"/>
                </a:solidFill>
              </a:rPr>
              <a:t>, </a:t>
            </a:r>
            <a:r>
              <a:rPr lang="en-US" sz="4000" dirty="0" err="1" smtClean="0">
                <a:solidFill>
                  <a:srgbClr val="C00000"/>
                </a:solidFill>
              </a:rPr>
              <a:t>cây</a:t>
            </a:r>
            <a:r>
              <a:rPr lang="en-US" sz="4000" dirty="0" smtClean="0">
                <a:solidFill>
                  <a:srgbClr val="C00000"/>
                </a:solidFill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</a:rPr>
              <a:t>mong</a:t>
            </a:r>
            <a:r>
              <a:rPr lang="en-US" sz="4000" dirty="0" smtClean="0">
                <a:solidFill>
                  <a:srgbClr val="C00000"/>
                </a:solidFill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</a:rPr>
              <a:t>muốn</a:t>
            </a:r>
            <a:r>
              <a:rPr lang="en-US" sz="4000" dirty="0" smtClean="0">
                <a:solidFill>
                  <a:srgbClr val="C00000"/>
                </a:solidFill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</a:rPr>
              <a:t>điều</a:t>
            </a:r>
            <a:r>
              <a:rPr lang="en-US" sz="4000" dirty="0" smtClean="0">
                <a:solidFill>
                  <a:srgbClr val="C00000"/>
                </a:solidFill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</a:rPr>
              <a:t>gì</a:t>
            </a:r>
            <a:r>
              <a:rPr lang="en-US" sz="4000" dirty="0" smtClean="0">
                <a:solidFill>
                  <a:srgbClr val="C00000"/>
                </a:solidFill>
              </a:rPr>
              <a:t>?</a:t>
            </a:r>
            <a:endParaRPr lang="en-US" sz="4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3605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601</TotalTime>
  <Words>323</Words>
  <Application>Microsoft Office PowerPoint</Application>
  <PresentationFormat>Custom</PresentationFormat>
  <Paragraphs>38</Paragraphs>
  <Slides>13</Slides>
  <Notes>3</Notes>
  <HiddenSlides>0</HiddenSlides>
  <MMClips>1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2_Office 主题​​</vt:lpstr>
      <vt:lpstr>1_Office 主题</vt:lpstr>
      <vt:lpstr>5_Office Theme</vt:lpstr>
      <vt:lpstr>Office 主题​​</vt:lpstr>
      <vt:lpstr>Office 主题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AnhBinh</cp:lastModifiedBy>
  <cp:revision>53</cp:revision>
  <dcterms:created xsi:type="dcterms:W3CDTF">2021-08-01T08:10:02Z</dcterms:created>
  <dcterms:modified xsi:type="dcterms:W3CDTF">2022-03-01T02:33:32Z</dcterms:modified>
</cp:coreProperties>
</file>