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audio2.wav" ContentType="audio/wav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0" r:id="rId2"/>
    <p:sldMasterId id="2147483718" r:id="rId3"/>
    <p:sldMasterId id="2147483730" r:id="rId4"/>
  </p:sldMasterIdLst>
  <p:notesMasterIdLst>
    <p:notesMasterId r:id="rId33"/>
  </p:notesMasterIdLst>
  <p:sldIdLst>
    <p:sldId id="523" r:id="rId5"/>
    <p:sldId id="257" r:id="rId6"/>
    <p:sldId id="258" r:id="rId7"/>
    <p:sldId id="264" r:id="rId8"/>
    <p:sldId id="260" r:id="rId9"/>
    <p:sldId id="261" r:id="rId10"/>
    <p:sldId id="263" r:id="rId11"/>
    <p:sldId id="262" r:id="rId12"/>
    <p:sldId id="524" r:id="rId13"/>
    <p:sldId id="265" r:id="rId14"/>
    <p:sldId id="530" r:id="rId15"/>
    <p:sldId id="532" r:id="rId16"/>
    <p:sldId id="299" r:id="rId17"/>
    <p:sldId id="531" r:id="rId18"/>
    <p:sldId id="534" r:id="rId19"/>
    <p:sldId id="535" r:id="rId20"/>
    <p:sldId id="536" r:id="rId21"/>
    <p:sldId id="537" r:id="rId22"/>
    <p:sldId id="538" r:id="rId23"/>
    <p:sldId id="533" r:id="rId24"/>
    <p:sldId id="540" r:id="rId25"/>
    <p:sldId id="541" r:id="rId26"/>
    <p:sldId id="542" r:id="rId27"/>
    <p:sldId id="543" r:id="rId28"/>
    <p:sldId id="539" r:id="rId29"/>
    <p:sldId id="545" r:id="rId30"/>
    <p:sldId id="546" r:id="rId31"/>
    <p:sldId id="298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an thao" initials="tt" lastIdx="2" clrIdx="0">
    <p:extLst>
      <p:ext uri="{19B8F6BF-5375-455C-9EA6-DF929625EA0E}">
        <p15:presenceInfo xmlns="" xmlns:p15="http://schemas.microsoft.com/office/powerpoint/2012/main" userId="b5ee1d2202d609f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5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1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7CA7C-7520-48DD-88FB-177E84F3E8EA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6EAAE-8BA9-4EFF-BE4A-1A4A43290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830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0998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F3E1F-43A5-4F29-9EC7-547C3838D9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F3E1F-43A5-4F29-9EC7-547C3838D98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F3E1F-43A5-4F29-9EC7-547C3838D9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Hương Thảo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428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996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49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00575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16212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21628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75994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11907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566859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4735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0673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204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37362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24215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39178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93498834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2670864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69147285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6134020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8157654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56019816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83609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3335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5441029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0885860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8043259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2856763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9701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5230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13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6112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2848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600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6920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0614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3423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4835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0948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601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137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831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572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467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764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C616C-8299-4076-8D87-B2DE53346399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49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4714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54703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0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13" Type="http://schemas.openxmlformats.org/officeDocument/2006/relationships/image" Target="../media/image47.jpeg"/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12" Type="http://schemas.microsoft.com/office/2007/relationships/hdphoto" Target="../media/hdphoto19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6.wdp"/><Relationship Id="rId11" Type="http://schemas.openxmlformats.org/officeDocument/2006/relationships/image" Target="../media/image46.png"/><Relationship Id="rId5" Type="http://schemas.openxmlformats.org/officeDocument/2006/relationships/image" Target="../media/image43.png"/><Relationship Id="rId10" Type="http://schemas.microsoft.com/office/2007/relationships/hdphoto" Target="../media/hdphoto18.wdp"/><Relationship Id="rId4" Type="http://schemas.microsoft.com/office/2007/relationships/hdphoto" Target="../media/hdphoto15.wdp"/><Relationship Id="rId9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8.wdp"/><Relationship Id="rId11" Type="http://schemas.openxmlformats.org/officeDocument/2006/relationships/image" Target="../media/image47.jpeg"/><Relationship Id="rId5" Type="http://schemas.openxmlformats.org/officeDocument/2006/relationships/image" Target="../media/image45.png"/><Relationship Id="rId10" Type="http://schemas.microsoft.com/office/2007/relationships/hdphoto" Target="../media/hdphoto20.wdp"/><Relationship Id="rId4" Type="http://schemas.microsoft.com/office/2007/relationships/hdphoto" Target="../media/hdphoto15.wdp"/><Relationship Id="rId9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microsoft.com/office/2007/relationships/hdphoto" Target="../media/hdphoto2.wdp"/><Relationship Id="rId4" Type="http://schemas.openxmlformats.org/officeDocument/2006/relationships/image" Target="../media/image13.png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19.png"/><Relationship Id="rId18" Type="http://schemas.microsoft.com/office/2007/relationships/hdphoto" Target="../media/hdphoto8.wdp"/><Relationship Id="rId3" Type="http://schemas.openxmlformats.org/officeDocument/2006/relationships/image" Target="../media/image16.png"/><Relationship Id="rId21" Type="http://schemas.openxmlformats.org/officeDocument/2006/relationships/image" Target="../media/image23.png"/><Relationship Id="rId7" Type="http://schemas.openxmlformats.org/officeDocument/2006/relationships/slide" Target="slide6.xml"/><Relationship Id="rId12" Type="http://schemas.microsoft.com/office/2007/relationships/hdphoto" Target="../media/hdphoto4.wdp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6" Type="http://schemas.microsoft.com/office/2007/relationships/hdphoto" Target="../media/hdphoto7.wdp"/><Relationship Id="rId20" Type="http://schemas.microsoft.com/office/2007/relationships/hdphoto" Target="../media/hdphoto9.wdp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image" Target="../media/image18.png"/><Relationship Id="rId5" Type="http://schemas.microsoft.com/office/2007/relationships/hdphoto" Target="../media/hdphoto2.wdp"/><Relationship Id="rId15" Type="http://schemas.openxmlformats.org/officeDocument/2006/relationships/image" Target="../media/image20.png"/><Relationship Id="rId23" Type="http://schemas.openxmlformats.org/officeDocument/2006/relationships/image" Target="../media/image24.GIF"/><Relationship Id="rId10" Type="http://schemas.microsoft.com/office/2007/relationships/hdphoto" Target="../media/hdphoto5.wdp"/><Relationship Id="rId19" Type="http://schemas.openxmlformats.org/officeDocument/2006/relationships/image" Target="../media/image22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Relationship Id="rId14" Type="http://schemas.microsoft.com/office/2007/relationships/hdphoto" Target="../media/hdphoto6.wdp"/><Relationship Id="rId22" Type="http://schemas.microsoft.com/office/2007/relationships/hdphoto" Target="../media/hdphoto10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3.png"/><Relationship Id="rId7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5" Type="http://schemas.openxmlformats.org/officeDocument/2006/relationships/image" Target="../media/image25.png"/><Relationship Id="rId10" Type="http://schemas.microsoft.com/office/2007/relationships/hdphoto" Target="../media/hdphoto13.wdp"/><Relationship Id="rId4" Type="http://schemas.microsoft.com/office/2007/relationships/hdphoto" Target="../media/hdphoto2.wdp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3.png"/><Relationship Id="rId7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5" Type="http://schemas.openxmlformats.org/officeDocument/2006/relationships/image" Target="../media/image25.png"/><Relationship Id="rId10" Type="http://schemas.microsoft.com/office/2007/relationships/hdphoto" Target="../media/hdphoto13.wdp"/><Relationship Id="rId4" Type="http://schemas.microsoft.com/office/2007/relationships/hdphoto" Target="../media/hdphoto2.wdp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3.png"/><Relationship Id="rId7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5" Type="http://schemas.openxmlformats.org/officeDocument/2006/relationships/image" Target="../media/image25.png"/><Relationship Id="rId10" Type="http://schemas.microsoft.com/office/2007/relationships/hdphoto" Target="../media/hdphoto13.wdp"/><Relationship Id="rId4" Type="http://schemas.microsoft.com/office/2007/relationships/hdphoto" Target="../media/hdphoto2.wdp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3.png"/><Relationship Id="rId7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5" Type="http://schemas.openxmlformats.org/officeDocument/2006/relationships/image" Target="../media/image25.png"/><Relationship Id="rId10" Type="http://schemas.microsoft.com/office/2007/relationships/hdphoto" Target="../media/hdphoto13.wdp"/><Relationship Id="rId4" Type="http://schemas.microsoft.com/office/2007/relationships/hdphoto" Target="../media/hdphoto2.wdp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2" y="2465007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43825" y="4230988"/>
            <a:ext cx="3773430" cy="2705180"/>
          </a:xfrm>
          <a:prstGeom prst="rect">
            <a:avLst/>
          </a:prstGeom>
        </p:spPr>
      </p:pic>
      <p:pic>
        <p:nvPicPr>
          <p:cNvPr id="5" name="55">
            <a:extLst>
              <a:ext uri="{FF2B5EF4-FFF2-40B4-BE49-F238E27FC236}">
                <a16:creationId xmlns:a16="http://schemas.microsoft.com/office/drawing/2014/main" xmlns="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>
            <a:extLst>
              <a:ext uri="{FF2B5EF4-FFF2-40B4-BE49-F238E27FC236}">
                <a16:creationId xmlns:a16="http://schemas.microsoft.com/office/drawing/2014/main" xmlns="" id="{5C3F0EA5-D3AA-4CCB-8053-CA26C4C18711}"/>
              </a:ext>
            </a:extLst>
          </p:cNvPr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xmlns="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xmlns="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xmlns="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xmlns="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xmlns="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xmlns="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xmlns="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xmlns="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>
                <a:extLst>
                  <a:ext uri="{FF2B5EF4-FFF2-40B4-BE49-F238E27FC236}">
                    <a16:creationId xmlns:a16="http://schemas.microsoft.com/office/drawing/2014/main" xmlns="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>
                <a:extLst>
                  <a:ext uri="{FF2B5EF4-FFF2-40B4-BE49-F238E27FC236}">
                    <a16:creationId xmlns:a16="http://schemas.microsoft.com/office/drawing/2014/main" xmlns="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F90713A-6815-4BD0-86DE-AFB7213DCC70}"/>
              </a:ext>
            </a:extLst>
          </p:cNvPr>
          <p:cNvSpPr/>
          <p:nvPr/>
        </p:nvSpPr>
        <p:spPr>
          <a:xfrm>
            <a:off x="1558344" y="895347"/>
            <a:ext cx="931142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</p:txBody>
      </p:sp>
      <p:pic>
        <p:nvPicPr>
          <p:cNvPr id="21" name="Picture 20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496F8484-8875-40C5-95D5-9FB2C610D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108" y="2798616"/>
            <a:ext cx="647700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1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02" y="914802"/>
            <a:ext cx="10313841" cy="4782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3"/>
          <p:cNvSpPr txBox="1"/>
          <p:nvPr/>
        </p:nvSpPr>
        <p:spPr>
          <a:xfrm>
            <a:off x="1197735" y="5591225"/>
            <a:ext cx="31553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trai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gái</a:t>
            </a:r>
            <a:endParaRPr lang="en-US" sz="2800" dirty="0" smtClean="0">
              <a:solidFill>
                <a:prstClr val="black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c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cs typeface="Arial-Rounded" panose="020B0500000000000000" pitchFamily="34" charset="0"/>
              </a:rPr>
              <a:t>hơi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cs typeface="Arial-Rounded" panose="020B0500000000000000" pitchFamily="34" charset="0"/>
              </a:rPr>
              <a:t>kéo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cs typeface="Arial-Rounded" panose="020B0500000000000000" pitchFamily="34" charset="0"/>
              </a:rPr>
              <a:t>xe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 Box 3"/>
          <p:cNvSpPr txBox="1"/>
          <p:nvPr/>
        </p:nvSpPr>
        <p:spPr>
          <a:xfrm>
            <a:off x="1392702" y="82962"/>
            <a:ext cx="9467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Quan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8" name="Text Box 3"/>
          <p:cNvSpPr txBox="1"/>
          <p:nvPr/>
        </p:nvSpPr>
        <p:spPr>
          <a:xfrm>
            <a:off x="4637460" y="5633429"/>
            <a:ext cx="31553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endParaRPr lang="en-US" sz="2800" dirty="0" smtClean="0">
              <a:solidFill>
                <a:prstClr val="black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cs typeface="Arial-Rounded" panose="020B0500000000000000" pitchFamily="34" charset="0"/>
              </a:rPr>
              <a:t>hơi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cs typeface="Arial-Rounded" panose="020B0500000000000000" pitchFamily="34" charset="0"/>
              </a:rPr>
              <a:t>đá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cs typeface="Arial-Rounded" panose="020B0500000000000000" pitchFamily="34" charset="0"/>
              </a:rPr>
              <a:t>bóng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 Box 3"/>
          <p:cNvSpPr txBox="1"/>
          <p:nvPr/>
        </p:nvSpPr>
        <p:spPr>
          <a:xfrm>
            <a:off x="8202651" y="5651353"/>
            <a:ext cx="31553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endParaRPr lang="en-US" sz="2800" dirty="0" smtClean="0">
              <a:solidFill>
                <a:prstClr val="black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cs typeface="Arial-Rounded" panose="020B0500000000000000" pitchFamily="34" charset="0"/>
              </a:rPr>
              <a:t>hơi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cs typeface="Arial-Rounded" panose="020B0500000000000000" pitchFamily="34" charset="0"/>
              </a:rPr>
              <a:t>búp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 Box 3"/>
          <p:cNvSpPr txBox="1"/>
          <p:nvPr/>
        </p:nvSpPr>
        <p:spPr>
          <a:xfrm>
            <a:off x="973794" y="221016"/>
            <a:ext cx="107711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95" y="82961"/>
            <a:ext cx="985038" cy="761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7" grpId="1"/>
      <p:bldP spid="8" grpId="0"/>
      <p:bldP spid="9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DA47C52D-8A3F-4B29-A5CF-B67650D1D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694" y="435439"/>
            <a:ext cx="11146353" cy="602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38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3"/>
          <p:cNvSpPr txBox="1"/>
          <p:nvPr/>
        </p:nvSpPr>
        <p:spPr>
          <a:xfrm>
            <a:off x="3854548" y="279991"/>
            <a:ext cx="40123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endParaRPr lang="en-US" sz="3200" dirty="0" smtClean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 Box 3"/>
          <p:cNvSpPr txBox="1"/>
          <p:nvPr/>
        </p:nvSpPr>
        <p:spPr>
          <a:xfrm>
            <a:off x="48344" y="850414"/>
            <a:ext cx="120217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	An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gắn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bốn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mỏng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lần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quay,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nó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bao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nhiêu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háo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hức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An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ngừng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lướt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tạo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u u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lạ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3" name="Text Box 3"/>
          <p:cNvSpPr txBox="1"/>
          <p:nvPr/>
        </p:nvSpPr>
        <p:spPr>
          <a:xfrm>
            <a:off x="0" y="3097183"/>
            <a:ext cx="1202173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	An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thường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rủ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Mai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thắng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quanh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quay,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đột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ngột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dừng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Chong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dừng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thua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An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lâu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Thua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Mai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buồn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thiu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An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giơ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máy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phùng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má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thổi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phù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phù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quay. Mai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toe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thắng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giống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Mai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mê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4" name="Cloud 13"/>
          <p:cNvSpPr/>
          <p:nvPr/>
        </p:nvSpPr>
        <p:spPr>
          <a:xfrm>
            <a:off x="7866909" y="5836040"/>
            <a:ext cx="2883877" cy="845185"/>
          </a:xfrm>
          <a:prstGeom prst="clou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mẫu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Cloud 14"/>
          <p:cNvSpPr/>
          <p:nvPr/>
        </p:nvSpPr>
        <p:spPr>
          <a:xfrm>
            <a:off x="7170558" y="5811269"/>
            <a:ext cx="4332849" cy="845185"/>
          </a:xfrm>
          <a:prstGeom prst="clou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lang="en-US" sz="24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24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3713870" y="2138289"/>
            <a:ext cx="11394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879102" y="4811149"/>
            <a:ext cx="143490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214468" y="2998707"/>
            <a:ext cx="6400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3"/>
          <p:cNvSpPr txBox="1"/>
          <p:nvPr/>
        </p:nvSpPr>
        <p:spPr>
          <a:xfrm>
            <a:off x="3492304" y="5217709"/>
            <a:ext cx="2006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ười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toe</a:t>
            </a:r>
          </a:p>
        </p:txBody>
      </p:sp>
    </p:spTree>
    <p:extLst>
      <p:ext uri="{BB962C8B-B14F-4D97-AF65-F5344CB8AC3E}">
        <p14:creationId xmlns:p14="http://schemas.microsoft.com/office/powerpoint/2010/main" val="2114980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4" grpId="2" animBg="1"/>
      <p:bldP spid="15" grpId="0" animBg="1"/>
      <p:bldP spid="15" grpId="1" animBg="1"/>
      <p:bldP spid="15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/>
          <p:cNvSpPr/>
          <p:nvPr/>
        </p:nvSpPr>
        <p:spPr>
          <a:xfrm>
            <a:off x="3040447" y="716098"/>
            <a:ext cx="8404646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3124201" y="2054598"/>
            <a:ext cx="8161020" cy="2098675"/>
            <a:chOff x="-46809" y="1157225"/>
            <a:chExt cx="2488534" cy="1406784"/>
          </a:xfrm>
        </p:grpSpPr>
        <p:sp>
          <p:nvSpPr>
            <p:cNvPr id="43" name="Hexagon 42"/>
            <p:cNvSpPr/>
            <p:nvPr/>
          </p:nvSpPr>
          <p:spPr>
            <a:xfrm>
              <a:off x="-46809" y="1157225"/>
              <a:ext cx="2488534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2888" y="1370052"/>
              <a:ext cx="2411783" cy="1093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Cười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toe</a:t>
              </a:r>
            </a:p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Cười</a:t>
              </a:r>
              <a:r>
                <a:rPr kumimoji="0" lang="en-US" alt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với</a:t>
              </a:r>
              <a:r>
                <a:rPr kumimoji="0" lang="en-US" alt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khuôn</a:t>
              </a:r>
              <a:r>
                <a:rPr kumimoji="0" lang="en-US" alt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miệng</a:t>
              </a:r>
              <a:r>
                <a:rPr kumimoji="0" lang="en-US" alt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mở</a:t>
              </a:r>
              <a:r>
                <a:rPr kumimoji="0" lang="en-US" alt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rộng</a:t>
              </a:r>
              <a:r>
                <a:rPr kumimoji="0" lang="en-US" alt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sang </a:t>
              </a:r>
              <a:r>
                <a:rPr kumimoji="0" lang="en-US" altLang="vi-VN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hai</a:t>
              </a:r>
              <a:r>
                <a:rPr kumimoji="0" lang="en-US" altLang="vi-VN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bên</a:t>
              </a:r>
              <a:r>
                <a:rPr kumimoji="0" lang="en-US" alt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, </a:t>
              </a:r>
              <a:r>
                <a:rPr kumimoji="0" lang="en-US" altLang="vi-V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thể</a:t>
              </a:r>
              <a:r>
                <a:rPr kumimoji="0" lang="en-US" alt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hiện</a:t>
              </a:r>
              <a:r>
                <a:rPr kumimoji="0" lang="en-US" alt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sự</a:t>
              </a:r>
              <a:r>
                <a:rPr kumimoji="0" lang="en-US" alt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vui</a:t>
              </a:r>
              <a:r>
                <a:rPr kumimoji="0" lang="en-US" altLang="vi-VN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sướng</a:t>
              </a:r>
              <a:r>
                <a:rPr kumimoji="0" lang="en-US" altLang="vi-VN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,</a:t>
              </a:r>
              <a:r>
                <a:rPr kumimoji="0" lang="en-US" altLang="vi-VN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thích</a:t>
              </a:r>
              <a:r>
                <a:rPr kumimoji="0" lang="en-US" altLang="vi-VN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thú</a:t>
              </a:r>
              <a:r>
                <a:rPr kumimoji="0" lang="en-US" alt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.</a:t>
              </a: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="" xmlns:a16="http://schemas.microsoft.com/office/drawing/2014/main" id="{C076D091-C464-4CF4-81B0-2A14C52B9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5979" y="832876"/>
            <a:ext cx="4817012" cy="675884"/>
          </a:xfrm>
        </p:spPr>
        <p:txBody>
          <a:bodyPr>
            <a:normAutofit fontScale="90000"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endParaRPr lang="en-US" sz="40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Content Placeholder 2">
            <a:extLst>
              <a:ext uri="{FF2B5EF4-FFF2-40B4-BE49-F238E27FC236}">
                <a16:creationId xmlns="" xmlns:a16="http://schemas.microsoft.com/office/drawing/2014/main" id="{A2F23C54-27F0-4D82-91AA-6D3474039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44" y="1798607"/>
            <a:ext cx="12037256" cy="14969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vi-VN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 chiếc chong chóng chỉ có một cái cán nhỏ và dài, một đầu gắn bốn cánh giấy mỏng, xinh như một bông hoa. 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H="1">
            <a:off x="4951828" y="1913206"/>
            <a:ext cx="70338" cy="4642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1041009" y="2447780"/>
            <a:ext cx="70338" cy="4642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644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3"/>
          <p:cNvSpPr txBox="1"/>
          <p:nvPr/>
        </p:nvSpPr>
        <p:spPr>
          <a:xfrm>
            <a:off x="3854548" y="279991"/>
            <a:ext cx="40123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endParaRPr lang="en-US" sz="3200" dirty="0" smtClean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 Box 3"/>
          <p:cNvSpPr txBox="1"/>
          <p:nvPr/>
        </p:nvSpPr>
        <p:spPr>
          <a:xfrm>
            <a:off x="48344" y="850414"/>
            <a:ext cx="120217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	An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gắn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bốn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mỏng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lần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quay,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nó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bao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nhiêu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háo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hức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An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ngừng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lướt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tạo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u u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lạ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3" name="Text Box 3"/>
          <p:cNvSpPr txBox="1"/>
          <p:nvPr/>
        </p:nvSpPr>
        <p:spPr>
          <a:xfrm>
            <a:off x="0" y="3097183"/>
            <a:ext cx="1202173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	An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thường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rủ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Mai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thắng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quanh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quay,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đột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ngột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dừng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Chong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dừng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thua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An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lâu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Thua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Mai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buồn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thiu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An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giơ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máy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phùng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má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thổi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phù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phù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quay. Mai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toe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thắng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giống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Mai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mê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4" name="Cloud 13"/>
          <p:cNvSpPr/>
          <p:nvPr/>
        </p:nvSpPr>
        <p:spPr>
          <a:xfrm>
            <a:off x="6808763" y="5836040"/>
            <a:ext cx="4937760" cy="845185"/>
          </a:xfrm>
          <a:prstGeom prst="clou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lang="en-US" sz="24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24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22031" y="864766"/>
            <a:ext cx="535910" cy="472712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1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422031" y="3126366"/>
            <a:ext cx="535910" cy="472712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17334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1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6" y="2848866"/>
            <a:ext cx="5067286" cy="30779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:a16="http://schemas.microsoft.com/office/drawing/2014/main" xmlns="" id="{C5271F82-8A3C-4998-B4CC-8A81F2BA9CD7}"/>
              </a:ext>
            </a:extLst>
          </p:cNvPr>
          <p:cNvSpPr/>
          <p:nvPr/>
        </p:nvSpPr>
        <p:spPr>
          <a:xfrm>
            <a:off x="5500255" y="883929"/>
            <a:ext cx="4735048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1AFDEF80-9E56-4571-BA2D-400CF94D8EBC}"/>
              </a:ext>
            </a:extLst>
          </p:cNvPr>
          <p:cNvSpPr txBox="1"/>
          <p:nvPr/>
        </p:nvSpPr>
        <p:spPr>
          <a:xfrm>
            <a:off x="5223164" y="1628237"/>
            <a:ext cx="5195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LUYỆN ĐỌC NHÓM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14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3"/>
          <p:cNvSpPr txBox="1"/>
          <p:nvPr/>
        </p:nvSpPr>
        <p:spPr>
          <a:xfrm>
            <a:off x="3854548" y="279991"/>
            <a:ext cx="40123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endParaRPr lang="en-US" sz="3200" dirty="0" smtClean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 Box 3"/>
          <p:cNvSpPr txBox="1"/>
          <p:nvPr/>
        </p:nvSpPr>
        <p:spPr>
          <a:xfrm>
            <a:off x="48344" y="850414"/>
            <a:ext cx="120217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	An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gắn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bốn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mỏng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lần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quay,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nó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bao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nhiêu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háo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hức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An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ngừng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lướt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tạo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u u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lạ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3" name="Text Box 3"/>
          <p:cNvSpPr txBox="1"/>
          <p:nvPr/>
        </p:nvSpPr>
        <p:spPr>
          <a:xfrm>
            <a:off x="0" y="3097183"/>
            <a:ext cx="1202173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	An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thường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rủ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Mai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thắng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quanh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quay,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đột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ngột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dừng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Chong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dừng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thua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An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lâu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Thua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Mai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buồn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thiu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An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giơ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máy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phùng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má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thổi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phù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phù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quay. Mai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toe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thắng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giống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Mai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mê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4" name="Cloud 13"/>
          <p:cNvSpPr/>
          <p:nvPr/>
        </p:nvSpPr>
        <p:spPr>
          <a:xfrm>
            <a:off x="6808763" y="5836040"/>
            <a:ext cx="4937760" cy="845185"/>
          </a:xfrm>
          <a:prstGeom prst="clou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4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24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22031" y="864766"/>
            <a:ext cx="535910" cy="472712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1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422031" y="3126366"/>
            <a:ext cx="535910" cy="472712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40191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3"/>
          <p:cNvSpPr txBox="1"/>
          <p:nvPr/>
        </p:nvSpPr>
        <p:spPr>
          <a:xfrm>
            <a:off x="3854548" y="279991"/>
            <a:ext cx="40123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endParaRPr lang="en-US" sz="3200" dirty="0" smtClean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 Box 3"/>
          <p:cNvSpPr txBox="1"/>
          <p:nvPr/>
        </p:nvSpPr>
        <p:spPr>
          <a:xfrm>
            <a:off x="48344" y="850414"/>
            <a:ext cx="120217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	An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gắn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bốn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mỏng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lần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quay,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nó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bao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nhiêu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háo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hức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An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ngừng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lướt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tạo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u u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lạ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3" name="Text Box 3"/>
          <p:cNvSpPr txBox="1"/>
          <p:nvPr/>
        </p:nvSpPr>
        <p:spPr>
          <a:xfrm>
            <a:off x="0" y="3097183"/>
            <a:ext cx="1202173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	An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thường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rủ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Mai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thắng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quanh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quay,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đột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ngột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dừng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Chong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dừng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thua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An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lâu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Thua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Mai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buồn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thiu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An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giơ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máy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phùng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má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thổi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phù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phù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quay. Mai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toe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thắng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giống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Mai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mê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8" name="Cloud 7"/>
          <p:cNvSpPr/>
          <p:nvPr/>
        </p:nvSpPr>
        <p:spPr>
          <a:xfrm>
            <a:off x="6949439" y="5783133"/>
            <a:ext cx="4937760" cy="845185"/>
          </a:xfrm>
          <a:prstGeom prst="clou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en-US" sz="32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88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9681028" y="2854207"/>
            <a:ext cx="1476371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659087" y="2127131"/>
            <a:ext cx="5768772" cy="2131189"/>
            <a:chOff x="2744315" y="1595348"/>
            <a:chExt cx="4326579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4326579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2750080" cy="68095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</a:rPr>
                <a:t>Tìm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hiểu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bài</a:t>
              </a:r>
              <a:endParaRPr lang="en-US" sz="5300" b="1" dirty="0">
                <a:solidFill>
                  <a:srgbClr val="0418AC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17286" y="2375984"/>
            <a:ext cx="1567716" cy="1633483"/>
            <a:chOff x="2210284" y="3447251"/>
            <a:chExt cx="826089" cy="809063"/>
          </a:xfrm>
        </p:grpSpPr>
        <p:sp>
          <p:nvSpPr>
            <p:cNvPr id="10" name="Oval 9"/>
            <p:cNvSpPr/>
            <p:nvPr/>
          </p:nvSpPr>
          <p:spPr>
            <a:xfrm>
              <a:off x="2210284" y="3447251"/>
              <a:ext cx="826089" cy="80906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68" b="89711" l="0" r="100000">
                          <a14:foregroundMark x1="35577" y1="42765" x2="35577" y2="42765"/>
                          <a14:foregroundMark x1="55769" y1="72347" x2="55769" y2="72347"/>
                          <a14:foregroundMark x1="67308" y1="79421" x2="67308" y2="79421"/>
                          <a14:foregroundMark x1="63702" y1="76849" x2="63702" y2="76849"/>
                          <a14:foregroundMark x1="75962" y1="80064" x2="75962" y2="80064"/>
                          <a14:foregroundMark x1="77885" y1="72026" x2="77885" y2="72026"/>
                          <a14:foregroundMark x1="81971" y1="64952" x2="81971" y2="64952"/>
                          <a14:foregroundMark x1="84375" y1="60129" x2="84375" y2="60129"/>
                          <a14:foregroundMark x1="87981" y1="55949" x2="87981" y2="55949"/>
                          <a14:foregroundMark x1="90625" y1="52412" x2="90625" y2="52412"/>
                          <a14:foregroundMark x1="77163" y1="75884" x2="77163" y2="75884"/>
                          <a14:foregroundMark x1="73077" y1="84887" x2="73077" y2="84887"/>
                          <a14:foregroundMark x1="71394" y1="81350" x2="71394" y2="81350"/>
                          <a14:foregroundMark x1="68510" y1="77492" x2="68510" y2="77492"/>
                          <a14:foregroundMark x1="64423" y1="73312" x2="64423" y2="73312"/>
                          <a14:foregroundMark x1="60577" y1="70740" x2="60577" y2="70740"/>
                          <a14:foregroundMark x1="56010" y1="66559" x2="56010" y2="66559"/>
                          <a14:foregroundMark x1="48798" y1="69132" x2="48798" y2="69132"/>
                          <a14:foregroundMark x1="45192" y1="73312" x2="45192" y2="73312"/>
                          <a14:foregroundMark x1="42067" y1="74277" x2="42067" y2="74277"/>
                          <a14:foregroundMark x1="45192" y1="70740" x2="45192" y2="70740"/>
                          <a14:foregroundMark x1="48317" y1="71704" x2="48317" y2="71704"/>
                          <a14:foregroundMark x1="34135" y1="71704" x2="34135" y2="71704"/>
                          <a14:foregroundMark x1="30288" y1="68810" x2="30288" y2="68810"/>
                          <a14:foregroundMark x1="24760" y1="65273" x2="24760" y2="65273"/>
                          <a14:foregroundMark x1="20433" y1="65273" x2="20433" y2="65273"/>
                          <a14:foregroundMark x1="16106" y1="64952" x2="16106" y2="64952"/>
                          <a14:foregroundMark x1="10096" y1="62379" x2="10096" y2="62379"/>
                          <a14:foregroundMark x1="8894" y1="61736" x2="8894" y2="61736"/>
                          <a14:foregroundMark x1="16827" y1="61415" x2="16827" y2="61415"/>
                          <a14:foregroundMark x1="12260" y1="60129" x2="12260" y2="601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0284" y="3596128"/>
              <a:ext cx="826089" cy="6175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8" b="96222" l="9375" r="95486">
                          <a14:foregroundMark x1="52083" y1="79345" x2="52083" y2="79345"/>
                          <a14:foregroundMark x1="81597" y1="16877" x2="81597" y2="168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204" y="3530924"/>
              <a:ext cx="360247" cy="496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2" y="4007799"/>
            <a:ext cx="2111697" cy="281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517" y="3793317"/>
            <a:ext cx="3275483" cy="306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735351" y="155437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07183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946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5687" l="2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1" r="4937"/>
          <a:stretch>
            <a:fillRect/>
          </a:stretch>
        </p:blipFill>
        <p:spPr bwMode="auto">
          <a:xfrm>
            <a:off x="4401082" y="-13856"/>
            <a:ext cx="6285437" cy="7086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759566"/>
            <a:ext cx="1752601" cy="2028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2328599" y="5612269"/>
            <a:ext cx="551097" cy="540344"/>
            <a:chOff x="2725503" y="6212581"/>
            <a:chExt cx="551097" cy="528220"/>
          </a:xfrm>
        </p:grpSpPr>
        <p:pic>
          <p:nvPicPr>
            <p:cNvPr id="33" name="Picture 8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103" l="5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928"/>
            <a:stretch>
              <a:fillRect/>
            </a:stretch>
          </p:blipFill>
          <p:spPr bwMode="auto">
            <a:xfrm>
              <a:off x="2725503" y="6212581"/>
              <a:ext cx="551097" cy="5195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4" name="TextBox 33"/>
            <p:cNvSpPr txBox="1"/>
            <p:nvPr/>
          </p:nvSpPr>
          <p:spPr>
            <a:xfrm>
              <a:off x="2734351" y="6340691"/>
              <a:ext cx="266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870528" y="5612269"/>
            <a:ext cx="551097" cy="540344"/>
            <a:chOff x="2725503" y="6212581"/>
            <a:chExt cx="551097" cy="528220"/>
          </a:xfrm>
        </p:grpSpPr>
        <p:pic>
          <p:nvPicPr>
            <p:cNvPr id="36" name="Picture 8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103" l="5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928"/>
            <a:stretch>
              <a:fillRect/>
            </a:stretch>
          </p:blipFill>
          <p:spPr bwMode="auto">
            <a:xfrm>
              <a:off x="2725503" y="6212581"/>
              <a:ext cx="551097" cy="5195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2734351" y="6340691"/>
              <a:ext cx="266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981537" y="5603435"/>
            <a:ext cx="551097" cy="540344"/>
            <a:chOff x="2725503" y="6212581"/>
            <a:chExt cx="551097" cy="528220"/>
          </a:xfrm>
        </p:grpSpPr>
        <p:pic>
          <p:nvPicPr>
            <p:cNvPr id="39" name="Picture 8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103" l="5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928"/>
            <a:stretch>
              <a:fillRect/>
            </a:stretch>
          </p:blipFill>
          <p:spPr bwMode="auto">
            <a:xfrm>
              <a:off x="2725503" y="6212581"/>
              <a:ext cx="551097" cy="5195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TextBox 39"/>
            <p:cNvSpPr txBox="1"/>
            <p:nvPr/>
          </p:nvSpPr>
          <p:spPr>
            <a:xfrm>
              <a:off x="2734351" y="6340691"/>
              <a:ext cx="266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523466" y="5603435"/>
            <a:ext cx="551097" cy="540344"/>
            <a:chOff x="2725503" y="6212581"/>
            <a:chExt cx="551097" cy="528220"/>
          </a:xfrm>
        </p:grpSpPr>
        <p:pic>
          <p:nvPicPr>
            <p:cNvPr id="42" name="Picture 8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103" l="5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928"/>
            <a:stretch>
              <a:fillRect/>
            </a:stretch>
          </p:blipFill>
          <p:spPr bwMode="auto">
            <a:xfrm>
              <a:off x="2725503" y="6212581"/>
              <a:ext cx="551097" cy="5195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3" name="TextBox 42"/>
            <p:cNvSpPr txBox="1"/>
            <p:nvPr/>
          </p:nvSpPr>
          <p:spPr>
            <a:xfrm>
              <a:off x="2734351" y="6340691"/>
              <a:ext cx="266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1719397" y="5297405"/>
            <a:ext cx="1769503" cy="149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Title 1"/>
          <p:cNvSpPr txBox="1"/>
          <p:nvPr/>
        </p:nvSpPr>
        <p:spPr>
          <a:xfrm>
            <a:off x="0" y="27710"/>
            <a:ext cx="12192000" cy="153063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kumimoji="0" lang="en-US" sz="3400" b="1" i="0" u="none" strike="noStrike" kern="1200" cap="none" spc="0" normalizeH="0" baseline="0" noProof="0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kumimoji="0" lang="en-US" sz="34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kumimoji="0" lang="en-US" sz="34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khởi động cho bài </a:t>
            </a:r>
            <a:r>
              <a:rPr kumimoji="0" lang="en-US" sz="3400" b="1" i="0" u="none" strike="noStrike" kern="1200" cap="none" spc="0" normalizeH="0" baseline="0" noProof="0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4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mới</a:t>
            </a:r>
            <a:r>
              <a:rPr kumimoji="0" lang="en-US" sz="34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en-US" sz="3400" b="1" i="0" u="none" strike="noStrike" kern="1200" cap="none" spc="0" normalizeH="0" noProof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kumimoji="0" lang="en-US" sz="3400" b="1" i="0" u="none" strike="noStrike" kern="1200" cap="none" spc="0" normalizeH="0" baseline="0" noProof="0" dirty="0" err="1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ãy</a:t>
            </a:r>
            <a:r>
              <a:rPr kumimoji="0" lang="en-US" sz="34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4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 mẹ con sóc trả lời các câu hỏi để có thể nhặt hạt dẻ cho mùa đông nhé.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70528" y="3529162"/>
            <a:ext cx="2875801" cy="332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3"/>
          <p:cNvSpPr txBox="1"/>
          <p:nvPr/>
        </p:nvSpPr>
        <p:spPr>
          <a:xfrm>
            <a:off x="48344" y="1553804"/>
            <a:ext cx="120217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An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gắn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bốn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mỏng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lần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quay,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nó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bao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nhiêu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háo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hức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An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nhanh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ngừng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lướt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tạo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u u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lạ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3" name="Title 1">
            <a:extLst>
              <a:ext uri="{FF2B5EF4-FFF2-40B4-BE49-F238E27FC236}">
                <a16:creationId xmlns="" xmlns:a16="http://schemas.microsoft.com/office/drawing/2014/main" id="{C076D091-C464-4CF4-81B0-2A14C52B9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44" y="399618"/>
            <a:ext cx="12143656" cy="6758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069145" y="2039816"/>
            <a:ext cx="7793501" cy="140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8862646" y="3516923"/>
            <a:ext cx="244777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68812" y="4009290"/>
            <a:ext cx="1074771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413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="" xmlns:a16="http://schemas.microsoft.com/office/drawing/2014/main" id="{C076D091-C464-4CF4-81B0-2A14C52B9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44" y="540298"/>
            <a:ext cx="12143656" cy="6758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luôn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thắng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Mai?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365768" y="3396877"/>
            <a:ext cx="92284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3"/>
          <p:cNvSpPr txBox="1"/>
          <p:nvPr/>
        </p:nvSpPr>
        <p:spPr>
          <a:xfrm>
            <a:off x="254673" y="1451281"/>
            <a:ext cx="1202173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An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thường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rủ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Mai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thắng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quanh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quay,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đột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ngột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dừng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Chong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dừng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tua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An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nhanh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lâu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Thua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Mai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buồn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thiu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An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giơ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máy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phùng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má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thổi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phù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phù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quay. Mai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toe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thắng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giống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Mai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mê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4014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="" xmlns:a16="http://schemas.microsoft.com/office/drawing/2014/main" id="{C076D091-C464-4CF4-81B0-2A14C52B9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0823" y="624705"/>
            <a:ext cx="7985760" cy="6758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Mai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 Box 3"/>
          <p:cNvSpPr txBox="1"/>
          <p:nvPr/>
        </p:nvSpPr>
        <p:spPr>
          <a:xfrm>
            <a:off x="212468" y="1479416"/>
            <a:ext cx="1202173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An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thường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rủ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Mai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thắng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quanh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quay,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đột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ngột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dừng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Chong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dừng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tua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An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nhanh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lâu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Thua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Mai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buồn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thiu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An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giơ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máy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phùng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má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thổi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phù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phù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quay. Mai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toe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thắng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giống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Mai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mê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4375052" y="3938954"/>
            <a:ext cx="6808763" cy="140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912012" y="3910818"/>
            <a:ext cx="49236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51692" y="4403186"/>
            <a:ext cx="63304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52025" y="4417254"/>
            <a:ext cx="106070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209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="" xmlns:a16="http://schemas.microsoft.com/office/drawing/2014/main" id="{C076D091-C464-4CF4-81B0-2A14C52B9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72" y="1088935"/>
            <a:ext cx="12143656" cy="6758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Mai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 Box 3"/>
          <p:cNvSpPr txBox="1"/>
          <p:nvPr/>
        </p:nvSpPr>
        <p:spPr>
          <a:xfrm>
            <a:off x="337623" y="2339714"/>
            <a:ext cx="11854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Mai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đoàn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nhường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nhịn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lẫn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2667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3"/>
          <p:cNvSpPr txBox="1"/>
          <p:nvPr/>
        </p:nvSpPr>
        <p:spPr>
          <a:xfrm>
            <a:off x="3854548" y="279991"/>
            <a:ext cx="40123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endParaRPr lang="en-US" sz="3200" dirty="0" smtClean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 Box 3"/>
          <p:cNvSpPr txBox="1"/>
          <p:nvPr/>
        </p:nvSpPr>
        <p:spPr>
          <a:xfrm>
            <a:off x="48344" y="850414"/>
            <a:ext cx="120217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	An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gắn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bốn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mỏng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lần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quay,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nó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bao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nhiêu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háo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hức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An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ngừng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lướt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tạo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u u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lạ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3" name="Text Box 3"/>
          <p:cNvSpPr txBox="1"/>
          <p:nvPr/>
        </p:nvSpPr>
        <p:spPr>
          <a:xfrm>
            <a:off x="0" y="3097183"/>
            <a:ext cx="1202173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	An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thường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rủ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Mai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thắng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quanh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quay,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đột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ngột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dừng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Chong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dừng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tua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An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lâu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Thua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Mai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buồn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thiu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An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giơ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máy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phùng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má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thổi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phù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phù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quay. Mai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toe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thắng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giống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Mai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mê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8" name="Cloud 7"/>
          <p:cNvSpPr/>
          <p:nvPr/>
        </p:nvSpPr>
        <p:spPr>
          <a:xfrm>
            <a:off x="6949439" y="5783133"/>
            <a:ext cx="4937760" cy="845185"/>
          </a:xfrm>
          <a:prstGeom prst="clou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50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10218418" y="4007799"/>
            <a:ext cx="1188513" cy="254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1756229" y="2109970"/>
            <a:ext cx="9826171" cy="2131189"/>
            <a:chOff x="2744315" y="1595348"/>
            <a:chExt cx="6530032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6530032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5482164" cy="6809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endParaRPr lang="en-US" sz="5300" b="1" dirty="0">
                <a:solidFill>
                  <a:srgbClr val="0418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29" y="4490012"/>
            <a:ext cx="1749620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87" y="4490012"/>
            <a:ext cx="2490413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73462" y="2358823"/>
            <a:ext cx="1567716" cy="1633483"/>
            <a:chOff x="1812964" y="1781988"/>
            <a:chExt cx="1175787" cy="1225112"/>
          </a:xfrm>
        </p:grpSpPr>
        <p:sp>
          <p:nvSpPr>
            <p:cNvPr id="10" name="Oval 9"/>
            <p:cNvSpPr/>
            <p:nvPr/>
          </p:nvSpPr>
          <p:spPr>
            <a:xfrm>
              <a:off x="1812964" y="1781988"/>
              <a:ext cx="1175787" cy="12251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195" b="89655" l="9091" r="94949"/>
                      </a14:imgEffect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26" t="18573" r="5274" b="18573"/>
            <a:stretch/>
          </p:blipFill>
          <p:spPr bwMode="auto">
            <a:xfrm>
              <a:off x="1926772" y="2040600"/>
              <a:ext cx="903514" cy="70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947024" y="-8460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389599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3"/>
          <p:cNvSpPr txBox="1"/>
          <p:nvPr/>
        </p:nvSpPr>
        <p:spPr>
          <a:xfrm>
            <a:off x="48344" y="1553804"/>
            <a:ext cx="120217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An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gắn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bốn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mỏng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lần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quay,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nó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bao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nhiêu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háo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hức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An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nhanh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ngừng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lướt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tạo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u u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lạ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C076D091-C464-4CF4-81B0-2A14C52B9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151" y="709107"/>
            <a:ext cx="10011508" cy="6758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tả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190978" y="2532184"/>
            <a:ext cx="25884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8074855" y="2546251"/>
            <a:ext cx="294014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54744" y="3035094"/>
            <a:ext cx="281353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245672" y="3035094"/>
            <a:ext cx="413986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6378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="" xmlns:a16="http://schemas.microsoft.com/office/drawing/2014/main" id="{C076D091-C464-4CF4-81B0-2A14C52B9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64" y="1117070"/>
            <a:ext cx="10680616" cy="6758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Mai,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 Box 3"/>
          <p:cNvSpPr txBox="1"/>
          <p:nvPr/>
        </p:nvSpPr>
        <p:spPr>
          <a:xfrm>
            <a:off x="3038610" y="2211510"/>
            <a:ext cx="49049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ơn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3038610" y="2985233"/>
            <a:ext cx="49049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này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lang="en-US" sz="3200" dirty="0" smtClean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 Box 3"/>
          <p:cNvSpPr txBox="1"/>
          <p:nvPr/>
        </p:nvSpPr>
        <p:spPr>
          <a:xfrm>
            <a:off x="3038610" y="3716753"/>
            <a:ext cx="83984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Lần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lang="en-US" sz="3200" dirty="0" smtClean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844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4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946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04887" y="3051199"/>
            <a:ext cx="2750336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5687" l="2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1" r="4937"/>
          <a:stretch>
            <a:fillRect/>
          </a:stretch>
        </p:blipFill>
        <p:spPr bwMode="auto">
          <a:xfrm>
            <a:off x="4697977" y="1"/>
            <a:ext cx="6285437" cy="7086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1719397" y="5297405"/>
            <a:ext cx="1769503" cy="149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1" y="4822263"/>
            <a:ext cx="1698437" cy="196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Oval Callout 21"/>
          <p:cNvSpPr/>
          <p:nvPr/>
        </p:nvSpPr>
        <p:spPr>
          <a:xfrm>
            <a:off x="1719396" y="165473"/>
            <a:ext cx="4633600" cy="2209800"/>
          </a:xfrm>
          <a:prstGeom prst="wedgeEllipseCallout">
            <a:avLst>
              <a:gd name="adj1" fmla="val 11292"/>
              <a:gd name="adj2" fmla="val 83942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trở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nhặt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ít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dẻ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  <p:sp>
        <p:nvSpPr>
          <p:cNvPr id="23" name="Oval Callout 22"/>
          <p:cNvSpPr/>
          <p:nvPr/>
        </p:nvSpPr>
        <p:spPr>
          <a:xfrm>
            <a:off x="4905632" y="5209655"/>
            <a:ext cx="3476368" cy="1578606"/>
          </a:xfrm>
          <a:prstGeom prst="wedgeEllipseCallout">
            <a:avLst>
              <a:gd name="adj1" fmla="val 58327"/>
              <a:gd name="adj2" fmla="val -34142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Vâng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ạ!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thôi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23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39632" y="2857947"/>
            <a:ext cx="2750336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7342" y="4099756"/>
            <a:ext cx="1862846" cy="2156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Flowchart: Connector 28">
            <a:hlinkClick r:id="rId6" action="ppaction://hlinksldjump"/>
          </p:cNvPr>
          <p:cNvSpPr/>
          <p:nvPr/>
        </p:nvSpPr>
        <p:spPr>
          <a:xfrm>
            <a:off x="2707153" y="6323840"/>
            <a:ext cx="328168" cy="418653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0" name="Flowchart: Connector 29">
            <a:hlinkClick r:id="rId7" action="ppaction://hlinksldjump"/>
          </p:cNvPr>
          <p:cNvSpPr/>
          <p:nvPr/>
        </p:nvSpPr>
        <p:spPr>
          <a:xfrm>
            <a:off x="4528645" y="6203679"/>
            <a:ext cx="328168" cy="418653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1" name="Flowchart: Connector 30">
            <a:hlinkClick r:id="rId8" action="ppaction://hlinksldjump"/>
          </p:cNvPr>
          <p:cNvSpPr/>
          <p:nvPr/>
        </p:nvSpPr>
        <p:spPr>
          <a:xfrm>
            <a:off x="7155841" y="6179555"/>
            <a:ext cx="328168" cy="418653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2" name="Flowchart: Connector 31">
            <a:hlinkClick r:id="rId8" action="ppaction://hlinksldjump"/>
          </p:cNvPr>
          <p:cNvSpPr/>
          <p:nvPr/>
        </p:nvSpPr>
        <p:spPr>
          <a:xfrm>
            <a:off x="8443258" y="6467935"/>
            <a:ext cx="328168" cy="418653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35" name="Picture 8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>
            <a:off x="3124201" y="6129089"/>
            <a:ext cx="551097" cy="51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8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>
            <a:off x="4938872" y="6085796"/>
            <a:ext cx="551097" cy="51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8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>
            <a:off x="7620001" y="5948350"/>
            <a:ext cx="551097" cy="51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8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>
            <a:off x="8818375" y="6256064"/>
            <a:ext cx="551097" cy="51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  <a14:backgroundMark x1="37801" y1="47450" x2="61684" y2="505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5714507" y="4099757"/>
            <a:ext cx="1769503" cy="149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8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2057400" y="6388882"/>
            <a:ext cx="250873" cy="236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8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7698878" y="5149960"/>
            <a:ext cx="196670" cy="18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8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5960641" y="5788859"/>
            <a:ext cx="167026" cy="1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8324068" y="5544590"/>
            <a:ext cx="283274" cy="267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8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10136137" y="6413005"/>
            <a:ext cx="308465" cy="290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6333254" y="6515857"/>
            <a:ext cx="283222" cy="267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618" y="238845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624" y="533401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602" y="238845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64" y="533401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113" y="990601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5-Point Star 1"/>
          <p:cNvSpPr/>
          <p:nvPr/>
        </p:nvSpPr>
        <p:spPr>
          <a:xfrm>
            <a:off x="9946167" y="5688470"/>
            <a:ext cx="688402" cy="706171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2.03515E-7 C -0.00208 -0.00902 -0.00156 -0.00254 0.00105 -0.01526 C 0.00382 -0.02914 0.00261 -0.03562 0.01077 -0.04394 C 0.01337 -0.04926 0.01511 -0.05527 0.01789 -0.06059 C 0.01962 -0.07007 0.0191 -0.07863 0.025 -0.08441 C 0.02796 -0.09598 0.0323 -0.11286 0.03959 -0.1198 C 0.04514 -0.13159 0.05035 -0.14362 0.05764 -0.15333 C 0.06198 -0.16559 0.06893 -0.17484 0.07327 -0.1871 C 0.07587 -0.20167 0.08612 -0.2278 0.09497 -0.23612 C 0.09584 -0.23844 0.09636 -0.24075 0.0974 -0.24283 C 0.09896 -0.2463 0.10226 -0.25301 0.10226 -0.25278 C 0.10122 -0.25694 0.09862 -0.26041 0.09862 -0.2648 C 0.09862 -0.26688 0.1 -0.26827 0.10087 -0.26989 C 0.1066 -0.28168 0.11407 -0.28631 0.12379 -0.28839 C 0.12622 -0.29001 0.13021 -0.29232 0.1323 -0.2951 C 0.13334 -0.29648 0.13351 -0.29903 0.13473 -0.30019 C 0.13698 -0.30204 0.13959 -0.30227 0.14185 -0.30342 C 0.14549 -0.30504 0.15278 -0.30851 0.15278 -0.30828 C 0.16077 -0.31614 0.16893 -0.31846 0.17796 -0.32216 C 0.19202 -0.32794 0.20417 -0.3321 0.21893 -0.33395 C 0.22744 -0.33673 0.23195 -0.33094 0.23941 -0.32701 C 0.24462 -0.32031 0.25278 -0.31267 0.2599 -0.31036 C 0.26355 -0.3092 0.26719 -0.3092 0.27084 -0.30851 C 0.27257 -0.30805 0.27396 -0.30735 0.2757 -0.30689 C 0.27778 -0.30481 0.28091 -0.30435 0.28282 -0.3018 C 0.28612 -0.29718 0.28629 -0.28122 0.28889 -0.27475 C 0.29011 -0.27128 0.29202 -0.26804 0.29358 -0.2648 C 0.29445 -0.26318 0.29619 -0.25971 0.29619 -0.25948 C 0.29896 -0.24746 0.29775 -0.25301 0.29966 -0.24283 C 0.30087 -0.21647 0.29497 -0.21762 0.3033 -0.21762 " pathEditMode="relative" rAng="0" ptsTypes="fffffffffffffffffffffffffffffA">
                                      <p:cBhvr>
                                        <p:cTn id="2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9" y="-168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-1.84971E-6 C -0.00208 -0.00902 -0.00191 -0.00254 -0.00069 -0.01526 C 0.00052 -0.02913 -2.22222E-6 -0.03561 0.00365 -0.04393 C 0.00486 -0.04925 0.00573 -0.05526 0.00695 -0.06058 C 0.00781 -0.07006 0.00764 -0.07861 0.01025 -0.08439 C 0.01163 -0.09595 0.01354 -0.11283 0.01702 -0.11977 C 0.01945 -0.13156 0.02188 -0.14358 0.02535 -0.15329 C 0.02726 -0.16555 0.03038 -0.1748 0.03247 -0.18705 C 0.03368 -0.20162 0.03837 -0.22774 0.04236 -0.23607 C 0.04288 -0.23838 0.04306 -0.24069 0.04358 -0.24277 C 0.04427 -0.24624 0.04584 -0.25295 0.04584 -0.25271 C 0.04531 -0.25688 0.0441 -0.26034 0.0441 -0.26474 C 0.0441 -0.26682 0.04479 -0.26821 0.04514 -0.26982 C 0.04775 -0.28162 0.05122 -0.28624 0.05573 -0.28832 C 0.05677 -0.28994 0.05868 -0.29225 0.05955 -0.29503 C 0.06007 -0.29641 0.06007 -0.29896 0.06059 -0.30011 C 0.06163 -0.30196 0.06285 -0.30219 0.06389 -0.30335 C 0.06563 -0.30497 0.06893 -0.30844 0.06893 -0.30821 C 0.07257 -0.31607 0.07639 -0.31838 0.08056 -0.32208 C 0.08698 -0.32786 0.09254 -0.33202 0.09931 -0.33387 C 0.1033 -0.33665 0.10538 -0.33087 0.10868 -0.32693 C 0.11111 -0.32023 0.11493 -0.3126 0.11823 -0.31029 C 0.11979 -0.30913 0.12153 -0.30913 0.12327 -0.30844 C 0.12396 -0.30798 0.12466 -0.30728 0.12535 -0.30682 C 0.12639 -0.30474 0.12778 -0.30428 0.12865 -0.30173 C 0.13021 -0.29711 0.13021 -0.28115 0.13143 -0.27468 C 0.13212 -0.27121 0.13299 -0.26798 0.13368 -0.26474 C 0.13403 -0.26312 0.1349 -0.25965 0.1349 -0.25942 C 0.13611 -0.2474 0.13559 -0.25295 0.13646 -0.24277 C 0.13698 -0.21641 0.1342 -0.21757 0.1382 -0.21757 " pathEditMode="relative" rAng="0" ptsTypes="fffffffffffffffffffffffffffffA">
                                      <p:cBhvr>
                                        <p:cTn id="2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8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3.75723E-6 C 0.00087 -0.00902 0.00052 -0.00255 -0.00052 -0.01526 C -0.00174 -0.02914 -0.00122 -0.03561 -0.00434 -0.04393 C -0.00538 -0.04925 -0.00608 -0.05526 -0.00712 -0.06058 C -0.00781 -0.07006 -0.00764 -0.07862 -0.0099 -0.0844 C -0.01111 -0.09596 -0.01267 -0.11284 -0.01562 -0.11977 C -0.01771 -0.13156 -0.01979 -0.14359 -0.02274 -0.1533 C -0.02431 -0.16555 -0.02708 -0.1748 -0.02882 -0.18706 C -0.02986 -0.20162 -0.03385 -0.22775 -0.03733 -0.23607 C -0.03767 -0.23839 -0.03785 -0.2407 -0.03837 -0.24278 C -0.03889 -0.24625 -0.0401 -0.25295 -0.0401 -0.25272 C -0.03976 -0.25688 -0.03889 -0.26035 -0.03889 -0.26474 C -0.03889 -0.26682 -0.03924 -0.26821 -0.03958 -0.26983 C -0.04184 -0.28162 -0.04479 -0.28625 -0.04861 -0.28833 C -0.04948 -0.28995 -0.05122 -0.29226 -0.05191 -0.29503 C -0.05226 -0.29642 -0.05243 -0.29896 -0.05295 -0.30012 C -0.05382 -0.30197 -0.05469 -0.3022 -0.05573 -0.30336 C -0.05712 -0.30497 -0.0599 -0.30844 -0.0599 -0.30821 C -0.06319 -0.31607 -0.06632 -0.31839 -0.06979 -0.32208 C -0.07535 -0.32787 -0.08003 -0.33203 -0.08594 -0.33388 C -0.08906 -0.33665 -0.09097 -0.33087 -0.09392 -0.32694 C -0.09601 -0.32023 -0.09913 -0.3126 -0.10191 -0.31029 C -0.10347 -0.30914 -0.10469 -0.30914 -0.10625 -0.30844 C -0.10677 -0.30798 -0.10747 -0.30729 -0.10816 -0.30682 C -0.10885 -0.30474 -0.11007 -0.30428 -0.11094 -0.30174 C -0.11215 -0.29711 -0.11215 -0.28116 -0.11337 -0.27469 C -0.11389 -0.27122 -0.11441 -0.26798 -0.1151 -0.26474 C -0.11545 -0.26313 -0.11615 -0.25966 -0.11615 -0.25943 C -0.11719 -0.2474 -0.11667 -0.25295 -0.11753 -0.24278 C -0.11806 -0.21642 -0.11562 -0.21758 -0.11875 -0.21758 " pathEditMode="relative" rAng="0" ptsTypes="fffffffffffffffffffffffffffffA">
                                      <p:cBhvr>
                                        <p:cTn id="31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3" y="-168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1.7341E-6 C 0.00139 -0.00902 0.00087 -0.00254 -0.00104 -0.01526 C -0.00313 -0.02913 -0.00209 -0.03561 -0.00799 -0.04393 C -0.0099 -0.04925 -0.01129 -0.05526 -0.0132 -0.06058 C -0.01459 -0.07006 -0.01424 -0.07861 -0.0184 -0.08439 C -0.02049 -0.09595 -0.02379 -0.11283 -0.02882 -0.11977 C -0.03281 -0.13156 -0.03663 -0.14358 -0.04202 -0.15329 C -0.04514 -0.16555 -0.05 -0.1748 -0.0533 -0.18705 C -0.05521 -0.20162 -0.0625 -0.22774 -0.06893 -0.23607 C -0.06962 -0.23838 -0.06997 -0.24069 -0.07066 -0.24277 C -0.07188 -0.24624 -0.07413 -0.25295 -0.07413 -0.25272 C -0.07361 -0.25688 -0.0717 -0.26035 -0.0717 -0.26474 C -0.0717 -0.26682 -0.07257 -0.26821 -0.07327 -0.26982 C -0.07743 -0.28162 -0.08281 -0.28624 -0.08976 -0.28832 C -0.0915 -0.28994 -0.09445 -0.29225 -0.09601 -0.29503 C -0.0967 -0.29641 -0.09688 -0.29896 -0.09757 -0.30011 C -0.09931 -0.30196 -0.10122 -0.30219 -0.10278 -0.30335 C -0.10556 -0.30497 -0.11077 -0.30844 -0.11077 -0.30821 C -0.1165 -0.31607 -0.12257 -0.31838 -0.129 -0.32208 C -0.13906 -0.32786 -0.14792 -0.33202 -0.15851 -0.33387 C -0.16476 -0.33665 -0.16788 -0.33087 -0.17344 -0.32693 C -0.17709 -0.32023 -0.18299 -0.3126 -0.1882 -0.31029 C -0.1908 -0.30913 -0.19358 -0.30913 -0.19618 -0.30844 C -0.1974 -0.30798 -0.19827 -0.30728 -0.19965 -0.30682 C -0.20122 -0.30474 -0.20347 -0.30428 -0.20486 -0.30173 C -0.20712 -0.29711 -0.20729 -0.28115 -0.2092 -0.27468 C -0.21025 -0.27121 -0.21146 -0.26798 -0.21268 -0.26474 C -0.2132 -0.26312 -0.21459 -0.25965 -0.21459 -0.25942 C -0.2165 -0.2474 -0.21545 -0.25295 -0.21702 -0.24277 C -0.21788 -0.21641 -0.21354 -0.21757 -0.21945 -0.21757 " pathEditMode="relative" rAng="0" ptsTypes="fffffffffffffffffffffffffffffA">
                                      <p:cBhvr>
                                        <p:cTn id="3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85" y="-168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1182" y="3526272"/>
            <a:ext cx="2750336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hlinkClick r:id="" action="ppaction://noaction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10698316" y="5561803"/>
            <a:ext cx="1280926" cy="107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1814" y="3078053"/>
            <a:ext cx="2133600" cy="24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354" b="71250" l="14688" r="91875">
                        <a14:foregroundMark x1="36667" y1="29792" x2="51458" y2="23229"/>
                        <a14:foregroundMark x1="53750" y1="22500" x2="71979" y2="30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0227" r="8409" b="25000"/>
          <a:stretch>
            <a:fillRect/>
          </a:stretch>
        </p:blipFill>
        <p:spPr bwMode="auto">
          <a:xfrm>
            <a:off x="3141518" y="-103743"/>
            <a:ext cx="6629400" cy="2826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281" b="49375" l="14063" r="8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50" t="8800" r="16076" b="50000"/>
          <a:stretch>
            <a:fillRect/>
          </a:stretch>
        </p:blipFill>
        <p:spPr bwMode="auto">
          <a:xfrm>
            <a:off x="3141518" y="4470501"/>
            <a:ext cx="6459682" cy="2276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29838" y="711520"/>
            <a:ext cx="58847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noProof="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 chúng ta học bài gì?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114800" y="4824139"/>
            <a:ext cx="4419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44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44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44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44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8600" y="3402175"/>
            <a:ext cx="2750336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hlinkClick r:id="" action="ppaction://noaction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10714964" y="5668220"/>
            <a:ext cx="1280926" cy="107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6454" y="3198505"/>
            <a:ext cx="2133600" cy="24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354" b="71250" l="14688" r="91875">
                        <a14:foregroundMark x1="36667" y1="29792" x2="51458" y2="23229"/>
                        <a14:foregroundMark x1="53750" y1="22500" x2="71979" y2="30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0227" r="8409" b="25000"/>
          <a:stretch>
            <a:fillRect/>
          </a:stretch>
        </p:blipFill>
        <p:spPr bwMode="auto">
          <a:xfrm>
            <a:off x="3141518" y="-103743"/>
            <a:ext cx="6629400" cy="2826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281" b="49375" l="14063" r="8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50" t="8800" r="16076" b="50000"/>
          <a:stretch>
            <a:fillRect/>
          </a:stretch>
        </p:blipFill>
        <p:spPr bwMode="auto">
          <a:xfrm>
            <a:off x="3720280" y="3505200"/>
            <a:ext cx="5694830" cy="324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10028" y="701901"/>
            <a:ext cx="58847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Ê-</a:t>
            </a:r>
            <a:r>
              <a:rPr lang="en-US" sz="40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40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40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sơn</a:t>
            </a:r>
            <a:r>
              <a:rPr lang="en-US" sz="40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40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40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40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40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40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40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875162" y="4724309"/>
            <a:ext cx="530779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3600" b="1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Mỹ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" y="0"/>
            <a:ext cx="12188113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4631" y="3831492"/>
            <a:ext cx="2306360" cy="2913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hlinkClick r:id="" action="ppaction://noaction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10779034" y="5801255"/>
            <a:ext cx="1280926" cy="107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9557" y="3458675"/>
            <a:ext cx="2133600" cy="24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354" b="71250" l="14688" r="91875">
                        <a14:foregroundMark x1="36667" y1="29792" x2="51458" y2="23229"/>
                        <a14:foregroundMark x1="53750" y1="22500" x2="71979" y2="30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0227" r="8409" b="25000"/>
          <a:stretch>
            <a:fillRect/>
          </a:stretch>
        </p:blipFill>
        <p:spPr bwMode="auto">
          <a:xfrm>
            <a:off x="2558260" y="-103743"/>
            <a:ext cx="7347740" cy="3053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281" b="49375" l="14063" r="8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50" t="8800" r="16076" b="50000"/>
          <a:stretch>
            <a:fillRect/>
          </a:stretch>
        </p:blipFill>
        <p:spPr bwMode="auto">
          <a:xfrm>
            <a:off x="2057400" y="3692055"/>
            <a:ext cx="8839200" cy="3055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58260" y="1218900"/>
            <a:ext cx="6909223" cy="600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Ê-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bệnh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895600" y="4678618"/>
            <a:ext cx="67056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ruột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thừa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10145" y="3554499"/>
            <a:ext cx="2750336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hlinkClick r:id="" action="ppaction://noaction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9373424" y="5599640"/>
            <a:ext cx="1280926" cy="107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3409102"/>
            <a:ext cx="2133600" cy="24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354" b="71250" l="14688" r="91875">
                        <a14:foregroundMark x1="36667" y1="29792" x2="51458" y2="23229"/>
                        <a14:foregroundMark x1="53750" y1="22500" x2="71979" y2="30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0227" r="8409" b="25000"/>
          <a:stretch>
            <a:fillRect/>
          </a:stretch>
        </p:blipFill>
        <p:spPr bwMode="auto">
          <a:xfrm>
            <a:off x="3141517" y="-103743"/>
            <a:ext cx="7069283" cy="2826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281" b="49375" l="14063" r="8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50" t="8800" r="16076" b="50000"/>
          <a:stretch>
            <a:fillRect/>
          </a:stretch>
        </p:blipFill>
        <p:spPr bwMode="auto">
          <a:xfrm>
            <a:off x="4246626" y="4470501"/>
            <a:ext cx="4279776" cy="2276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53211" y="894211"/>
            <a:ext cx="66458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Ê-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sơn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sang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hang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xóm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73407" y="5317490"/>
            <a:ext cx="31775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Tấm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gương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Tư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29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2021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 Việt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343954" y="1729243"/>
            <a:ext cx="66841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Chơi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chong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chóng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t1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+ 2)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1630019"/>
            <a:ext cx="165828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S/133 + 134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716182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0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488</Words>
  <Application>Microsoft Office PowerPoint</Application>
  <PresentationFormat>Custom</PresentationFormat>
  <Paragraphs>89</Paragraphs>
  <Slides>28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1_Office Theme</vt:lpstr>
      <vt:lpstr>3_Office Theme</vt:lpstr>
      <vt:lpstr>6_Office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đọc câu dài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Tìm những chi tiết cho thấy An rất thích chơi chong chóng.</vt:lpstr>
      <vt:lpstr>2. Vì sao An luôn thắng khi thi chơi chong chóng cùng bé Mai?</vt:lpstr>
      <vt:lpstr>3. An nghĩ ra cách gì để bé Mai vui?</vt:lpstr>
      <vt:lpstr>4. Qua câu chuyện, em thấy tình cảm của anh em An và Mai thế nào?</vt:lpstr>
      <vt:lpstr>PowerPoint Presentation</vt:lpstr>
      <vt:lpstr>PowerPoint Presentation</vt:lpstr>
      <vt:lpstr>1. Tìm từ ngữ trong bài đọc tả chiếc chong chóng.</vt:lpstr>
      <vt:lpstr>2. Nếu em là Mai, em sẽ nói gì với anh An sau khi chơi?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33</cp:revision>
  <dcterms:created xsi:type="dcterms:W3CDTF">2021-05-27T10:44:59Z</dcterms:created>
  <dcterms:modified xsi:type="dcterms:W3CDTF">2021-12-29T01:53:01Z</dcterms:modified>
</cp:coreProperties>
</file>