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audio2.wav" ContentType="audio/wav"/>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713" r:id="rId3"/>
    <p:sldMasterId id="2147483725" r:id="rId4"/>
    <p:sldMasterId id="2147483749" r:id="rId5"/>
  </p:sldMasterIdLst>
  <p:notesMasterIdLst>
    <p:notesMasterId r:id="rId29"/>
  </p:notesMasterIdLst>
  <p:sldIdLst>
    <p:sldId id="257" r:id="rId6"/>
    <p:sldId id="512" r:id="rId7"/>
    <p:sldId id="515" r:id="rId8"/>
    <p:sldId id="521" r:id="rId9"/>
    <p:sldId id="522" r:id="rId10"/>
    <p:sldId id="523" r:id="rId11"/>
    <p:sldId id="524" r:id="rId12"/>
    <p:sldId id="525" r:id="rId13"/>
    <p:sldId id="526" r:id="rId14"/>
    <p:sldId id="527" r:id="rId15"/>
    <p:sldId id="528" r:id="rId16"/>
    <p:sldId id="519" r:id="rId17"/>
    <p:sldId id="529" r:id="rId18"/>
    <p:sldId id="513" r:id="rId19"/>
    <p:sldId id="530" r:id="rId20"/>
    <p:sldId id="531" r:id="rId21"/>
    <p:sldId id="532" r:id="rId22"/>
    <p:sldId id="533" r:id="rId23"/>
    <p:sldId id="534" r:id="rId24"/>
    <p:sldId id="514" r:id="rId25"/>
    <p:sldId id="536" r:id="rId26"/>
    <p:sldId id="535"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66" d="100"/>
          <a:sy n="66" d="100"/>
        </p:scale>
        <p:origin x="-900" y="-2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86A53-92A7-409F-A328-1BBA73FA6110}" type="datetimeFigureOut">
              <a:rPr lang="en-US" smtClean="0"/>
              <a:t>1/19/2022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898AFA-A508-47A7-94F7-250F6BEEB66B}" type="slidenum">
              <a:rPr lang="en-US" smtClean="0"/>
              <a:t>‹#›</a:t>
            </a:fld>
            <a:endParaRPr lang="en-US"/>
          </a:p>
        </p:txBody>
      </p:sp>
    </p:spTree>
    <p:extLst>
      <p:ext uri="{BB962C8B-B14F-4D97-AF65-F5344CB8AC3E}">
        <p14:creationId xmlns:p14="http://schemas.microsoft.com/office/powerpoint/2010/main" val="2695928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656872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4278459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4278459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1134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524738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17018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432713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11063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53858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449624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923559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05969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22003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8107965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3642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777611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27048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5009040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26454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62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30803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559590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0138795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50229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745000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994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76381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6743684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2892915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777051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1763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34174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34546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9062969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621927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911835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22861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42074715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575605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692743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211778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31555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8571496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96899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3855513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435617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9975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62913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1/19/2022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9595455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05644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5476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896815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5838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6578582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83122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3797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354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1/19/2022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175189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1/19/2022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69066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311042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40088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1/19/2022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extLst>
      <p:ext uri="{BB962C8B-B14F-4D97-AF65-F5344CB8AC3E}">
        <p14:creationId xmlns:p14="http://schemas.microsoft.com/office/powerpoint/2010/main" val="3556171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47B15D63-A407-46BF-90A4-6E625821C91C}" type="datetimeFigureOut">
              <a:rPr lang="en-US" smtClean="0">
                <a:solidFill>
                  <a:prstClr val="black">
                    <a:tint val="75000"/>
                  </a:prstClr>
                </a:solidFill>
              </a:rPr>
              <a:t>1/19/2022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19688611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761"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2022/1/19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09657360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1/19/2022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56683074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25668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1.png"/><Relationship Id="rId12" Type="http://schemas.microsoft.com/office/2007/relationships/hdphoto" Target="../media/hdphoto11.wdp"/><Relationship Id="rId2" Type="http://schemas.openxmlformats.org/officeDocument/2006/relationships/audio" Target="../media/audio2.wav"/><Relationship Id="rId1" Type="http://schemas.openxmlformats.org/officeDocument/2006/relationships/slideLayout" Target="../slideLayouts/slideLayout18.xml"/><Relationship Id="rId6" Type="http://schemas.microsoft.com/office/2007/relationships/hdphoto" Target="../media/hdphoto8.wdp"/><Relationship Id="rId11" Type="http://schemas.openxmlformats.org/officeDocument/2006/relationships/image" Target="../media/image23.png"/><Relationship Id="rId5" Type="http://schemas.openxmlformats.org/officeDocument/2006/relationships/image" Target="../media/image20.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18.xml"/><Relationship Id="rId6" Type="http://schemas.microsoft.com/office/2007/relationships/hdphoto" Target="../media/hdphoto10.wdp"/><Relationship Id="rId11" Type="http://schemas.openxmlformats.org/officeDocument/2006/relationships/image" Target="../media/image24.jpeg"/><Relationship Id="rId5" Type="http://schemas.openxmlformats.org/officeDocument/2006/relationships/image" Target="../media/image22.png"/><Relationship Id="rId10" Type="http://schemas.microsoft.com/office/2007/relationships/hdphoto" Target="../media/hdphoto12.wdp"/><Relationship Id="rId4" Type="http://schemas.microsoft.com/office/2007/relationships/hdphoto" Target="../media/hdphoto7.wdp"/><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37.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13.xml"/><Relationship Id="rId6" Type="http://schemas.microsoft.com/office/2007/relationships/hdphoto" Target="../media/hdphoto2.wdp"/><Relationship Id="rId11" Type="http://schemas.openxmlformats.org/officeDocument/2006/relationships/image" Target="../media/image12.png"/><Relationship Id="rId5" Type="http://schemas.openxmlformats.org/officeDocument/2006/relationships/image" Target="../media/image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14.jpeg"/><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2238739"/>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3951435" y="403673"/>
            <a:ext cx="4476421" cy="789364"/>
          </a:xfrm>
          <a:prstGeom prst="rect">
            <a:avLst/>
          </a:prstGeom>
          <a:noFill/>
        </p:spPr>
        <p:txBody>
          <a:bodyPr wrap="square" lIns="145143" tIns="72571" rIns="145143" bIns="72571" rtlCol="0">
            <a:spAutoFit/>
          </a:bodyPr>
          <a:lstStyle/>
          <a:p>
            <a:pPr algn="ctr">
              <a:lnSpc>
                <a:spcPct val="150000"/>
              </a:lnSpc>
            </a:pPr>
            <a:r>
              <a:rPr lang="vi-VN" sz="3200" b="1" dirty="0">
                <a:solidFill>
                  <a:srgbClr val="FF0000"/>
                </a:solidFill>
                <a:latin typeface="UTM Avo" panose="02040603050506020204" pitchFamily="18" charset="0"/>
              </a:rPr>
              <a:t>Ngắt nghỉ câu dài</a:t>
            </a:r>
            <a:endParaRPr lang="en-US" sz="3200" b="1" dirty="0">
              <a:solidFill>
                <a:srgbClr val="FF0000"/>
              </a:solidFill>
              <a:latin typeface="UTM Avo" panose="02040603050506020204" pitchFamily="18" charset="0"/>
            </a:endParaRPr>
          </a:p>
        </p:txBody>
      </p:sp>
      <p:sp>
        <p:nvSpPr>
          <p:cNvPr id="6" name="Rectangle 5">
            <a:extLst>
              <a:ext uri="{FF2B5EF4-FFF2-40B4-BE49-F238E27FC236}">
                <a16:creationId xmlns="" xmlns:a16="http://schemas.microsoft.com/office/drawing/2014/main" id="{2A05FE84-F3FF-423B-ADA4-6F77209D652D}"/>
              </a:ext>
            </a:extLst>
          </p:cNvPr>
          <p:cNvSpPr/>
          <p:nvPr/>
        </p:nvSpPr>
        <p:spPr>
          <a:xfrm>
            <a:off x="755131" y="1607880"/>
            <a:ext cx="11059498" cy="1623887"/>
          </a:xfrm>
          <a:prstGeom prst="rect">
            <a:avLst/>
          </a:prstGeom>
        </p:spPr>
        <p:txBody>
          <a:bodyPr wrap="square" lIns="145143" tIns="72571" rIns="145143" bIns="72571">
            <a:spAutoFit/>
          </a:bodyPr>
          <a:lstStyle/>
          <a:p>
            <a:pPr marL="70555" algn="just">
              <a:lnSpc>
                <a:spcPct val="150000"/>
              </a:lnSpc>
              <a:defRPr/>
            </a:pPr>
            <a:r>
              <a:rPr lang="vi-VN" sz="3200" dirty="0" smtClean="0">
                <a:latin typeface="UTM Avo" panose="02040603050506020204" pitchFamily="18" charset="0"/>
              </a:rPr>
              <a:t>Hoa </a:t>
            </a:r>
            <a:r>
              <a:rPr lang="vi-VN" sz="3200" dirty="0">
                <a:latin typeface="UTM Avo" panose="02040603050506020204" pitchFamily="18" charset="0"/>
              </a:rPr>
              <a:t>đào thường có màu hồng tươi, xen lẫn lá xanh và nụ hồng chúm chím.</a:t>
            </a:r>
          </a:p>
        </p:txBody>
      </p:sp>
      <p:sp>
        <p:nvSpPr>
          <p:cNvPr id="27" name="Rectangle 26">
            <a:extLst>
              <a:ext uri="{FF2B5EF4-FFF2-40B4-BE49-F238E27FC236}">
                <a16:creationId xmlns="" xmlns:a16="http://schemas.microsoft.com/office/drawing/2014/main" id="{DCFB3E53-A51D-404F-9D91-23E8F892E1FD}"/>
              </a:ext>
            </a:extLst>
          </p:cNvPr>
          <p:cNvSpPr/>
          <p:nvPr/>
        </p:nvSpPr>
        <p:spPr>
          <a:xfrm>
            <a:off x="609600" y="3643989"/>
            <a:ext cx="11205029" cy="2362551"/>
          </a:xfrm>
          <a:prstGeom prst="rect">
            <a:avLst/>
          </a:prstGeom>
        </p:spPr>
        <p:txBody>
          <a:bodyPr wrap="square" lIns="145143" tIns="72571" rIns="145143" bIns="72571">
            <a:spAutoFit/>
          </a:bodyPr>
          <a:lstStyle/>
          <a:p>
            <a:pPr marL="70555" algn="just">
              <a:lnSpc>
                <a:spcPct val="150000"/>
              </a:lnSpc>
              <a:defRPr/>
            </a:pPr>
            <a:r>
              <a:rPr lang="vi-VN" sz="3200" dirty="0">
                <a:latin typeface="UTM Avo" panose="02040603050506020204" pitchFamily="18" charset="0"/>
              </a:rPr>
              <a:t> </a:t>
            </a:r>
            <a:r>
              <a:rPr lang="vi-VN" sz="3200" dirty="0" smtClean="0">
                <a:latin typeface="UTM Avo" panose="02040603050506020204" pitchFamily="18" charset="0"/>
              </a:rPr>
              <a:t>Ngày </a:t>
            </a:r>
            <a:r>
              <a:rPr lang="vi-VN" sz="3200" dirty="0">
                <a:latin typeface="UTM Avo" panose="02040603050506020204" pitchFamily="18" charset="0"/>
              </a:rPr>
              <a:t>Tết, người lớn thường tặng trẻ em những bao lì xì xinh xắn, với mong ước các em mạnh khoẻ, giỏi giang.</a:t>
            </a:r>
          </a:p>
        </p:txBody>
      </p:sp>
      <p:cxnSp>
        <p:nvCxnSpPr>
          <p:cNvPr id="35" name="Straight Connector 34">
            <a:extLst>
              <a:ext uri="{FF2B5EF4-FFF2-40B4-BE49-F238E27FC236}">
                <a16:creationId xmlns="" xmlns:a16="http://schemas.microsoft.com/office/drawing/2014/main" id="{30AD7121-92BD-5E4D-9AF0-05001C5DDB40}"/>
              </a:ext>
            </a:extLst>
          </p:cNvPr>
          <p:cNvCxnSpPr/>
          <p:nvPr/>
        </p:nvCxnSpPr>
        <p:spPr>
          <a:xfrm flipH="1">
            <a:off x="11688353" y="1909443"/>
            <a:ext cx="82734" cy="4303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30AD7121-92BD-5E4D-9AF0-05001C5DDB40}"/>
              </a:ext>
            </a:extLst>
          </p:cNvPr>
          <p:cNvCxnSpPr/>
          <p:nvPr/>
        </p:nvCxnSpPr>
        <p:spPr>
          <a:xfrm flipH="1">
            <a:off x="6299394" y="4653630"/>
            <a:ext cx="82734" cy="4303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543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p:cTn id="26" dur="500" fill="hold"/>
                                        <p:tgtEl>
                                          <p:spTgt spid="23"/>
                                        </p:tgtEl>
                                        <p:attrNameLst>
                                          <p:attrName>ppt_w</p:attrName>
                                        </p:attrNameLst>
                                      </p:cBhvr>
                                      <p:tavLst>
                                        <p:tav tm="0">
                                          <p:val>
                                            <p:fltVal val="0"/>
                                          </p:val>
                                        </p:tav>
                                        <p:tav tm="100000">
                                          <p:val>
                                            <p:strVal val="#ppt_w"/>
                                          </p:val>
                                        </p:tav>
                                      </p:tavLst>
                                    </p:anim>
                                    <p:anim calcmode="lin" valueType="num">
                                      <p:cBhvr>
                                        <p:cTn id="27" dur="500" fill="hold"/>
                                        <p:tgtEl>
                                          <p:spTgt spid="23"/>
                                        </p:tgtEl>
                                        <p:attrNameLst>
                                          <p:attrName>ppt_h</p:attrName>
                                        </p:attrNameLst>
                                      </p:cBhvr>
                                      <p:tavLst>
                                        <p:tav tm="0">
                                          <p:val>
                                            <p:fltVal val="0"/>
                                          </p:val>
                                        </p:tav>
                                        <p:tav tm="100000">
                                          <p:val>
                                            <p:strVal val="#ppt_h"/>
                                          </p:val>
                                        </p:tav>
                                      </p:tavLst>
                                    </p:anim>
                                    <p:animEffect transition="in" filter="fade">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7" name="Cloud 6">
            <a:extLst>
              <a:ext uri="{FF2B5EF4-FFF2-40B4-BE49-F238E27FC236}">
                <a16:creationId xmlns:a16="http://schemas.microsoft.com/office/drawing/2014/main" xmlns="" id="{0271F221-4D5E-49DF-A980-0905C56925B9}"/>
              </a:ext>
            </a:extLst>
          </p:cNvPr>
          <p:cNvSpPr/>
          <p:nvPr/>
        </p:nvSpPr>
        <p:spPr>
          <a:xfrm>
            <a:off x="3338287" y="5969906"/>
            <a:ext cx="5123542" cy="812801"/>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smtClean="0">
                <a:solidFill>
                  <a:schemeClr val="tx1"/>
                </a:solidFill>
              </a:rPr>
              <a:t>Đọc</a:t>
            </a:r>
            <a:r>
              <a:rPr lang="en-US" sz="3200" dirty="0">
                <a:solidFill>
                  <a:schemeClr val="tx1"/>
                </a:solidFill>
              </a:rPr>
              <a:t> </a:t>
            </a:r>
            <a:r>
              <a:rPr lang="en-US" sz="3200" dirty="0" err="1" smtClean="0">
                <a:solidFill>
                  <a:schemeClr val="tx1"/>
                </a:solidFill>
              </a:rPr>
              <a:t>nối</a:t>
            </a:r>
            <a:r>
              <a:rPr lang="en-US" sz="3200" dirty="0" smtClean="0">
                <a:solidFill>
                  <a:schemeClr val="tx1"/>
                </a:solidFill>
              </a:rPr>
              <a:t> </a:t>
            </a:r>
            <a:r>
              <a:rPr lang="en-US" sz="3200" dirty="0" err="1" smtClean="0">
                <a:solidFill>
                  <a:schemeClr val="tx1"/>
                </a:solidFill>
              </a:rPr>
              <a:t>tiếp</a:t>
            </a:r>
            <a:r>
              <a:rPr lang="en-US" sz="3200" dirty="0" smtClean="0">
                <a:solidFill>
                  <a:schemeClr val="tx1"/>
                </a:solidFill>
              </a:rPr>
              <a:t> </a:t>
            </a:r>
            <a:r>
              <a:rPr lang="en-US" sz="3200" dirty="0" err="1" smtClean="0">
                <a:solidFill>
                  <a:schemeClr val="tx1"/>
                </a:solidFill>
              </a:rPr>
              <a:t>đoạn</a:t>
            </a:r>
            <a:endParaRPr lang="en-US" sz="3200" dirty="0">
              <a:solidFill>
                <a:schemeClr val="tx1"/>
              </a:solidFill>
            </a:endParaRPr>
          </a:p>
        </p:txBody>
      </p:sp>
      <p:sp>
        <p:nvSpPr>
          <p:cNvPr id="2" name="Oval 1"/>
          <p:cNvSpPr/>
          <p:nvPr/>
        </p:nvSpPr>
        <p:spPr>
          <a:xfrm>
            <a:off x="667657" y="705462"/>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solidFill>
                  <a:schemeClr val="tx1"/>
                </a:solidFill>
              </a:rPr>
              <a:t>1</a:t>
            </a:r>
            <a:endParaRPr lang="en-US" dirty="0">
              <a:solidFill>
                <a:schemeClr val="tx1"/>
              </a:solidFill>
            </a:endParaRPr>
          </a:p>
        </p:txBody>
      </p:sp>
      <p:sp>
        <p:nvSpPr>
          <p:cNvPr id="9" name="Oval 8"/>
          <p:cNvSpPr/>
          <p:nvPr/>
        </p:nvSpPr>
        <p:spPr>
          <a:xfrm>
            <a:off x="667656" y="1227978"/>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2</a:t>
            </a:r>
          </a:p>
        </p:txBody>
      </p:sp>
      <p:sp>
        <p:nvSpPr>
          <p:cNvPr id="10" name="Oval 9"/>
          <p:cNvSpPr/>
          <p:nvPr/>
        </p:nvSpPr>
        <p:spPr>
          <a:xfrm>
            <a:off x="725712" y="2810035"/>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solidFill>
                  <a:schemeClr val="tx1"/>
                </a:solidFill>
              </a:rPr>
              <a:t>3</a:t>
            </a:r>
            <a:endParaRPr lang="en-US" dirty="0">
              <a:solidFill>
                <a:schemeClr val="tx1"/>
              </a:solidFill>
            </a:endParaRPr>
          </a:p>
        </p:txBody>
      </p:sp>
      <p:sp>
        <p:nvSpPr>
          <p:cNvPr id="11" name="Oval 10"/>
          <p:cNvSpPr/>
          <p:nvPr/>
        </p:nvSpPr>
        <p:spPr>
          <a:xfrm>
            <a:off x="696683" y="4406607"/>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4</a:t>
            </a:r>
          </a:p>
        </p:txBody>
      </p:sp>
    </p:spTree>
    <p:extLst>
      <p:ext uri="{BB962C8B-B14F-4D97-AF65-F5344CB8AC3E}">
        <p14:creationId xmlns:p14="http://schemas.microsoft.com/office/powerpoint/2010/main" val="272820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xit" presetSubtype="32" fill="hold" grpId="1" nodeType="clickEffect">
                                  <p:stCondLst>
                                    <p:cond delay="0"/>
                                  </p:stCondLst>
                                  <p:childTnLst>
                                    <p:anim calcmode="lin" valueType="num">
                                      <p:cBhvr>
                                        <p:cTn id="39" dur="500"/>
                                        <p:tgtEl>
                                          <p:spTgt spid="7"/>
                                        </p:tgtEl>
                                        <p:attrNameLst>
                                          <p:attrName>ppt_w</p:attrName>
                                        </p:attrNameLst>
                                      </p:cBhvr>
                                      <p:tavLst>
                                        <p:tav tm="0">
                                          <p:val>
                                            <p:strVal val="ppt_w"/>
                                          </p:val>
                                        </p:tav>
                                        <p:tav tm="100000">
                                          <p:val>
                                            <p:fltVal val="0"/>
                                          </p:val>
                                        </p:tav>
                                      </p:tavLst>
                                    </p:anim>
                                    <p:anim calcmode="lin" valueType="num">
                                      <p:cBhvr>
                                        <p:cTn id="40" dur="500"/>
                                        <p:tgtEl>
                                          <p:spTgt spid="7"/>
                                        </p:tgtEl>
                                        <p:attrNameLst>
                                          <p:attrName>ppt_h</p:attrName>
                                        </p:attrNameLst>
                                      </p:cBhvr>
                                      <p:tavLst>
                                        <p:tav tm="0">
                                          <p:val>
                                            <p:strVal val="ppt_h"/>
                                          </p:val>
                                        </p:tav>
                                        <p:tav tm="100000">
                                          <p:val>
                                            <p:fltVal val="0"/>
                                          </p:val>
                                        </p:tav>
                                      </p:tavLst>
                                    </p:anim>
                                    <p:animEffect transition="out" filter="fade">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4" name="Group 3">
            <a:extLst>
              <a:ext uri="{FF2B5EF4-FFF2-40B4-BE49-F238E27FC236}">
                <a16:creationId xmlns=""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Top Corners Rounded 18">
              <a:extLst>
                <a:ext uri="{FF2B5EF4-FFF2-40B4-BE49-F238E27FC236}">
                  <a16:creationId xmlns=""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3616" y="2848866"/>
            <a:ext cx="5067286" cy="307793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849932"/>
            <a:ext cx="2331214" cy="2331214"/>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000" y="61730"/>
            <a:ext cx="1524000" cy="1644399"/>
          </a:xfrm>
          <a:prstGeom prst="rect">
            <a:avLst/>
          </a:prstGeom>
        </p:spPr>
      </p:pic>
      <p:sp>
        <p:nvSpPr>
          <p:cNvPr id="41" name="Cloud Callout 51">
            <a:extLst>
              <a:ext uri="{FF2B5EF4-FFF2-40B4-BE49-F238E27FC236}">
                <a16:creationId xmlns="" xmlns:a16="http://schemas.microsoft.com/office/drawing/2014/main" id="{C5271F82-8A3C-4998-B4CC-8A81F2BA9CD7}"/>
              </a:ext>
            </a:extLst>
          </p:cNvPr>
          <p:cNvSpPr/>
          <p:nvPr/>
        </p:nvSpPr>
        <p:spPr>
          <a:xfrm>
            <a:off x="5500255" y="883929"/>
            <a:ext cx="4735048" cy="2299447"/>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2" name="TextBox 41">
            <a:extLst>
              <a:ext uri="{FF2B5EF4-FFF2-40B4-BE49-F238E27FC236}">
                <a16:creationId xmlns="" xmlns:a16="http://schemas.microsoft.com/office/drawing/2014/main" id="{1AFDEF80-9E56-4571-BA2D-400CF94D8EBC}"/>
              </a:ext>
            </a:extLst>
          </p:cNvPr>
          <p:cNvSpPr txBox="1"/>
          <p:nvPr/>
        </p:nvSpPr>
        <p:spPr>
          <a:xfrm>
            <a:off x="5223164" y="1628237"/>
            <a:ext cx="5195454" cy="646331"/>
          </a:xfrm>
          <a:prstGeom prst="rect">
            <a:avLst/>
          </a:prstGeom>
          <a:noFill/>
        </p:spPr>
        <p:txBody>
          <a:bodyPr wrap="square" rtlCol="0">
            <a:spAutoFit/>
          </a:bodyPr>
          <a:lstStyle/>
          <a:p>
            <a:pPr algn="ctr"/>
            <a:r>
              <a:rPr lang="en-US" sz="3600" dirty="0" smtClean="0">
                <a:latin typeface="Times New Roman" pitchFamily="18" charset="0"/>
                <a:cs typeface="Times New Roman" pitchFamily="18" charset="0"/>
              </a:rPr>
              <a:t>LUYỆN ĐỌC NHÓM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7085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7" name="Cloud 6">
            <a:extLst>
              <a:ext uri="{FF2B5EF4-FFF2-40B4-BE49-F238E27FC236}">
                <a16:creationId xmlns:a16="http://schemas.microsoft.com/office/drawing/2014/main" xmlns="" id="{0271F221-4D5E-49DF-A980-0905C56925B9}"/>
              </a:ext>
            </a:extLst>
          </p:cNvPr>
          <p:cNvSpPr/>
          <p:nvPr/>
        </p:nvSpPr>
        <p:spPr>
          <a:xfrm>
            <a:off x="3338287" y="5882822"/>
            <a:ext cx="5123542" cy="812801"/>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smtClean="0">
                <a:solidFill>
                  <a:schemeClr val="tx1"/>
                </a:solidFill>
              </a:rPr>
              <a:t>Hai</a:t>
            </a:r>
            <a:r>
              <a:rPr lang="en-US" sz="3200" dirty="0" smtClean="0">
                <a:solidFill>
                  <a:schemeClr val="tx1"/>
                </a:solidFill>
              </a:rPr>
              <a:t> </a:t>
            </a:r>
            <a:r>
              <a:rPr lang="en-US" sz="3200" dirty="0" err="1" smtClean="0">
                <a:solidFill>
                  <a:schemeClr val="tx1"/>
                </a:solidFill>
              </a:rPr>
              <a:t>nhóm</a:t>
            </a:r>
            <a:r>
              <a:rPr lang="en-US" sz="3200" dirty="0" smtClean="0">
                <a:solidFill>
                  <a:schemeClr val="tx1"/>
                </a:solidFill>
              </a:rPr>
              <a:t> </a:t>
            </a:r>
            <a:r>
              <a:rPr lang="en-US" sz="3200" dirty="0" err="1" smtClean="0">
                <a:solidFill>
                  <a:schemeClr val="tx1"/>
                </a:solidFill>
              </a:rPr>
              <a:t>đọc</a:t>
            </a:r>
            <a:r>
              <a:rPr lang="en-US" sz="3200" dirty="0" smtClean="0">
                <a:solidFill>
                  <a:schemeClr val="tx1"/>
                </a:solidFill>
              </a:rPr>
              <a:t> </a:t>
            </a:r>
            <a:r>
              <a:rPr lang="en-US" sz="3200" dirty="0" err="1" smtClean="0">
                <a:solidFill>
                  <a:schemeClr val="tx1"/>
                </a:solidFill>
              </a:rPr>
              <a:t>bài</a:t>
            </a:r>
            <a:endParaRPr lang="en-US" sz="3200" dirty="0">
              <a:solidFill>
                <a:schemeClr val="tx1"/>
              </a:solidFill>
            </a:endParaRPr>
          </a:p>
        </p:txBody>
      </p:sp>
      <p:sp>
        <p:nvSpPr>
          <p:cNvPr id="2" name="Oval 1"/>
          <p:cNvSpPr/>
          <p:nvPr/>
        </p:nvSpPr>
        <p:spPr>
          <a:xfrm>
            <a:off x="667657" y="705462"/>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solidFill>
                  <a:schemeClr val="tx1"/>
                </a:solidFill>
              </a:rPr>
              <a:t>1</a:t>
            </a:r>
            <a:endParaRPr lang="en-US" dirty="0">
              <a:solidFill>
                <a:schemeClr val="tx1"/>
              </a:solidFill>
            </a:endParaRPr>
          </a:p>
        </p:txBody>
      </p:sp>
      <p:sp>
        <p:nvSpPr>
          <p:cNvPr id="9" name="Oval 8"/>
          <p:cNvSpPr/>
          <p:nvPr/>
        </p:nvSpPr>
        <p:spPr>
          <a:xfrm>
            <a:off x="667656" y="1227978"/>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2</a:t>
            </a:r>
          </a:p>
        </p:txBody>
      </p:sp>
      <p:sp>
        <p:nvSpPr>
          <p:cNvPr id="10" name="Oval 9"/>
          <p:cNvSpPr/>
          <p:nvPr/>
        </p:nvSpPr>
        <p:spPr>
          <a:xfrm>
            <a:off x="725712" y="2810035"/>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solidFill>
                  <a:schemeClr val="tx1"/>
                </a:solidFill>
              </a:rPr>
              <a:t>3</a:t>
            </a:r>
            <a:endParaRPr lang="en-US" dirty="0">
              <a:solidFill>
                <a:schemeClr val="tx1"/>
              </a:solidFill>
            </a:endParaRPr>
          </a:p>
        </p:txBody>
      </p:sp>
      <p:sp>
        <p:nvSpPr>
          <p:cNvPr id="11" name="Oval 10"/>
          <p:cNvSpPr/>
          <p:nvPr/>
        </p:nvSpPr>
        <p:spPr>
          <a:xfrm>
            <a:off x="696683" y="4406607"/>
            <a:ext cx="377371" cy="3976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4</a:t>
            </a:r>
          </a:p>
        </p:txBody>
      </p:sp>
    </p:spTree>
    <p:extLst>
      <p:ext uri="{BB962C8B-B14F-4D97-AF65-F5344CB8AC3E}">
        <p14:creationId xmlns:p14="http://schemas.microsoft.com/office/powerpoint/2010/main" val="44626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7"/>
                                        </p:tgtEl>
                                        <p:attrNameLst>
                                          <p:attrName>ppt_w</p:attrName>
                                        </p:attrNameLst>
                                      </p:cBhvr>
                                      <p:tavLst>
                                        <p:tav tm="0">
                                          <p:val>
                                            <p:strVal val="ppt_w"/>
                                          </p:val>
                                        </p:tav>
                                        <p:tav tm="100000">
                                          <p:val>
                                            <p:fltVal val="0"/>
                                          </p:val>
                                        </p:tav>
                                      </p:tavLst>
                                    </p:anim>
                                    <p:anim calcmode="lin" valueType="num">
                                      <p:cBhvr>
                                        <p:cTn id="12" dur="500"/>
                                        <p:tgtEl>
                                          <p:spTgt spid="7"/>
                                        </p:tgtEl>
                                        <p:attrNameLst>
                                          <p:attrName>ppt_h</p:attrName>
                                        </p:attrNameLst>
                                      </p:cBhvr>
                                      <p:tavLst>
                                        <p:tav tm="0">
                                          <p:val>
                                            <p:strVal val="ppt_h"/>
                                          </p:val>
                                        </p:tav>
                                        <p:tav tm="100000">
                                          <p:val>
                                            <p:fltVal val="0"/>
                                          </p:val>
                                        </p:tav>
                                      </p:tavLst>
                                    </p:anim>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197" l="3175" r="96825"/>
                    </a14:imgEffect>
                  </a14:imgLayer>
                </a14:imgProps>
              </a:ext>
              <a:ext uri="{28A0092B-C50C-407E-A947-70E740481C1C}">
                <a14:useLocalDpi xmlns:a14="http://schemas.microsoft.com/office/drawing/2010/main" val="0"/>
              </a:ext>
            </a:extLst>
          </a:blip>
          <a:srcRect r="53869"/>
          <a:stretch/>
        </p:blipFill>
        <p:spPr bwMode="auto">
          <a:xfrm>
            <a:off x="9681028" y="2854207"/>
            <a:ext cx="1476371"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3659087" y="2127131"/>
            <a:ext cx="5768772" cy="2131189"/>
            <a:chOff x="2744315" y="1595348"/>
            <a:chExt cx="4326579" cy="1598392"/>
          </a:xfrm>
          <a:solidFill>
            <a:schemeClr val="accent1">
              <a:lumMod val="40000"/>
              <a:lumOff val="60000"/>
            </a:schemeClr>
          </a:solidFill>
        </p:grpSpPr>
        <p:sp>
          <p:nvSpPr>
            <p:cNvPr id="5" name="Right Arrow 4"/>
            <p:cNvSpPr/>
            <p:nvPr/>
          </p:nvSpPr>
          <p:spPr>
            <a:xfrm>
              <a:off x="2744315" y="1595348"/>
              <a:ext cx="4326579"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88751" y="2040601"/>
              <a:ext cx="2750080" cy="680956"/>
            </a:xfrm>
            <a:prstGeom prst="rect">
              <a:avLst/>
            </a:prstGeom>
            <a:grpFill/>
          </p:spPr>
          <p:txBody>
            <a:bodyPr wrap="none" rtlCol="0">
              <a:spAutoFit/>
            </a:bodyPr>
            <a:lstStyle/>
            <a:p>
              <a:r>
                <a:rPr lang="en-US" sz="5300" b="1" dirty="0" err="1">
                  <a:solidFill>
                    <a:srgbClr val="0418AC"/>
                  </a:solidFill>
                </a:rPr>
                <a:t>Tìm</a:t>
              </a:r>
              <a:r>
                <a:rPr lang="en-US" sz="5300" b="1" dirty="0">
                  <a:solidFill>
                    <a:srgbClr val="0418AC"/>
                  </a:solidFill>
                </a:rPr>
                <a:t> </a:t>
              </a:r>
              <a:r>
                <a:rPr lang="en-US" sz="5300" b="1" dirty="0" err="1">
                  <a:solidFill>
                    <a:srgbClr val="0418AC"/>
                  </a:solidFill>
                </a:rPr>
                <a:t>hiểu</a:t>
              </a:r>
              <a:r>
                <a:rPr lang="en-US" sz="5300" b="1" dirty="0">
                  <a:solidFill>
                    <a:srgbClr val="0418AC"/>
                  </a:solidFill>
                </a:rPr>
                <a:t> </a:t>
              </a:r>
              <a:r>
                <a:rPr lang="en-US" sz="5300" b="1" dirty="0" err="1">
                  <a:solidFill>
                    <a:srgbClr val="0418AC"/>
                  </a:solidFill>
                </a:rPr>
                <a:t>bài</a:t>
              </a:r>
              <a:endParaRPr lang="en-US" sz="5300" b="1" dirty="0">
                <a:solidFill>
                  <a:srgbClr val="0418AC"/>
                </a:solidFill>
              </a:endParaRPr>
            </a:p>
          </p:txBody>
        </p:sp>
      </p:grpSp>
      <p:grpSp>
        <p:nvGrpSpPr>
          <p:cNvPr id="9" name="Group 8"/>
          <p:cNvGrpSpPr/>
          <p:nvPr/>
        </p:nvGrpSpPr>
        <p:grpSpPr>
          <a:xfrm>
            <a:off x="2417286" y="2375984"/>
            <a:ext cx="1567716" cy="1633483"/>
            <a:chOff x="2210284" y="3447251"/>
            <a:chExt cx="826089" cy="809063"/>
          </a:xfrm>
        </p:grpSpPr>
        <p:sp>
          <p:nvSpPr>
            <p:cNvPr id="10" name="Oval 9"/>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6" name="Picture 2"/>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573462" y="4007799"/>
            <a:ext cx="2111697" cy="281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8916517" y="3793317"/>
            <a:ext cx="3275483" cy="3064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8" descr="p3012_4"/>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456556">
            <a:off x="10735351" y="155437"/>
            <a:ext cx="142875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82475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par>
                                <p:cTn id="18" presetID="16" presetClass="entr" presetSubtype="21"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B600F577-F819-4602-BCEB-985221633540}"/>
              </a:ext>
            </a:extLst>
          </p:cNvPr>
          <p:cNvSpPr txBox="1"/>
          <p:nvPr/>
        </p:nvSpPr>
        <p:spPr>
          <a:xfrm>
            <a:off x="0" y="698185"/>
            <a:ext cx="12192001" cy="792890"/>
          </a:xfrm>
          <a:prstGeom prst="rect">
            <a:avLst/>
          </a:prstGeom>
          <a:noFill/>
        </p:spPr>
        <p:txBody>
          <a:bodyPr wrap="square" lIns="145143" tIns="72571" rIns="145143" bIns="72571" rtlCol="0">
            <a:spAutoFit/>
          </a:bodyPr>
          <a:lstStyle/>
          <a:p>
            <a:pPr algn="just">
              <a:lnSpc>
                <a:spcPct val="150000"/>
              </a:lnSpc>
            </a:pPr>
            <a:r>
              <a:rPr lang="vi-VN" sz="2800" b="1" dirty="0">
                <a:solidFill>
                  <a:srgbClr val="FF0000"/>
                </a:solidFill>
                <a:latin typeface="UTM Avo" panose="02040603050506020204" pitchFamily="18" charset="0"/>
              </a:rPr>
              <a:t>1. </a:t>
            </a:r>
            <a:r>
              <a:rPr lang="vi-VN" sz="2800" b="1" dirty="0">
                <a:solidFill>
                  <a:srgbClr val="0070C0"/>
                </a:solidFill>
                <a:latin typeface="UTM Avo" panose="02040603050506020204" pitchFamily="18" charset="0"/>
              </a:rPr>
              <a:t>Sắp xếp các ý dưới đây theo trình tự các đoạn trong bài đọc. </a:t>
            </a:r>
          </a:p>
        </p:txBody>
      </p:sp>
      <p:sp>
        <p:nvSpPr>
          <p:cNvPr id="2" name="Rounded Rectangle 1">
            <a:extLst>
              <a:ext uri="{FF2B5EF4-FFF2-40B4-BE49-F238E27FC236}">
                <a16:creationId xmlns="" xmlns:a16="http://schemas.microsoft.com/office/drawing/2014/main" id="{CD1B5006-F322-9248-A061-5D5A58E298CB}"/>
              </a:ext>
            </a:extLst>
          </p:cNvPr>
          <p:cNvSpPr/>
          <p:nvPr/>
        </p:nvSpPr>
        <p:spPr>
          <a:xfrm>
            <a:off x="1522441" y="1564179"/>
            <a:ext cx="8997611" cy="731292"/>
          </a:xfrm>
          <a:prstGeom prst="roundRect">
            <a:avLst/>
          </a:prstGeom>
          <a:solidFill>
            <a:schemeClr val="accent4"/>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800" dirty="0">
                <a:solidFill>
                  <a:srgbClr val="000000"/>
                </a:solidFill>
                <a:latin typeface="UTM Avo" panose="02040603050506020204" pitchFamily="18" charset="0"/>
              </a:rPr>
              <a:t>1. </a:t>
            </a:r>
            <a:r>
              <a:rPr lang="en-US" sz="2800" dirty="0" err="1">
                <a:solidFill>
                  <a:srgbClr val="000000"/>
                </a:solidFill>
                <a:latin typeface="UTM Avo" panose="02040603050506020204" pitchFamily="18" charset="0"/>
              </a:rPr>
              <a:t>Nói</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về</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hoa</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mai</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hoa</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đào</a:t>
            </a:r>
            <a:r>
              <a:rPr lang="en-US" sz="2800" dirty="0">
                <a:solidFill>
                  <a:srgbClr val="000000"/>
                </a:solidFill>
                <a:latin typeface="UTM Avo" panose="02040603050506020204" pitchFamily="18" charset="0"/>
              </a:rPr>
              <a:t>.</a:t>
            </a:r>
          </a:p>
        </p:txBody>
      </p:sp>
      <p:sp>
        <p:nvSpPr>
          <p:cNvPr id="21" name="Rounded Rectangle 20">
            <a:extLst>
              <a:ext uri="{FF2B5EF4-FFF2-40B4-BE49-F238E27FC236}">
                <a16:creationId xmlns="" xmlns:a16="http://schemas.microsoft.com/office/drawing/2014/main" id="{99531C73-D2F3-6046-A3F3-352C6669C5B6}"/>
              </a:ext>
            </a:extLst>
          </p:cNvPr>
          <p:cNvSpPr/>
          <p:nvPr/>
        </p:nvSpPr>
        <p:spPr>
          <a:xfrm>
            <a:off x="1522441" y="2426689"/>
            <a:ext cx="8997611" cy="731292"/>
          </a:xfrm>
          <a:prstGeom prst="roundRect">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800" dirty="0">
                <a:solidFill>
                  <a:srgbClr val="000000"/>
                </a:solidFill>
                <a:latin typeface="UTM Avo" panose="02040603050506020204" pitchFamily="18" charset="0"/>
              </a:rPr>
              <a:t>2. </a:t>
            </a:r>
            <a:r>
              <a:rPr lang="en-US" sz="2800" dirty="0" err="1">
                <a:solidFill>
                  <a:srgbClr val="000000"/>
                </a:solidFill>
                <a:latin typeface="UTM Avo" panose="02040603050506020204" pitchFamily="18" charset="0"/>
              </a:rPr>
              <a:t>Giới</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thiệu</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chung</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về</a:t>
            </a:r>
            <a:r>
              <a:rPr lang="en-US" sz="2800" dirty="0">
                <a:solidFill>
                  <a:srgbClr val="000000"/>
                </a:solidFill>
                <a:latin typeface="UTM Avo" panose="02040603050506020204" pitchFamily="18" charset="0"/>
              </a:rPr>
              <a:t> </a:t>
            </a:r>
            <a:r>
              <a:rPr lang="en-US" sz="2800" dirty="0" err="1">
                <a:solidFill>
                  <a:srgbClr val="000000"/>
                </a:solidFill>
                <a:latin typeface="UTM Avo" panose="02040603050506020204" pitchFamily="18" charset="0"/>
              </a:rPr>
              <a:t>Tết</a:t>
            </a:r>
            <a:r>
              <a:rPr lang="en-US" sz="2800" dirty="0">
                <a:solidFill>
                  <a:srgbClr val="000000"/>
                </a:solidFill>
                <a:latin typeface="UTM Avo" panose="02040603050506020204" pitchFamily="18" charset="0"/>
              </a:rPr>
              <a:t>.</a:t>
            </a:r>
          </a:p>
        </p:txBody>
      </p:sp>
      <p:sp>
        <p:nvSpPr>
          <p:cNvPr id="22" name="Rounded Rectangle 21">
            <a:extLst>
              <a:ext uri="{FF2B5EF4-FFF2-40B4-BE49-F238E27FC236}">
                <a16:creationId xmlns="" xmlns:a16="http://schemas.microsoft.com/office/drawing/2014/main" id="{0426D265-6AF4-C949-A55E-23A607E25725}"/>
              </a:ext>
            </a:extLst>
          </p:cNvPr>
          <p:cNvSpPr/>
          <p:nvPr/>
        </p:nvSpPr>
        <p:spPr>
          <a:xfrm>
            <a:off x="1522441" y="3289200"/>
            <a:ext cx="8997611" cy="731292"/>
          </a:xfrm>
          <a:prstGeom prst="roundRect">
            <a:avLst/>
          </a:prstGeom>
          <a:solidFill>
            <a:schemeClr val="accent6">
              <a:lumMod val="40000"/>
              <a:lumOff val="6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vi-VN" sz="2800" dirty="0">
                <a:solidFill>
                  <a:srgbClr val="000000"/>
                </a:solidFill>
                <a:latin typeface="UTM Avo" panose="02040603050506020204" pitchFamily="18" charset="0"/>
              </a:rPr>
              <a:t>3. Nói về hoạt </a:t>
            </a:r>
            <a:r>
              <a:rPr lang="en-US" sz="2800" dirty="0">
                <a:solidFill>
                  <a:srgbClr val="000000"/>
                </a:solidFill>
                <a:latin typeface="UTM Avo" panose="02040603050506020204" pitchFamily="18" charset="0"/>
              </a:rPr>
              <a:t>đ</a:t>
            </a:r>
            <a:r>
              <a:rPr lang="vi-VN" sz="2800" dirty="0" smtClean="0">
                <a:solidFill>
                  <a:srgbClr val="000000"/>
                </a:solidFill>
                <a:latin typeface="UTM Avo" panose="02040603050506020204" pitchFamily="18" charset="0"/>
              </a:rPr>
              <a:t>ộng </a:t>
            </a:r>
            <a:r>
              <a:rPr lang="vi-VN" sz="2800" dirty="0">
                <a:solidFill>
                  <a:srgbClr val="000000"/>
                </a:solidFill>
                <a:latin typeface="UTM Avo" panose="02040603050506020204" pitchFamily="18" charset="0"/>
              </a:rPr>
              <a:t>của mọi người trong dịp Tết.</a:t>
            </a:r>
          </a:p>
        </p:txBody>
      </p:sp>
      <p:sp>
        <p:nvSpPr>
          <p:cNvPr id="23" name="Rounded Rectangle 22">
            <a:extLst>
              <a:ext uri="{FF2B5EF4-FFF2-40B4-BE49-F238E27FC236}">
                <a16:creationId xmlns="" xmlns:a16="http://schemas.microsoft.com/office/drawing/2014/main" id="{B9F36AD6-6775-AF41-88E0-F5EB5247BDB9}"/>
              </a:ext>
            </a:extLst>
          </p:cNvPr>
          <p:cNvSpPr/>
          <p:nvPr/>
        </p:nvSpPr>
        <p:spPr>
          <a:xfrm>
            <a:off x="1522441" y="4151711"/>
            <a:ext cx="8997611" cy="731292"/>
          </a:xfrm>
          <a:prstGeom prst="roundRect">
            <a:avLst/>
          </a:prstGeom>
          <a:solidFill>
            <a:srgbClr val="B7D574"/>
          </a:solidFill>
          <a:ln>
            <a:solidFill>
              <a:srgbClr val="E2F7E2"/>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vi-VN" sz="2800" dirty="0">
                <a:solidFill>
                  <a:srgbClr val="000000"/>
                </a:solidFill>
                <a:latin typeface="UTM Avo" panose="02040603050506020204" pitchFamily="18" charset="0"/>
              </a:rPr>
              <a:t>4. Nói về bánh chưng, bánh tét.</a:t>
            </a:r>
          </a:p>
        </p:txBody>
      </p:sp>
    </p:spTree>
    <p:extLst>
      <p:ext uri="{BB962C8B-B14F-4D97-AF65-F5344CB8AC3E}">
        <p14:creationId xmlns:p14="http://schemas.microsoft.com/office/powerpoint/2010/main" val="289842089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64" presetClass="path" presetSubtype="0" fill="hold" grpId="1" nodeType="clickEffect" p14:presetBounceEnd="50000">
                                      <p:stCondLst>
                                        <p:cond delay="0"/>
                                      </p:stCondLst>
                                      <p:childTnLst>
                                        <p:animMotion origin="layout" path="M 0 1.97531E-6 L 0 -0.12562 " pathEditMode="relative" rAng="0" ptsTypes="AA" p14:bounceEnd="50000">
                                          <p:cBhvr>
                                            <p:cTn id="28" dur="2000" fill="hold"/>
                                            <p:tgtEl>
                                              <p:spTgt spid="21"/>
                                            </p:tgtEl>
                                            <p:attrNameLst>
                                              <p:attrName>ppt_x</p:attrName>
                                              <p:attrName>ppt_y</p:attrName>
                                            </p:attrNameLst>
                                          </p:cBhvr>
                                          <p:rCtr x="0" y="-6296"/>
                                        </p:animMotion>
                                      </p:childTnLst>
                                    </p:cTn>
                                  </p:par>
                                  <p:par>
                                    <p:cTn id="29" presetID="42" presetClass="path" presetSubtype="0" fill="hold" grpId="1" nodeType="withEffect" p14:presetBounceEnd="50000">
                                      <p:stCondLst>
                                        <p:cond delay="0"/>
                                      </p:stCondLst>
                                      <p:childTnLst>
                                        <p:animMotion origin="layout" path="M 0 -2.09877E-6 L 0 0.12562 " pathEditMode="relative" rAng="0" ptsTypes="AA" p14:bounceEnd="50000">
                                          <p:cBhvr>
                                            <p:cTn id="30" dur="2000" fill="hold"/>
                                            <p:tgtEl>
                                              <p:spTgt spid="2"/>
                                            </p:tgtEl>
                                            <p:attrNameLst>
                                              <p:attrName>ppt_x</p:attrName>
                                              <p:attrName>ppt_y</p:attrName>
                                            </p:attrNameLst>
                                          </p:cBhvr>
                                          <p:rCtr x="0" y="6265"/>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fill="hold" grpId="2" nodeType="clickEffect" p14:presetBounceEnd="50000">
                                      <p:stCondLst>
                                        <p:cond delay="0"/>
                                      </p:stCondLst>
                                      <p:childTnLst>
                                        <p:animMotion origin="layout" path="M 0 0.12561 L 0 0.25 " pathEditMode="relative" rAng="0" ptsTypes="AA" p14:bounceEnd="50000">
                                          <p:cBhvr>
                                            <p:cTn id="34" dur="2000" fill="hold"/>
                                            <p:tgtEl>
                                              <p:spTgt spid="2"/>
                                            </p:tgtEl>
                                            <p:attrNameLst>
                                              <p:attrName>ppt_x</p:attrName>
                                              <p:attrName>ppt_y</p:attrName>
                                            </p:attrNameLst>
                                          </p:cBhvr>
                                          <p:rCtr x="0" y="6265"/>
                                        </p:animMotion>
                                      </p:childTnLst>
                                    </p:cTn>
                                  </p:par>
                                  <p:par>
                                    <p:cTn id="35" presetID="42" presetClass="path" presetSubtype="0" fill="hold" grpId="1" nodeType="withEffect" p14:presetBounceEnd="50000">
                                      <p:stCondLst>
                                        <p:cond delay="0"/>
                                      </p:stCondLst>
                                      <p:childTnLst>
                                        <p:animMotion origin="layout" path="M 0 4.69136E-6 L 0 0.12561 " pathEditMode="relative" rAng="0" ptsTypes="AA" p14:bounceEnd="50000">
                                          <p:cBhvr>
                                            <p:cTn id="36" dur="2000" fill="hold"/>
                                            <p:tgtEl>
                                              <p:spTgt spid="22"/>
                                            </p:tgtEl>
                                            <p:attrNameLst>
                                              <p:attrName>ppt_x</p:attrName>
                                              <p:attrName>ppt_y</p:attrName>
                                            </p:attrNameLst>
                                          </p:cBhvr>
                                          <p:rCtr x="0" y="6265"/>
                                        </p:animMotion>
                                      </p:childTnLst>
                                    </p:cTn>
                                  </p:par>
                                  <p:par>
                                    <p:cTn id="37" presetID="64" presetClass="path" presetSubtype="0" fill="hold" grpId="1" nodeType="withEffect" p14:presetBounceEnd="50000">
                                      <p:stCondLst>
                                        <p:cond delay="0"/>
                                      </p:stCondLst>
                                      <p:childTnLst>
                                        <p:animMotion origin="layout" path="M 0 1.23457E-7 L 0 -0.25 " pathEditMode="relative" rAng="0" ptsTypes="AA" p14:bounceEnd="50000">
                                          <p:cBhvr>
                                            <p:cTn id="38" dur="2000" fill="hold"/>
                                            <p:tgtEl>
                                              <p:spTgt spid="23"/>
                                            </p:tgtEl>
                                            <p:attrNameLst>
                                              <p:attrName>ppt_x</p:attrName>
                                              <p:attrName>ppt_y</p:attrName>
                                            </p:attrNameLst>
                                          </p:cBhvr>
                                          <p:rCtr x="0" y="-125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P spid="2" grpId="1" animBg="1"/>
          <p:bldP spid="2" grpId="2" animBg="1"/>
          <p:bldP spid="21" grpId="0" animBg="1"/>
          <p:bldP spid="21" grpId="1" animBg="1"/>
          <p:bldP spid="22" grpId="0" animBg="1"/>
          <p:bldP spid="22" grpId="1" animBg="1"/>
          <p:bldP spid="23" grpId="0" animBg="1"/>
          <p:bldP spid="23"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64" presetClass="path" presetSubtype="0" fill="hold" grpId="1" nodeType="clickEffect">
                                      <p:stCondLst>
                                        <p:cond delay="0"/>
                                      </p:stCondLst>
                                      <p:childTnLst>
                                        <p:animMotion origin="layout" path="M 0 1.97531E-6 L 0 -0.12562 " pathEditMode="relative" rAng="0" ptsTypes="AA">
                                          <p:cBhvr>
                                            <p:cTn id="28" dur="2000" fill="hold"/>
                                            <p:tgtEl>
                                              <p:spTgt spid="21"/>
                                            </p:tgtEl>
                                            <p:attrNameLst>
                                              <p:attrName>ppt_x</p:attrName>
                                              <p:attrName>ppt_y</p:attrName>
                                            </p:attrNameLst>
                                          </p:cBhvr>
                                          <p:rCtr x="0" y="-6296"/>
                                        </p:animMotion>
                                      </p:childTnLst>
                                    </p:cTn>
                                  </p:par>
                                  <p:par>
                                    <p:cTn id="29" presetID="42" presetClass="path" presetSubtype="0" fill="hold" grpId="1" nodeType="withEffect">
                                      <p:stCondLst>
                                        <p:cond delay="0"/>
                                      </p:stCondLst>
                                      <p:childTnLst>
                                        <p:animMotion origin="layout" path="M 0 -2.09877E-6 L 0 0.12562 " pathEditMode="relative" rAng="0" ptsTypes="AA">
                                          <p:cBhvr>
                                            <p:cTn id="30" dur="2000" fill="hold"/>
                                            <p:tgtEl>
                                              <p:spTgt spid="2"/>
                                            </p:tgtEl>
                                            <p:attrNameLst>
                                              <p:attrName>ppt_x</p:attrName>
                                              <p:attrName>ppt_y</p:attrName>
                                            </p:attrNameLst>
                                          </p:cBhvr>
                                          <p:rCtr x="0" y="6265"/>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fill="hold" grpId="2" nodeType="clickEffect">
                                      <p:stCondLst>
                                        <p:cond delay="0"/>
                                      </p:stCondLst>
                                      <p:childTnLst>
                                        <p:animMotion origin="layout" path="M 0 0.12561 L 0 0.25 " pathEditMode="relative" rAng="0" ptsTypes="AA">
                                          <p:cBhvr>
                                            <p:cTn id="34" dur="2000" fill="hold"/>
                                            <p:tgtEl>
                                              <p:spTgt spid="2"/>
                                            </p:tgtEl>
                                            <p:attrNameLst>
                                              <p:attrName>ppt_x</p:attrName>
                                              <p:attrName>ppt_y</p:attrName>
                                            </p:attrNameLst>
                                          </p:cBhvr>
                                          <p:rCtr x="0" y="6265"/>
                                        </p:animMotion>
                                      </p:childTnLst>
                                    </p:cTn>
                                  </p:par>
                                  <p:par>
                                    <p:cTn id="35" presetID="42" presetClass="path" presetSubtype="0" fill="hold" grpId="1" nodeType="withEffect">
                                      <p:stCondLst>
                                        <p:cond delay="0"/>
                                      </p:stCondLst>
                                      <p:childTnLst>
                                        <p:animMotion origin="layout" path="M 0 4.69136E-6 L 0 0.12561 " pathEditMode="relative" rAng="0" ptsTypes="AA">
                                          <p:cBhvr>
                                            <p:cTn id="36" dur="2000" fill="hold"/>
                                            <p:tgtEl>
                                              <p:spTgt spid="22"/>
                                            </p:tgtEl>
                                            <p:attrNameLst>
                                              <p:attrName>ppt_x</p:attrName>
                                              <p:attrName>ppt_y</p:attrName>
                                            </p:attrNameLst>
                                          </p:cBhvr>
                                          <p:rCtr x="0" y="6265"/>
                                        </p:animMotion>
                                      </p:childTnLst>
                                    </p:cTn>
                                  </p:par>
                                  <p:par>
                                    <p:cTn id="37" presetID="64" presetClass="path" presetSubtype="0" fill="hold" grpId="2" nodeType="withEffect">
                                      <p:stCondLst>
                                        <p:cond delay="0"/>
                                      </p:stCondLst>
                                      <p:childTnLst>
                                        <p:animMotion origin="layout" path="M 0 1.23457E-7 L 0 -0.25 " pathEditMode="relative" rAng="0" ptsTypes="AA">
                                          <p:cBhvr>
                                            <p:cTn id="38" dur="2000" fill="hold"/>
                                            <p:tgtEl>
                                              <p:spTgt spid="23"/>
                                            </p:tgtEl>
                                            <p:attrNameLst>
                                              <p:attrName>ppt_x</p:attrName>
                                              <p:attrName>ppt_y</p:attrName>
                                            </p:attrNameLst>
                                          </p:cBhvr>
                                          <p:rCtr x="0" y="-125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P spid="2" grpId="1" animBg="1"/>
          <p:bldP spid="2" grpId="2" animBg="1"/>
          <p:bldP spid="21" grpId="0" animBg="1"/>
          <p:bldP spid="21" grpId="1" animBg="1"/>
          <p:bldP spid="22" grpId="0" animBg="1"/>
          <p:bldP spid="22" grpId="1" animBg="1"/>
          <p:bldP spid="23" grpId="0" animBg="1"/>
          <p:bldP spid="23" grpId="2"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7BF6BCDF-9F5D-43EF-8D2F-74DA0EBB0C5C}"/>
              </a:ext>
            </a:extLst>
          </p:cNvPr>
          <p:cNvSpPr txBox="1"/>
          <p:nvPr/>
        </p:nvSpPr>
        <p:spPr>
          <a:xfrm>
            <a:off x="128790" y="1595993"/>
            <a:ext cx="12063210" cy="2731883"/>
          </a:xfrm>
          <a:prstGeom prst="rect">
            <a:avLst/>
          </a:prstGeom>
          <a:noFill/>
        </p:spPr>
        <p:txBody>
          <a:bodyPr wrap="square" lIns="145143" tIns="72571" rIns="145143" bIns="72571" rtlCol="0">
            <a:spAutoFit/>
          </a:bodyPr>
          <a:lstStyle/>
          <a:p>
            <a:pPr marL="70555">
              <a:lnSpc>
                <a:spcPct val="150000"/>
              </a:lnSpc>
              <a:defRPr/>
            </a:pPr>
            <a:r>
              <a:rPr lang="en-US" sz="2300" dirty="0" smtClean="0">
                <a:latin typeface="UTM Avo" panose="02040603050506020204" pitchFamily="18" charset="0"/>
              </a:rPr>
              <a:t>            </a:t>
            </a:r>
            <a:r>
              <a:rPr lang="vi-VN" sz="2800" dirty="0" smtClean="0">
                <a:latin typeface="UTM Avo" panose="02040603050506020204" pitchFamily="18" charset="0"/>
              </a:rPr>
              <a:t>Vào </a:t>
            </a:r>
            <a:r>
              <a:rPr lang="vi-VN" sz="28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r>
              <a:rPr lang="vi-VN" sz="2800" dirty="0" smtClean="0">
                <a:latin typeface="UTM Avo" panose="02040603050506020204" pitchFamily="18" charset="0"/>
              </a:rPr>
              <a:t>.</a:t>
            </a:r>
            <a:r>
              <a:rPr lang="en-US" sz="2800" dirty="0" smtClean="0">
                <a:latin typeface="UTM Avo" panose="02040603050506020204" pitchFamily="18" charset="0"/>
              </a:rPr>
              <a:t>		</a:t>
            </a:r>
            <a:r>
              <a:rPr lang="en-US" sz="2300" dirty="0" smtClean="0">
                <a:latin typeface="UTM Avo" panose="02040603050506020204" pitchFamily="18" charset="0"/>
              </a:rPr>
              <a:t>				</a:t>
            </a:r>
            <a:endParaRPr lang="vi-VN" sz="2300" dirty="0">
              <a:latin typeface="UTM Avo" panose="02040603050506020204" pitchFamily="18" charset="0"/>
            </a:endParaRPr>
          </a:p>
        </p:txBody>
      </p:sp>
      <p:sp>
        <p:nvSpPr>
          <p:cNvPr id="9" name="TextBox 8">
            <a:extLst>
              <a:ext uri="{FF2B5EF4-FFF2-40B4-BE49-F238E27FC236}">
                <a16:creationId xmlns="" xmlns:a16="http://schemas.microsoft.com/office/drawing/2014/main" id="{B600F577-F819-4602-BCEB-985221633540}"/>
              </a:ext>
            </a:extLst>
          </p:cNvPr>
          <p:cNvSpPr txBox="1"/>
          <p:nvPr/>
        </p:nvSpPr>
        <p:spPr>
          <a:xfrm>
            <a:off x="351935" y="857839"/>
            <a:ext cx="11840066"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2</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Người</a:t>
            </a:r>
            <a:r>
              <a:rPr lang="en-US" sz="2800" b="1" dirty="0" smtClean="0">
                <a:solidFill>
                  <a:srgbClr val="0070C0"/>
                </a:solidFill>
                <a:latin typeface="UTM Avo" panose="02040603050506020204" pitchFamily="18" charset="0"/>
              </a:rPr>
              <a:t> ta </a:t>
            </a:r>
            <a:r>
              <a:rPr lang="en-US" sz="2800" b="1" dirty="0" err="1" smtClean="0">
                <a:solidFill>
                  <a:srgbClr val="0070C0"/>
                </a:solidFill>
                <a:latin typeface="UTM Avo" panose="02040603050506020204" pitchFamily="18" charset="0"/>
              </a:rPr>
              <a:t>dùng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những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gì</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để</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làm</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bánh</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chưng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bánh</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tét</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cxnSp>
        <p:nvCxnSpPr>
          <p:cNvPr id="3" name="Straight Connector 2"/>
          <p:cNvCxnSpPr/>
          <p:nvPr/>
        </p:nvCxnSpPr>
        <p:spPr>
          <a:xfrm>
            <a:off x="5384800" y="2845822"/>
            <a:ext cx="29754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723085" y="3469937"/>
            <a:ext cx="26996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51935" y="4123080"/>
            <a:ext cx="14623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006563" y="4123080"/>
            <a:ext cx="1114008" cy="10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741716" y="3484451"/>
            <a:ext cx="29754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88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7BF6BCDF-9F5D-43EF-8D2F-74DA0EBB0C5C}"/>
              </a:ext>
            </a:extLst>
          </p:cNvPr>
          <p:cNvSpPr txBox="1"/>
          <p:nvPr/>
        </p:nvSpPr>
        <p:spPr>
          <a:xfrm>
            <a:off x="128790" y="1692414"/>
            <a:ext cx="12063210" cy="3101214"/>
          </a:xfrm>
          <a:prstGeom prst="rect">
            <a:avLst/>
          </a:prstGeom>
          <a:noFill/>
        </p:spPr>
        <p:txBody>
          <a:bodyPr wrap="square" lIns="145143" tIns="72571" rIns="145143" bIns="72571" rtlCol="0">
            <a:spAutoFit/>
          </a:bodyPr>
          <a:lstStyle/>
          <a:p>
            <a:pPr marL="70555">
              <a:lnSpc>
                <a:spcPct val="150000"/>
              </a:lnSpc>
              <a:defRPr/>
            </a:pPr>
            <a:r>
              <a:rPr lang="en-US" sz="2300" dirty="0" smtClean="0">
                <a:latin typeface="UTM Avo" panose="02040603050506020204" pitchFamily="18" charset="0"/>
              </a:rPr>
              <a:t>            </a:t>
            </a:r>
            <a:r>
              <a:rPr lang="vi-VN" sz="3200" dirty="0" smtClean="0">
                <a:latin typeface="UTM Avo" panose="02040603050506020204" pitchFamily="18" charset="0"/>
              </a:rPr>
              <a:t>Ngày </a:t>
            </a:r>
            <a:r>
              <a:rPr lang="vi-VN" sz="32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3200" dirty="0" smtClean="0">
                <a:latin typeface="UTM Avo" panose="02040603050506020204" pitchFamily="18" charset="0"/>
              </a:rPr>
              <a:t>.</a:t>
            </a:r>
            <a:r>
              <a:rPr lang="en-US" sz="3200" dirty="0" smtClean="0">
                <a:latin typeface="UTM Avo" panose="02040603050506020204" pitchFamily="18" charset="0"/>
              </a:rPr>
              <a:t>			</a:t>
            </a:r>
            <a:r>
              <a:rPr lang="en-US" sz="2800" dirty="0" smtClean="0">
                <a:latin typeface="UTM Avo" panose="02040603050506020204" pitchFamily="18" charset="0"/>
              </a:rPr>
              <a:t>			</a:t>
            </a:r>
            <a:endParaRPr lang="vi-VN" sz="2800" dirty="0">
              <a:latin typeface="UTM Avo" panose="02040603050506020204" pitchFamily="18" charset="0"/>
            </a:endParaRPr>
          </a:p>
        </p:txBody>
      </p:sp>
      <p:sp>
        <p:nvSpPr>
          <p:cNvPr id="9" name="TextBox 8">
            <a:extLst>
              <a:ext uri="{FF2B5EF4-FFF2-40B4-BE49-F238E27FC236}">
                <a16:creationId xmlns="" xmlns:a16="http://schemas.microsoft.com/office/drawing/2014/main" id="{B600F577-F819-4602-BCEB-985221633540}"/>
              </a:ext>
            </a:extLst>
          </p:cNvPr>
          <p:cNvSpPr txBox="1"/>
          <p:nvPr/>
        </p:nvSpPr>
        <p:spPr>
          <a:xfrm>
            <a:off x="351935" y="857839"/>
            <a:ext cx="11840066"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3</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Người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lớn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mong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ước</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điều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gì</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khi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tặng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bao</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lì</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xì</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cho</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trẻ</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em</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cxnSp>
        <p:nvCxnSpPr>
          <p:cNvPr id="10" name="Straight Connector 9"/>
          <p:cNvCxnSpPr/>
          <p:nvPr/>
        </p:nvCxnSpPr>
        <p:spPr>
          <a:xfrm>
            <a:off x="3296539" y="3084389"/>
            <a:ext cx="60361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624768" y="3105240"/>
            <a:ext cx="18995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0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 xmlns:a16="http://schemas.microsoft.com/office/drawing/2014/main" id="{3951D501-F11C-9442-A1F1-2A0133DDCBF7}"/>
              </a:ext>
            </a:extLst>
          </p:cNvPr>
          <p:cNvGrpSpPr/>
          <p:nvPr/>
        </p:nvGrpSpPr>
        <p:grpSpPr>
          <a:xfrm>
            <a:off x="4069702" y="4250806"/>
            <a:ext cx="4432439" cy="2318100"/>
            <a:chOff x="2289207" y="3404925"/>
            <a:chExt cx="2493247" cy="1738575"/>
          </a:xfrm>
        </p:grpSpPr>
        <p:pic>
          <p:nvPicPr>
            <p:cNvPr id="22" name="Picture 21">
              <a:extLst>
                <a:ext uri="{FF2B5EF4-FFF2-40B4-BE49-F238E27FC236}">
                  <a16:creationId xmlns="" xmlns:a16="http://schemas.microsoft.com/office/drawing/2014/main" id="{2A4A4663-5F4A-5049-B7F3-140DFC3D1D55}"/>
                </a:ext>
              </a:extLst>
            </p:cNvPr>
            <p:cNvPicPr>
              <a:picLocks noChangeAspect="1"/>
            </p:cNvPicPr>
            <p:nvPr/>
          </p:nvPicPr>
          <p:blipFill>
            <a:blip r:embed="rId2"/>
            <a:stretch>
              <a:fillRect/>
            </a:stretch>
          </p:blipFill>
          <p:spPr>
            <a:xfrm>
              <a:off x="2289207" y="3404925"/>
              <a:ext cx="2493247" cy="1435800"/>
            </a:xfrm>
            <a:prstGeom prst="rect">
              <a:avLst/>
            </a:prstGeom>
          </p:spPr>
        </p:pic>
        <p:sp>
          <p:nvSpPr>
            <p:cNvPr id="23" name="Rectangle: Rounded Corners 5">
              <a:extLst>
                <a:ext uri="{FF2B5EF4-FFF2-40B4-BE49-F238E27FC236}">
                  <a16:creationId xmlns="" xmlns:a16="http://schemas.microsoft.com/office/drawing/2014/main" id="{DE11291D-5E09-F948-89F9-C1A609853B51}"/>
                </a:ext>
              </a:extLst>
            </p:cNvPr>
            <p:cNvSpPr/>
            <p:nvPr/>
          </p:nvSpPr>
          <p:spPr>
            <a:xfrm>
              <a:off x="2693403" y="4732077"/>
              <a:ext cx="1684854" cy="411423"/>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algn="ctr" defTabSz="1451427">
                <a:defRPr/>
              </a:pPr>
              <a:r>
                <a:rPr lang="vi-VN" sz="2100" b="1" kern="0" dirty="0">
                  <a:solidFill>
                    <a:srgbClr val="0070C0"/>
                  </a:solidFill>
                  <a:latin typeface="Arial" panose="020B0604020202020204" pitchFamily="34" charset="0"/>
                </a:rPr>
                <a:t>Gói bánh chưng</a:t>
              </a:r>
            </a:p>
          </p:txBody>
        </p:sp>
      </p:grpSp>
      <p:sp>
        <p:nvSpPr>
          <p:cNvPr id="7" name="TextBox 6">
            <a:extLst>
              <a:ext uri="{FF2B5EF4-FFF2-40B4-BE49-F238E27FC236}">
                <a16:creationId xmlns="" xmlns:a16="http://schemas.microsoft.com/office/drawing/2014/main" id="{D882932C-C682-1944-A126-1AAC4927D4E7}"/>
              </a:ext>
            </a:extLst>
          </p:cNvPr>
          <p:cNvSpPr txBox="1"/>
          <p:nvPr/>
        </p:nvSpPr>
        <p:spPr>
          <a:xfrm>
            <a:off x="159657" y="493985"/>
            <a:ext cx="11698514" cy="1300722"/>
          </a:xfrm>
          <a:prstGeom prst="rect">
            <a:avLst/>
          </a:prstGeom>
          <a:noFill/>
        </p:spPr>
        <p:txBody>
          <a:bodyPr wrap="square" lIns="145143" tIns="72571" rIns="145143" bIns="72571" rtlCol="0">
            <a:spAutoFit/>
          </a:bodyPr>
          <a:lstStyle/>
          <a:p>
            <a:pPr marL="12600" indent="60476" algn="just">
              <a:lnSpc>
                <a:spcPct val="150000"/>
              </a:lnSpc>
            </a:pPr>
            <a:r>
              <a:rPr lang="vi-VN" sz="2500" b="1" dirty="0">
                <a:solidFill>
                  <a:srgbClr val="FF0000"/>
                </a:solidFill>
                <a:latin typeface="UTM Avo" panose="02040603050506020204" pitchFamily="18" charset="0"/>
              </a:rPr>
              <a:t>4. </a:t>
            </a:r>
            <a:r>
              <a:rPr lang="vi-VN" sz="2500" dirty="0">
                <a:latin typeface="UTM Avo" panose="02040603050506020204" pitchFamily="18" charset="0"/>
              </a:rPr>
              <a:t>Em thích những hoạt động nào của gia đình em trong dịp Tết? </a:t>
            </a:r>
          </a:p>
          <a:p>
            <a:pPr marL="12600" indent="60476" algn="just">
              <a:lnSpc>
                <a:spcPct val="150000"/>
              </a:lnSpc>
            </a:pPr>
            <a:endParaRPr lang="vi-VN" sz="2500" dirty="0">
              <a:latin typeface="UTM Avo" panose="02040603050506020204" pitchFamily="18" charset="0"/>
            </a:endParaRPr>
          </a:p>
        </p:txBody>
      </p:sp>
      <p:sp>
        <p:nvSpPr>
          <p:cNvPr id="14" name="TextBox 13">
            <a:extLst>
              <a:ext uri="{FF2B5EF4-FFF2-40B4-BE49-F238E27FC236}">
                <a16:creationId xmlns="" xmlns:a16="http://schemas.microsoft.com/office/drawing/2014/main" id="{29E6DC67-9AFD-9F44-AE16-92B28C235C95}"/>
              </a:ext>
            </a:extLst>
          </p:cNvPr>
          <p:cNvSpPr txBox="1"/>
          <p:nvPr/>
        </p:nvSpPr>
        <p:spPr>
          <a:xfrm>
            <a:off x="975450" y="1056471"/>
            <a:ext cx="10119728" cy="723640"/>
          </a:xfrm>
          <a:prstGeom prst="rect">
            <a:avLst/>
          </a:prstGeom>
          <a:noFill/>
        </p:spPr>
        <p:txBody>
          <a:bodyPr wrap="square" lIns="145143" tIns="72571" rIns="145143" bIns="72571" rtlCol="0">
            <a:spAutoFit/>
          </a:bodyPr>
          <a:lstStyle/>
          <a:p>
            <a:pPr algn="just">
              <a:lnSpc>
                <a:spcPct val="150000"/>
              </a:lnSpc>
            </a:pPr>
            <a:r>
              <a:rPr lang="vi-VN" sz="2500" dirty="0">
                <a:solidFill>
                  <a:schemeClr val="accent6">
                    <a:lumMod val="75000"/>
                  </a:schemeClr>
                </a:solidFill>
                <a:latin typeface="UTM Avo" panose="02040603050506020204" pitchFamily="18" charset="0"/>
                <a:sym typeface="Wingdings" panose="05000000000000000000" pitchFamily="2" charset="2"/>
              </a:rPr>
              <a:t> </a:t>
            </a:r>
            <a:r>
              <a:rPr lang="vi-VN" sz="2500" dirty="0">
                <a:solidFill>
                  <a:schemeClr val="accent6">
                    <a:lumMod val="75000"/>
                  </a:schemeClr>
                </a:solidFill>
                <a:latin typeface="UTM Avo" panose="02040603050506020204" pitchFamily="18" charset="0"/>
              </a:rPr>
              <a:t>Em thích hoạt động….</a:t>
            </a:r>
          </a:p>
        </p:txBody>
      </p:sp>
      <p:grpSp>
        <p:nvGrpSpPr>
          <p:cNvPr id="2" name="Group 1">
            <a:extLst>
              <a:ext uri="{FF2B5EF4-FFF2-40B4-BE49-F238E27FC236}">
                <a16:creationId xmlns="" xmlns:a16="http://schemas.microsoft.com/office/drawing/2014/main" id="{ABB89C37-AA33-6445-9C81-59BAA2EFACA4}"/>
              </a:ext>
            </a:extLst>
          </p:cNvPr>
          <p:cNvGrpSpPr/>
          <p:nvPr/>
        </p:nvGrpSpPr>
        <p:grpSpPr>
          <a:xfrm>
            <a:off x="-34979" y="1720505"/>
            <a:ext cx="4605385" cy="2737960"/>
            <a:chOff x="-41124" y="1617261"/>
            <a:chExt cx="2590529" cy="2053470"/>
          </a:xfrm>
        </p:grpSpPr>
        <p:pic>
          <p:nvPicPr>
            <p:cNvPr id="18" name="Picture 2" descr="Dọn dẹp nhà cửa">
              <a:extLst>
                <a:ext uri="{FF2B5EF4-FFF2-40B4-BE49-F238E27FC236}">
                  <a16:creationId xmlns="" xmlns:a16="http://schemas.microsoft.com/office/drawing/2014/main" id="{23FB8284-67F3-8D48-A744-9D66627B8321}"/>
                </a:ext>
              </a:extLst>
            </p:cNvPr>
            <p:cNvPicPr>
              <a:picLocks noChangeAspect="1" noChangeArrowheads="1"/>
            </p:cNvPicPr>
            <p:nvPr/>
          </p:nvPicPr>
          <p:blipFill>
            <a:blip r:embed="rId3">
              <a:clrChange>
                <a:clrFrom>
                  <a:srgbClr val="F4F3F1"/>
                </a:clrFrom>
                <a:clrTo>
                  <a:srgbClr val="F4F3F1">
                    <a:alpha val="0"/>
                  </a:srgbClr>
                </a:clrTo>
              </a:clrChange>
              <a:extLst>
                <a:ext uri="{28A0092B-C50C-407E-A947-70E740481C1C}">
                  <a14:useLocalDpi xmlns:a14="http://schemas.microsoft.com/office/drawing/2010/main" val="0"/>
                </a:ext>
              </a:extLst>
            </a:blip>
            <a:srcRect/>
            <a:stretch>
              <a:fillRect/>
            </a:stretch>
          </p:blipFill>
          <p:spPr bwMode="auto">
            <a:xfrm>
              <a:off x="-41124" y="1617261"/>
              <a:ext cx="2590529" cy="166765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5">
              <a:extLst>
                <a:ext uri="{FF2B5EF4-FFF2-40B4-BE49-F238E27FC236}">
                  <a16:creationId xmlns="" xmlns:a16="http://schemas.microsoft.com/office/drawing/2014/main" id="{F14D8277-6DA1-F34D-8D46-11A1B46D43C5}"/>
                </a:ext>
              </a:extLst>
            </p:cNvPr>
            <p:cNvSpPr/>
            <p:nvPr/>
          </p:nvSpPr>
          <p:spPr>
            <a:xfrm>
              <a:off x="563229" y="3259308"/>
              <a:ext cx="1684854" cy="411423"/>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algn="ctr" defTabSz="1451427">
                <a:defRPr/>
              </a:pPr>
              <a:r>
                <a:rPr lang="vi-VN" sz="2100" b="1" kern="0" dirty="0">
                  <a:solidFill>
                    <a:srgbClr val="0070C0"/>
                  </a:solidFill>
                  <a:latin typeface="Arial" panose="020B0604020202020204" pitchFamily="34" charset="0"/>
                </a:rPr>
                <a:t>Dọn dẹp nhà cửa</a:t>
              </a:r>
            </a:p>
          </p:txBody>
        </p:sp>
      </p:grpSp>
      <p:grpSp>
        <p:nvGrpSpPr>
          <p:cNvPr id="3" name="Group 2">
            <a:extLst>
              <a:ext uri="{FF2B5EF4-FFF2-40B4-BE49-F238E27FC236}">
                <a16:creationId xmlns="" xmlns:a16="http://schemas.microsoft.com/office/drawing/2014/main" id="{EFA9114D-237B-5141-9CB6-ED29B7D4EAF9}"/>
              </a:ext>
            </a:extLst>
          </p:cNvPr>
          <p:cNvGrpSpPr/>
          <p:nvPr/>
        </p:nvGrpSpPr>
        <p:grpSpPr>
          <a:xfrm>
            <a:off x="7586619" y="1783393"/>
            <a:ext cx="4042804" cy="2713024"/>
            <a:chOff x="2682196" y="1716018"/>
            <a:chExt cx="2274077" cy="2034768"/>
          </a:xfrm>
        </p:grpSpPr>
        <p:pic>
          <p:nvPicPr>
            <p:cNvPr id="19" name="Picture 6" descr="Nguyễn Hồng Nhung và con đi chợ Tết - VnExpress Giải trí">
              <a:extLst>
                <a:ext uri="{FF2B5EF4-FFF2-40B4-BE49-F238E27FC236}">
                  <a16:creationId xmlns="" xmlns:a16="http://schemas.microsoft.com/office/drawing/2014/main" id="{F5494FBC-EA6A-9B4A-9A12-6B00B52525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82196" y="1716018"/>
              <a:ext cx="2274077" cy="1560599"/>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6">
              <a:extLst>
                <a:ext uri="{FF2B5EF4-FFF2-40B4-BE49-F238E27FC236}">
                  <a16:creationId xmlns="" xmlns:a16="http://schemas.microsoft.com/office/drawing/2014/main" id="{C4036CC5-1B54-A64D-9B48-5BE8C2E2511D}"/>
                </a:ext>
              </a:extLst>
            </p:cNvPr>
            <p:cNvSpPr/>
            <p:nvPr/>
          </p:nvSpPr>
          <p:spPr>
            <a:xfrm>
              <a:off x="3272384" y="3376765"/>
              <a:ext cx="1093699" cy="374021"/>
            </a:xfrm>
            <a:prstGeom prst="roundRect">
              <a:avLst/>
            </a:prstGeom>
            <a:solidFill>
              <a:srgbClr val="FFFFFF"/>
            </a:solidFill>
            <a:ln w="28575" cap="flat" cmpd="sng" algn="ctr">
              <a:solidFill>
                <a:schemeClr val="accent4">
                  <a:lumMod val="75000"/>
                </a:schemeClr>
              </a:solidFill>
              <a:prstDash val="solid"/>
            </a:ln>
            <a:effectLst/>
          </p:spPr>
          <p:txBody>
            <a:bodyPr rtlCol="0" anchor="ctr"/>
            <a:lstStyle/>
            <a:p>
              <a:pPr algn="ctr" defTabSz="1451427">
                <a:defRPr/>
              </a:pPr>
              <a:r>
                <a:rPr lang="vi-VN" sz="2100" b="1" kern="0" dirty="0">
                  <a:solidFill>
                    <a:srgbClr val="0070C0"/>
                  </a:solidFill>
                  <a:latin typeface="Arial" panose="020B0604020202020204" pitchFamily="34" charset="0"/>
                </a:rPr>
                <a:t>Đi chợ Tết</a:t>
              </a:r>
            </a:p>
          </p:txBody>
        </p:sp>
      </p:grpSp>
    </p:spTree>
    <p:extLst>
      <p:ext uri="{BB962C8B-B14F-4D97-AF65-F5344CB8AC3E}">
        <p14:creationId xmlns:p14="http://schemas.microsoft.com/office/powerpoint/2010/main" val="11664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8" name="Cloud 7">
            <a:extLst>
              <a:ext uri="{FF2B5EF4-FFF2-40B4-BE49-F238E27FC236}">
                <a16:creationId xmlns:a16="http://schemas.microsoft.com/office/drawing/2014/main" xmlns="" id="{0271F221-4D5E-49DF-A980-0905C56925B9}"/>
              </a:ext>
            </a:extLst>
          </p:cNvPr>
          <p:cNvSpPr/>
          <p:nvPr/>
        </p:nvSpPr>
        <p:spPr>
          <a:xfrm>
            <a:off x="3657450" y="5869302"/>
            <a:ext cx="4819641" cy="812801"/>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smtClean="0">
                <a:solidFill>
                  <a:schemeClr val="tx1"/>
                </a:solidFill>
              </a:rPr>
              <a:t>Đọc</a:t>
            </a:r>
            <a:r>
              <a:rPr lang="en-US" sz="3200" dirty="0">
                <a:solidFill>
                  <a:schemeClr val="tx1"/>
                </a:solidFill>
              </a:rPr>
              <a:t> </a:t>
            </a:r>
            <a:r>
              <a:rPr lang="en-US" sz="3200" dirty="0" err="1" smtClean="0">
                <a:solidFill>
                  <a:schemeClr val="tx1"/>
                </a:solidFill>
              </a:rPr>
              <a:t>lại</a:t>
            </a:r>
            <a:r>
              <a:rPr lang="en-US" sz="3200" dirty="0" smtClean="0">
                <a:solidFill>
                  <a:schemeClr val="tx1"/>
                </a:solidFill>
              </a:rPr>
              <a:t> </a:t>
            </a:r>
            <a:r>
              <a:rPr lang="en-US" sz="3200" dirty="0" err="1" smtClean="0">
                <a:solidFill>
                  <a:schemeClr val="tx1"/>
                </a:solidFill>
              </a:rPr>
              <a:t>cả</a:t>
            </a:r>
            <a:r>
              <a:rPr lang="en-US" sz="3200" dirty="0" smtClean="0">
                <a:solidFill>
                  <a:schemeClr val="tx1"/>
                </a:solidFill>
              </a:rPr>
              <a:t> </a:t>
            </a:r>
            <a:r>
              <a:rPr lang="en-US" sz="3200" dirty="0" err="1" smtClean="0">
                <a:solidFill>
                  <a:schemeClr val="tx1"/>
                </a:solidFill>
              </a:rPr>
              <a:t>bài</a:t>
            </a:r>
            <a:r>
              <a:rPr lang="en-US" sz="3200" dirty="0" smtClean="0">
                <a:solidFill>
                  <a:schemeClr val="tx1"/>
                </a:solidFill>
              </a:rPr>
              <a:t>.</a:t>
            </a:r>
            <a:endParaRPr lang="en-US" sz="3200" dirty="0">
              <a:solidFill>
                <a:schemeClr val="tx1"/>
              </a:solidFill>
            </a:endParaRPr>
          </a:p>
        </p:txBody>
      </p:sp>
    </p:spTree>
    <p:extLst>
      <p:ext uri="{BB962C8B-B14F-4D97-AF65-F5344CB8AC3E}">
        <p14:creationId xmlns:p14="http://schemas.microsoft.com/office/powerpoint/2010/main" val="148596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Tư</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19</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Tiếng Việt</a:t>
            </a: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2704567" y="1729243"/>
            <a:ext cx="5924282"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Đọc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đến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rồi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t1</a:t>
            </a:r>
            <a:r>
              <a:rPr lang="en-US" altLang="zh-CN" sz="3200" b="1" dirty="0" smtClean="0">
                <a:solidFill>
                  <a:srgbClr val="FF0000"/>
                </a:solidFill>
                <a:latin typeface="HP001 4 hàng" panose="020B0603050302020204" pitchFamily="34" charset="0"/>
                <a:ea typeface="方正卡通简体" panose="03000509000000000000" pitchFamily="65" charset="-122"/>
              </a:rPr>
              <a:t> + 2)</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p:cNvSpPr txBox="1"/>
          <p:nvPr/>
        </p:nvSpPr>
        <p:spPr>
          <a:xfrm>
            <a:off x="0" y="1630019"/>
            <a:ext cx="165828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smtClean="0"/>
              <a:t>       S/19</a:t>
            </a:r>
            <a:endParaRPr lang="en-US" sz="2400" dirty="0"/>
          </a:p>
        </p:txBody>
      </p:sp>
    </p:spTree>
    <p:extLst>
      <p:ext uri="{BB962C8B-B14F-4D97-AF65-F5344CB8AC3E}">
        <p14:creationId xmlns:p14="http://schemas.microsoft.com/office/powerpoint/2010/main" val="24048457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197" l="3175" r="96825"/>
                    </a14:imgEffect>
                  </a14:imgLayer>
                </a14:imgProps>
              </a:ext>
              <a:ext uri="{28A0092B-C50C-407E-A947-70E740481C1C}">
                <a14:useLocalDpi xmlns:a14="http://schemas.microsoft.com/office/drawing/2010/main" val="0"/>
              </a:ext>
            </a:extLst>
          </a:blip>
          <a:srcRect r="53869"/>
          <a:stretch/>
        </p:blipFill>
        <p:spPr bwMode="auto">
          <a:xfrm>
            <a:off x="10218418" y="4007799"/>
            <a:ext cx="1188513" cy="254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1756229" y="2109970"/>
            <a:ext cx="9826171" cy="2131189"/>
            <a:chOff x="2744315" y="1595348"/>
            <a:chExt cx="6530032" cy="1598392"/>
          </a:xfrm>
          <a:solidFill>
            <a:schemeClr val="accent1">
              <a:lumMod val="40000"/>
              <a:lumOff val="60000"/>
            </a:schemeClr>
          </a:solidFill>
        </p:grpSpPr>
        <p:sp>
          <p:nvSpPr>
            <p:cNvPr id="5" name="Right Arrow 4"/>
            <p:cNvSpPr/>
            <p:nvPr/>
          </p:nvSpPr>
          <p:spPr>
            <a:xfrm>
              <a:off x="2744315" y="1595348"/>
              <a:ext cx="6530032"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88751" y="2040601"/>
              <a:ext cx="5482164" cy="680956"/>
            </a:xfrm>
            <a:prstGeom prst="rect">
              <a:avLst/>
            </a:prstGeom>
            <a:noFill/>
          </p:spPr>
          <p:txBody>
            <a:bodyPr wrap="none" rtlCol="0">
              <a:spAutoFit/>
            </a:bodyPr>
            <a:lstStyle/>
            <a:p>
              <a:r>
                <a:rPr lang="en-US" sz="5300" b="1" dirty="0" err="1">
                  <a:solidFill>
                    <a:srgbClr val="0418AC"/>
                  </a:solidFill>
                  <a:latin typeface="Times New Roman" pitchFamily="18" charset="0"/>
                  <a:cs typeface="Times New Roman" pitchFamily="18" charset="0"/>
                </a:rPr>
                <a:t>Luyện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tập</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theo</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văn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bản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đọc</a:t>
              </a:r>
              <a:endParaRPr lang="en-US" sz="5300" b="1" dirty="0">
                <a:solidFill>
                  <a:srgbClr val="0418AC"/>
                </a:solidFill>
                <a:latin typeface="Times New Roman" pitchFamily="18" charset="0"/>
                <a:cs typeface="Times New Roman" pitchFamily="18" charset="0"/>
              </a:endParaRPr>
            </a:p>
          </p:txBody>
        </p:sp>
      </p:grpSp>
      <p:pic>
        <p:nvPicPr>
          <p:cNvPr id="16" name="Picture 2"/>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374429" y="4490012"/>
            <a:ext cx="1749620" cy="233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9701587" y="4490012"/>
            <a:ext cx="2490413" cy="233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573462" y="2358823"/>
            <a:ext cx="1567716" cy="1633483"/>
            <a:chOff x="1812964" y="1781988"/>
            <a:chExt cx="1175787" cy="1225112"/>
          </a:xfrm>
        </p:grpSpPr>
        <p:sp>
          <p:nvSpPr>
            <p:cNvPr id="10" name="Oval 9"/>
            <p:cNvSpPr/>
            <p:nvPr/>
          </p:nvSpPr>
          <p:spPr>
            <a:xfrm>
              <a:off x="1812964" y="1781988"/>
              <a:ext cx="1175787" cy="1225112"/>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9195" b="89655" l="9091" r="94949"/>
                      </a14:imgEffect>
                      <a14:imgEffect>
                        <a14:sharpenSoften amount="50000"/>
                      </a14:imgEffect>
                      <a14:imgEffect>
                        <a14:saturation sat="200000"/>
                      </a14:imgEffect>
                    </a14:imgLayer>
                  </a14:imgProps>
                </a:ext>
                <a:ext uri="{28A0092B-C50C-407E-A947-70E740481C1C}">
                  <a14:useLocalDpi xmlns:a14="http://schemas.microsoft.com/office/drawing/2010/main" val="0"/>
                </a:ext>
              </a:extLst>
            </a:blip>
            <a:srcRect l="24226" t="18573" r="5274" b="18573"/>
            <a:stretch/>
          </p:blipFill>
          <p:spPr bwMode="auto">
            <a:xfrm>
              <a:off x="1926772" y="2040600"/>
              <a:ext cx="903514" cy="70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5" name="Picture 148" descr="p3012_4"/>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456556">
            <a:off x="10947024" y="-84602"/>
            <a:ext cx="142875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722162"/>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par>
                                <p:cTn id="8" presetID="6" presetClass="entr" presetSubtype="32"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out)">
                                      <p:cBhvr>
                                        <p:cTn id="10" dur="2000"/>
                                        <p:tgtEl>
                                          <p:spTgt spid="17"/>
                                        </p:tgtEl>
                                      </p:cBhvr>
                                    </p:animEffect>
                                  </p:childTnLst>
                                </p:cTn>
                              </p:par>
                              <p:par>
                                <p:cTn id="11" presetID="6" presetClass="entr" presetSubtype="32"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ircle(out)">
                                      <p:cBhvr>
                                        <p:cTn id="13" dur="2000"/>
                                        <p:tgtEl>
                                          <p:spTgt spid="18"/>
                                        </p:tgtEl>
                                      </p:cBhvr>
                                    </p:animEffect>
                                  </p:childTnLst>
                                </p:cTn>
                              </p:par>
                              <p:par>
                                <p:cTn id="14" presetID="6" presetClass="entr" presetSubtype="32"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out)">
                                      <p:cBhvr>
                                        <p:cTn id="16"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122903"/>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37164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7" name="TextBox 6">
            <a:extLst>
              <a:ext uri="{FF2B5EF4-FFF2-40B4-BE49-F238E27FC236}">
                <a16:creationId xmlns="" xmlns:a16="http://schemas.microsoft.com/office/drawing/2014/main" id="{8A1072C0-7CDA-3B41-9683-C01B2BFCAA3D}"/>
              </a:ext>
            </a:extLst>
          </p:cNvPr>
          <p:cNvSpPr txBox="1"/>
          <p:nvPr/>
        </p:nvSpPr>
        <p:spPr>
          <a:xfrm>
            <a:off x="128790" y="5536599"/>
            <a:ext cx="8928105" cy="1462304"/>
          </a:xfrm>
          <a:prstGeom prst="rect">
            <a:avLst/>
          </a:prstGeom>
          <a:noFill/>
        </p:spPr>
        <p:txBody>
          <a:bodyPr wrap="square" lIns="145143" tIns="72571" rIns="145143" bIns="72571" rtlCol="0">
            <a:spAutoFit/>
          </a:bodyPr>
          <a:lstStyle/>
          <a:p>
            <a:pPr algn="just">
              <a:lnSpc>
                <a:spcPct val="150000"/>
              </a:lnSpc>
            </a:pPr>
            <a:r>
              <a:rPr lang="vi-VN" sz="2800" b="1" dirty="0">
                <a:solidFill>
                  <a:srgbClr val="FF0000"/>
                </a:solidFill>
                <a:latin typeface="UTM Avo" panose="02040603050506020204" pitchFamily="18" charset="0"/>
              </a:rPr>
              <a:t>1. </a:t>
            </a:r>
            <a:r>
              <a:rPr lang="vi-VN" sz="2800" b="1" dirty="0">
                <a:solidFill>
                  <a:srgbClr val="0070C0"/>
                </a:solidFill>
                <a:latin typeface="UTM Avo" panose="02040603050506020204" pitchFamily="18" charset="0"/>
              </a:rPr>
              <a:t>Tìm trong bài những từ </a:t>
            </a:r>
            <a:r>
              <a:rPr lang="en-US" sz="2800" b="1" dirty="0" err="1" smtClean="0">
                <a:solidFill>
                  <a:srgbClr val="0070C0"/>
                </a:solidFill>
                <a:latin typeface="UTM Avo" panose="02040603050506020204" pitchFamily="18" charset="0"/>
              </a:rPr>
              <a:t>ngữ</a:t>
            </a:r>
            <a:r>
              <a:rPr lang="en-US" sz="2800" b="1" dirty="0" smtClean="0">
                <a:solidFill>
                  <a:srgbClr val="0070C0"/>
                </a:solidFill>
                <a:latin typeface="UTM Avo" panose="02040603050506020204" pitchFamily="18" charset="0"/>
              </a:rPr>
              <a:t> </a:t>
            </a:r>
            <a:r>
              <a:rPr lang="vi-VN" sz="2800" b="1" dirty="0" smtClean="0">
                <a:solidFill>
                  <a:srgbClr val="0070C0"/>
                </a:solidFill>
                <a:latin typeface="UTM Avo" panose="02040603050506020204" pitchFamily="18" charset="0"/>
              </a:rPr>
              <a:t>miêu </a:t>
            </a:r>
            <a:r>
              <a:rPr lang="vi-VN" sz="2800" b="1" dirty="0">
                <a:solidFill>
                  <a:srgbClr val="0070C0"/>
                </a:solidFill>
                <a:latin typeface="UTM Avo" panose="02040603050506020204" pitchFamily="18" charset="0"/>
              </a:rPr>
              <a:t>tả:</a:t>
            </a:r>
          </a:p>
          <a:p>
            <a:pPr algn="just">
              <a:lnSpc>
                <a:spcPct val="150000"/>
              </a:lnSpc>
            </a:pPr>
            <a:r>
              <a:rPr lang="en-US" sz="2900" dirty="0" smtClean="0">
                <a:latin typeface="UTM Avo" panose="02040603050506020204" pitchFamily="18" charset="0"/>
              </a:rPr>
              <a:t>                a. </a:t>
            </a:r>
            <a:r>
              <a:rPr lang="vi-VN" sz="2900" dirty="0" smtClean="0">
                <a:latin typeface="UTM Avo" panose="02040603050506020204" pitchFamily="18" charset="0"/>
              </a:rPr>
              <a:t>Hoa đào:</a:t>
            </a:r>
            <a:r>
              <a:rPr lang="en-US" sz="2900" dirty="0">
                <a:latin typeface="UTM Avo" panose="02040603050506020204" pitchFamily="18" charset="0"/>
              </a:rPr>
              <a:t> </a:t>
            </a:r>
            <a:r>
              <a:rPr lang="en-US" sz="2900" dirty="0" smtClean="0">
                <a:latin typeface="UTM Avo" panose="02040603050506020204" pitchFamily="18" charset="0"/>
              </a:rPr>
              <a:t>                   </a:t>
            </a:r>
            <a:endParaRPr lang="vi-VN" sz="2900" dirty="0">
              <a:latin typeface="UTM Avo" panose="02040603050506020204" pitchFamily="18" charset="0"/>
            </a:endParaRPr>
          </a:p>
        </p:txBody>
      </p:sp>
      <p:cxnSp>
        <p:nvCxnSpPr>
          <p:cNvPr id="13" name="Straight Connector 12"/>
          <p:cNvCxnSpPr/>
          <p:nvPr/>
        </p:nvCxnSpPr>
        <p:spPr>
          <a:xfrm>
            <a:off x="6248281" y="3526154"/>
            <a:ext cx="20974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9620174" y="3526154"/>
            <a:ext cx="9462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1152828" y="3511640"/>
            <a:ext cx="3715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54675" y="4063184"/>
            <a:ext cx="24281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 xmlns:a16="http://schemas.microsoft.com/office/drawing/2014/main" id="{8A1072C0-7CDA-3B41-9683-C01B2BFCAA3D}"/>
              </a:ext>
            </a:extLst>
          </p:cNvPr>
          <p:cNvSpPr txBox="1"/>
          <p:nvPr/>
        </p:nvSpPr>
        <p:spPr>
          <a:xfrm>
            <a:off x="4990735" y="6158139"/>
            <a:ext cx="2826901" cy="815973"/>
          </a:xfrm>
          <a:prstGeom prst="rect">
            <a:avLst/>
          </a:prstGeom>
          <a:noFill/>
        </p:spPr>
        <p:txBody>
          <a:bodyPr wrap="square" lIns="145143" tIns="72571" rIns="145143" bIns="72571" rtlCol="0">
            <a:spAutoFit/>
          </a:bodyPr>
          <a:lstStyle/>
          <a:p>
            <a:pPr algn="just">
              <a:lnSpc>
                <a:spcPct val="150000"/>
              </a:lnSpc>
            </a:pPr>
            <a:r>
              <a:rPr lang="en-US" sz="2900" dirty="0" smtClean="0">
                <a:latin typeface="UTM Avo" panose="02040603050506020204" pitchFamily="18" charset="0"/>
              </a:rPr>
              <a:t>b. </a:t>
            </a:r>
            <a:r>
              <a:rPr lang="en-US" sz="2900" dirty="0" err="1" smtClean="0">
                <a:latin typeface="UTM Avo" panose="02040603050506020204" pitchFamily="18" charset="0"/>
              </a:rPr>
              <a:t>Hoa</a:t>
            </a:r>
            <a:r>
              <a:rPr lang="en-US" sz="2900" dirty="0" smtClean="0">
                <a:latin typeface="UTM Avo" panose="02040603050506020204" pitchFamily="18" charset="0"/>
              </a:rPr>
              <a:t> </a:t>
            </a:r>
            <a:r>
              <a:rPr lang="en-US" sz="2900" dirty="0" err="1" smtClean="0">
                <a:latin typeface="UTM Avo" panose="02040603050506020204" pitchFamily="18" charset="0"/>
              </a:rPr>
              <a:t>mai</a:t>
            </a:r>
            <a:r>
              <a:rPr lang="en-US" sz="2900" dirty="0" smtClean="0">
                <a:latin typeface="UTM Avo" panose="02040603050506020204" pitchFamily="18" charset="0"/>
              </a:rPr>
              <a:t>         </a:t>
            </a:r>
            <a:endParaRPr lang="vi-VN" sz="2900" dirty="0">
              <a:latin typeface="UTM Avo" panose="02040603050506020204" pitchFamily="18" charset="0"/>
            </a:endParaRPr>
          </a:p>
        </p:txBody>
      </p:sp>
      <p:cxnSp>
        <p:nvCxnSpPr>
          <p:cNvPr id="20" name="Straight Connector 19"/>
          <p:cNvCxnSpPr/>
          <p:nvPr/>
        </p:nvCxnSpPr>
        <p:spPr>
          <a:xfrm>
            <a:off x="965081" y="3526154"/>
            <a:ext cx="2213548"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14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9">
                                            <p:txEl>
                                              <p:pRg st="0" end="0"/>
                                            </p:txEl>
                                          </p:spTgt>
                                        </p:tgtEl>
                                        <p:attrNameLst>
                                          <p:attrName>style.visibility</p:attrName>
                                        </p:attrNameLst>
                                      </p:cBhvr>
                                      <p:to>
                                        <p:strVal val="visible"/>
                                      </p:to>
                                    </p:set>
                                    <p:animEffect transition="in" filter="wipe(left)">
                                      <p:cBhvr>
                                        <p:cTn id="43" dur="500"/>
                                        <p:tgtEl>
                                          <p:spTgt spid="19">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 xmlns:a16="http://schemas.microsoft.com/office/drawing/2014/main" id="{555B0BEB-2CEA-4DEB-A3FC-80A1DD339C62}"/>
              </a:ext>
            </a:extLst>
          </p:cNvPr>
          <p:cNvSpPr txBox="1"/>
          <p:nvPr/>
        </p:nvSpPr>
        <p:spPr>
          <a:xfrm>
            <a:off x="1135517" y="1936130"/>
            <a:ext cx="11249744" cy="1931663"/>
          </a:xfrm>
          <a:prstGeom prst="rect">
            <a:avLst/>
          </a:prstGeom>
          <a:noFill/>
        </p:spPr>
        <p:txBody>
          <a:bodyPr wrap="square" lIns="145143" tIns="72571" rIns="145143" bIns="72571" rtlCol="0">
            <a:spAutoFit/>
          </a:bodyPr>
          <a:lstStyle/>
          <a:p>
            <a:pPr algn="just">
              <a:lnSpc>
                <a:spcPct val="200000"/>
              </a:lnSpc>
            </a:pPr>
            <a:r>
              <a:rPr lang="vi-VN" sz="2900" b="1" dirty="0">
                <a:solidFill>
                  <a:schemeClr val="accent6">
                    <a:lumMod val="75000"/>
                  </a:schemeClr>
                </a:solidFill>
                <a:latin typeface="UTM Avo" panose="02040603050506020204" pitchFamily="18" charset="0"/>
              </a:rPr>
              <a:t>2. </a:t>
            </a:r>
            <a:r>
              <a:rPr lang="vi-VN" sz="2900" dirty="0">
                <a:latin typeface="UTM Avo" panose="02040603050506020204" pitchFamily="18" charset="0"/>
              </a:rPr>
              <a:t>Đặt một câu giới thiệu về loài hoa em thích.</a:t>
            </a:r>
          </a:p>
          <a:p>
            <a:pPr algn="just">
              <a:lnSpc>
                <a:spcPct val="200000"/>
              </a:lnSpc>
            </a:pPr>
            <a:r>
              <a:rPr lang="vi-VN" sz="2900" dirty="0">
                <a:solidFill>
                  <a:srgbClr val="FF0000"/>
                </a:solidFill>
                <a:latin typeface="UTM Avo" panose="02040603050506020204" pitchFamily="18" charset="0"/>
              </a:rPr>
              <a:t>M: </a:t>
            </a:r>
            <a:r>
              <a:rPr lang="vi-VN" sz="2900" dirty="0">
                <a:latin typeface="UTM Avo" panose="02040603050506020204" pitchFamily="18" charset="0"/>
              </a:rPr>
              <a:t>Đào là loài hoa đặc trưng cho Tết ở miền Bắc.</a:t>
            </a:r>
          </a:p>
        </p:txBody>
      </p:sp>
      <p:pic>
        <p:nvPicPr>
          <p:cNvPr id="20" name="Picture 2" descr="Hoa đào nở vào mùa nào ? Đọc bài Làm việc thật là vui Quanh">
            <a:extLst>
              <a:ext uri="{FF2B5EF4-FFF2-40B4-BE49-F238E27FC236}">
                <a16:creationId xmlns="" xmlns:a16="http://schemas.microsoft.com/office/drawing/2014/main" id="{0618140D-F523-554D-8EE0-413EEDB73D1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8176" y="5132955"/>
            <a:ext cx="4877668" cy="2222109"/>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Hoa mai png » PNG Image">
            <a:extLst>
              <a:ext uri="{FF2B5EF4-FFF2-40B4-BE49-F238E27FC236}">
                <a16:creationId xmlns="" xmlns:a16="http://schemas.microsoft.com/office/drawing/2014/main" id="{BC19C013-B9FC-9C43-9313-8DBAA201B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4750" y="15826"/>
            <a:ext cx="3557250" cy="208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36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left)">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5" name="Picture 2" descr="Fireworks vector. Fireworks illustration for new year festival , #spon, # vector, #Fireworks, #illustration, #festival… | Fireworks, Firework tattoo,  Rainbow cartoon">
            <a:extLst>
              <a:ext uri="{FF2B5EF4-FFF2-40B4-BE49-F238E27FC236}">
                <a16:creationId xmlns="" xmlns:a16="http://schemas.microsoft.com/office/drawing/2014/main" id="{876E07D5-1383-3245-993A-330068654BA3}"/>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45487" y="1286010"/>
            <a:ext cx="2524259" cy="26280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A5FE461F-E49E-4C41-98B4-152CC73E7463}"/>
              </a:ext>
            </a:extLst>
          </p:cNvPr>
          <p:cNvPicPr>
            <a:picLocks noChangeAspect="1"/>
          </p:cNvPicPr>
          <p:nvPr/>
        </p:nvPicPr>
        <p:blipFill>
          <a:blip r:embed="rId3">
            <a:clrChange>
              <a:clrFrom>
                <a:srgbClr val="FFFEFE"/>
              </a:clrFrom>
              <a:clrTo>
                <a:srgbClr val="FFFEFE">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412329" y="456662"/>
            <a:ext cx="1039586" cy="547890"/>
          </a:xfrm>
          <a:prstGeom prst="rect">
            <a:avLst/>
          </a:prstGeom>
        </p:spPr>
      </p:pic>
      <p:sp>
        <p:nvSpPr>
          <p:cNvPr id="7" name="TextBox 6">
            <a:extLst>
              <a:ext uri="{FF2B5EF4-FFF2-40B4-BE49-F238E27FC236}">
                <a16:creationId xmlns="" xmlns:a16="http://schemas.microsoft.com/office/drawing/2014/main" id="{B600F577-F819-4602-BCEB-985221633540}"/>
              </a:ext>
            </a:extLst>
          </p:cNvPr>
          <p:cNvSpPr txBox="1"/>
          <p:nvPr/>
        </p:nvSpPr>
        <p:spPr>
          <a:xfrm>
            <a:off x="1503431" y="430943"/>
            <a:ext cx="7292840" cy="647165"/>
          </a:xfrm>
          <a:prstGeom prst="rect">
            <a:avLst/>
          </a:prstGeom>
          <a:noFill/>
        </p:spPr>
        <p:txBody>
          <a:bodyPr wrap="square" rtlCol="0">
            <a:spAutoFit/>
          </a:bodyPr>
          <a:lstStyle/>
          <a:p>
            <a:pPr>
              <a:lnSpc>
                <a:spcPct val="150000"/>
              </a:lnSpc>
            </a:pPr>
            <a:r>
              <a:rPr lang="vi-VN" sz="2800" dirty="0">
                <a:latin typeface="UTM Avo" panose="02040603050506020204" pitchFamily="18" charset="0"/>
              </a:rPr>
              <a:t>Nói những điều em biết về ngày Tết.</a:t>
            </a:r>
          </a:p>
        </p:txBody>
      </p:sp>
      <p:pic>
        <p:nvPicPr>
          <p:cNvPr id="14" name="Picture 13">
            <a:extLst>
              <a:ext uri="{FF2B5EF4-FFF2-40B4-BE49-F238E27FC236}">
                <a16:creationId xmlns="" xmlns:a16="http://schemas.microsoft.com/office/drawing/2014/main" id="{0B8F536A-2007-5F40-B7DA-6B5A79D1AB6A}"/>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Effect>
                      <a14:saturation sat="200000"/>
                    </a14:imgEffect>
                  </a14:imgLayer>
                </a14:imgProps>
              </a:ext>
            </a:extLst>
          </a:blip>
          <a:stretch>
            <a:fillRect/>
          </a:stretch>
        </p:blipFill>
        <p:spPr>
          <a:xfrm>
            <a:off x="723375" y="1618540"/>
            <a:ext cx="3590665" cy="2442688"/>
          </a:xfrm>
          <a:prstGeom prst="roundRect">
            <a:avLst>
              <a:gd name="adj" fmla="val 29724"/>
            </a:avLst>
          </a:prstGeom>
        </p:spPr>
      </p:pic>
      <p:pic>
        <p:nvPicPr>
          <p:cNvPr id="15" name="Picture 14">
            <a:extLst>
              <a:ext uri="{FF2B5EF4-FFF2-40B4-BE49-F238E27FC236}">
                <a16:creationId xmlns="" xmlns:a16="http://schemas.microsoft.com/office/drawing/2014/main" id="{0DA4476C-D92A-0142-9685-2403C5C1F89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039" b="94574" l="3380" r="89577">
                        <a14:foregroundMark x1="4789" y1="72481" x2="7042" y2="50775"/>
                        <a14:foregroundMark x1="47606" y1="17829" x2="55775" y2="5426"/>
                        <a14:foregroundMark x1="44789" y1="94574" x2="44789" y2="94574"/>
                        <a14:foregroundMark x1="89859" y1="50000" x2="89859" y2="50000"/>
                        <a14:foregroundMark x1="3380" y1="63178" x2="3380" y2="63178"/>
                        <a14:foregroundMark x1="6761" y1="49225" x2="18310" y2="39535"/>
                      </a14:backgroundRemoval>
                    </a14:imgEffect>
                    <a14:imgEffect>
                      <a14:sharpenSoften amount="22000"/>
                    </a14:imgEffect>
                    <a14:imgEffect>
                      <a14:saturation sat="200000"/>
                    </a14:imgEffect>
                  </a14:imgLayer>
                </a14:imgProps>
              </a:ext>
            </a:extLst>
          </a:blip>
          <a:stretch>
            <a:fillRect/>
          </a:stretch>
        </p:blipFill>
        <p:spPr>
          <a:xfrm>
            <a:off x="2069647" y="4301022"/>
            <a:ext cx="3080204" cy="2238569"/>
          </a:xfrm>
          <a:prstGeom prst="rect">
            <a:avLst/>
          </a:prstGeom>
        </p:spPr>
      </p:pic>
      <p:pic>
        <p:nvPicPr>
          <p:cNvPr id="16" name="Picture 15">
            <a:extLst>
              <a:ext uri="{FF2B5EF4-FFF2-40B4-BE49-F238E27FC236}">
                <a16:creationId xmlns="" xmlns:a16="http://schemas.microsoft.com/office/drawing/2014/main" id="{B022B6BD-0015-2F45-82A2-147A8A77F6A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26" b="96970" l="535" r="98396">
                        <a14:foregroundMark x1="10963" y1="62259" x2="10160" y2="50689"/>
                        <a14:foregroundMark x1="10160" y1="50689" x2="15508" y2="37190"/>
                        <a14:foregroundMark x1="15508" y1="37190" x2="24866" y2="28926"/>
                        <a14:foregroundMark x1="24866" y1="28926" x2="35561" y2="27548"/>
                        <a14:foregroundMark x1="35561" y1="27548" x2="46791" y2="34986"/>
                        <a14:foregroundMark x1="46791" y1="34986" x2="46791" y2="34986"/>
                        <a14:foregroundMark x1="11765" y1="46556" x2="5882" y2="55647"/>
                        <a14:foregroundMark x1="5882" y1="55647" x2="8289" y2="65289"/>
                        <a14:foregroundMark x1="49733" y1="34435" x2="54011" y2="18733"/>
                        <a14:foregroundMark x1="54011" y1="18733" x2="64973" y2="6887"/>
                        <a14:foregroundMark x1="64973" y1="6887" x2="84492" y2="1377"/>
                        <a14:foregroundMark x1="84492" y1="1377" x2="90909" y2="9366"/>
                        <a14:foregroundMark x1="90909" y1="9366" x2="88235" y2="29752"/>
                        <a14:foregroundMark x1="88235" y1="29752" x2="67380" y2="82094"/>
                        <a14:foregroundMark x1="67380" y1="82094" x2="39572" y2="84298"/>
                        <a14:foregroundMark x1="39572" y1="84298" x2="30214" y2="89807"/>
                        <a14:foregroundMark x1="30214" y1="89807" x2="28610" y2="92562"/>
                        <a14:foregroundMark x1="28610" y1="92287" x2="47059" y2="93664"/>
                        <a14:foregroundMark x1="47059" y1="93664" x2="98930" y2="84848"/>
                        <a14:foregroundMark x1="98930" y1="84573" x2="92246" y2="95041"/>
                        <a14:foregroundMark x1="92246" y1="95041" x2="43048" y2="91185"/>
                        <a14:foregroundMark x1="43048" y1="91185" x2="20856" y2="83196"/>
                        <a14:foregroundMark x1="20856" y1="83196" x2="18984" y2="95041"/>
                        <a14:foregroundMark x1="18984" y1="95041" x2="6417" y2="83196"/>
                        <a14:foregroundMark x1="6417" y1="83196" x2="18984" y2="80441"/>
                        <a14:foregroundMark x1="18984" y1="80441" x2="27807" y2="90634"/>
                        <a14:foregroundMark x1="10428" y1="92562" x2="55615" y2="97245"/>
                        <a14:foregroundMark x1="55615" y1="97245" x2="68984" y2="95317"/>
                        <a14:foregroundMark x1="68182" y1="95317" x2="3209" y2="96419"/>
                        <a14:foregroundMark x1="3209" y1="96419" x2="535" y2="80992"/>
                        <a14:foregroundMark x1="535" y1="80992" x2="5080" y2="79614"/>
                        <a14:foregroundMark x1="5080" y1="79339" x2="2139" y2="69421"/>
                        <a14:foregroundMark x1="2139" y1="69421" x2="4278" y2="66942"/>
                        <a14:foregroundMark x1="47594" y1="23140" x2="55348" y2="7438"/>
                        <a14:foregroundMark x1="55348" y1="7438" x2="63904" y2="551"/>
                        <a14:foregroundMark x1="63904" y1="551" x2="82620" y2="1377"/>
                        <a14:foregroundMark x1="82620" y1="1377" x2="91979" y2="6612"/>
                        <a14:foregroundMark x1="91979" y1="6612" x2="91979" y2="7163"/>
                        <a14:foregroundMark x1="91979" y1="6887" x2="98396" y2="7989"/>
                        <a14:foregroundMark x1="98396" y1="11846" x2="98128" y2="1377"/>
                        <a14:foregroundMark x1="98128" y1="1377" x2="74332" y2="826"/>
                        <a14:foregroundMark x1="74332" y1="826" x2="54545" y2="10193"/>
                        <a14:foregroundMark x1="54545" y1="10193" x2="42513" y2="21212"/>
                        <a14:foregroundMark x1="42513" y1="21212" x2="40374" y2="30028"/>
                        <a14:foregroundMark x1="35561" y1="27273" x2="25401" y2="28375"/>
                        <a14:foregroundMark x1="25401" y1="28375" x2="16310" y2="34711"/>
                        <a14:foregroundMark x1="16310" y1="34711" x2="10428" y2="43802"/>
                        <a14:foregroundMark x1="10428" y1="43802" x2="9893" y2="47107"/>
                        <a14:foregroundMark x1="58556" y1="3030" x2="47594" y2="18733"/>
                      </a14:backgroundRemoval>
                    </a14:imgEffect>
                  </a14:imgLayer>
                </a14:imgProps>
              </a:ext>
            </a:extLst>
          </a:blip>
          <a:stretch>
            <a:fillRect/>
          </a:stretch>
        </p:blipFill>
        <p:spPr>
          <a:xfrm>
            <a:off x="8128457" y="2284621"/>
            <a:ext cx="3230707" cy="3135686"/>
          </a:xfrm>
          <a:prstGeom prst="roundRect">
            <a:avLst/>
          </a:prstGeom>
        </p:spPr>
      </p:pic>
      <p:pic>
        <p:nvPicPr>
          <p:cNvPr id="17" name="Picture 16">
            <a:extLst>
              <a:ext uri="{FF2B5EF4-FFF2-40B4-BE49-F238E27FC236}">
                <a16:creationId xmlns="" xmlns:a16="http://schemas.microsoft.com/office/drawing/2014/main" id="{D8936DDF-318B-254C-BCAA-8679284E7993}"/>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4945487" y="3352971"/>
            <a:ext cx="3444291" cy="2968965"/>
          </a:xfrm>
          <a:prstGeom prst="rect">
            <a:avLst/>
          </a:prstGeom>
        </p:spPr>
      </p:pic>
    </p:spTree>
    <p:extLst>
      <p:ext uri="{BB962C8B-B14F-4D97-AF65-F5344CB8AC3E}">
        <p14:creationId xmlns:p14="http://schemas.microsoft.com/office/powerpoint/2010/main" val="8953621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heel(1)">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heel(1)">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heel(1)">
                                      <p:cBhvr>
                                        <p:cTn id="29" dur="20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fltVal val="0"/>
                                          </p:val>
                                        </p:tav>
                                        <p:tav tm="100000">
                                          <p:val>
                                            <p:strVal val="#ppt_w"/>
                                          </p:val>
                                        </p:tav>
                                      </p:tavLst>
                                    </p:anim>
                                    <p:anim calcmode="lin" valueType="num">
                                      <p:cBhvr>
                                        <p:cTn id="42" dur="500" fill="hold"/>
                                        <p:tgtEl>
                                          <p:spTgt spid="17"/>
                                        </p:tgtEl>
                                        <p:attrNameLst>
                                          <p:attrName>ppt_h</p:attrName>
                                        </p:attrNameLst>
                                      </p:cBhvr>
                                      <p:tavLst>
                                        <p:tav tm="0">
                                          <p:val>
                                            <p:fltVal val="0"/>
                                          </p:val>
                                        </p:tav>
                                        <p:tav tm="100000">
                                          <p:val>
                                            <p:strVal val="#ppt_h"/>
                                          </p:val>
                                        </p:tav>
                                      </p:tavLst>
                                    </p:anim>
                                    <p:animEffect transition="in" filter="fade">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7" name="Cloud 6">
            <a:extLst>
              <a:ext uri="{FF2B5EF4-FFF2-40B4-BE49-F238E27FC236}">
                <a16:creationId xmlns:a16="http://schemas.microsoft.com/office/drawing/2014/main" xmlns="" id="{0271F221-4D5E-49DF-A980-0905C56925B9}"/>
              </a:ext>
            </a:extLst>
          </p:cNvPr>
          <p:cNvSpPr/>
          <p:nvPr/>
        </p:nvSpPr>
        <p:spPr>
          <a:xfrm>
            <a:off x="4010660" y="5969906"/>
            <a:ext cx="3663214" cy="812801"/>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smtClean="0">
                <a:solidFill>
                  <a:schemeClr val="tx1"/>
                </a:solidFill>
              </a:rPr>
              <a:t>Đọc</a:t>
            </a:r>
            <a:r>
              <a:rPr lang="en-US" sz="3200" dirty="0">
                <a:solidFill>
                  <a:schemeClr val="tx1"/>
                </a:solidFill>
              </a:rPr>
              <a:t> </a:t>
            </a:r>
            <a:r>
              <a:rPr lang="en-US" sz="3200" dirty="0" err="1" smtClean="0">
                <a:solidFill>
                  <a:schemeClr val="tx1"/>
                </a:solidFill>
              </a:rPr>
              <a:t>mẫu</a:t>
            </a:r>
            <a:endParaRPr lang="en-US" sz="3200" dirty="0">
              <a:solidFill>
                <a:schemeClr val="tx1"/>
              </a:solidFill>
            </a:endParaRPr>
          </a:p>
        </p:txBody>
      </p:sp>
      <p:sp>
        <p:nvSpPr>
          <p:cNvPr id="8" name="Cloud 7">
            <a:extLst>
              <a:ext uri="{FF2B5EF4-FFF2-40B4-BE49-F238E27FC236}">
                <a16:creationId xmlns:a16="http://schemas.microsoft.com/office/drawing/2014/main" xmlns="" id="{0271F221-4D5E-49DF-A980-0905C56925B9}"/>
              </a:ext>
            </a:extLst>
          </p:cNvPr>
          <p:cNvSpPr/>
          <p:nvPr/>
        </p:nvSpPr>
        <p:spPr>
          <a:xfrm>
            <a:off x="3333264" y="5940877"/>
            <a:ext cx="4819641" cy="812801"/>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smtClean="0">
                <a:solidFill>
                  <a:schemeClr val="tx1"/>
                </a:solidFill>
              </a:rPr>
              <a:t>Đọc</a:t>
            </a:r>
            <a:r>
              <a:rPr lang="en-US" sz="3200" dirty="0">
                <a:solidFill>
                  <a:schemeClr val="tx1"/>
                </a:solidFill>
              </a:rPr>
              <a:t> </a:t>
            </a:r>
            <a:r>
              <a:rPr lang="en-US" sz="3200" dirty="0" err="1" smtClean="0">
                <a:solidFill>
                  <a:schemeClr val="tx1"/>
                </a:solidFill>
              </a:rPr>
              <a:t>nối</a:t>
            </a:r>
            <a:r>
              <a:rPr lang="en-US" sz="3200" dirty="0" smtClean="0">
                <a:solidFill>
                  <a:schemeClr val="tx1"/>
                </a:solidFill>
              </a:rPr>
              <a:t> </a:t>
            </a:r>
            <a:r>
              <a:rPr lang="en-US" sz="3200" dirty="0" err="1" smtClean="0">
                <a:solidFill>
                  <a:schemeClr val="tx1"/>
                </a:solidFill>
              </a:rPr>
              <a:t>tiếp</a:t>
            </a:r>
            <a:r>
              <a:rPr lang="en-US" sz="3200" dirty="0" smtClean="0">
                <a:solidFill>
                  <a:schemeClr val="tx1"/>
                </a:solidFill>
              </a:rPr>
              <a:t> </a:t>
            </a:r>
            <a:r>
              <a:rPr lang="en-US" sz="3200" dirty="0" err="1" smtClean="0">
                <a:solidFill>
                  <a:schemeClr val="tx1"/>
                </a:solidFill>
              </a:rPr>
              <a:t>câu</a:t>
            </a:r>
            <a:endParaRPr lang="en-US" sz="3200" dirty="0">
              <a:solidFill>
                <a:schemeClr val="tx1"/>
              </a:solidFill>
            </a:endParaRPr>
          </a:p>
        </p:txBody>
      </p:sp>
    </p:spTree>
    <p:extLst>
      <p:ext uri="{BB962C8B-B14F-4D97-AF65-F5344CB8AC3E}">
        <p14:creationId xmlns:p14="http://schemas.microsoft.com/office/powerpoint/2010/main" val="80049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7"/>
                                        </p:tgtEl>
                                        <p:attrNameLst>
                                          <p:attrName>ppt_w</p:attrName>
                                        </p:attrNameLst>
                                      </p:cBhvr>
                                      <p:tavLst>
                                        <p:tav tm="0">
                                          <p:val>
                                            <p:strVal val="ppt_w"/>
                                          </p:val>
                                        </p:tav>
                                        <p:tav tm="100000">
                                          <p:val>
                                            <p:fltVal val="0"/>
                                          </p:val>
                                        </p:tav>
                                      </p:tavLst>
                                    </p:anim>
                                    <p:anim calcmode="lin" valueType="num">
                                      <p:cBhvr>
                                        <p:cTn id="12" dur="500"/>
                                        <p:tgtEl>
                                          <p:spTgt spid="7"/>
                                        </p:tgtEl>
                                        <p:attrNameLst>
                                          <p:attrName>ppt_h</p:attrName>
                                        </p:attrNameLst>
                                      </p:cBhvr>
                                      <p:tavLst>
                                        <p:tav tm="0">
                                          <p:val>
                                            <p:strVal val="ppt_h"/>
                                          </p:val>
                                        </p:tav>
                                        <p:tav tm="100000">
                                          <p:val>
                                            <p:fltVal val="0"/>
                                          </p:val>
                                        </p:tav>
                                      </p:tavLst>
                                    </p:anim>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8"/>
                                        </p:tgtEl>
                                        <p:attrNameLst>
                                          <p:attrName>ppt_w</p:attrName>
                                        </p:attrNameLst>
                                      </p:cBhvr>
                                      <p:tavLst>
                                        <p:tav tm="0">
                                          <p:val>
                                            <p:strVal val="ppt_w"/>
                                          </p:val>
                                        </p:tav>
                                        <p:tav tm="100000">
                                          <p:val>
                                            <p:fltVal val="0"/>
                                          </p:val>
                                        </p:tav>
                                      </p:tavLst>
                                    </p:anim>
                                    <p:anim calcmode="lin" valueType="num">
                                      <p:cBhvr>
                                        <p:cTn id="24" dur="500"/>
                                        <p:tgtEl>
                                          <p:spTgt spid="8"/>
                                        </p:tgtEl>
                                        <p:attrNameLst>
                                          <p:attrName>ppt_h</p:attrName>
                                        </p:attrNameLst>
                                      </p:cBhvr>
                                      <p:tavLst>
                                        <p:tav tm="0">
                                          <p:val>
                                            <p:strVal val="ppt_h"/>
                                          </p:val>
                                        </p:tav>
                                        <p:tav tm="100000">
                                          <p:val>
                                            <p:fltVal val="0"/>
                                          </p:val>
                                        </p:tav>
                                      </p:tavLst>
                                    </p:anim>
                                    <p:animEffect transition="out" filter="fade">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4" name="TextBox 3">
            <a:extLst>
              <a:ext uri="{FF2B5EF4-FFF2-40B4-BE49-F238E27FC236}">
                <a16:creationId xmlns="" xmlns:a16="http://schemas.microsoft.com/office/drawing/2014/main" id="{7BF6BCDF-9F5D-43EF-8D2F-74DA0EBB0C5C}"/>
              </a:ext>
            </a:extLst>
          </p:cNvPr>
          <p:cNvSpPr txBox="1"/>
          <p:nvPr/>
        </p:nvSpPr>
        <p:spPr>
          <a:xfrm>
            <a:off x="8978669" y="1116905"/>
            <a:ext cx="1815549" cy="622074"/>
          </a:xfrm>
          <a:prstGeom prst="rect">
            <a:avLst/>
          </a:prstGeom>
          <a:noFill/>
        </p:spPr>
        <p:txBody>
          <a:bodyPr wrap="square" lIns="145143" tIns="72571" rIns="145143" bIns="72571" rtlCol="0">
            <a:spAutoFit/>
          </a:bodyPr>
          <a:lstStyle/>
          <a:p>
            <a:pPr marL="70555">
              <a:lnSpc>
                <a:spcPct val="150000"/>
              </a:lnSpc>
              <a:defRPr/>
            </a:pPr>
            <a:r>
              <a:rPr lang="en-US" sz="2300" kern="0" dirty="0" err="1" smtClean="0">
                <a:solidFill>
                  <a:srgbClr val="FF0000"/>
                </a:solidFill>
                <a:latin typeface="UTM Avo" panose="02040603050506020204" pitchFamily="18" charset="0"/>
                <a:sym typeface="Arial"/>
              </a:rPr>
              <a:t>bánh</a:t>
            </a:r>
            <a:r>
              <a:rPr lang="en-US" sz="2300" kern="0" dirty="0" smtClean="0">
                <a:solidFill>
                  <a:srgbClr val="FF0000"/>
                </a:solidFill>
                <a:latin typeface="UTM Avo" panose="02040603050506020204" pitchFamily="18" charset="0"/>
                <a:sym typeface="Arial"/>
              </a:rPr>
              <a:t> </a:t>
            </a:r>
            <a:r>
              <a:rPr lang="en-US" sz="2300" kern="0" dirty="0" err="1" smtClean="0">
                <a:solidFill>
                  <a:srgbClr val="FF0000"/>
                </a:solidFill>
                <a:latin typeface="UTM Avo" panose="02040603050506020204" pitchFamily="18" charset="0"/>
                <a:sym typeface="Arial"/>
              </a:rPr>
              <a:t>tét</a:t>
            </a:r>
            <a:endParaRPr lang="vi-VN" sz="2300" dirty="0">
              <a:solidFill>
                <a:srgbClr val="FF0000"/>
              </a:solidFill>
              <a:latin typeface="UTM Avo" panose="02040603050506020204" pitchFamily="18" charset="0"/>
            </a:endParaRPr>
          </a:p>
        </p:txBody>
      </p:sp>
      <p:sp>
        <p:nvSpPr>
          <p:cNvPr id="7" name="TextBox 6">
            <a:extLst>
              <a:ext uri="{FF2B5EF4-FFF2-40B4-BE49-F238E27FC236}">
                <a16:creationId xmlns="" xmlns:a16="http://schemas.microsoft.com/office/drawing/2014/main" id="{7BF6BCDF-9F5D-43EF-8D2F-74DA0EBB0C5C}"/>
              </a:ext>
            </a:extLst>
          </p:cNvPr>
          <p:cNvSpPr txBox="1"/>
          <p:nvPr/>
        </p:nvSpPr>
        <p:spPr>
          <a:xfrm>
            <a:off x="4908333" y="2691817"/>
            <a:ext cx="1980277" cy="602325"/>
          </a:xfrm>
          <a:prstGeom prst="rect">
            <a:avLst/>
          </a:prstGeom>
          <a:noFill/>
        </p:spPr>
        <p:txBody>
          <a:bodyPr wrap="square" lIns="145143" tIns="72571" rIns="145143" bIns="72571" rtlCol="0">
            <a:spAutoFit/>
          </a:bodyPr>
          <a:lstStyle/>
          <a:p>
            <a:pPr marL="70555">
              <a:lnSpc>
                <a:spcPct val="150000"/>
              </a:lnSpc>
              <a:defRPr/>
            </a:pPr>
            <a:r>
              <a:rPr lang="en-US" sz="2300" kern="0" dirty="0" err="1" smtClean="0">
                <a:solidFill>
                  <a:srgbClr val="FF0000"/>
                </a:solidFill>
                <a:latin typeface="UTM Avo" panose="02040603050506020204" pitchFamily="18" charset="0"/>
                <a:sym typeface="Arial"/>
              </a:rPr>
              <a:t>đặc</a:t>
            </a:r>
            <a:r>
              <a:rPr lang="en-US" sz="2300" kern="0" dirty="0" smtClean="0">
                <a:solidFill>
                  <a:srgbClr val="FF0000"/>
                </a:solidFill>
                <a:latin typeface="UTM Avo" panose="02040603050506020204" pitchFamily="18" charset="0"/>
                <a:sym typeface="Arial"/>
              </a:rPr>
              <a:t> </a:t>
            </a:r>
            <a:r>
              <a:rPr lang="en-US" sz="2300" kern="0" dirty="0" err="1" smtClean="0">
                <a:solidFill>
                  <a:srgbClr val="FF0000"/>
                </a:solidFill>
                <a:latin typeface="UTM Avo" panose="02040603050506020204" pitchFamily="18" charset="0"/>
                <a:sym typeface="Arial"/>
              </a:rPr>
              <a:t>trưng</a:t>
            </a:r>
            <a:endParaRPr lang="vi-VN" sz="2300" dirty="0">
              <a:solidFill>
                <a:srgbClr val="FF0000"/>
              </a:solidFill>
              <a:latin typeface="UTM Avo" panose="02040603050506020204" pitchFamily="18" charset="0"/>
            </a:endParaRPr>
          </a:p>
        </p:txBody>
      </p:sp>
      <p:sp>
        <p:nvSpPr>
          <p:cNvPr id="8" name="TextBox 7">
            <a:extLst>
              <a:ext uri="{FF2B5EF4-FFF2-40B4-BE49-F238E27FC236}">
                <a16:creationId xmlns="" xmlns:a16="http://schemas.microsoft.com/office/drawing/2014/main" id="{7BF6BCDF-9F5D-43EF-8D2F-74DA0EBB0C5C}"/>
              </a:ext>
            </a:extLst>
          </p:cNvPr>
          <p:cNvSpPr txBox="1"/>
          <p:nvPr/>
        </p:nvSpPr>
        <p:spPr>
          <a:xfrm>
            <a:off x="3733342" y="4781874"/>
            <a:ext cx="1980277" cy="602325"/>
          </a:xfrm>
          <a:prstGeom prst="rect">
            <a:avLst/>
          </a:prstGeom>
          <a:noFill/>
        </p:spPr>
        <p:txBody>
          <a:bodyPr wrap="square" lIns="145143" tIns="72571" rIns="145143" bIns="72571" rtlCol="0">
            <a:spAutoFit/>
          </a:bodyPr>
          <a:lstStyle/>
          <a:p>
            <a:pPr marL="70555">
              <a:lnSpc>
                <a:spcPct val="150000"/>
              </a:lnSpc>
              <a:defRPr/>
            </a:pPr>
            <a:r>
              <a:rPr lang="en-US" sz="2300" kern="0" dirty="0" err="1">
                <a:solidFill>
                  <a:srgbClr val="FF0000"/>
                </a:solidFill>
                <a:latin typeface="UTM Avo" panose="02040603050506020204" pitchFamily="18" charset="0"/>
                <a:sym typeface="Arial"/>
              </a:rPr>
              <a:t>g</a:t>
            </a:r>
            <a:r>
              <a:rPr lang="en-US" sz="2300" kern="0" dirty="0" err="1" smtClean="0">
                <a:solidFill>
                  <a:srgbClr val="FF0000"/>
                </a:solidFill>
                <a:latin typeface="UTM Avo" panose="02040603050506020204" pitchFamily="18" charset="0"/>
                <a:sym typeface="Arial"/>
              </a:rPr>
              <a:t>iỏi</a:t>
            </a:r>
            <a:r>
              <a:rPr lang="en-US" sz="2300" kern="0" dirty="0" smtClean="0">
                <a:solidFill>
                  <a:srgbClr val="FF0000"/>
                </a:solidFill>
                <a:latin typeface="UTM Avo" panose="02040603050506020204" pitchFamily="18" charset="0"/>
                <a:sym typeface="Arial"/>
              </a:rPr>
              <a:t> </a:t>
            </a:r>
            <a:r>
              <a:rPr lang="en-US" sz="2300" kern="0" dirty="0" err="1" smtClean="0">
                <a:solidFill>
                  <a:srgbClr val="FF0000"/>
                </a:solidFill>
                <a:latin typeface="UTM Avo" panose="02040603050506020204" pitchFamily="18" charset="0"/>
                <a:sym typeface="Arial"/>
              </a:rPr>
              <a:t>giang</a:t>
            </a:r>
            <a:endParaRPr lang="vi-VN" sz="2300" dirty="0">
              <a:solidFill>
                <a:srgbClr val="FF0000"/>
              </a:solidFill>
              <a:latin typeface="UTM Avo" panose="02040603050506020204" pitchFamily="18" charset="0"/>
            </a:endParaRPr>
          </a:p>
        </p:txBody>
      </p:sp>
      <p:sp>
        <p:nvSpPr>
          <p:cNvPr id="9" name="TextBox 8">
            <a:extLst>
              <a:ext uri="{FF2B5EF4-FFF2-40B4-BE49-F238E27FC236}">
                <a16:creationId xmlns="" xmlns:a16="http://schemas.microsoft.com/office/drawing/2014/main" id="{7BF6BCDF-9F5D-43EF-8D2F-74DA0EBB0C5C}"/>
              </a:ext>
            </a:extLst>
          </p:cNvPr>
          <p:cNvSpPr txBox="1"/>
          <p:nvPr/>
        </p:nvSpPr>
        <p:spPr>
          <a:xfrm>
            <a:off x="8174715" y="4781874"/>
            <a:ext cx="1980277" cy="677474"/>
          </a:xfrm>
          <a:prstGeom prst="rect">
            <a:avLst/>
          </a:prstGeom>
          <a:noFill/>
        </p:spPr>
        <p:txBody>
          <a:bodyPr wrap="square" lIns="145143" tIns="72571" rIns="145143" bIns="72571" rtlCol="0">
            <a:spAutoFit/>
          </a:bodyPr>
          <a:lstStyle/>
          <a:p>
            <a:pPr marL="70555">
              <a:lnSpc>
                <a:spcPct val="150000"/>
              </a:lnSpc>
              <a:defRPr/>
            </a:pPr>
            <a:r>
              <a:rPr lang="en-US" sz="2300" kern="0" dirty="0" err="1">
                <a:solidFill>
                  <a:srgbClr val="FF0000"/>
                </a:solidFill>
                <a:latin typeface="UTM Avo" panose="02040603050506020204" pitchFamily="18" charset="0"/>
                <a:sym typeface="Arial"/>
              </a:rPr>
              <a:t>q</a:t>
            </a:r>
            <a:r>
              <a:rPr lang="en-US" sz="2300" kern="0" dirty="0" err="1" smtClean="0">
                <a:solidFill>
                  <a:srgbClr val="FF0000"/>
                </a:solidFill>
                <a:latin typeface="UTM Avo" panose="02040603050506020204" pitchFamily="18" charset="0"/>
                <a:sym typeface="Arial"/>
              </a:rPr>
              <a:t>uây</a:t>
            </a:r>
            <a:r>
              <a:rPr lang="en-US" sz="2300" kern="0" dirty="0" smtClean="0">
                <a:solidFill>
                  <a:srgbClr val="FF0000"/>
                </a:solidFill>
                <a:latin typeface="UTM Avo" panose="02040603050506020204" pitchFamily="18" charset="0"/>
                <a:sym typeface="Arial"/>
              </a:rPr>
              <a:t> </a:t>
            </a:r>
            <a:r>
              <a:rPr lang="en-US" sz="2300" kern="0" dirty="0" err="1" smtClean="0">
                <a:solidFill>
                  <a:srgbClr val="FF0000"/>
                </a:solidFill>
                <a:latin typeface="UTM Avo" panose="02040603050506020204" pitchFamily="18" charset="0"/>
                <a:sym typeface="Arial"/>
              </a:rPr>
              <a:t>quần</a:t>
            </a:r>
            <a:endParaRPr lang="vi-VN" sz="2300" dirty="0">
              <a:solidFill>
                <a:srgbClr val="FF0000"/>
              </a:solidFill>
              <a:latin typeface="UTM Avo" panose="02040603050506020204" pitchFamily="18" charset="0"/>
            </a:endParaRPr>
          </a:p>
        </p:txBody>
      </p:sp>
    </p:spTree>
    <p:extLst>
      <p:ext uri="{BB962C8B-B14F-4D97-AF65-F5344CB8AC3E}">
        <p14:creationId xmlns:p14="http://schemas.microsoft.com/office/powerpoint/2010/main" val="221000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986620"/>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en-US" sz="2300" dirty="0" smtClean="0">
              <a:latin typeface="UTM Avo" panose="02040603050506020204" pitchFamily="18" charset="0"/>
            </a:endParaRPr>
          </a:p>
          <a:p>
            <a:pPr marL="70555">
              <a:lnSpc>
                <a:spcPct val="150000"/>
              </a:lnSpc>
              <a:defRPr/>
            </a:pPr>
            <a:r>
              <a:rPr lang="en-US" sz="2300" dirty="0">
                <a:latin typeface="UTM Avo" panose="02040603050506020204" pitchFamily="18" charset="0"/>
              </a:rPr>
              <a:t>	</a:t>
            </a:r>
            <a:r>
              <a:rPr lang="en-US" sz="2300" dirty="0" smtClean="0">
                <a:latin typeface="UTM Avo" panose="02040603050506020204" pitchFamily="18" charset="0"/>
              </a:rPr>
              <a:t>								 (</a:t>
            </a:r>
            <a:r>
              <a:rPr lang="en-US" sz="2300" dirty="0" err="1" smtClean="0">
                <a:latin typeface="UTM Avo" panose="02040603050506020204" pitchFamily="18" charset="0"/>
              </a:rPr>
              <a:t>Ánh</a:t>
            </a:r>
            <a:r>
              <a:rPr lang="en-US" sz="2300" dirty="0" smtClean="0">
                <a:latin typeface="UTM Avo" panose="02040603050506020204" pitchFamily="18" charset="0"/>
              </a:rPr>
              <a:t> </a:t>
            </a:r>
            <a:r>
              <a:rPr lang="en-US" sz="2300" dirty="0" err="1" smtClean="0">
                <a:latin typeface="UTM Avo" panose="02040603050506020204" pitchFamily="18" charset="0"/>
              </a:rPr>
              <a:t>Dương</a:t>
            </a:r>
            <a:r>
              <a:rPr lang="en-US" sz="2300" dirty="0" smtClean="0">
                <a:latin typeface="UTM Avo" panose="02040603050506020204" pitchFamily="18" charset="0"/>
              </a:rPr>
              <a:t>)</a:t>
            </a:r>
            <a:endParaRPr lang="vi-VN" sz="2300" dirty="0">
              <a:latin typeface="UTM Avo" panose="02040603050506020204" pitchFamily="18" charset="0"/>
            </a:endParaRPr>
          </a:p>
        </p:txBody>
      </p:sp>
      <p:sp>
        <p:nvSpPr>
          <p:cNvPr id="4" name="TextBox 3">
            <a:extLst>
              <a:ext uri="{FF2B5EF4-FFF2-40B4-BE49-F238E27FC236}">
                <a16:creationId xmlns="" xmlns:a16="http://schemas.microsoft.com/office/drawing/2014/main" id="{7BF6BCDF-9F5D-43EF-8D2F-74DA0EBB0C5C}"/>
              </a:ext>
            </a:extLst>
          </p:cNvPr>
          <p:cNvSpPr txBox="1"/>
          <p:nvPr/>
        </p:nvSpPr>
        <p:spPr>
          <a:xfrm>
            <a:off x="8978669" y="1116905"/>
            <a:ext cx="1815549" cy="622074"/>
          </a:xfrm>
          <a:prstGeom prst="rect">
            <a:avLst/>
          </a:prstGeom>
          <a:noFill/>
        </p:spPr>
        <p:txBody>
          <a:bodyPr wrap="square" lIns="145143" tIns="72571" rIns="145143" bIns="72571" rtlCol="0">
            <a:spAutoFit/>
          </a:bodyPr>
          <a:lstStyle/>
          <a:p>
            <a:pPr marL="70555">
              <a:lnSpc>
                <a:spcPct val="150000"/>
              </a:lnSpc>
              <a:defRPr/>
            </a:pPr>
            <a:r>
              <a:rPr lang="en-US" sz="2300" kern="0" dirty="0" err="1" smtClean="0">
                <a:solidFill>
                  <a:srgbClr val="FF0000"/>
                </a:solidFill>
                <a:latin typeface="UTM Avo" panose="02040603050506020204" pitchFamily="18" charset="0"/>
                <a:sym typeface="Arial"/>
              </a:rPr>
              <a:t>bánh</a:t>
            </a:r>
            <a:r>
              <a:rPr lang="en-US" sz="2300" kern="0" dirty="0" smtClean="0">
                <a:solidFill>
                  <a:srgbClr val="FF0000"/>
                </a:solidFill>
                <a:latin typeface="UTM Avo" panose="02040603050506020204" pitchFamily="18" charset="0"/>
                <a:sym typeface="Arial"/>
              </a:rPr>
              <a:t> </a:t>
            </a:r>
            <a:r>
              <a:rPr lang="en-US" sz="2300" kern="0" dirty="0" err="1" smtClean="0">
                <a:solidFill>
                  <a:srgbClr val="FF0000"/>
                </a:solidFill>
                <a:latin typeface="UTM Avo" panose="02040603050506020204" pitchFamily="18" charset="0"/>
                <a:sym typeface="Arial"/>
              </a:rPr>
              <a:t>tét</a:t>
            </a:r>
            <a:endParaRPr lang="vi-VN" sz="2300" dirty="0">
              <a:solidFill>
                <a:srgbClr val="FF0000"/>
              </a:solidFill>
              <a:latin typeface="UTM Avo" panose="02040603050506020204" pitchFamily="18" charset="0"/>
            </a:endParaRPr>
          </a:p>
        </p:txBody>
      </p:sp>
    </p:spTree>
    <p:extLst>
      <p:ext uri="{BB962C8B-B14F-4D97-AF65-F5344CB8AC3E}">
        <p14:creationId xmlns:p14="http://schemas.microsoft.com/office/powerpoint/2010/main" val="191893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751247C1-6F34-FC4D-B310-4530610AC21F}"/>
              </a:ext>
            </a:extLst>
          </p:cNvPr>
          <p:cNvSpPr/>
          <p:nvPr/>
        </p:nvSpPr>
        <p:spPr>
          <a:xfrm>
            <a:off x="2842128" y="559506"/>
            <a:ext cx="8928947" cy="1316110"/>
          </a:xfrm>
          <a:prstGeom prst="rect">
            <a:avLst/>
          </a:prstGeom>
        </p:spPr>
        <p:txBody>
          <a:bodyPr wrap="square" lIns="145143" tIns="72571" rIns="145143" bIns="72571">
            <a:spAutoFit/>
          </a:bodyPr>
          <a:lstStyle/>
          <a:p>
            <a:r>
              <a:rPr lang="vi-VN" sz="2900" dirty="0" smtClean="0">
                <a:latin typeface="UTM Avo" panose="02040603050506020204" pitchFamily="18" charset="0"/>
              </a:rPr>
              <a:t>vỏ </a:t>
            </a:r>
            <a:r>
              <a:rPr lang="vi-VN" sz="2900" dirty="0">
                <a:latin typeface="UTM Avo" panose="02040603050506020204" pitchFamily="18" charset="0"/>
              </a:rPr>
              <a:t>làm bằng gạo nếp, nhân đậu xanh</a:t>
            </a:r>
            <a:r>
              <a:rPr lang="vi-VN" sz="2900" dirty="0" smtClean="0">
                <a:latin typeface="UTM Avo" panose="02040603050506020204" pitchFamily="18" charset="0"/>
              </a:rPr>
              <a:t>,</a:t>
            </a:r>
            <a:r>
              <a:rPr lang="vi-VN" sz="2900" dirty="0">
                <a:solidFill>
                  <a:schemeClr val="accent6">
                    <a:lumMod val="50000"/>
                  </a:schemeClr>
                </a:solidFill>
                <a:latin typeface="UTM Avo" panose="02040603050506020204" pitchFamily="18" charset="0"/>
              </a:rPr>
              <a:t> thịt mỡ. </a:t>
            </a:r>
            <a:endParaRPr lang="en-US" sz="2900" dirty="0" smtClean="0">
              <a:solidFill>
                <a:schemeClr val="accent6">
                  <a:lumMod val="50000"/>
                </a:schemeClr>
              </a:solidFill>
              <a:latin typeface="UTM Avo" panose="02040603050506020204" pitchFamily="18" charset="0"/>
            </a:endParaRPr>
          </a:p>
          <a:p>
            <a:r>
              <a:rPr lang="vi-VN" sz="2900" dirty="0" smtClean="0">
                <a:solidFill>
                  <a:schemeClr val="accent6">
                    <a:lumMod val="50000"/>
                  </a:schemeClr>
                </a:solidFill>
                <a:latin typeface="UTM Avo" panose="02040603050506020204" pitchFamily="18" charset="0"/>
              </a:rPr>
              <a:t>Bánh </a:t>
            </a:r>
            <a:r>
              <a:rPr lang="vi-VN" sz="2900" dirty="0">
                <a:solidFill>
                  <a:schemeClr val="accent6">
                    <a:lumMod val="50000"/>
                  </a:schemeClr>
                </a:solidFill>
                <a:latin typeface="UTM Avo" panose="02040603050506020204" pitchFamily="18" charset="0"/>
              </a:rPr>
              <a:t>có hình trụ dài.</a:t>
            </a:r>
          </a:p>
          <a:p>
            <a:endParaRPr lang="x-none" dirty="0"/>
          </a:p>
        </p:txBody>
      </p:sp>
      <p:sp>
        <p:nvSpPr>
          <p:cNvPr id="12" name="Rectangle 11">
            <a:extLst>
              <a:ext uri="{FF2B5EF4-FFF2-40B4-BE49-F238E27FC236}">
                <a16:creationId xmlns="" xmlns:a16="http://schemas.microsoft.com/office/drawing/2014/main" id="{EF00572A-79BD-EC42-8362-0265447F1B81}"/>
              </a:ext>
            </a:extLst>
          </p:cNvPr>
          <p:cNvSpPr/>
          <p:nvPr/>
        </p:nvSpPr>
        <p:spPr>
          <a:xfrm>
            <a:off x="1013171" y="435840"/>
            <a:ext cx="2281561" cy="731015"/>
          </a:xfrm>
          <a:prstGeom prst="rect">
            <a:avLst/>
          </a:prstGeom>
        </p:spPr>
        <p:txBody>
          <a:bodyPr wrap="square" lIns="145143" tIns="72571" rIns="145143" bIns="72571">
            <a:spAutoFit/>
          </a:bodyPr>
          <a:lstStyle/>
          <a:p>
            <a:pPr algn="just">
              <a:lnSpc>
                <a:spcPct val="150000"/>
              </a:lnSpc>
            </a:pPr>
            <a:r>
              <a:rPr lang="vi-VN" sz="2900" dirty="0">
                <a:latin typeface="UTM Avo" panose="02040603050506020204" pitchFamily="18" charset="0"/>
              </a:rPr>
              <a:t> </a:t>
            </a:r>
            <a:r>
              <a:rPr lang="vi-VN" sz="2900" dirty="0">
                <a:solidFill>
                  <a:srgbClr val="FF0000"/>
                </a:solidFill>
                <a:latin typeface="UTM Avo" panose="02040603050506020204" pitchFamily="18" charset="0"/>
              </a:rPr>
              <a:t>bánh </a:t>
            </a:r>
            <a:r>
              <a:rPr lang="vi-VN" sz="2900" dirty="0" smtClean="0">
                <a:solidFill>
                  <a:srgbClr val="FF0000"/>
                </a:solidFill>
                <a:latin typeface="UTM Avo" panose="02040603050506020204" pitchFamily="18" charset="0"/>
              </a:rPr>
              <a:t>tét</a:t>
            </a:r>
            <a:r>
              <a:rPr lang="en-US" sz="2900" dirty="0" smtClean="0">
                <a:solidFill>
                  <a:srgbClr val="FF0000"/>
                </a:solidFill>
                <a:latin typeface="UTM Avo" panose="02040603050506020204" pitchFamily="18" charset="0"/>
              </a:rPr>
              <a:t>:</a:t>
            </a:r>
            <a:endParaRPr lang="vi-VN" sz="2900" b="1" dirty="0">
              <a:solidFill>
                <a:srgbClr val="FF0000"/>
              </a:solidFill>
            </a:endParaRPr>
          </a:p>
        </p:txBody>
      </p:sp>
      <p:pic>
        <p:nvPicPr>
          <p:cNvPr id="2056" name="Picture 8" descr="Bánh tét">
            <a:extLst>
              <a:ext uri="{FF2B5EF4-FFF2-40B4-BE49-F238E27FC236}">
                <a16:creationId xmlns="" xmlns:a16="http://schemas.microsoft.com/office/drawing/2014/main" id="{F42BBC97-7D90-5949-A0BC-227AF6F0645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20547" y="1891373"/>
            <a:ext cx="5298188" cy="397364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hạm Hoài Nhân: Cái lon sữa bò">
            <a:extLst>
              <a:ext uri="{FF2B5EF4-FFF2-40B4-BE49-F238E27FC236}">
                <a16:creationId xmlns="" xmlns:a16="http://schemas.microsoft.com/office/drawing/2014/main" id="{112F549F-6594-1B45-91D5-46D4995F9A2A}"/>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50963" y="2061030"/>
            <a:ext cx="4913722" cy="410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7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056"/>
                                        </p:tgtEl>
                                        <p:attrNameLst>
                                          <p:attrName>style.visibility</p:attrName>
                                        </p:attrNameLst>
                                      </p:cBhvr>
                                      <p:to>
                                        <p:strVal val="visible"/>
                                      </p:to>
                                    </p:set>
                                    <p:animEffect transition="in" filter="fade">
                                      <p:cBhvr>
                                        <p:cTn id="16" dur="500"/>
                                        <p:tgtEl>
                                          <p:spTgt spid="2056"/>
                                        </p:tgtEl>
                                      </p:cBhvr>
                                    </p:animEffect>
                                  </p:childTnLst>
                                </p:cTn>
                              </p:par>
                              <p:par>
                                <p:cTn id="17" presetID="10" presetClass="entr" presetSubtype="0" fill="hold" nodeType="withEffect">
                                  <p:stCondLst>
                                    <p:cond delay="0"/>
                                  </p:stCondLst>
                                  <p:childTnLst>
                                    <p:set>
                                      <p:cBhvr>
                                        <p:cTn id="18" dur="1" fill="hold">
                                          <p:stCondLst>
                                            <p:cond delay="0"/>
                                          </p:stCondLst>
                                        </p:cTn>
                                        <p:tgtEl>
                                          <p:spTgt spid="2058"/>
                                        </p:tgtEl>
                                        <p:attrNameLst>
                                          <p:attrName>style.visibility</p:attrName>
                                        </p:attrNameLst>
                                      </p:cBhvr>
                                      <p:to>
                                        <p:strVal val="visible"/>
                                      </p:to>
                                    </p:set>
                                    <p:animEffect transition="in" filter="fade">
                                      <p:cBhvr>
                                        <p:cTn id="19" dur="5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3C8FAFC-C1D0-49BB-A45E-D744951A028F}"/>
              </a:ext>
            </a:extLst>
          </p:cNvPr>
          <p:cNvSpPr txBox="1"/>
          <p:nvPr/>
        </p:nvSpPr>
        <p:spPr>
          <a:xfrm>
            <a:off x="4228375" y="22237"/>
            <a:ext cx="3677792" cy="729091"/>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0000"/>
                </a:solidFill>
                <a:latin typeface="UTM Avo" panose="02040603050506020204" pitchFamily="18" charset="0"/>
                <a:cs typeface="Arial"/>
                <a:sym typeface="Arial"/>
              </a:rPr>
              <a:t>Tết đến rồi</a:t>
            </a:r>
            <a:endParaRPr lang="en-US" sz="2900" b="1" kern="0" dirty="0">
              <a:solidFill>
                <a:srgbClr val="FF0000"/>
              </a:solidFill>
              <a:latin typeface="UTM Avo" panose="02040603050506020204" pitchFamily="18" charset="0"/>
              <a:cs typeface="Arial"/>
              <a:sym typeface="Arial"/>
            </a:endParaRPr>
          </a:p>
        </p:txBody>
      </p:sp>
      <p:sp>
        <p:nvSpPr>
          <p:cNvPr id="6" name="TextBox 5">
            <a:extLst>
              <a:ext uri="{FF2B5EF4-FFF2-40B4-BE49-F238E27FC236}">
                <a16:creationId xmlns="" xmlns:a16="http://schemas.microsoft.com/office/drawing/2014/main" id="{7BF6BCDF-9F5D-43EF-8D2F-74DA0EBB0C5C}"/>
              </a:ext>
            </a:extLst>
          </p:cNvPr>
          <p:cNvSpPr txBox="1"/>
          <p:nvPr/>
        </p:nvSpPr>
        <p:spPr>
          <a:xfrm>
            <a:off x="128790" y="589350"/>
            <a:ext cx="12063210" cy="5380556"/>
          </a:xfrm>
          <a:prstGeom prst="rect">
            <a:avLst/>
          </a:prstGeom>
          <a:noFill/>
        </p:spPr>
        <p:txBody>
          <a:bodyPr wrap="square" lIns="145143" tIns="72571" rIns="145143" bIns="72571" rtlCol="0">
            <a:spAutoFit/>
          </a:bodyPr>
          <a:lstStyle/>
          <a:p>
            <a:pPr marL="70555">
              <a:lnSpc>
                <a:spcPct val="15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Tết </a:t>
            </a:r>
            <a:r>
              <a:rPr lang="vi-VN" sz="2300" dirty="0">
                <a:latin typeface="UTM Avo" panose="02040603050506020204" pitchFamily="18" charset="0"/>
              </a:rPr>
              <a:t>là khởi đầu cho một năm mới, là dịp lễ được mong chờ nhất trong năm.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Vào </a:t>
            </a:r>
            <a:r>
              <a:rPr lang="vi-VN" sz="2300" dirty="0">
                <a:latin typeface="UTM Avo" panose="02040603050506020204" pitchFamily="18" charset="0"/>
              </a:rPr>
              <a:t>dịp Tết, các gia đình thường gói bánh chưng hoặc bánh tét. Bánh chưng hình vuông, gói bằng lá dong. Bánh tét hình trụ, thường gói bằng lá chuối. Cả hai loại bánh đều làm từ gạo nếp, đỗ xanh, thịt lợn.</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Mai </a:t>
            </a:r>
            <a:r>
              <a:rPr lang="vi-VN" sz="2300" dirty="0">
                <a:latin typeface="UTM Avo" panose="02040603050506020204" pitchFamily="18" charset="0"/>
              </a:rPr>
              <a:t>và đào là hai loài hoa đặc trưng cho Tết ở hai miền Nam, Bắc. Hoa mai rực rỡ sắc vàng. Hoa đào thường có màu hồng tươi, xen lẫn lá xanh và nụ hồng chúm chím.</a:t>
            </a:r>
          </a:p>
          <a:p>
            <a:pPr marL="70555">
              <a:lnSpc>
                <a:spcPct val="15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Ngày </a:t>
            </a:r>
            <a:r>
              <a:rPr lang="vi-VN" sz="2300" dirty="0">
                <a:latin typeface="UTM Avo" panose="02040603050506020204" pitchFamily="18" charset="0"/>
              </a:rPr>
              <a:t>Tết, người lớn thường tặng trẻ em những bao lì xì xinh xắn, với mong ước các em mạnh khoẻ, giỏi giang. Tết là dịp mọi người quây quần bên nhau và dành cho nhau những lời chúc tốt đẹp</a:t>
            </a:r>
            <a:r>
              <a:rPr lang="vi-VN" sz="2300" dirty="0" smtClean="0">
                <a:latin typeface="UTM Avo" panose="02040603050506020204" pitchFamily="18" charset="0"/>
              </a:rPr>
              <a:t>.</a:t>
            </a:r>
            <a:endParaRPr lang="vi-VN" sz="2300" dirty="0">
              <a:latin typeface="UTM Avo" panose="02040603050506020204" pitchFamily="18" charset="0"/>
            </a:endParaRPr>
          </a:p>
        </p:txBody>
      </p:sp>
      <p:sp>
        <p:nvSpPr>
          <p:cNvPr id="7" name="TextBox 6">
            <a:extLst>
              <a:ext uri="{FF2B5EF4-FFF2-40B4-BE49-F238E27FC236}">
                <a16:creationId xmlns="" xmlns:a16="http://schemas.microsoft.com/office/drawing/2014/main" id="{7BF6BCDF-9F5D-43EF-8D2F-74DA0EBB0C5C}"/>
              </a:ext>
            </a:extLst>
          </p:cNvPr>
          <p:cNvSpPr txBox="1"/>
          <p:nvPr/>
        </p:nvSpPr>
        <p:spPr>
          <a:xfrm>
            <a:off x="4908333" y="2691817"/>
            <a:ext cx="1980277" cy="602325"/>
          </a:xfrm>
          <a:prstGeom prst="rect">
            <a:avLst/>
          </a:prstGeom>
          <a:noFill/>
        </p:spPr>
        <p:txBody>
          <a:bodyPr wrap="square" lIns="145143" tIns="72571" rIns="145143" bIns="72571" rtlCol="0">
            <a:spAutoFit/>
          </a:bodyPr>
          <a:lstStyle/>
          <a:p>
            <a:pPr marL="70555">
              <a:lnSpc>
                <a:spcPct val="150000"/>
              </a:lnSpc>
              <a:defRPr/>
            </a:pPr>
            <a:r>
              <a:rPr lang="en-US" sz="2300" kern="0" dirty="0" err="1" smtClean="0">
                <a:solidFill>
                  <a:srgbClr val="FF0000"/>
                </a:solidFill>
                <a:latin typeface="UTM Avo" panose="02040603050506020204" pitchFamily="18" charset="0"/>
                <a:sym typeface="Arial"/>
              </a:rPr>
              <a:t>đặc</a:t>
            </a:r>
            <a:r>
              <a:rPr lang="en-US" sz="2300" kern="0" dirty="0" smtClean="0">
                <a:solidFill>
                  <a:srgbClr val="FF0000"/>
                </a:solidFill>
                <a:latin typeface="UTM Avo" panose="02040603050506020204" pitchFamily="18" charset="0"/>
                <a:sym typeface="Arial"/>
              </a:rPr>
              <a:t> </a:t>
            </a:r>
            <a:r>
              <a:rPr lang="en-US" sz="2300" kern="0" dirty="0" err="1" smtClean="0">
                <a:solidFill>
                  <a:srgbClr val="FF0000"/>
                </a:solidFill>
                <a:latin typeface="UTM Avo" panose="02040603050506020204" pitchFamily="18" charset="0"/>
                <a:sym typeface="Arial"/>
              </a:rPr>
              <a:t>trưng</a:t>
            </a:r>
            <a:endParaRPr lang="vi-VN" sz="2300" dirty="0">
              <a:solidFill>
                <a:srgbClr val="FF0000"/>
              </a:solidFill>
              <a:latin typeface="UTM Avo" panose="02040603050506020204" pitchFamily="18" charset="0"/>
            </a:endParaRPr>
          </a:p>
        </p:txBody>
      </p:sp>
    </p:spTree>
    <p:extLst>
      <p:ext uri="{BB962C8B-B14F-4D97-AF65-F5344CB8AC3E}">
        <p14:creationId xmlns:p14="http://schemas.microsoft.com/office/powerpoint/2010/main" val="173371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2A05FE84-F3FF-423B-ADA4-6F77209D652D}"/>
              </a:ext>
            </a:extLst>
          </p:cNvPr>
          <p:cNvSpPr/>
          <p:nvPr/>
        </p:nvSpPr>
        <p:spPr>
          <a:xfrm>
            <a:off x="1538514" y="1544128"/>
            <a:ext cx="2873817" cy="872143"/>
          </a:xfrm>
          <a:prstGeom prst="rect">
            <a:avLst/>
          </a:prstGeom>
        </p:spPr>
        <p:txBody>
          <a:bodyPr wrap="square" lIns="145143" tIns="72571" rIns="145143" bIns="72571">
            <a:spAutoFit/>
          </a:bodyPr>
          <a:lstStyle/>
          <a:p>
            <a:pPr algn="just">
              <a:lnSpc>
                <a:spcPct val="150000"/>
              </a:lnSpc>
            </a:pPr>
            <a:r>
              <a:rPr lang="vi-VN" sz="2900" dirty="0">
                <a:latin typeface="UTM Avo" panose="02040603050506020204" pitchFamily="18" charset="0"/>
              </a:rPr>
              <a:t> </a:t>
            </a:r>
            <a:r>
              <a:rPr lang="vi-VN" sz="3600" dirty="0">
                <a:solidFill>
                  <a:srgbClr val="FF0000"/>
                </a:solidFill>
                <a:latin typeface="UTM Avo" panose="02040603050506020204" pitchFamily="18" charset="0"/>
              </a:rPr>
              <a:t>đặc </a:t>
            </a:r>
            <a:r>
              <a:rPr lang="vi-VN" sz="3600" dirty="0" smtClean="0">
                <a:solidFill>
                  <a:srgbClr val="FF0000"/>
                </a:solidFill>
                <a:latin typeface="UTM Avo" panose="02040603050506020204" pitchFamily="18" charset="0"/>
              </a:rPr>
              <a:t>trưng</a:t>
            </a:r>
            <a:r>
              <a:rPr lang="en-US" sz="3600" dirty="0" smtClean="0">
                <a:solidFill>
                  <a:srgbClr val="FF0000"/>
                </a:solidFill>
                <a:latin typeface="UTM Avo" panose="02040603050506020204" pitchFamily="18" charset="0"/>
              </a:rPr>
              <a:t>:</a:t>
            </a:r>
            <a:endParaRPr lang="vi-VN" sz="3600" b="1" dirty="0">
              <a:solidFill>
                <a:srgbClr val="FF0000"/>
              </a:solidFill>
            </a:endParaRPr>
          </a:p>
        </p:txBody>
      </p:sp>
      <p:sp>
        <p:nvSpPr>
          <p:cNvPr id="9" name="TextBox 8">
            <a:extLst>
              <a:ext uri="{FF2B5EF4-FFF2-40B4-BE49-F238E27FC236}">
                <a16:creationId xmlns="" xmlns:a16="http://schemas.microsoft.com/office/drawing/2014/main" id="{3BCDD889-B037-48BC-924C-9A4CE9368C89}"/>
              </a:ext>
            </a:extLst>
          </p:cNvPr>
          <p:cNvSpPr txBox="1"/>
          <p:nvPr/>
        </p:nvSpPr>
        <p:spPr>
          <a:xfrm>
            <a:off x="4079482" y="1572005"/>
            <a:ext cx="7082003" cy="859896"/>
          </a:xfrm>
          <a:prstGeom prst="rect">
            <a:avLst/>
          </a:prstGeom>
          <a:noFill/>
        </p:spPr>
        <p:txBody>
          <a:bodyPr wrap="square" lIns="145143" tIns="72571" rIns="145143" bIns="72571" rtlCol="0">
            <a:spAutoFit/>
          </a:bodyPr>
          <a:lstStyle/>
          <a:p>
            <a:pPr>
              <a:lnSpc>
                <a:spcPct val="150000"/>
              </a:lnSpc>
            </a:pPr>
            <a:r>
              <a:rPr lang="vi-VN" sz="3600" dirty="0" smtClean="0">
                <a:latin typeface="UTM Avo" panose="02040603050506020204" pitchFamily="18" charset="0"/>
              </a:rPr>
              <a:t>đặc </a:t>
            </a:r>
            <a:r>
              <a:rPr lang="vi-VN" sz="3600" dirty="0">
                <a:latin typeface="UTM Avo" panose="02040603050506020204" pitchFamily="18" charset="0"/>
              </a:rPr>
              <a:t>điểm riêng, tiêu biểu. </a:t>
            </a:r>
            <a:endParaRPr lang="en-US" sz="3600" dirty="0">
              <a:latin typeface="UTM Avo" panose="02040603050506020204" pitchFamily="18" charset="0"/>
            </a:endParaRPr>
          </a:p>
        </p:txBody>
      </p:sp>
    </p:spTree>
    <p:extLst>
      <p:ext uri="{BB962C8B-B14F-4D97-AF65-F5344CB8AC3E}">
        <p14:creationId xmlns:p14="http://schemas.microsoft.com/office/powerpoint/2010/main" val="319774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TotalTime>
  <Words>1813</Words>
  <Application>Microsoft Office PowerPoint</Application>
  <PresentationFormat>Custom</PresentationFormat>
  <Paragraphs>109</Paragraphs>
  <Slides>23</Slides>
  <Notes>15</Notes>
  <HiddenSlides>0</HiddenSlides>
  <MMClips>0</MMClips>
  <ScaleCrop>false</ScaleCrop>
  <HeadingPairs>
    <vt:vector size="4" baseType="variant">
      <vt:variant>
        <vt:lpstr>Theme</vt:lpstr>
      </vt:variant>
      <vt:variant>
        <vt:i4>5</vt:i4>
      </vt:variant>
      <vt:variant>
        <vt:lpstr>Slide Titles</vt:lpstr>
      </vt:variant>
      <vt:variant>
        <vt:i4>23</vt:i4>
      </vt:variant>
    </vt:vector>
  </HeadingPairs>
  <TitlesOfParts>
    <vt:vector size="28" baseType="lpstr">
      <vt:lpstr>1_Office Theme</vt:lpstr>
      <vt:lpstr>3_Office Theme</vt:lpstr>
      <vt:lpstr>2_Office 主题​​</vt:lpstr>
      <vt:lpstr>2_Office Theme</vt:lpstr>
      <vt:lpstr>7_Office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tran thao</dc:creator>
  <cp:lastModifiedBy>AnhBinh</cp:lastModifiedBy>
  <cp:revision>41</cp:revision>
  <dcterms:created xsi:type="dcterms:W3CDTF">2021-05-27T09:05:16Z</dcterms:created>
  <dcterms:modified xsi:type="dcterms:W3CDTF">2022-01-19T02:12:28Z</dcterms:modified>
</cp:coreProperties>
</file>