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audio2.wav" ContentType="audio/wav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0"/>
  </p:notesMasterIdLst>
  <p:sldIdLst>
    <p:sldId id="376" r:id="rId2"/>
    <p:sldId id="385" r:id="rId3"/>
    <p:sldId id="320" r:id="rId4"/>
    <p:sldId id="364" r:id="rId5"/>
    <p:sldId id="365" r:id="rId6"/>
    <p:sldId id="325" r:id="rId7"/>
    <p:sldId id="323" r:id="rId8"/>
    <p:sldId id="371" r:id="rId9"/>
    <p:sldId id="372" r:id="rId10"/>
    <p:sldId id="377" r:id="rId11"/>
    <p:sldId id="379" r:id="rId12"/>
    <p:sldId id="380" r:id="rId13"/>
    <p:sldId id="381" r:id="rId14"/>
    <p:sldId id="382" r:id="rId15"/>
    <p:sldId id="383" r:id="rId16"/>
    <p:sldId id="378" r:id="rId17"/>
    <p:sldId id="384" r:id="rId18"/>
    <p:sldId id="374" r:id="rId19"/>
  </p:sldIdLst>
  <p:sldSz cx="6858000" cy="5143500"/>
  <p:notesSz cx="6858000" cy="9144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HP001 5 hàng 1 ô ly" pitchFamily="34" charset="0"/>
      <p:bold r:id="rId25"/>
    </p:embeddedFont>
    <p:embeddedFont>
      <p:font typeface="UTM Cookies" pitchFamily="18" charset="0"/>
      <p:regular r:id="rId26"/>
    </p:embeddedFont>
    <p:embeddedFont>
      <p:font typeface="Kalam" charset="0"/>
      <p:regular r:id="rId27"/>
      <p:bold r:id="rId28"/>
    </p:embeddedFont>
    <p:embeddedFont>
      <p:font typeface="UTM Avo" pitchFamily="18" charset="0"/>
      <p:regular r:id="rId29"/>
      <p:bold r:id="rId30"/>
      <p:italic r:id="rId31"/>
      <p:boldItalic r:id="rId32"/>
    </p:embeddedFont>
    <p:embeddedFont>
      <p:font typeface="Montserrat" charset="0"/>
      <p:regular r:id="rId33"/>
      <p:bold r:id="rId34"/>
      <p:italic r:id="rId35"/>
      <p:boldItalic r:id="rId36"/>
    </p:embeddedFont>
    <p:embeddedFont>
      <p:font typeface="HP001 4 hàng" pitchFamily="34" charset="0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574"/>
    <a:srgbClr val="DF3C7E"/>
    <a:srgbClr val="000000"/>
    <a:srgbClr val="BEE7FB"/>
    <a:srgbClr val="E6F7F9"/>
    <a:srgbClr val="ED3D6C"/>
    <a:srgbClr val="E2F7E2"/>
    <a:srgbClr val="C7F1C6"/>
    <a:srgbClr val="BED096"/>
    <a:srgbClr val="7EA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92"/>
    <p:restoredTop sz="91311"/>
  </p:normalViewPr>
  <p:slideViewPr>
    <p:cSldViewPr snapToGrid="0">
      <p:cViewPr>
        <p:scale>
          <a:sx n="104" d="100"/>
          <a:sy n="104" d="100"/>
        </p:scale>
        <p:origin x="-1092" y="240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30510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64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64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64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77577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682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78459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64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64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64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6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4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38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500"/>
            </a:lvl1pPr>
            <a:lvl2pPr marL="288036" indent="0" algn="ctr">
              <a:buNone/>
              <a:defRPr sz="1300"/>
            </a:lvl2pPr>
            <a:lvl3pPr marL="576072" indent="0" algn="ctr">
              <a:buNone/>
              <a:defRPr sz="1100"/>
            </a:lvl3pPr>
            <a:lvl4pPr marL="864108" indent="0" algn="ctr">
              <a:buNone/>
              <a:defRPr sz="1000"/>
            </a:lvl4pPr>
            <a:lvl5pPr marL="1152144" indent="0" algn="ctr">
              <a:buNone/>
              <a:defRPr sz="1000"/>
            </a:lvl5pPr>
            <a:lvl6pPr marL="1440180" indent="0" algn="ctr">
              <a:buNone/>
              <a:defRPr sz="1000"/>
            </a:lvl6pPr>
            <a:lvl7pPr marL="1728216" indent="0" algn="ctr">
              <a:buNone/>
              <a:defRPr sz="1000"/>
            </a:lvl7pPr>
            <a:lvl8pPr marL="2016252" indent="0" algn="ctr">
              <a:buNone/>
              <a:defRPr sz="1000"/>
            </a:lvl8pPr>
            <a:lvl9pPr marL="2304288" indent="0" algn="ctr">
              <a:buNone/>
              <a:defRPr sz="1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E5983328-5D9C-4CDA-A4B0-8F0932BA2C1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4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F86BAB08-D03A-4FEF-8092-001CB785BBAB}" type="datetimeFigureOut">
              <a:rPr lang="zh-CN" altLang="en-US" smtClean="0"/>
              <a:pPr/>
              <a:t>2022/2/9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2997953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5B48A23-F086-E848-93F2-BE7280BF92FE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690" r:id="rId3"/>
    <p:sldLayoutId id="2147483694" r:id="rId4"/>
    <p:sldLayoutId id="2147483720" r:id="rId5"/>
    <p:sldLayoutId id="214748372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microsoft.com/office/2007/relationships/hdphoto" Target="../media/hdphoto6.wdp"/><Relationship Id="rId4" Type="http://schemas.openxmlformats.org/officeDocument/2006/relationships/image" Target="../media/image15.png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17.png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0959" y="1865361"/>
            <a:ext cx="4943814" cy="1084217"/>
          </a:xfrm>
        </p:spPr>
        <p:txBody>
          <a:bodyPr>
            <a:normAutofit fontScale="90000"/>
          </a:bodyPr>
          <a:lstStyle/>
          <a:p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058236" y="1404849"/>
            <a:ext cx="3697744" cy="1598392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2" name="Right Arrow 11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988751" y="2040601"/>
              <a:ext cx="3699849" cy="6001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300" b="1" dirty="0" err="1">
                  <a:solidFill>
                    <a:srgbClr val="0418AC"/>
                  </a:solidFill>
                </a:rPr>
                <a:t>Trả</a:t>
              </a:r>
              <a:r>
                <a:rPr lang="en-US" sz="3300" b="1" dirty="0">
                  <a:solidFill>
                    <a:srgbClr val="0418AC"/>
                  </a:solidFill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</a:rPr>
                <a:t>lời</a:t>
              </a:r>
              <a:r>
                <a:rPr lang="en-US" sz="3300" b="1" dirty="0">
                  <a:solidFill>
                    <a:srgbClr val="0418AC"/>
                  </a:solidFill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</a:rPr>
                <a:t>câu</a:t>
              </a:r>
              <a:r>
                <a:rPr lang="en-US" sz="3300" b="1" dirty="0">
                  <a:solidFill>
                    <a:srgbClr val="0418AC"/>
                  </a:solidFill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</a:rPr>
                <a:t>hỏi</a:t>
              </a:r>
              <a:endParaRPr lang="en-US" sz="3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280530" y="1591489"/>
            <a:ext cx="881840" cy="1225112"/>
            <a:chOff x="2210284" y="3447251"/>
            <a:chExt cx="826089" cy="809063"/>
          </a:xfrm>
        </p:grpSpPr>
        <p:sp>
          <p:nvSpPr>
            <p:cNvPr id="18" name="Oval 17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2" y="2815349"/>
            <a:ext cx="1187830" cy="210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541" y="2654488"/>
            <a:ext cx="1842459" cy="22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478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D81F9C-5540-DC45-A516-86675EBBDA71}"/>
              </a:ext>
            </a:extLst>
          </p:cNvPr>
          <p:cNvSpPr txBox="1"/>
          <p:nvPr/>
        </p:nvSpPr>
        <p:spPr>
          <a:xfrm>
            <a:off x="1806900" y="1045268"/>
            <a:ext cx="4200708" cy="222984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Mỗi sớm mai thức dậy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Lũy tre xanh rì rào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Ngọn tre cong gọng vó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Kéo mặt trời lên cao.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-54864" y="362567"/>
            <a:ext cx="6858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975104" y="2075688"/>
            <a:ext cx="2532888" cy="182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975104" y="2633472"/>
            <a:ext cx="3410712" cy="182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64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155448" y="362567"/>
            <a:ext cx="6858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73468A3-04CE-474D-9094-148A90BAFEC5}"/>
              </a:ext>
            </a:extLst>
          </p:cNvPr>
          <p:cNvSpPr txBox="1"/>
          <p:nvPr/>
        </p:nvSpPr>
        <p:spPr>
          <a:xfrm>
            <a:off x="1837908" y="998583"/>
            <a:ext cx="3730788" cy="175432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Những trưa đồng đầy nắng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Trâu nằm nhai bóng râm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bần thần nhớ gió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Chợt về đầy tiếng chim.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345436" y="2203704"/>
            <a:ext cx="1897380" cy="182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70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137160" y="399143"/>
            <a:ext cx="6858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157E49-1CB3-7942-896D-87CEF3428222}"/>
              </a:ext>
            </a:extLst>
          </p:cNvPr>
          <p:cNvSpPr txBox="1"/>
          <p:nvPr/>
        </p:nvSpPr>
        <p:spPr>
          <a:xfrm>
            <a:off x="1749636" y="1036124"/>
            <a:ext cx="3087540" cy="175432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Mặt trời xuống núi ngủ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nâng vầng trăng lên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Sao, sao treo đầy </a:t>
            </a:r>
            <a:r>
              <a:rPr kumimoji="0" lang="vi-VN" sz="18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</a:t>
            </a:r>
            <a:r>
              <a:rPr lang="en-US" sz="1800" dirty="0">
                <a:latin typeface="UTM Avo" panose="02040603050506020204" pitchFamily="18" charset="0"/>
              </a:rPr>
              <a:t>à</a:t>
            </a:r>
            <a:r>
              <a:rPr kumimoji="0" lang="vi-VN" sz="18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</a:t>
            </a:r>
            <a:endParaRPr kumimoji="0" lang="vi-VN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Suốt đêm dài thắp sáng.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448056" y="2717298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87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394621" y="-57473"/>
            <a:ext cx="206875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Luỹ tre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D81F9C-5540-DC45-A516-86675EBBDA71}"/>
              </a:ext>
            </a:extLst>
          </p:cNvPr>
          <p:cNvSpPr txBox="1"/>
          <p:nvPr/>
        </p:nvSpPr>
        <p:spPr>
          <a:xfrm>
            <a:off x="435300" y="524060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Mỗi sớm mai thức dậy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Lũy tre xanh rì rào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Ngọn tre cong gọng vó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Kéo mặt trời lên cao.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3468A3-04CE-474D-9094-148A90BAFEC5}"/>
              </a:ext>
            </a:extLst>
          </p:cNvPr>
          <p:cNvSpPr txBox="1"/>
          <p:nvPr/>
        </p:nvSpPr>
        <p:spPr>
          <a:xfrm>
            <a:off x="429732" y="228788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Những trưa đồng đầy nắng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Trâu nằm nhai bóng râm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bần thần nhớ gió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Chợt về đầy tiếng chim.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157E49-1CB3-7942-896D-87CEF3428222}"/>
              </a:ext>
            </a:extLst>
          </p:cNvPr>
          <p:cNvSpPr txBox="1"/>
          <p:nvPr/>
        </p:nvSpPr>
        <p:spPr>
          <a:xfrm>
            <a:off x="3770460" y="524060"/>
            <a:ext cx="3087540" cy="156966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Mặt trời xuống núi ngủ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nâng vầng trăng lên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Sao, sao treo đầy 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</a:t>
            </a:r>
            <a:r>
              <a:rPr lang="en-US" sz="1600" dirty="0">
                <a:latin typeface="UTM Avo" panose="02040603050506020204" pitchFamily="18" charset="0"/>
              </a:rPr>
              <a:t>à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</a:t>
            </a:r>
            <a:endParaRPr kumimoji="0" lang="vi-VN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Suốt đêm dài thắp sáng.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F15D05-4665-A642-A294-0E4CF2729567}"/>
              </a:ext>
            </a:extLst>
          </p:cNvPr>
          <p:cNvSpPr txBox="1"/>
          <p:nvPr/>
        </p:nvSpPr>
        <p:spPr>
          <a:xfrm>
            <a:off x="3770460" y="228788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Bỗng gà lên tiếng gáy 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Xôn xao ngoài lũy tre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Đêm chuyển dần về sáng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Mầm măng đợi nắng về.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4D4206-8C8A-D848-9C80-72D8D861F2EB}"/>
              </a:ext>
            </a:extLst>
          </p:cNvPr>
          <p:cNvSpPr txBox="1"/>
          <p:nvPr/>
        </p:nvSpPr>
        <p:spPr>
          <a:xfrm>
            <a:off x="4499955" y="3785212"/>
            <a:ext cx="2180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(Nguyễn Công Dương)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640080" y="4077312"/>
            <a:ext cx="593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28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394621" y="-57473"/>
            <a:ext cx="206875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Luỹ tre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D81F9C-5540-DC45-A516-86675EBBDA71}"/>
              </a:ext>
            </a:extLst>
          </p:cNvPr>
          <p:cNvSpPr txBox="1"/>
          <p:nvPr/>
        </p:nvSpPr>
        <p:spPr>
          <a:xfrm>
            <a:off x="435300" y="524060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Mỗi sớm mai thức dậy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Lũy tre xanh rì rào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Ngọn tre cong gọng vó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Kéo mặt trời lên cao.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3468A3-04CE-474D-9094-148A90BAFEC5}"/>
              </a:ext>
            </a:extLst>
          </p:cNvPr>
          <p:cNvSpPr txBox="1"/>
          <p:nvPr/>
        </p:nvSpPr>
        <p:spPr>
          <a:xfrm>
            <a:off x="429732" y="228788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Những trưa đồng đầy nắng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Trâu nằm nhai bóng râm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bần thần nhớ gió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Chợt về đầy tiếng chim.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157E49-1CB3-7942-896D-87CEF3428222}"/>
              </a:ext>
            </a:extLst>
          </p:cNvPr>
          <p:cNvSpPr txBox="1"/>
          <p:nvPr/>
        </p:nvSpPr>
        <p:spPr>
          <a:xfrm>
            <a:off x="3770460" y="524060"/>
            <a:ext cx="3087540" cy="156966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Mặt trời xuống núi ngủ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nâng vầng trăng lên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Sao, sao treo đầy 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</a:t>
            </a:r>
            <a:r>
              <a:rPr lang="en-US" sz="1600" dirty="0">
                <a:latin typeface="UTM Avo" panose="02040603050506020204" pitchFamily="18" charset="0"/>
              </a:rPr>
              <a:t>à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</a:t>
            </a:r>
            <a:endParaRPr kumimoji="0" lang="vi-VN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Suốt đêm dài thắp sáng.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F15D05-4665-A642-A294-0E4CF2729567}"/>
              </a:ext>
            </a:extLst>
          </p:cNvPr>
          <p:cNvSpPr txBox="1"/>
          <p:nvPr/>
        </p:nvSpPr>
        <p:spPr>
          <a:xfrm>
            <a:off x="3770460" y="228788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Bỗng gà lên tiếng gáy 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Xôn xao ngoài lũy tre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Đêm chuyển dần về sáng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Mầm măng đợi nắng về.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4D4206-8C8A-D848-9C80-72D8D861F2EB}"/>
              </a:ext>
            </a:extLst>
          </p:cNvPr>
          <p:cNvSpPr txBox="1"/>
          <p:nvPr/>
        </p:nvSpPr>
        <p:spPr>
          <a:xfrm>
            <a:off x="4499955" y="3785212"/>
            <a:ext cx="2180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(Nguyễn Công Dương)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xmlns="" id="{0271F221-4D5E-49DF-A980-0905C56925B9}"/>
              </a:ext>
            </a:extLst>
          </p:cNvPr>
          <p:cNvSpPr/>
          <p:nvPr/>
        </p:nvSpPr>
        <p:spPr>
          <a:xfrm>
            <a:off x="1890696" y="4287794"/>
            <a:ext cx="2915062" cy="40104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Luyện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đọc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lại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99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2" y="2815349"/>
            <a:ext cx="1187830" cy="210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541" y="2654488"/>
            <a:ext cx="1842459" cy="22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987879" y="1582478"/>
            <a:ext cx="5527221" cy="1598392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7" name="Right Arrow 16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988751" y="2040601"/>
              <a:ext cx="6151565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3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3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3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2573" y="1769118"/>
            <a:ext cx="881840" cy="1225112"/>
            <a:chOff x="1812964" y="1781988"/>
            <a:chExt cx="1175787" cy="1225112"/>
          </a:xfrm>
        </p:grpSpPr>
        <p:sp>
          <p:nvSpPr>
            <p:cNvPr id="24" name="Oval 23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52410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394621" y="-57473"/>
            <a:ext cx="206875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Luỹ tre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D81F9C-5540-DC45-A516-86675EBBDA71}"/>
              </a:ext>
            </a:extLst>
          </p:cNvPr>
          <p:cNvSpPr txBox="1"/>
          <p:nvPr/>
        </p:nvSpPr>
        <p:spPr>
          <a:xfrm>
            <a:off x="435300" y="524060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Mỗi sớm mai thức dậy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Lũy tre xanh rì rào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Ngọn tre cong gọng vó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Kéo mặt trời lên cao.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3468A3-04CE-474D-9094-148A90BAFEC5}"/>
              </a:ext>
            </a:extLst>
          </p:cNvPr>
          <p:cNvSpPr txBox="1"/>
          <p:nvPr/>
        </p:nvSpPr>
        <p:spPr>
          <a:xfrm>
            <a:off x="429732" y="228788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Những trưa đồng đầy nắng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Trâu nằm nhai bóng râm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bần thần nhớ gió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Chợt về đầy tiếng chim.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157E49-1CB3-7942-896D-87CEF3428222}"/>
              </a:ext>
            </a:extLst>
          </p:cNvPr>
          <p:cNvSpPr txBox="1"/>
          <p:nvPr/>
        </p:nvSpPr>
        <p:spPr>
          <a:xfrm>
            <a:off x="3770460" y="524060"/>
            <a:ext cx="3087540" cy="156966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Mặt trời xuống núi ngủ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nâng vầng trăng lên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Sao, sao treo đầy 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</a:t>
            </a:r>
            <a:r>
              <a:rPr lang="en-US" sz="1600" dirty="0">
                <a:latin typeface="UTM Avo" panose="02040603050506020204" pitchFamily="18" charset="0"/>
              </a:rPr>
              <a:t>à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</a:t>
            </a:r>
            <a:endParaRPr kumimoji="0" lang="vi-VN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Suốt đêm dài thắp sáng.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F15D05-4665-A642-A294-0E4CF2729567}"/>
              </a:ext>
            </a:extLst>
          </p:cNvPr>
          <p:cNvSpPr txBox="1"/>
          <p:nvPr/>
        </p:nvSpPr>
        <p:spPr>
          <a:xfrm>
            <a:off x="3770460" y="228788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Bỗng gà lên tiếng gáy 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Xôn xao ngoài lũy tre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Đêm chuyển dần về sáng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Mầm măng đợi nắng về.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4D4206-8C8A-D848-9C80-72D8D861F2EB}"/>
              </a:ext>
            </a:extLst>
          </p:cNvPr>
          <p:cNvSpPr txBox="1"/>
          <p:nvPr/>
        </p:nvSpPr>
        <p:spPr>
          <a:xfrm>
            <a:off x="4499955" y="3785212"/>
            <a:ext cx="2180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(Nguyễn Công Dương)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795528" y="4077312"/>
            <a:ext cx="593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D6F54BCA-ED4F-D747-8ABE-A6F6A567012B}"/>
              </a:ext>
            </a:extLst>
          </p:cNvPr>
          <p:cNvCxnSpPr/>
          <p:nvPr/>
        </p:nvCxnSpPr>
        <p:spPr>
          <a:xfrm>
            <a:off x="983889" y="865294"/>
            <a:ext cx="8357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6F54BCA-ED4F-D747-8ABE-A6F6A567012B}"/>
              </a:ext>
            </a:extLst>
          </p:cNvPr>
          <p:cNvCxnSpPr/>
          <p:nvPr/>
        </p:nvCxnSpPr>
        <p:spPr>
          <a:xfrm>
            <a:off x="3928257" y="3361606"/>
            <a:ext cx="4178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D6F54BCA-ED4F-D747-8ABE-A6F6A567012B}"/>
              </a:ext>
            </a:extLst>
          </p:cNvPr>
          <p:cNvCxnSpPr/>
          <p:nvPr/>
        </p:nvCxnSpPr>
        <p:spPr>
          <a:xfrm flipV="1">
            <a:off x="6025896" y="3370750"/>
            <a:ext cx="420624" cy="57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D6F54BCA-ED4F-D747-8ABE-A6F6A567012B}"/>
              </a:ext>
            </a:extLst>
          </p:cNvPr>
          <p:cNvCxnSpPr/>
          <p:nvPr/>
        </p:nvCxnSpPr>
        <p:spPr>
          <a:xfrm>
            <a:off x="1285641" y="2630086"/>
            <a:ext cx="4178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90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A1072C0-7CDA-3B41-9683-C01B2BFCAA3D}"/>
              </a:ext>
            </a:extLst>
          </p:cNvPr>
          <p:cNvSpPr txBox="1"/>
          <p:nvPr/>
        </p:nvSpPr>
        <p:spPr>
          <a:xfrm>
            <a:off x="409868" y="433006"/>
            <a:ext cx="6038263" cy="453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1800" dirty="0">
                <a:latin typeface="UTM Avo" panose="02040603050506020204" pitchFamily="18" charset="0"/>
              </a:rPr>
              <a:t>Tìm thêm những từ ngữ chỉ thời gian mà em biết.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EFE57F7C-F820-5845-B287-D56571B068AB}"/>
              </a:ext>
            </a:extLst>
          </p:cNvPr>
          <p:cNvSpPr/>
          <p:nvPr/>
        </p:nvSpPr>
        <p:spPr>
          <a:xfrm>
            <a:off x="760396" y="1318661"/>
            <a:ext cx="1876926" cy="6545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ngày</a:t>
            </a:r>
            <a:endParaRPr lang="x-none" sz="2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xmlns="" id="{C1FD52B1-CFA1-0640-8847-F3A564072548}"/>
              </a:ext>
            </a:extLst>
          </p:cNvPr>
          <p:cNvSpPr/>
          <p:nvPr/>
        </p:nvSpPr>
        <p:spPr>
          <a:xfrm>
            <a:off x="4053829" y="1318661"/>
            <a:ext cx="1876926" cy="6545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tháng</a:t>
            </a:r>
            <a:endParaRPr lang="x-none" sz="2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xmlns="" id="{EF4033CC-28A5-B647-B4DA-7D75314DC5AA}"/>
              </a:ext>
            </a:extLst>
          </p:cNvPr>
          <p:cNvSpPr/>
          <p:nvPr/>
        </p:nvSpPr>
        <p:spPr>
          <a:xfrm>
            <a:off x="2490537" y="2529487"/>
            <a:ext cx="1876926" cy="654518"/>
          </a:xfrm>
          <a:prstGeom prst="roundRect">
            <a:avLst/>
          </a:prstGeom>
          <a:solidFill>
            <a:schemeClr val="accent4"/>
          </a:solidFill>
          <a:ln w="19050">
            <a:solidFill>
              <a:srgbClr val="002060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năm</a:t>
            </a:r>
            <a:endParaRPr lang="x-none" sz="2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xmlns="" id="{2A45903A-93D9-3040-8904-5F231ECA9FA7}"/>
              </a:ext>
            </a:extLst>
          </p:cNvPr>
          <p:cNvSpPr/>
          <p:nvPr/>
        </p:nvSpPr>
        <p:spPr>
          <a:xfrm>
            <a:off x="836443" y="3607163"/>
            <a:ext cx="1876926" cy="654518"/>
          </a:xfrm>
          <a:prstGeom prst="roundRect">
            <a:avLst/>
          </a:prstGeom>
          <a:solidFill>
            <a:srgbClr val="B7D574"/>
          </a:solidFill>
          <a:ln w="19050">
            <a:solidFill>
              <a:schemeClr val="bg1">
                <a:lumMod val="2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hôm qua</a:t>
            </a:r>
            <a:endParaRPr lang="x-none" sz="2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xmlns="" id="{B29899BB-8DA1-504F-98B0-B4E577FE0CEA}"/>
              </a:ext>
            </a:extLst>
          </p:cNvPr>
          <p:cNvSpPr/>
          <p:nvPr/>
        </p:nvSpPr>
        <p:spPr>
          <a:xfrm>
            <a:off x="4024953" y="3740313"/>
            <a:ext cx="1876926" cy="65451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………</a:t>
            </a:r>
            <a:endParaRPr lang="x-none" sz="2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01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>
          <a:xfrm>
            <a:off x="0" y="-40944"/>
            <a:ext cx="6858000" cy="5519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endParaRPr lang="en-US" sz="1100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932782" y="52542"/>
            <a:ext cx="5806345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10" y="-39371"/>
            <a:ext cx="74652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912945" y="378867"/>
            <a:ext cx="6068570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9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2 năm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06421" y="837354"/>
            <a:ext cx="5054819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24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706717" y="1272977"/>
            <a:ext cx="1382155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Luỹ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tre</a:t>
            </a:r>
            <a:endParaRPr lang="en-US" altLang="zh-CN" sz="2400" b="1" kern="1200" dirty="0">
              <a:solidFill>
                <a:srgbClr val="FF0000"/>
              </a:solidFill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26369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5FE461F-E49E-4C41-98B4-152CC73E74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685" y="530926"/>
            <a:ext cx="695814" cy="366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00F577-F819-4602-BCEB-985221633540}"/>
              </a:ext>
            </a:extLst>
          </p:cNvPr>
          <p:cNvSpPr txBox="1"/>
          <p:nvPr/>
        </p:nvSpPr>
        <p:spPr>
          <a:xfrm>
            <a:off x="1302041" y="1272256"/>
            <a:ext cx="4620268" cy="654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800" b="1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Giải đố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5B728C-6E08-431C-95CB-497657ACF5B5}"/>
              </a:ext>
            </a:extLst>
          </p:cNvPr>
          <p:cNvSpPr txBox="1"/>
          <p:nvPr/>
        </p:nvSpPr>
        <p:spPr>
          <a:xfrm>
            <a:off x="1525276" y="378487"/>
            <a:ext cx="4620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chemeClr val="tx1"/>
                </a:solidFill>
                <a:latin typeface="UTM Cookies" panose="02040603050506020204" pitchFamily="18" charset="0"/>
              </a:rPr>
              <a:t>LUỸ TRE</a:t>
            </a:r>
            <a:endParaRPr lang="en-US" sz="4800" dirty="0">
              <a:solidFill>
                <a:schemeClr val="tx1"/>
              </a:solidFill>
              <a:latin typeface="UTM Cookies" panose="02040603050506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6E3102-0A59-D941-8EFB-F68A7CC0ACCD}"/>
              </a:ext>
            </a:extLst>
          </p:cNvPr>
          <p:cNvSpPr txBox="1"/>
          <p:nvPr/>
        </p:nvSpPr>
        <p:spPr>
          <a:xfrm>
            <a:off x="350299" y="2027292"/>
            <a:ext cx="399744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Cái gì mang dáng quê hương</a:t>
            </a:r>
          </a:p>
          <a:p>
            <a:pPr algn="ctr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Thân chia từng đốt, rợp đường em đi</a:t>
            </a:r>
          </a:p>
          <a:p>
            <a:pPr algn="ctr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Mầm non dành tặng thiếu nhi</a:t>
            </a:r>
          </a:p>
          <a:p>
            <a:pPr algn="ctr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Gắn trên huy 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hiệ</a:t>
            </a:r>
            <a:r>
              <a:rPr lang="en-US" sz="1600" dirty="0">
                <a:latin typeface="UTM Avo" panose="02040603050506020204" pitchFamily="18" charset="0"/>
                <a:ea typeface="Calibri" panose="020F0502020204030204" pitchFamily="34" charset="0"/>
              </a:rPr>
              <a:t>u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, 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em ghi tạc lòng?</a:t>
            </a:r>
          </a:p>
          <a:p>
            <a:pPr algn="r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(Là cây gì?)</a:t>
            </a: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2" name="Rectangle: Rounded Corners 5">
            <a:extLst>
              <a:ext uri="{FF2B5EF4-FFF2-40B4-BE49-F238E27FC236}">
                <a16:creationId xmlns:a16="http://schemas.microsoft.com/office/drawing/2014/main" xmlns="" id="{E86D3390-30B6-9041-A381-D4DCBD774216}"/>
              </a:ext>
            </a:extLst>
          </p:cNvPr>
          <p:cNvSpPr/>
          <p:nvPr/>
        </p:nvSpPr>
        <p:spPr>
          <a:xfrm>
            <a:off x="4967589" y="3880247"/>
            <a:ext cx="1265855" cy="37402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Cây tre</a:t>
            </a:r>
          </a:p>
        </p:txBody>
      </p:sp>
      <p:pic>
        <p:nvPicPr>
          <p:cNvPr id="3" name="Picture 2" descr="Transparent Bamboo Stick Png - Cartoon Bamboo, Png Download - kindpng">
            <a:extLst>
              <a:ext uri="{FF2B5EF4-FFF2-40B4-BE49-F238E27FC236}">
                <a16:creationId xmlns:a16="http://schemas.microsoft.com/office/drawing/2014/main" xmlns="" id="{CDBD5391-9C56-FC46-AC97-CFE356146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10" y="1175192"/>
            <a:ext cx="3530215" cy="279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4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19D18CF-4B80-144B-9BC1-FF1904E871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253" r="45893"/>
          <a:stretch/>
        </p:blipFill>
        <p:spPr>
          <a:xfrm>
            <a:off x="0" y="0"/>
            <a:ext cx="3901707" cy="514349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4210663" y="-20600"/>
            <a:ext cx="2068758" cy="453907"/>
          </a:xfrm>
          <a:prstGeom prst="rect">
            <a:avLst/>
          </a:prstGeom>
          <a:solidFill>
            <a:schemeClr val="accent2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LUỸ TRE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89595" y="346376"/>
            <a:ext cx="2580289" cy="1096839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Mỗi sớm mai thức dậy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Lũy tre xanh rì rào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Ngọn tre cong gọng vó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Kéo mặt trời lên cao.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FC2269A-94D6-2744-901A-B6446179E0EF}"/>
              </a:ext>
            </a:extLst>
          </p:cNvPr>
          <p:cNvSpPr txBox="1"/>
          <p:nvPr/>
        </p:nvSpPr>
        <p:spPr>
          <a:xfrm>
            <a:off x="4084027" y="1494506"/>
            <a:ext cx="2773973" cy="1096839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Những trưa đồng đầy nắng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Trâu nằm nhai bóng râm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Tre bần thần nhớ gió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Chợt về đầy tiếng chim.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5F81553-B441-E140-AA9C-17472ACCC983}"/>
              </a:ext>
            </a:extLst>
          </p:cNvPr>
          <p:cNvSpPr txBox="1"/>
          <p:nvPr/>
        </p:nvSpPr>
        <p:spPr>
          <a:xfrm>
            <a:off x="4084027" y="2673895"/>
            <a:ext cx="2580289" cy="112646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Mặt trời xuống núi ngủ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Tre nâng vầng trăng lên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Sao, sao treo đầy </a:t>
            </a:r>
            <a:r>
              <a:rPr lang="vi-VN" dirty="0" smtClean="0">
                <a:latin typeface="UTM Avo" panose="02040603050506020204" pitchFamily="18" charset="0"/>
              </a:rPr>
              <a:t>c</a:t>
            </a:r>
            <a:r>
              <a:rPr lang="en-US" dirty="0">
                <a:latin typeface="UTM Avo" panose="02040603050506020204" pitchFamily="18" charset="0"/>
              </a:rPr>
              <a:t>à</a:t>
            </a:r>
            <a:r>
              <a:rPr lang="vi-VN" dirty="0" smtClean="0">
                <a:latin typeface="UTM Avo" panose="02040603050506020204" pitchFamily="18" charset="0"/>
              </a:rPr>
              <a:t>nh</a:t>
            </a:r>
            <a:endParaRPr lang="vi-VN" dirty="0">
              <a:latin typeface="UTM Avo" panose="02040603050506020204" pitchFamily="18" charset="0"/>
            </a:endParaRP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Suốt đêm dài thắp sáng.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C107173-2331-904B-A26F-FFF99854D54D}"/>
              </a:ext>
            </a:extLst>
          </p:cNvPr>
          <p:cNvSpPr txBox="1"/>
          <p:nvPr/>
        </p:nvSpPr>
        <p:spPr>
          <a:xfrm>
            <a:off x="4084027" y="3825852"/>
            <a:ext cx="2773973" cy="1384995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Bỗng gà lên tiếng gáy 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Xôn xao ngoài lũy tre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Đêm chuyển dần về sáng</a:t>
            </a:r>
          </a:p>
          <a:p>
            <a:pPr marL="44450" algn="just">
              <a:lnSpc>
                <a:spcPct val="120000"/>
              </a:lnSpc>
              <a:defRPr/>
            </a:pPr>
            <a:r>
              <a:rPr lang="vi-VN" dirty="0">
                <a:latin typeface="UTM Avo" panose="02040603050506020204" pitchFamily="18" charset="0"/>
              </a:rPr>
              <a:t>Mầm măng đợi nắng về</a:t>
            </a:r>
            <a:r>
              <a:rPr lang="vi-VN" dirty="0" smtClean="0">
                <a:latin typeface="UTM Avo" panose="02040603050506020204" pitchFamily="18" charset="0"/>
              </a:rPr>
              <a:t>.</a:t>
            </a:r>
            <a:endParaRPr lang="en-US" dirty="0" smtClean="0">
              <a:latin typeface="UTM Avo" panose="02040603050506020204" pitchFamily="18" charset="0"/>
            </a:endParaRPr>
          </a:p>
          <a:p>
            <a:pPr marL="44450">
              <a:lnSpc>
                <a:spcPct val="120000"/>
              </a:lnSpc>
              <a:defRPr/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 (</a:t>
            </a:r>
            <a:r>
              <a:rPr lang="en-US" dirty="0" err="1" smtClean="0">
                <a:latin typeface="UTM Avo" panose="02040603050506020204" pitchFamily="18" charset="0"/>
              </a:rPr>
              <a:t>Nguyễn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Dương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5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394621" y="79687"/>
            <a:ext cx="206875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Luỹ tre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D81F9C-5540-DC45-A516-86675EBBDA71}"/>
              </a:ext>
            </a:extLst>
          </p:cNvPr>
          <p:cNvSpPr txBox="1"/>
          <p:nvPr/>
        </p:nvSpPr>
        <p:spPr>
          <a:xfrm>
            <a:off x="435300" y="661220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Mỗi sớm mai thức dậy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Lũy tre xanh 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rì rào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Ngọn tre cong 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gọng vó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Kéo mặt trời lên cao.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3468A3-04CE-474D-9094-148A90BAFEC5}"/>
              </a:ext>
            </a:extLst>
          </p:cNvPr>
          <p:cNvSpPr txBox="1"/>
          <p:nvPr/>
        </p:nvSpPr>
        <p:spPr>
          <a:xfrm>
            <a:off x="429732" y="242504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Những trưa đồng đầy nắng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Trâu nằm nhai bóng râm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Tre 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bần thần </a:t>
            </a:r>
            <a:r>
              <a:rPr lang="vi-VN" sz="1600" dirty="0">
                <a:latin typeface="UTM Avo" panose="02040603050506020204" pitchFamily="18" charset="0"/>
              </a:rPr>
              <a:t>nhớ gió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Chợt về đầy tiếng chim.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157E49-1CB3-7942-896D-87CEF3428222}"/>
              </a:ext>
            </a:extLst>
          </p:cNvPr>
          <p:cNvSpPr txBox="1"/>
          <p:nvPr/>
        </p:nvSpPr>
        <p:spPr>
          <a:xfrm>
            <a:off x="3770460" y="661220"/>
            <a:ext cx="3087540" cy="156966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Mặt trời 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xuống núi </a:t>
            </a:r>
            <a:r>
              <a:rPr lang="vi-VN" sz="1600" dirty="0">
                <a:latin typeface="UTM Avo" panose="02040603050506020204" pitchFamily="18" charset="0"/>
              </a:rPr>
              <a:t>ngủ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Tre nâng vầng trăng lên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Sao, sao treo đầy </a:t>
            </a:r>
            <a:r>
              <a:rPr lang="vi-VN" sz="1600" dirty="0" smtClean="0">
                <a:latin typeface="UTM Avo" panose="02040603050506020204" pitchFamily="18" charset="0"/>
              </a:rPr>
              <a:t>c</a:t>
            </a:r>
            <a:r>
              <a:rPr lang="en-US" sz="1600" dirty="0">
                <a:latin typeface="UTM Avo" panose="02040603050506020204" pitchFamily="18" charset="0"/>
              </a:rPr>
              <a:t>à</a:t>
            </a:r>
            <a:r>
              <a:rPr lang="vi-VN" sz="1600" dirty="0" smtClean="0">
                <a:latin typeface="UTM Avo" panose="02040603050506020204" pitchFamily="18" charset="0"/>
              </a:rPr>
              <a:t>nh</a:t>
            </a:r>
            <a:endParaRPr lang="vi-VN" sz="1600" dirty="0">
              <a:latin typeface="UTM Avo" panose="02040603050506020204" pitchFamily="18" charset="0"/>
            </a:endParaRP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Suốt đêm dài thắp sáng.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F15D05-4665-A642-A294-0E4CF2729567}"/>
              </a:ext>
            </a:extLst>
          </p:cNvPr>
          <p:cNvSpPr txBox="1"/>
          <p:nvPr/>
        </p:nvSpPr>
        <p:spPr>
          <a:xfrm>
            <a:off x="3770460" y="2425047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Bỗng gà lên tiếng gáy 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Xôn xao </a:t>
            </a:r>
            <a:r>
              <a:rPr lang="vi-VN" sz="1600" dirty="0">
                <a:latin typeface="UTM Avo" panose="02040603050506020204" pitchFamily="18" charset="0"/>
              </a:rPr>
              <a:t>ngoài lũy tre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dirty="0">
                <a:latin typeface="UTM Avo" panose="02040603050506020204" pitchFamily="18" charset="0"/>
              </a:rPr>
              <a:t>Đêm chuyển dần về sáng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Mầm măng </a:t>
            </a:r>
            <a:r>
              <a:rPr lang="vi-VN" sz="1600" dirty="0">
                <a:latin typeface="UTM Avo" panose="02040603050506020204" pitchFamily="18" charset="0"/>
              </a:rPr>
              <a:t>đợi nắng về.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4D4206-8C8A-D848-9C80-72D8D861F2EB}"/>
              </a:ext>
            </a:extLst>
          </p:cNvPr>
          <p:cNvSpPr txBox="1"/>
          <p:nvPr/>
        </p:nvSpPr>
        <p:spPr>
          <a:xfrm>
            <a:off x="4563963" y="3988105"/>
            <a:ext cx="2180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dirty="0">
                <a:latin typeface="UTM Avo" panose="02040603050506020204" pitchFamily="18" charset="0"/>
              </a:rPr>
              <a:t>(Nguyễn Công Dương)</a:t>
            </a:r>
          </a:p>
        </p:txBody>
      </p:sp>
    </p:spTree>
    <p:extLst>
      <p:ext uri="{BB962C8B-B14F-4D97-AF65-F5344CB8AC3E}">
        <p14:creationId xmlns:p14="http://schemas.microsoft.com/office/powerpoint/2010/main" val="378989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646399" y="263667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721850" y="792335"/>
            <a:ext cx="5595465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bần thần</a:t>
            </a:r>
            <a:endParaRPr lang="vi-VN" sz="18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8AD751-7B5F-4219-A003-AE328012CD5C}"/>
              </a:ext>
            </a:extLst>
          </p:cNvPr>
          <p:cNvSpPr/>
          <p:nvPr/>
        </p:nvSpPr>
        <p:spPr>
          <a:xfrm>
            <a:off x="540685" y="940653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BCDD889-B037-48BC-924C-9A4CE9368C89}"/>
              </a:ext>
            </a:extLst>
          </p:cNvPr>
          <p:cNvSpPr txBox="1"/>
          <p:nvPr/>
        </p:nvSpPr>
        <p:spPr>
          <a:xfrm>
            <a:off x="1891307" y="793986"/>
            <a:ext cx="4555486" cy="448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chỉ tâm trạng nhớ thương, lưu luyến, 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51247C1-6F34-FC4D-B310-4530610AC21F}"/>
              </a:ext>
            </a:extLst>
          </p:cNvPr>
          <p:cNvSpPr/>
          <p:nvPr/>
        </p:nvSpPr>
        <p:spPr>
          <a:xfrm>
            <a:off x="1760735" y="1702377"/>
            <a:ext cx="4816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là một bộ phận của vó bắt cá.</a:t>
            </a:r>
            <a:endParaRPr lang="x-none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F00572A-79BD-EC42-8362-0265447F1B81}"/>
              </a:ext>
            </a:extLst>
          </p:cNvPr>
          <p:cNvSpPr/>
          <p:nvPr/>
        </p:nvSpPr>
        <p:spPr>
          <a:xfrm>
            <a:off x="708707" y="1616106"/>
            <a:ext cx="5595465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gọng vó</a:t>
            </a:r>
            <a:endParaRPr lang="vi-VN" sz="1800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049D240A-30EF-4945-90DE-20683E4CD139}"/>
              </a:ext>
            </a:extLst>
          </p:cNvPr>
          <p:cNvSpPr/>
          <p:nvPr/>
        </p:nvSpPr>
        <p:spPr>
          <a:xfrm>
            <a:off x="540685" y="1756487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FDB7CE-ADBA-0641-AC4E-BCA076726925}"/>
              </a:ext>
            </a:extLst>
          </p:cNvPr>
          <p:cNvSpPr/>
          <p:nvPr/>
        </p:nvSpPr>
        <p:spPr>
          <a:xfrm>
            <a:off x="774601" y="1283910"/>
            <a:ext cx="1354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1800" dirty="0">
                <a:solidFill>
                  <a:srgbClr val="FC7D77">
                    <a:lumMod val="50000"/>
                  </a:srgbClr>
                </a:solidFill>
                <a:latin typeface="UTM Avo" panose="02040603050506020204" pitchFamily="18" charset="0"/>
              </a:rPr>
              <a:t>nghĩ ngợi. </a:t>
            </a:r>
            <a:endParaRPr lang="x-none" dirty="0"/>
          </a:p>
        </p:txBody>
      </p:sp>
      <p:pic>
        <p:nvPicPr>
          <p:cNvPr id="2" name="Picture 2" descr="niña pensando, mujer niña, pensando mujer PNG Clipart | Animated images,  Cartoons png, Sleep cartoon">
            <a:extLst>
              <a:ext uri="{FF2B5EF4-FFF2-40B4-BE49-F238E27FC236}">
                <a16:creationId xmlns:a16="http://schemas.microsoft.com/office/drawing/2014/main" xmlns="" id="{605CDA65-5045-7B48-BC99-AEC3E4240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9" b="99248" l="4839" r="90000">
                        <a14:foregroundMark x1="5161" y1="41353" x2="10323" y2="33333"/>
                        <a14:foregroundMark x1="20968" y1="40100" x2="20968" y2="40100"/>
                        <a14:foregroundMark x1="20000" y1="36090" x2="20000" y2="36090"/>
                        <a14:foregroundMark x1="52581" y1="35088" x2="52581" y2="35088"/>
                        <a14:foregroundMark x1="44839" y1="10777" x2="44839" y2="10777"/>
                        <a14:foregroundMark x1="44839" y1="10777" x2="18065" y2="19799"/>
                        <a14:foregroundMark x1="18065" y1="19799" x2="18065" y2="20050"/>
                        <a14:foregroundMark x1="6774" y1="44110" x2="8065" y2="21053"/>
                        <a14:foregroundMark x1="8065" y1="21053" x2="22581" y2="3509"/>
                        <a14:foregroundMark x1="15484" y1="79950" x2="56774" y2="93233"/>
                        <a14:foregroundMark x1="56774" y1="93233" x2="65161" y2="80952"/>
                        <a14:foregroundMark x1="65161" y1="80952" x2="65161" y2="80451"/>
                        <a14:foregroundMark x1="50968" y1="76441" x2="41935" y2="71679"/>
                        <a14:foregroundMark x1="41935" y1="71679" x2="36774" y2="90977"/>
                        <a14:foregroundMark x1="17419" y1="94486" x2="30323" y2="94486"/>
                        <a14:foregroundMark x1="30323" y1="94486" x2="42903" y2="99248"/>
                        <a14:foregroundMark x1="42903" y1="99248" x2="65484" y2="94236"/>
                        <a14:foregroundMark x1="43548" y1="69173" x2="43548" y2="691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445" y="1866216"/>
            <a:ext cx="1947535" cy="250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ất vó trên sông mùa nước đục">
            <a:extLst>
              <a:ext uri="{FF2B5EF4-FFF2-40B4-BE49-F238E27FC236}">
                <a16:creationId xmlns:a16="http://schemas.microsoft.com/office/drawing/2014/main" xmlns="" id="{9AE08F46-1453-9E49-8623-A012A5EB3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225" y="2186943"/>
            <a:ext cx="3443550" cy="215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22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  <p:bldP spid="12" grpId="0"/>
      <p:bldP spid="13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3D0CB99-9B03-CD4E-A6F6-FC0D9B2F2238}"/>
              </a:ext>
            </a:extLst>
          </p:cNvPr>
          <p:cNvSpPr txBox="1"/>
          <p:nvPr/>
        </p:nvSpPr>
        <p:spPr>
          <a:xfrm>
            <a:off x="1894221" y="1634955"/>
            <a:ext cx="3257200" cy="187359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Mỗi sớm mai thức dậy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Lũy tre xanh rì rào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Ngọn tre cong gọng vó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Kéo mặt trời lên cao.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746086" y="957015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Ngắt nghỉ đoạn thơ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9BA808F-D37E-46DF-8F52-B75EBB68AA23}"/>
              </a:ext>
            </a:extLst>
          </p:cNvPr>
          <p:cNvCxnSpPr/>
          <p:nvPr/>
        </p:nvCxnSpPr>
        <p:spPr>
          <a:xfrm flipH="1">
            <a:off x="3584481" y="1675810"/>
            <a:ext cx="112620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793B5F5-9E89-3347-9FAE-DEE49D9EE6AC}"/>
              </a:ext>
            </a:extLst>
          </p:cNvPr>
          <p:cNvCxnSpPr/>
          <p:nvPr/>
        </p:nvCxnSpPr>
        <p:spPr>
          <a:xfrm flipH="1">
            <a:off x="3491406" y="2205416"/>
            <a:ext cx="93075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7D6683EF-6CCE-174F-91EE-FFF51C087D90}"/>
              </a:ext>
            </a:extLst>
          </p:cNvPr>
          <p:cNvCxnSpPr/>
          <p:nvPr/>
        </p:nvCxnSpPr>
        <p:spPr>
          <a:xfrm flipH="1">
            <a:off x="3102312" y="2644417"/>
            <a:ext cx="93075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C00D35B2-32FF-CC4C-B27A-50570D2D7ACA}"/>
              </a:ext>
            </a:extLst>
          </p:cNvPr>
          <p:cNvCxnSpPr/>
          <p:nvPr/>
        </p:nvCxnSpPr>
        <p:spPr>
          <a:xfrm flipH="1">
            <a:off x="3509512" y="3079384"/>
            <a:ext cx="93075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88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3D0CB99-9B03-CD4E-A6F6-FC0D9B2F2238}"/>
              </a:ext>
            </a:extLst>
          </p:cNvPr>
          <p:cNvSpPr txBox="1"/>
          <p:nvPr/>
        </p:nvSpPr>
        <p:spPr>
          <a:xfrm>
            <a:off x="1894221" y="1223475"/>
            <a:ext cx="3954318" cy="187359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Bỗng gà lên tiếng gáy 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Xôn xao ngoài lũy tre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Đêm chuyển dần về sáng</a:t>
            </a:r>
          </a:p>
          <a:p>
            <a:pPr marL="44450" algn="just">
              <a:lnSpc>
                <a:spcPct val="150000"/>
              </a:lnSpc>
              <a:defRPr/>
            </a:pPr>
            <a:r>
              <a:rPr lang="vi-VN" sz="2000" dirty="0">
                <a:latin typeface="UTM Avo" panose="02040603050506020204" pitchFamily="18" charset="0"/>
              </a:rPr>
              <a:t>Mầm măng đợi nắng về.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746086" y="636975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Ngắt nghỉ đoạn thơ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9BA808F-D37E-46DF-8F52-B75EBB68AA23}"/>
              </a:ext>
            </a:extLst>
          </p:cNvPr>
          <p:cNvCxnSpPr/>
          <p:nvPr/>
        </p:nvCxnSpPr>
        <p:spPr>
          <a:xfrm flipH="1">
            <a:off x="2679134" y="1291490"/>
            <a:ext cx="112620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793B5F5-9E89-3347-9FAE-DEE49D9EE6AC}"/>
              </a:ext>
            </a:extLst>
          </p:cNvPr>
          <p:cNvCxnSpPr/>
          <p:nvPr/>
        </p:nvCxnSpPr>
        <p:spPr>
          <a:xfrm flipH="1">
            <a:off x="3027343" y="1771168"/>
            <a:ext cx="93075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7D6683EF-6CCE-174F-91EE-FFF51C087D90}"/>
              </a:ext>
            </a:extLst>
          </p:cNvPr>
          <p:cNvCxnSpPr/>
          <p:nvPr/>
        </p:nvCxnSpPr>
        <p:spPr>
          <a:xfrm flipH="1">
            <a:off x="2630289" y="2220661"/>
            <a:ext cx="93075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C00D35B2-32FF-CC4C-B27A-50570D2D7ACA}"/>
              </a:ext>
            </a:extLst>
          </p:cNvPr>
          <p:cNvCxnSpPr/>
          <p:nvPr/>
        </p:nvCxnSpPr>
        <p:spPr>
          <a:xfrm flipH="1">
            <a:off x="3482353" y="2667904"/>
            <a:ext cx="93075" cy="38910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39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394621" y="253423"/>
            <a:ext cx="206875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Luỹ tre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AB40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D81F9C-5540-DC45-A516-86675EBBDA71}"/>
              </a:ext>
            </a:extLst>
          </p:cNvPr>
          <p:cNvSpPr txBox="1"/>
          <p:nvPr/>
        </p:nvSpPr>
        <p:spPr>
          <a:xfrm>
            <a:off x="435300" y="834956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Mỗi sớm mai thức dậy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Lũy tre xanh rì rào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Ngọn tre cong gọng vó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Kéo mặt trời lên cao.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3468A3-04CE-474D-9094-148A90BAFEC5}"/>
              </a:ext>
            </a:extLst>
          </p:cNvPr>
          <p:cNvSpPr txBox="1"/>
          <p:nvPr/>
        </p:nvSpPr>
        <p:spPr>
          <a:xfrm>
            <a:off x="429732" y="2598783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Những trưa đồng đầy nắng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Trâu nằm nhai bóng râm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bần thần nhớ gió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Chợt về đầy tiếng chim.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157E49-1CB3-7942-896D-87CEF3428222}"/>
              </a:ext>
            </a:extLst>
          </p:cNvPr>
          <p:cNvSpPr txBox="1"/>
          <p:nvPr/>
        </p:nvSpPr>
        <p:spPr>
          <a:xfrm>
            <a:off x="3770460" y="834956"/>
            <a:ext cx="3087540" cy="156966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Mặt trời xuống núi ngủ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Tre nâng vầng trăng lên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Sao, sao treo đầy 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c</a:t>
            </a:r>
            <a:r>
              <a:rPr lang="en-US" sz="1600" dirty="0">
                <a:latin typeface="UTM Avo" panose="02040603050506020204" pitchFamily="18" charset="0"/>
              </a:rPr>
              <a:t>à</a:t>
            </a:r>
            <a:r>
              <a:rPr kumimoji="0" lang="vi-VN" sz="16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nh</a:t>
            </a:r>
            <a:endParaRPr kumimoji="0" lang="vi-VN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Suốt đêm dài thắp sáng.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F15D05-4665-A642-A294-0E4CF2729567}"/>
              </a:ext>
            </a:extLst>
          </p:cNvPr>
          <p:cNvSpPr txBox="1"/>
          <p:nvPr/>
        </p:nvSpPr>
        <p:spPr>
          <a:xfrm>
            <a:off x="3770460" y="2598783"/>
            <a:ext cx="3087540" cy="1517338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Bỗng gà lên tiếng gáy 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Xôn xao ngoài lũy tre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Đêm chuyển dần về sáng</a:t>
            </a:r>
          </a:p>
          <a:p>
            <a:pPr marL="4445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Mầm măng đợi nắng về.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14ECCA-9F4A-0044-82BD-213D9B20C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53" y="944858"/>
            <a:ext cx="304770" cy="28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0C96BB6-7C3B-6844-ACB3-0BA28655560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35" y="2689035"/>
            <a:ext cx="288000" cy="28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08AF341-17D5-354E-8F02-C4096E689F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669" y="935598"/>
            <a:ext cx="288000" cy="28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BCC573B-0E86-1C4C-899E-A87F732DE87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090" t="28446" r="16812" b="22809"/>
          <a:stretch/>
        </p:blipFill>
        <p:spPr>
          <a:xfrm>
            <a:off x="3517272" y="2644499"/>
            <a:ext cx="342793" cy="3770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4D4206-8C8A-D848-9C80-72D8D861F2EB}"/>
              </a:ext>
            </a:extLst>
          </p:cNvPr>
          <p:cNvSpPr txBox="1"/>
          <p:nvPr/>
        </p:nvSpPr>
        <p:spPr>
          <a:xfrm>
            <a:off x="4463379" y="4297276"/>
            <a:ext cx="2180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x-non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(Nguyễn Công Dương)</a:t>
            </a:r>
          </a:p>
        </p:txBody>
      </p:sp>
    </p:spTree>
    <p:extLst>
      <p:ext uri="{BB962C8B-B14F-4D97-AF65-F5344CB8AC3E}">
        <p14:creationId xmlns:p14="http://schemas.microsoft.com/office/powerpoint/2010/main" val="145264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2818</TotalTime>
  <Words>902</Words>
  <Application>Microsoft Office PowerPoint</Application>
  <PresentationFormat>Custom</PresentationFormat>
  <Paragraphs>167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Calibri</vt:lpstr>
      <vt:lpstr>HP001 5 hàng 1 ô ly</vt:lpstr>
      <vt:lpstr>UTM Cookies</vt:lpstr>
      <vt:lpstr>Kalam</vt:lpstr>
      <vt:lpstr>Times New Roman</vt:lpstr>
      <vt:lpstr>方正卡通简体</vt:lpstr>
      <vt:lpstr>HP001 4H</vt:lpstr>
      <vt:lpstr>UTM Avo</vt:lpstr>
      <vt:lpstr>Montserrat</vt:lpstr>
      <vt:lpstr>Arial-Rounded</vt:lpstr>
      <vt:lpstr>HP001 4 hàng</vt:lpstr>
      <vt:lpstr>Doodle Sketchbook by Slidesgo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AnhBinh</cp:lastModifiedBy>
  <cp:revision>287</cp:revision>
  <dcterms:modified xsi:type="dcterms:W3CDTF">2022-02-09T01:57:07Z</dcterms:modified>
</cp:coreProperties>
</file>