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97" r:id="rId3"/>
  </p:sldMasterIdLst>
  <p:notesMasterIdLst>
    <p:notesMasterId r:id="rId30"/>
  </p:notesMasterIdLst>
  <p:sldIdLst>
    <p:sldId id="439" r:id="rId4"/>
    <p:sldId id="431" r:id="rId5"/>
    <p:sldId id="430" r:id="rId6"/>
    <p:sldId id="257" r:id="rId7"/>
    <p:sldId id="425" r:id="rId8"/>
    <p:sldId id="426" r:id="rId9"/>
    <p:sldId id="260" r:id="rId10"/>
    <p:sldId id="261" r:id="rId11"/>
    <p:sldId id="262" r:id="rId12"/>
    <p:sldId id="263" r:id="rId13"/>
    <p:sldId id="320" r:id="rId14"/>
    <p:sldId id="394" r:id="rId15"/>
    <p:sldId id="395" r:id="rId16"/>
    <p:sldId id="440" r:id="rId17"/>
    <p:sldId id="434" r:id="rId18"/>
    <p:sldId id="441" r:id="rId19"/>
    <p:sldId id="442" r:id="rId20"/>
    <p:sldId id="435" r:id="rId21"/>
    <p:sldId id="443" r:id="rId22"/>
    <p:sldId id="444" r:id="rId23"/>
    <p:sldId id="445" r:id="rId24"/>
    <p:sldId id="446" r:id="rId25"/>
    <p:sldId id="447" r:id="rId26"/>
    <p:sldId id="437" r:id="rId27"/>
    <p:sldId id="401" r:id="rId28"/>
    <p:sldId id="40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CDFF"/>
    <a:srgbClr val="FF66FF"/>
    <a:srgbClr val="FFE5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75" autoAdjust="0"/>
    <p:restoredTop sz="94660"/>
  </p:normalViewPr>
  <p:slideViewPr>
    <p:cSldViewPr snapToGrid="0">
      <p:cViewPr varScale="1">
        <p:scale>
          <a:sx n="74" d="100"/>
          <a:sy n="74" d="100"/>
        </p:scale>
        <p:origin x="-63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98371-45D9-413E-9454-E3E4E6C83F4F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67AB5-CF9C-489D-8181-AF3401E5C9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08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E9BBCE0-AED8-4E4B-9B05-261E8CA187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B062ECC-5999-422C-A3DF-DCFA4B1CF50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5CC3794-7BE6-4A2A-9468-C7FC51EAA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1279640-B044-45DF-A253-99F525CE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C740F97-40D1-4185-8811-2F94EC728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415879" y="258924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392501" y="1774825"/>
            <a:ext cx="11443218" cy="4803328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0645799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8670460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853547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84339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93263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425880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415879" y="233253"/>
            <a:ext cx="11385753" cy="1530251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375207" y="1762125"/>
            <a:ext cx="11443218" cy="4803328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502731" y="341095"/>
            <a:ext cx="2574745" cy="1931059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25805340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97782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491068" y="319893"/>
            <a:ext cx="11226800" cy="6182507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45075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59899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8C29A-69C7-4DE9-AC0F-DCD794D5DED7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05010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C8C29A-69C7-4DE9-AC0F-DCD794D5DED7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C07769-2DC8-4584-ACE6-4B3A3BE80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310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5419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039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2313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4957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06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963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1716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3011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847588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82174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8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solidFill>
          <a:srgbClr val="FF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8AC413F-1C14-4F01-95DF-C21A0294F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80793" y="1122217"/>
            <a:ext cx="11697847" cy="5599257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C7D77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D4D309D3-D471-4F60-BAF5-84FC57DE863F}"/>
              </a:ext>
            </a:extLst>
          </p:cNvPr>
          <p:cNvGrpSpPr/>
          <p:nvPr userDrawn="1"/>
        </p:nvGrpSpPr>
        <p:grpSpPr>
          <a:xfrm>
            <a:off x="377049" y="255821"/>
            <a:ext cx="2632037" cy="2075610"/>
            <a:chOff x="237072" y="234585"/>
            <a:chExt cx="1448294" cy="1448294"/>
          </a:xfrm>
        </p:grpSpPr>
        <p:sp>
          <p:nvSpPr>
            <p:cNvPr id="13" name="Oval 12">
              <a:extLst>
                <a:ext uri="{FF2B5EF4-FFF2-40B4-BE49-F238E27FC236}">
                  <a16:creationId xmlns="" xmlns:a16="http://schemas.microsoft.com/office/drawing/2014/main" id="{79D3C1B0-FB97-45E0-B76D-1C8A801FEE3A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C7D77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4794393D-301C-4659-BBCA-281D2C010711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50A22E59-CF8B-4136-A69F-75E63F01160F}"/>
                </a:ext>
              </a:extLst>
            </p:cNvPr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1747C95-0654-4CFB-89B1-FBB04BE79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9B13C135-2EE2-4584-B084-345C0B088AD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2E1CE5B-AD0C-4FF0-917D-7437F6089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8DB618D-B73D-43D0-8377-801B77CE2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1EF31C4-6B8F-44F1-993D-594760891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ACBA786-EC9B-4536-A5E3-FB7EC29F9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50968" y="719333"/>
            <a:ext cx="10290000" cy="63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51034" y="1583467"/>
            <a:ext cx="102900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7B5FDBA7-5AA6-4D95-A4AF-EE8EEC21063C}"/>
              </a:ext>
            </a:extLst>
          </p:cNvPr>
          <p:cNvSpPr txBox="1"/>
          <p:nvPr userDrawn="1"/>
        </p:nvSpPr>
        <p:spPr>
          <a:xfrm>
            <a:off x="9406810" y="-38214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prstClr val="black">
                    <a:lumMod val="50000"/>
                    <a:lumOff val="50000"/>
                  </a:prst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2634737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721" r:id="rId11"/>
    <p:sldLayoutId id="214748372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455F20-2A15-4E70-936B-4A7AE79AE653}" type="datetimeFigureOut">
              <a:rPr lang="en-US" smtClean="0"/>
              <a:t>3/30/2022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68DC72-F670-4295-B405-97FFC0064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3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microsoft.com/office/2007/relationships/hdphoto" Target="../media/hdphoto3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5" Type="http://schemas.microsoft.com/office/2007/relationships/hdphoto" Target="../media/hdphoto3.wdp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0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slide" Target="slide8.xm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slide" Target="slide6.xml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9.png"/><Relationship Id="rId11" Type="http://schemas.microsoft.com/office/2007/relationships/hdphoto" Target="../media/hdphoto1.wdp"/><Relationship Id="rId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17.png"/><Relationship Id="rId9" Type="http://schemas.openxmlformats.org/officeDocument/2006/relationships/slide" Target="slide10.xml"/><Relationship Id="rId14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2816" y="2487147"/>
            <a:ext cx="8789003" cy="1445623"/>
          </a:xfrm>
        </p:spPr>
        <p:txBody>
          <a:bodyPr>
            <a:normAutofit fontScale="90000"/>
          </a:bodyPr>
          <a:lstStyle/>
          <a:p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17843959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940158" y="1484784"/>
            <a:ext cx="10869769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  <a:latin typeface="Calibri"/>
              </a:rPr>
              <a:t>Khi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được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người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khác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giúp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đỡ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thì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ta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nên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264970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cảm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ơn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69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721224" y="17595"/>
            <a:ext cx="10818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dùng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liên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lạc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thân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32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32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?</a:t>
            </a:r>
            <a:endParaRPr lang="en-US" sz="32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CD5D30C5-FA8E-41F7-A600-A8A7B82DF8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6855" y="1321973"/>
            <a:ext cx="4636395" cy="4696735"/>
          </a:xfrm>
          <a:prstGeom prst="rect">
            <a:avLst/>
          </a:prstGeom>
        </p:spPr>
      </p:pic>
      <p:pic>
        <p:nvPicPr>
          <p:cNvPr id="4098" name="Picture 2" descr="Telephone Cartoon High Res Stock Images | Shutterstock">
            <a:extLst>
              <a:ext uri="{FF2B5EF4-FFF2-40B4-BE49-F238E27FC236}">
                <a16:creationId xmlns="" xmlns:a16="http://schemas.microsoft.com/office/drawing/2014/main" id="{5BD13021-D06B-4FC0-8654-C5EFCD3A36A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9" b="13571"/>
          <a:stretch/>
        </p:blipFill>
        <p:spPr bwMode="auto">
          <a:xfrm>
            <a:off x="1185614" y="1444318"/>
            <a:ext cx="1919152" cy="194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Letter in envelope icon cartoon Royalty Free Vector Image">
            <a:extLst>
              <a:ext uri="{FF2B5EF4-FFF2-40B4-BE49-F238E27FC236}">
                <a16:creationId xmlns="" xmlns:a16="http://schemas.microsoft.com/office/drawing/2014/main" id="{787658F3-C094-46BD-B5A5-EBFC423438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119"/>
          <a:stretch/>
        </p:blipFill>
        <p:spPr bwMode="auto">
          <a:xfrm>
            <a:off x="3203073" y="3670341"/>
            <a:ext cx="1472969" cy="1368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1756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1011278" y="-45177"/>
            <a:ext cx="1025809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TỪ CHÚ BỒ CÂU ĐẾN IN-TƠ-NÉT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43691" y="437991"/>
            <a:ext cx="119136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trực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tốt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chặng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đúng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đẩy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bức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chục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năm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nay,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thông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dễ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gọi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in-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nét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dù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		(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Hải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Nam)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1867989" y="940525"/>
            <a:ext cx="14369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10394164" y="940524"/>
            <a:ext cx="9966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816323" y="2037803"/>
            <a:ext cx="133706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267682" y="5878284"/>
            <a:ext cx="11011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4155460" y="5367288"/>
            <a:ext cx="1534601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i</a:t>
            </a:r>
            <a:r>
              <a:rPr lang="en-US" sz="24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n-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tơ</a:t>
            </a:r>
            <a:r>
              <a:rPr lang="en-US" sz="24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-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nét</a:t>
            </a:r>
            <a:endParaRPr lang="en-US" sz="2400" kern="0" dirty="0" smtClean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93916" y="6091664"/>
            <a:ext cx="11575718" cy="5326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In-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tơ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máy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toàn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4713753" y="1533972"/>
            <a:ext cx="1697180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luyện</a:t>
            </a:r>
            <a:endParaRPr lang="en-US" sz="2400" kern="0" dirty="0" smtClean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12646" y="6087835"/>
            <a:ext cx="11575718" cy="53263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Huấn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giảng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dạy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vi-VN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67313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 animBg="1"/>
      <p:bldP spid="20" grpId="1"/>
      <p:bldP spid="20" grpId="2"/>
      <p:bldP spid="21" grpId="1" animBg="1"/>
      <p:bldP spid="21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4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2E235BC4-7045-4FC5-AB59-F80D38E69717}"/>
              </a:ext>
            </a:extLst>
          </p:cNvPr>
          <p:cNvSpPr txBox="1"/>
          <p:nvPr/>
        </p:nvSpPr>
        <p:spPr>
          <a:xfrm>
            <a:off x="2678184" y="128574"/>
            <a:ext cx="7154436" cy="901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0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đọc</a:t>
            </a: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40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000" b="1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dài</a:t>
            </a:r>
            <a:endParaRPr lang="en-US" sz="4000" b="1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67FBB8-E308-4818-9F63-400EF4DF6E5C}"/>
              </a:ext>
            </a:extLst>
          </p:cNvPr>
          <p:cNvSpPr/>
          <p:nvPr/>
        </p:nvSpPr>
        <p:spPr>
          <a:xfrm>
            <a:off x="195943" y="1372739"/>
            <a:ext cx="11795759" cy="27482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vi-VN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  </a:t>
            </a:r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     </a:t>
            </a:r>
            <a:r>
              <a:rPr lang="en-US" sz="4000" kern="0" dirty="0" err="1" smtClean="0">
                <a:solidFill>
                  <a:srgbClr val="000000"/>
                </a:solidFill>
                <a:cs typeface="Arial"/>
                <a:sym typeface="Arial"/>
              </a:rPr>
              <a:t>Nhờ</a:t>
            </a:r>
            <a:r>
              <a:rPr lang="en-US" sz="40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có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smtClean="0">
                <a:solidFill>
                  <a:srgbClr val="000000"/>
                </a:solidFill>
                <a:cs typeface="Arial"/>
                <a:sym typeface="Arial"/>
              </a:rPr>
              <a:t>in-</a:t>
            </a:r>
            <a:r>
              <a:rPr lang="en-US" sz="4000" kern="0" dirty="0" err="1" smtClean="0">
                <a:solidFill>
                  <a:srgbClr val="000000"/>
                </a:solidFill>
                <a:cs typeface="Arial"/>
                <a:sym typeface="Arial"/>
              </a:rPr>
              <a:t>tơ</a:t>
            </a:r>
            <a:r>
              <a:rPr lang="en-US" sz="4000" kern="0" dirty="0" smtClean="0">
                <a:solidFill>
                  <a:srgbClr val="000000"/>
                </a:solidFill>
                <a:cs typeface="Arial"/>
                <a:sym typeface="Arial"/>
              </a:rPr>
              <a:t>-</a:t>
            </a:r>
            <a:r>
              <a:rPr lang="en-US" sz="4000" kern="0" dirty="0" err="1" smtClean="0">
                <a:solidFill>
                  <a:srgbClr val="000000"/>
                </a:solidFill>
                <a:cs typeface="Arial"/>
                <a:sym typeface="Arial"/>
              </a:rPr>
              <a:t>nét</a:t>
            </a:r>
            <a:r>
              <a:rPr lang="en-US" sz="4000" kern="0" dirty="0" smtClean="0">
                <a:solidFill>
                  <a:srgbClr val="000000"/>
                </a:solidFill>
                <a:cs typeface="Arial"/>
                <a:sym typeface="Arial"/>
              </a:rPr>
              <a:t>, </a:t>
            </a:r>
            <a:r>
              <a:rPr lang="en-US" sz="4000" kern="0" dirty="0" err="1" smtClean="0">
                <a:solidFill>
                  <a:srgbClr val="000000"/>
                </a:solidFill>
                <a:cs typeface="Arial"/>
                <a:sym typeface="Arial"/>
              </a:rPr>
              <a:t>bạn</a:t>
            </a:r>
            <a:r>
              <a:rPr lang="en-US" sz="40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cũng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có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thể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nhìn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thấy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người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nói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chuyện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với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mình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,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dù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hai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người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đang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ở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cách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nhau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rất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cs typeface="Arial"/>
                <a:sym typeface="Arial"/>
              </a:rPr>
              <a:t>xa</a:t>
            </a:r>
            <a:r>
              <a:rPr lang="en-US" sz="4000" kern="0" dirty="0">
                <a:solidFill>
                  <a:srgbClr val="000000"/>
                </a:solidFill>
                <a:cs typeface="Arial"/>
                <a:sym typeface="Arial"/>
              </a:rPr>
              <a:t>.</a:t>
            </a:r>
            <a:r>
              <a:rPr lang="vi-VN" sz="40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5049081" y="1749287"/>
            <a:ext cx="79513" cy="437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8812699" y="1749286"/>
            <a:ext cx="79513" cy="437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1065568" y="1749285"/>
            <a:ext cx="79513" cy="437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6493568" y="2637180"/>
            <a:ext cx="79513" cy="43732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121429" y="3558203"/>
            <a:ext cx="132525" cy="437321"/>
            <a:chOff x="4147933" y="3558203"/>
            <a:chExt cx="132525" cy="437321"/>
          </a:xfrm>
        </p:grpSpPr>
        <p:cxnSp>
          <p:nvCxnSpPr>
            <p:cNvPr id="19" name="Straight Connector 18"/>
            <p:cNvCxnSpPr/>
            <p:nvPr/>
          </p:nvCxnSpPr>
          <p:spPr>
            <a:xfrm flipH="1">
              <a:off x="4147933" y="3558203"/>
              <a:ext cx="79513" cy="4373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4200945" y="3558203"/>
              <a:ext cx="79513" cy="437321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81562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1011278" y="-45177"/>
            <a:ext cx="1025809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TỪ CHÚ BỒ CÂU ĐẾN IN-TƠ-NÉT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43691" y="437991"/>
            <a:ext cx="119136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trực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tốt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chặng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đúng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đẩy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bức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chục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năm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nay,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thông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dễ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gọi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in-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nét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dù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		(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Hải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Nam)</a:t>
            </a:r>
          </a:p>
        </p:txBody>
      </p:sp>
      <p:sp>
        <p:nvSpPr>
          <p:cNvPr id="13" name="Oval 12"/>
          <p:cNvSpPr/>
          <p:nvPr/>
        </p:nvSpPr>
        <p:spPr>
          <a:xfrm>
            <a:off x="393413" y="591913"/>
            <a:ext cx="485803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Oval 14"/>
          <p:cNvSpPr/>
          <p:nvPr/>
        </p:nvSpPr>
        <p:spPr>
          <a:xfrm>
            <a:off x="459521" y="1667503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6" name="Oval 15"/>
          <p:cNvSpPr/>
          <p:nvPr/>
        </p:nvSpPr>
        <p:spPr>
          <a:xfrm>
            <a:off x="539330" y="4959367"/>
            <a:ext cx="471948" cy="39755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8" name="Wave 17"/>
          <p:cNvSpPr/>
          <p:nvPr/>
        </p:nvSpPr>
        <p:spPr>
          <a:xfrm>
            <a:off x="8292936" y="6013994"/>
            <a:ext cx="3189315" cy="701261"/>
          </a:xfrm>
          <a:prstGeom prst="wav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Đọc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nối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tiếp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đoạn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3834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0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2"/>
            <a:ext cx="2331214" cy="233121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0"/>
            <a:ext cx="1524000" cy="164439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873138" y="1131700"/>
            <a:ext cx="3704147" cy="2299447"/>
            <a:chOff x="5990828" y="851481"/>
            <a:chExt cx="3704147" cy="2299447"/>
          </a:xfrm>
        </p:grpSpPr>
        <p:sp>
          <p:nvSpPr>
            <p:cNvPr id="41" name="Cloud Callout 51">
              <a:extLst>
                <a:ext uri="{FF2B5EF4-FFF2-40B4-BE49-F238E27FC236}">
                  <a16:creationId xmlns="" xmlns:a16="http://schemas.microsoft.com/office/drawing/2014/main" id="{C5271F82-8A3C-4998-B4CC-8A81F2BA9CD7}"/>
                </a:ext>
              </a:extLst>
            </p:cNvPr>
            <p:cNvSpPr/>
            <p:nvPr/>
          </p:nvSpPr>
          <p:spPr>
            <a:xfrm>
              <a:off x="6010481" y="851481"/>
              <a:ext cx="3684494" cy="2299447"/>
            </a:xfrm>
            <a:prstGeom prst="cloudCallout">
              <a:avLst>
                <a:gd name="adj1" fmla="val 90917"/>
                <a:gd name="adj2" fmla="val 98927"/>
              </a:avLst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1AFDEF80-9E56-4571-BA2D-400CF94D8EBC}"/>
                </a:ext>
              </a:extLst>
            </p:cNvPr>
            <p:cNvSpPr txBox="1"/>
            <p:nvPr/>
          </p:nvSpPr>
          <p:spPr>
            <a:xfrm>
              <a:off x="5990828" y="1420412"/>
              <a:ext cx="355002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LUYỆN ĐỌC NHÓM </a:t>
              </a:r>
              <a:endParaRPr lang="en-US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019" y="1912839"/>
            <a:ext cx="5510981" cy="4195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615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1011278" y="-45177"/>
            <a:ext cx="1025809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TỪ CHÚ BỒ CÂU ĐẾN IN-TƠ-NÉT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43691" y="437991"/>
            <a:ext cx="119136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trực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tốt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chặng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đúng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đẩy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bức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chục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năm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nay,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thông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dễ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gọi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in-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nét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dù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		(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Hải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Nam)</a:t>
            </a:r>
          </a:p>
        </p:txBody>
      </p:sp>
      <p:sp>
        <p:nvSpPr>
          <p:cNvPr id="18" name="Wave 17"/>
          <p:cNvSpPr/>
          <p:nvPr/>
        </p:nvSpPr>
        <p:spPr>
          <a:xfrm>
            <a:off x="7772400" y="6013994"/>
            <a:ext cx="3709851" cy="701261"/>
          </a:xfrm>
          <a:prstGeom prst="wav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Hai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nhóm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đoạn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2" name="Oval 11"/>
          <p:cNvSpPr/>
          <p:nvPr/>
        </p:nvSpPr>
        <p:spPr>
          <a:xfrm>
            <a:off x="393413" y="591913"/>
            <a:ext cx="485803" cy="3975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4" name="Oval 13"/>
          <p:cNvSpPr/>
          <p:nvPr/>
        </p:nvSpPr>
        <p:spPr>
          <a:xfrm>
            <a:off x="393413" y="1702256"/>
            <a:ext cx="485803" cy="3975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17" name="Oval 16"/>
          <p:cNvSpPr/>
          <p:nvPr/>
        </p:nvSpPr>
        <p:spPr>
          <a:xfrm>
            <a:off x="486286" y="4967970"/>
            <a:ext cx="485803" cy="39755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61587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1011278" y="-45177"/>
            <a:ext cx="10258096" cy="5778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TỪ CHÚ BỒ CÂU ĐẾN IN-TƠ-NÉT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43691" y="437991"/>
            <a:ext cx="1191362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trực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tốt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chặng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đúng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ra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bỏ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đẩy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bức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chục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năm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tìm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nay,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việc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thông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tin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dễ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gọi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điện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khác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in-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tơ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-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nét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bạn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cũng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thấy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mình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dù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hai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		(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Hải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Nam)</a:t>
            </a:r>
          </a:p>
        </p:txBody>
      </p:sp>
      <p:sp>
        <p:nvSpPr>
          <p:cNvPr id="18" name="Wave 17"/>
          <p:cNvSpPr/>
          <p:nvPr/>
        </p:nvSpPr>
        <p:spPr>
          <a:xfrm>
            <a:off x="8451667" y="6013994"/>
            <a:ext cx="2847702" cy="701261"/>
          </a:xfrm>
          <a:prstGeom prst="wav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Đọc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cả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bài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05188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4" y="0"/>
            <a:ext cx="1208261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053671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143691" y="882133"/>
            <a:ext cx="1191362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 smtClean="0">
                <a:latin typeface="+mj-lt"/>
                <a:cs typeface="Arial"/>
                <a:sym typeface="Arial"/>
              </a:rPr>
              <a:t>Từ</a:t>
            </a:r>
            <a:r>
              <a:rPr lang="en-US" sz="28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xa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xưa</a:t>
            </a:r>
            <a:r>
              <a:rPr lang="en-US" sz="2800" kern="0" dirty="0"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người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ta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đã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biết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huấn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luyện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bồ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câu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để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đưa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thư</a:t>
            </a:r>
            <a:r>
              <a:rPr lang="en-US" sz="2800" kern="0" dirty="0"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Bồ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câu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nhớ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đường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rất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tốt</a:t>
            </a:r>
            <a:r>
              <a:rPr lang="en-US" sz="2800" kern="0" dirty="0"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Nó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có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thể</a:t>
            </a:r>
            <a:r>
              <a:rPr lang="en-US" sz="2800" kern="0" dirty="0">
                <a:latin typeface="+mj-lt"/>
                <a:cs typeface="Arial"/>
                <a:sym typeface="Arial"/>
              </a:rPr>
              <a:t> bay qua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một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chặng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đường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dài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hàng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nghìn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cây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số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để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mang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thư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đến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đúng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nơi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nhận</a:t>
            </a:r>
            <a:r>
              <a:rPr lang="en-US" sz="2800" kern="0" dirty="0">
                <a:latin typeface="+mj-lt"/>
                <a:cs typeface="Arial"/>
                <a:sym typeface="Arial"/>
              </a:rPr>
              <a:t>.</a:t>
            </a: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smtClean="0">
                <a:latin typeface="+mj-lt"/>
                <a:cs typeface="Arial"/>
                <a:sym typeface="Arial"/>
              </a:rPr>
              <a:t>     </a:t>
            </a:r>
            <a:r>
              <a:rPr lang="en-US" sz="2800" kern="0" dirty="0" err="1" smtClean="0">
                <a:latin typeface="+mj-lt"/>
                <a:cs typeface="Arial"/>
                <a:sym typeface="Arial"/>
              </a:rPr>
              <a:t>Những</a:t>
            </a:r>
            <a:r>
              <a:rPr lang="en-US" sz="2800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người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biển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còn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nghĩ</a:t>
            </a:r>
            <a:r>
              <a:rPr lang="en-US" sz="2800" kern="0" dirty="0">
                <a:latin typeface="+mj-lt"/>
                <a:cs typeface="Arial"/>
                <a:sym typeface="Arial"/>
              </a:rPr>
              <a:t> ra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cách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bỏ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thư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vào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trong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những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chiếc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chai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thủy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tinh</a:t>
            </a:r>
            <a:r>
              <a:rPr lang="en-US" sz="2800" kern="0" dirty="0"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Nhờ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sóng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biển</a:t>
            </a:r>
            <a:r>
              <a:rPr lang="en-US" sz="2800" kern="0" dirty="0">
                <a:latin typeface="+mj-lt"/>
                <a:cs typeface="Arial"/>
                <a:sym typeface="Arial"/>
              </a:rPr>
              <a:t>,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những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chiếc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chai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này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được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đẩy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vào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đất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liền</a:t>
            </a:r>
            <a:r>
              <a:rPr lang="en-US" sz="2800" kern="0" dirty="0">
                <a:latin typeface="+mj-lt"/>
                <a:cs typeface="Arial"/>
                <a:sym typeface="Arial"/>
              </a:rPr>
              <a:t>.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Có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những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bức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thư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vài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chục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năm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sau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mới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được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tìm</a:t>
            </a:r>
            <a:r>
              <a:rPr lang="en-US" sz="2800" kern="0" dirty="0"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>
                <a:latin typeface="+mj-lt"/>
                <a:cs typeface="Arial"/>
                <a:sym typeface="Arial"/>
              </a:rPr>
              <a:t>thấy</a:t>
            </a:r>
            <a:r>
              <a:rPr lang="en-US" sz="2800" kern="0" dirty="0" smtClean="0">
                <a:latin typeface="+mj-lt"/>
                <a:cs typeface="Arial"/>
                <a:sym typeface="Arial"/>
              </a:rPr>
              <a:t>.</a:t>
            </a:r>
            <a:endParaRPr lang="en-US" sz="2800" kern="0" dirty="0"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305884" y="157686"/>
            <a:ext cx="1025809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Thời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gửi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 </a:t>
            </a:r>
            <a:endParaRPr lang="en-US" sz="28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872446" y="1463039"/>
            <a:ext cx="49246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951409" y="3396342"/>
            <a:ext cx="3988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66695" y="3997233"/>
            <a:ext cx="309045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2CAB4F71-4589-47AD-84C6-728655072C1D}"/>
              </a:ext>
            </a:extLst>
          </p:cNvPr>
          <p:cNvGrpSpPr/>
          <p:nvPr/>
        </p:nvGrpSpPr>
        <p:grpSpPr>
          <a:xfrm>
            <a:off x="305884" y="4715691"/>
            <a:ext cx="11634325" cy="2011679"/>
            <a:chOff x="812444" y="2809658"/>
            <a:chExt cx="5233106" cy="1873891"/>
          </a:xfrm>
        </p:grpSpPr>
        <p:pic>
          <p:nvPicPr>
            <p:cNvPr id="13" name="Picture 12">
              <a:extLst>
                <a:ext uri="{FF2B5EF4-FFF2-40B4-BE49-F238E27FC236}">
                  <a16:creationId xmlns="" xmlns:a16="http://schemas.microsoft.com/office/drawing/2014/main" id="{462E0FF0-6524-4D9B-A72B-97ABA21C1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2444" y="2809658"/>
              <a:ext cx="5233106" cy="1873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Rectangle 13">
              <a:extLst>
                <a:ext uri="{FF2B5EF4-FFF2-40B4-BE49-F238E27FC236}">
                  <a16:creationId xmlns="" xmlns:a16="http://schemas.microsoft.com/office/drawing/2014/main" id="{6C818099-0F1E-47A8-B424-F915CD33AEE9}"/>
                </a:ext>
              </a:extLst>
            </p:cNvPr>
            <p:cNvSpPr/>
            <p:nvPr/>
          </p:nvSpPr>
          <p:spPr>
            <a:xfrm>
              <a:off x="926948" y="2809658"/>
              <a:ext cx="2292502" cy="11908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343717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9480775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-100122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Tư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30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15909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Tiếng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515482" y="1699858"/>
            <a:ext cx="86330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20: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Từ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chú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bồ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câu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in-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tơ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-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nét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(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t1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5 hàng 1 ô ly" pitchFamily="34" charset="0"/>
                <a:ea typeface="方正卡通简体" panose="03000509000000000000" pitchFamily="65" charset="-122"/>
              </a:rPr>
              <a:t> + 2)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 1 ô ly" pitchFamily="34" charset="0"/>
              <a:ea typeface="方正卡通简体" panose="03000509000000000000" pitchFamily="65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D4865F9E-7F91-425F-8658-6F97DBAF12B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52" r="8408"/>
          <a:stretch/>
        </p:blipFill>
        <p:spPr>
          <a:xfrm>
            <a:off x="11092247" y="70054"/>
            <a:ext cx="684543" cy="7109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59605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725376" y="5876092"/>
            <a:ext cx="65492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chim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en-US" sz="28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998" y="292553"/>
            <a:ext cx="6666819" cy="532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2CAB4F71-4589-47AD-84C6-728655072C1D}"/>
              </a:ext>
            </a:extLst>
          </p:cNvPr>
          <p:cNvGrpSpPr/>
          <p:nvPr/>
        </p:nvGrpSpPr>
        <p:grpSpPr>
          <a:xfrm>
            <a:off x="1162177" y="0"/>
            <a:ext cx="9876278" cy="5564777"/>
            <a:chOff x="812444" y="2809658"/>
            <a:chExt cx="5233106" cy="1873891"/>
          </a:xfrm>
        </p:grpSpPr>
        <p:pic>
          <p:nvPicPr>
            <p:cNvPr id="15" name="Picture 14">
              <a:extLst>
                <a:ext uri="{FF2B5EF4-FFF2-40B4-BE49-F238E27FC236}">
                  <a16:creationId xmlns="" xmlns:a16="http://schemas.microsoft.com/office/drawing/2014/main" id="{462E0FF0-6524-4D9B-A72B-97ABA21C1E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12444" y="2809658"/>
              <a:ext cx="5233106" cy="1873891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6" name="Rectangle 15">
              <a:extLst>
                <a:ext uri="{FF2B5EF4-FFF2-40B4-BE49-F238E27FC236}">
                  <a16:creationId xmlns="" xmlns:a16="http://schemas.microsoft.com/office/drawing/2014/main" id="{6C818099-0F1E-47A8-B424-F915CD33AEE9}"/>
                </a:ext>
              </a:extLst>
            </p:cNvPr>
            <p:cNvSpPr/>
            <p:nvPr/>
          </p:nvSpPr>
          <p:spPr>
            <a:xfrm>
              <a:off x="926948" y="2809658"/>
              <a:ext cx="2292502" cy="119084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>
                <a:buClr>
                  <a:srgbClr val="000000"/>
                </a:buClr>
              </a:pPr>
              <a:endParaRPr lang="en-US" sz="1867" kern="0">
                <a:solidFill>
                  <a:srgbClr val="BAE5E4"/>
                </a:solidFill>
                <a:latin typeface="Arial"/>
                <a:sym typeface="Arial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328200" y="5497265"/>
            <a:ext cx="1154423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bỏ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trong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tinh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nhờ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sóng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biển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chiếc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chai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này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được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đẩy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đất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liền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.</a:t>
            </a:r>
            <a:endParaRPr lang="en-US" sz="28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5484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9FC8999-1800-4051-92DC-AA454B63433B}"/>
              </a:ext>
            </a:extLst>
          </p:cNvPr>
          <p:cNvSpPr txBox="1"/>
          <p:nvPr/>
        </p:nvSpPr>
        <p:spPr>
          <a:xfrm>
            <a:off x="-13065" y="1345191"/>
            <a:ext cx="738051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Ngoài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trực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tiếp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con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còn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nghĩ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ra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nhiều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trao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đổi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nhau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khi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 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  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đã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biết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huấn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luyện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nhớ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rất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tốt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Nó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có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bay qua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một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chặng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đường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dài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hàng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nghìn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endParaRPr lang="en-US" sz="2400" kern="0" dirty="0" smtClean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4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cây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số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mang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đến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đúng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nơi</a:t>
            </a:r>
            <a:r>
              <a:rPr lang="en-US" sz="2400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400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nhận</a:t>
            </a:r>
            <a:r>
              <a:rPr lang="en-US" sz="24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.</a:t>
            </a:r>
            <a:endParaRPr lang="en-US" sz="24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305884" y="555246"/>
            <a:ext cx="1025809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2</a:t>
            </a: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sao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dùng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câu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để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đưa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thư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28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320" y="1357402"/>
            <a:ext cx="4818579" cy="3526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2363431" y="3484942"/>
            <a:ext cx="34145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5927508" y="3484942"/>
            <a:ext cx="80459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36308" y="4068038"/>
            <a:ext cx="619349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83300" y="4624630"/>
            <a:ext cx="52986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61588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305883" y="555246"/>
            <a:ext cx="117772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b="1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3.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Ngày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nay,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chúng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ta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có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thể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bằng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những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cách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b="1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2800" b="1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2800" b="1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85531" y="1924104"/>
            <a:ext cx="11781182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         </a:t>
            </a:r>
            <a:r>
              <a:rPr lang="en-US" sz="2800" kern="0" dirty="0" err="1" smtClean="0">
                <a:solidFill>
                  <a:srgbClr val="000000"/>
                </a:solidFill>
                <a:cs typeface="Arial"/>
                <a:sym typeface="Arial"/>
              </a:rPr>
              <a:t>Ngày</a:t>
            </a:r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nay,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việc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trao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đổi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thông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tin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dễ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dàng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hơn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rất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nhiều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Bạn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thể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lang="en-US" sz="28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endParaRPr lang="en-US" sz="1000" kern="0" dirty="0">
              <a:solidFill>
                <a:srgbClr val="000000"/>
              </a:solidFill>
              <a:cs typeface="Arial"/>
              <a:sym typeface="Arial"/>
            </a:endParaRPr>
          </a:p>
          <a:p>
            <a:r>
              <a:rPr lang="en-US" sz="2800" kern="0" dirty="0" err="1" smtClean="0">
                <a:solidFill>
                  <a:srgbClr val="000000"/>
                </a:solidFill>
                <a:cs typeface="Arial"/>
                <a:sym typeface="Arial"/>
              </a:rPr>
              <a:t>viết</a:t>
            </a:r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thư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gọi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điện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cho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người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khác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.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Nhờ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in-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tơ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-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nét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bạn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cũng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có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thể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nhìn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endParaRPr lang="en-US" sz="2800" kern="0" dirty="0" smtClean="0">
              <a:solidFill>
                <a:srgbClr val="000000"/>
              </a:solidFill>
              <a:cs typeface="Arial"/>
              <a:sym typeface="Arial"/>
            </a:endParaRPr>
          </a:p>
          <a:p>
            <a:endParaRPr lang="en-US" sz="1100" kern="0" dirty="0">
              <a:solidFill>
                <a:srgbClr val="000000"/>
              </a:solidFill>
              <a:cs typeface="Arial"/>
              <a:sym typeface="Arial"/>
            </a:endParaRPr>
          </a:p>
          <a:p>
            <a:r>
              <a:rPr lang="en-US" sz="2800" kern="0" dirty="0" err="1" smtClean="0">
                <a:solidFill>
                  <a:srgbClr val="000000"/>
                </a:solidFill>
                <a:cs typeface="Arial"/>
                <a:sym typeface="Arial"/>
              </a:rPr>
              <a:t>thấy</a:t>
            </a:r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người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nói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chuyện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với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mình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,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dù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hai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người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đang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ở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cách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nhau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rất</a:t>
            </a:r>
            <a:r>
              <a:rPr lang="en-US" sz="2800" kern="0" dirty="0">
                <a:solidFill>
                  <a:srgbClr val="000000"/>
                </a:solidFill>
                <a:cs typeface="Arial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cs typeface="Arial"/>
                <a:sym typeface="Arial"/>
              </a:rPr>
              <a:t>xa</a:t>
            </a:r>
            <a:r>
              <a:rPr lang="en-US" sz="2800" kern="0" dirty="0" smtClean="0">
                <a:solidFill>
                  <a:srgbClr val="000000"/>
                </a:solidFill>
                <a:cs typeface="Arial"/>
                <a:sym typeface="Arial"/>
              </a:rPr>
              <a:t>.</a:t>
            </a:r>
            <a:endParaRPr lang="en-US" sz="2800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305883" y="2939140"/>
            <a:ext cx="10657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1651358" y="2939137"/>
            <a:ext cx="119634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5674718" y="2952197"/>
            <a:ext cx="60426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305883" y="3527752"/>
            <a:ext cx="111371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741" y="4069967"/>
            <a:ext cx="2675167" cy="22605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4744" y="4190595"/>
            <a:ext cx="2987313" cy="220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004" y="4135282"/>
            <a:ext cx="4203110" cy="2189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1688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1" y="104678"/>
            <a:ext cx="120831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400" b="1" kern="0" baseline="-25000" dirty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4</a:t>
            </a:r>
            <a:r>
              <a:rPr lang="en-US" sz="4400" b="1" kern="0" baseline="-2500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.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Nếu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cần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trò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chuyện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với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người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ở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xa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,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em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chọn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phương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tiện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nào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    </a:t>
            </a:r>
          </a:p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4400" b="1" kern="0" baseline="-2500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 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Vì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4400" b="1" kern="0" baseline="-2500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sao</a:t>
            </a:r>
            <a:r>
              <a:rPr lang="en-US" sz="4400" b="1" kern="0" baseline="-2500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?</a:t>
            </a:r>
            <a:endParaRPr lang="en-US" sz="4400" b="1" kern="0" baseline="-2500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F9DFA81A-90E5-4FCB-9E96-A1EE0D577C34}"/>
              </a:ext>
            </a:extLst>
          </p:cNvPr>
          <p:cNvSpPr txBox="1"/>
          <p:nvPr/>
        </p:nvSpPr>
        <p:spPr>
          <a:xfrm>
            <a:off x="265041" y="1562419"/>
            <a:ext cx="12083142" cy="1478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Chọn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liên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lạc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bằng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điện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thoại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vì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liên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lạc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bằng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điện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thoại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rất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tiện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lợi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và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nhanh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+mj-lt"/>
                <a:cs typeface="Arial"/>
                <a:sym typeface="Arial"/>
              </a:rPr>
              <a:t>chóng</a:t>
            </a:r>
            <a:r>
              <a:rPr lang="en-US" sz="3200" b="1" kern="0" dirty="0" smtClean="0">
                <a:latin typeface="+mj-lt"/>
                <a:cs typeface="Arial"/>
                <a:sym typeface="Arial"/>
              </a:rPr>
              <a:t>.</a:t>
            </a:r>
            <a:endParaRPr lang="en-US" sz="3200" b="1" kern="0" baseline="-25000" dirty="0" smtClean="0">
              <a:latin typeface="+mj-lt"/>
              <a:cs typeface="Arial"/>
              <a:sym typeface="Arial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645" y="3256721"/>
            <a:ext cx="7261155" cy="3250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560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968" y="0"/>
            <a:ext cx="1153323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1654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76443" y="-25218"/>
            <a:ext cx="11280669" cy="739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vi-VN" sz="3200" b="1" kern="0" dirty="0">
                <a:solidFill>
                  <a:srgbClr val="FC7D77">
                    <a:lumMod val="75000"/>
                  </a:srgbClr>
                </a:solidFill>
                <a:latin typeface="+mj-lt"/>
                <a:cs typeface="Arial"/>
                <a:sym typeface="Arial"/>
              </a:rPr>
              <a:t>1.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Xếp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các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từ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ngữ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dưới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đây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vào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nhóm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thích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+mj-lt"/>
                <a:cs typeface="Arial"/>
                <a:sym typeface="Arial"/>
              </a:rPr>
              <a:t>hợp</a:t>
            </a:r>
            <a:r>
              <a:rPr lang="en-US" sz="3200" b="1" kern="0" dirty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:</a:t>
            </a:r>
            <a:endParaRPr lang="vi-VN" sz="3200" b="1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571" y="2547257"/>
            <a:ext cx="11691258" cy="4193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1480545" y="753617"/>
            <a:ext cx="220955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+mj-lt"/>
                <a:cs typeface="Arial"/>
                <a:sym typeface="Arial"/>
              </a:rPr>
              <a:t>t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rò</a:t>
            </a:r>
            <a:r>
              <a:rPr lang="en-US" sz="28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chuyện</a:t>
            </a:r>
            <a:endParaRPr lang="vi-VN" sz="2800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3833795" y="774281"/>
            <a:ext cx="146972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bồ</a:t>
            </a:r>
            <a:r>
              <a:rPr lang="en-US" sz="2800" kern="0" dirty="0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+mj-lt"/>
                <a:cs typeface="Arial"/>
                <a:sym typeface="Arial"/>
              </a:rPr>
              <a:t>câu</a:t>
            </a:r>
            <a:endParaRPr lang="vi-VN" sz="2800" kern="0" dirty="0">
              <a:solidFill>
                <a:srgbClr val="00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5669284" y="783545"/>
            <a:ext cx="2677886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c</a:t>
            </a:r>
            <a:r>
              <a:rPr lang="en-US" sz="28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hai </a:t>
            </a:r>
            <a:r>
              <a:rPr lang="en-US" sz="28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thủy</a:t>
            </a:r>
            <a:r>
              <a:rPr lang="en-US" sz="2800" kern="0" dirty="0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70C0"/>
                </a:solidFill>
                <a:latin typeface="+mj-lt"/>
                <a:cs typeface="Arial"/>
                <a:sym typeface="Arial"/>
              </a:rPr>
              <a:t>tinh</a:t>
            </a:r>
            <a:endParaRPr lang="vi-VN" sz="2800" kern="0" dirty="0">
              <a:solidFill>
                <a:srgbClr val="0070C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8461386" y="774281"/>
            <a:ext cx="894964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>
                <a:solidFill>
                  <a:srgbClr val="002060"/>
                </a:solidFill>
                <a:latin typeface="+mj-lt"/>
                <a:cs typeface="Arial"/>
                <a:sym typeface="Arial"/>
              </a:rPr>
              <a:t>g</a:t>
            </a:r>
            <a:r>
              <a:rPr lang="en-US" sz="2800" kern="0" dirty="0" err="1" smtClean="0">
                <a:solidFill>
                  <a:srgbClr val="002060"/>
                </a:solidFill>
                <a:latin typeface="+mj-lt"/>
                <a:cs typeface="Arial"/>
                <a:sym typeface="Arial"/>
              </a:rPr>
              <a:t>ửi</a:t>
            </a:r>
            <a:endParaRPr lang="vi-VN" sz="2800" kern="0" dirty="0">
              <a:solidFill>
                <a:srgbClr val="00206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2624512" y="1356402"/>
            <a:ext cx="220955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+mj-lt"/>
                <a:cs typeface="Arial"/>
                <a:sym typeface="Arial"/>
              </a:rPr>
              <a:t>t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rao</a:t>
            </a:r>
            <a:r>
              <a:rPr lang="en-US" sz="28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đổi</a:t>
            </a:r>
            <a:endParaRPr lang="vi-VN" sz="2800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4975826" y="1373022"/>
            <a:ext cx="220955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>
                <a:solidFill>
                  <a:srgbClr val="FF0000"/>
                </a:solidFill>
                <a:latin typeface="+mj-lt"/>
                <a:cs typeface="Arial"/>
                <a:sym typeface="Arial"/>
              </a:rPr>
              <a:t>b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ức</a:t>
            </a:r>
            <a:r>
              <a:rPr lang="en-US" sz="2800" kern="0" dirty="0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FF0000"/>
                </a:solidFill>
                <a:latin typeface="+mj-lt"/>
                <a:cs typeface="Arial"/>
                <a:sym typeface="Arial"/>
              </a:rPr>
              <a:t>thư</a:t>
            </a:r>
            <a:endParaRPr lang="vi-VN" sz="2800" kern="0" dirty="0">
              <a:solidFill>
                <a:srgbClr val="FF0000"/>
              </a:solidFill>
              <a:latin typeface="+mj-lt"/>
              <a:cs typeface="Arial"/>
              <a:sym typeface="Arial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B600F577-F819-4602-BCEB-985221633540}"/>
              </a:ext>
            </a:extLst>
          </p:cNvPr>
          <p:cNvSpPr txBox="1"/>
          <p:nvPr/>
        </p:nvSpPr>
        <p:spPr>
          <a:xfrm>
            <a:off x="7099668" y="1402492"/>
            <a:ext cx="2209557" cy="6588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800" kern="0" dirty="0" err="1" smtClean="0">
                <a:solidFill>
                  <a:srgbClr val="002060"/>
                </a:solidFill>
                <a:latin typeface="+mj-lt"/>
                <a:cs typeface="Arial"/>
                <a:sym typeface="Arial"/>
              </a:rPr>
              <a:t>điện</a:t>
            </a:r>
            <a:r>
              <a:rPr lang="en-US" sz="2800" kern="0" dirty="0" smtClean="0">
                <a:solidFill>
                  <a:srgbClr val="002060"/>
                </a:solidFill>
                <a:latin typeface="+mj-lt"/>
                <a:cs typeface="Arial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  <a:latin typeface="+mj-lt"/>
                <a:cs typeface="Arial"/>
                <a:sym typeface="Arial"/>
              </a:rPr>
              <a:t>thoại</a:t>
            </a:r>
            <a:endParaRPr lang="vi-VN" sz="2800" kern="0" dirty="0">
              <a:solidFill>
                <a:srgbClr val="002060"/>
              </a:solidFill>
              <a:latin typeface="+mj-lt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54641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0339E-6 -3.7037E-7 L 0.44588 0.26343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87" y="13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7681E-6 3.33333E-6 L 0.03009 0.2518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8" y="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7872E-6 1.48148E-6 L -0.15761 0.30509 " pathEditMode="relative" rAng="0" ptsTypes="AA">
                                      <p:cBhvr>
                                        <p:cTn id="6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881" y="15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1929E-6 3.7037E-7 L -0.09013 0.32431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" y="16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0199E-6 -1.85185E-6 L 0.36329 0.30139 " pathEditMode="relative" rAng="0" ptsTypes="AA">
                                      <p:cBhvr>
                                        <p:cTn id="6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58" y="1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9667E-6 1.85185E-6 L -0.06956 0.27268 " pathEditMode="relative" rAng="0" ptsTypes="AA">
                                      <p:cBhvr>
                                        <p:cTn id="7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8" y="136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2541E-7 -4.81481E-6 L -0.25192 0.33542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96" y="1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087 -0.01204 L 0.02983 0.19792 " pathEditMode="relative" rAng="0" ptsTypes="AA">
                                      <p:cBhvr>
                                        <p:cTn id="8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10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9" grpId="0"/>
      <p:bldP spid="29" grpId="1"/>
      <p:bldP spid="30" grpId="0"/>
      <p:bldP spid="30" grpId="1"/>
      <p:bldP spid="31" grpId="0"/>
      <p:bldP spid="31" grpId="1"/>
      <p:bldP spid="32" grpId="0"/>
      <p:bldP spid="32" grpId="1"/>
      <p:bldP spid="33" grpId="0"/>
      <p:bldP spid="33" grpId="1"/>
      <p:bldP spid="34" grpId="0"/>
      <p:bldP spid="34" grpId="1"/>
      <p:bldP spid="35" grpId="0"/>
      <p:bldP spid="35" grpId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6314EE3-6E1C-4FAF-B37A-3FF22AC280C7}"/>
              </a:ext>
            </a:extLst>
          </p:cNvPr>
          <p:cNvSpPr txBox="1"/>
          <p:nvPr/>
        </p:nvSpPr>
        <p:spPr>
          <a:xfrm>
            <a:off x="108057" y="486040"/>
            <a:ext cx="8565680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C7D77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2</a:t>
            </a:r>
            <a:r>
              <a:rPr lang="vi-VN" sz="3200" b="1" kern="0" dirty="0">
                <a:solidFill>
                  <a:srgbClr val="FC7D77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. </a:t>
            </a:r>
            <a:r>
              <a:rPr lang="en-US" sz="32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Nói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tiếp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để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hoàn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thành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câu</a:t>
            </a:r>
            <a:r>
              <a:rPr lang="en-US" sz="32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</a:t>
            </a:r>
            <a:endParaRPr lang="vi-VN" sz="3200" b="1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ED90485A-1F92-43E3-8CAC-3AA1835A2EDD}"/>
              </a:ext>
            </a:extLst>
          </p:cNvPr>
          <p:cNvSpPr txBox="1"/>
          <p:nvPr/>
        </p:nvSpPr>
        <p:spPr>
          <a:xfrm>
            <a:off x="336652" y="1405895"/>
            <a:ext cx="7233247" cy="62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Nhờ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có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in-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tơ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-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nét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,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bạn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có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thể</a:t>
            </a:r>
            <a:r>
              <a:rPr lang="en-US" sz="2667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...</a:t>
            </a:r>
            <a:endParaRPr lang="vi-VN" sz="2667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A218A802-E86A-412A-9FA2-9ADAC84A2F68}"/>
              </a:ext>
            </a:extLst>
          </p:cNvPr>
          <p:cNvSpPr txBox="1"/>
          <p:nvPr/>
        </p:nvSpPr>
        <p:spPr>
          <a:xfrm>
            <a:off x="5179748" y="1413590"/>
            <a:ext cx="7012252" cy="70801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just"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hìn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thấy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những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nói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chuyện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với</a:t>
            </a:r>
            <a:r>
              <a:rPr lang="en-US" sz="2667" kern="0" dirty="0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endParaRPr lang="en-US" sz="2667" kern="0" dirty="0">
              <a:solidFill>
                <a:srgbClr val="FF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1754422D-0E13-46B1-AB5A-D84ED332FA9E}"/>
              </a:ext>
            </a:extLst>
          </p:cNvPr>
          <p:cNvSpPr txBox="1"/>
          <p:nvPr/>
        </p:nvSpPr>
        <p:spPr>
          <a:xfrm>
            <a:off x="336652" y="2149380"/>
            <a:ext cx="8511783" cy="708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  <a:buClr>
                <a:srgbClr val="000000"/>
              </a:buClr>
            </a:pPr>
            <a:r>
              <a:rPr lang="en-US" sz="2667" kern="0" dirty="0" err="1" smtClean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mình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,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dù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hai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người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đang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ở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cách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nhau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rất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2667" kern="0" dirty="0" err="1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xa</a:t>
            </a:r>
            <a:r>
              <a:rPr lang="en-US" sz="2667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rPr>
              <a:t>.</a:t>
            </a:r>
            <a:endParaRPr lang="en-US" sz="2667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6184" y="2857394"/>
            <a:ext cx="7367451" cy="3608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5054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9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0" y="384308"/>
            <a:ext cx="10715230" cy="6108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164087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937042" y="4581128"/>
            <a:ext cx="6533200" cy="110799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spc="5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alibri"/>
              </a:rPr>
              <a:t>Trò chơi Tưới hoa</a:t>
            </a:r>
          </a:p>
        </p:txBody>
      </p:sp>
      <p:pic>
        <p:nvPicPr>
          <p:cNvPr id="11" name="Picture 10">
            <a:hlinkClick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808" b="91693" l="42332" r="94089">
                        <a14:foregroundMark x1="66454" y1="35942" x2="66454" y2="35942"/>
                        <a14:foregroundMark x1="77636" y1="35942" x2="77636" y2="35942"/>
                        <a14:foregroundMark x1="73003" y1="41534" x2="73003" y2="41534"/>
                        <a14:foregroundMark x1="45048" y1="74441" x2="45048" y2="74441"/>
                        <a14:foregroundMark x1="45687" y1="78115" x2="45687" y2="78115"/>
                        <a14:foregroundMark x1="46006" y1="79872" x2="46006" y2="79872"/>
                        <a14:foregroundMark x1="84185" y1="31150" x2="84185" y2="31150"/>
                        <a14:foregroundMark x1="48722" y1="79073" x2="49840" y2="78754"/>
                        <a14:foregroundMark x1="44089" y1="81789" x2="44089" y2="81789"/>
                        <a14:foregroundMark x1="42812" y1="80511" x2="42812" y2="80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329" t="19446"/>
          <a:stretch/>
        </p:blipFill>
        <p:spPr>
          <a:xfrm>
            <a:off x="8470242" y="2905953"/>
            <a:ext cx="2357024" cy="3350350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295988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5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50" fill="hold">
                                          <p:stCondLst>
                                            <p:cond delay="1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5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49"/>
            <a:ext cx="12192000" cy="6858000"/>
          </a:xfrm>
          <a:prstGeom prst="rect">
            <a:avLst/>
          </a:prstGeom>
        </p:spPr>
      </p:pic>
      <p:pic>
        <p:nvPicPr>
          <p:cNvPr id="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5" y="3449750"/>
            <a:ext cx="10001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227" y="3587492"/>
            <a:ext cx="10302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63" y="3018497"/>
            <a:ext cx="17002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99" y="5013602"/>
            <a:ext cx="1000125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87" y="4906650"/>
            <a:ext cx="102393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15">
            <a:hlinkClick r:id="rId9" action="ppaction://hlinksldjump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808" b="91693" l="42332" r="94089">
                        <a14:foregroundMark x1="66454" y1="35942" x2="66454" y2="35942"/>
                        <a14:foregroundMark x1="77636" y1="35942" x2="77636" y2="35942"/>
                        <a14:foregroundMark x1="73003" y1="41534" x2="73003" y2="41534"/>
                        <a14:foregroundMark x1="45048" y1="74441" x2="45048" y2="74441"/>
                        <a14:foregroundMark x1="45687" y1="78115" x2="45687" y2="78115"/>
                        <a14:foregroundMark x1="46006" y1="79872" x2="46006" y2="79872"/>
                        <a14:foregroundMark x1="84185" y1="31150" x2="84185" y2="31150"/>
                        <a14:foregroundMark x1="48722" y1="79073" x2="49840" y2="78754"/>
                        <a14:foregroundMark x1="44089" y1="81789" x2="44089" y2="81789"/>
                        <a14:foregroundMark x1="42812" y1="80511" x2="42812" y2="805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3329" t="19446"/>
          <a:stretch/>
        </p:blipFill>
        <p:spPr>
          <a:xfrm>
            <a:off x="8675791" y="2132856"/>
            <a:ext cx="2357024" cy="3350350"/>
          </a:xfrm>
          <a:prstGeom prst="roundRect">
            <a:avLst/>
          </a:prstGeom>
        </p:spPr>
      </p:pic>
      <p:pic>
        <p:nvPicPr>
          <p:cNvPr id="51" name="Picture 5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885" y="3458276"/>
            <a:ext cx="1000125" cy="2157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Picture 6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4227" y="3596018"/>
            <a:ext cx="103028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" name="Picture 7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63" y="3027023"/>
            <a:ext cx="1700213" cy="2352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4" name="Picture 8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099" y="5005076"/>
            <a:ext cx="1000125" cy="208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5" name="Picture 9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4387" y="4915176"/>
            <a:ext cx="1023937" cy="218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" name="Cloud Callout 25"/>
          <p:cNvSpPr/>
          <p:nvPr/>
        </p:nvSpPr>
        <p:spPr>
          <a:xfrm>
            <a:off x="5423564" y="42778"/>
            <a:ext cx="5164422" cy="2090078"/>
          </a:xfrm>
          <a:prstGeom prst="cloudCallout">
            <a:avLst>
              <a:gd name="adj1" fmla="val 20213"/>
              <a:gd name="adj2" fmla="val 90850"/>
            </a:avLst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prstClr val="black"/>
                </a:solidFill>
                <a:latin typeface="Calibri"/>
              </a:rPr>
              <a:t>Mình tưới chậu hoa nào đây? </a:t>
            </a:r>
          </a:p>
        </p:txBody>
      </p:sp>
      <p:sp>
        <p:nvSpPr>
          <p:cNvPr id="2" name="Rectangle: Rounded Corners 1">
            <a:hlinkClick r:id="rId14" action="ppaction://hlinksldjump"/>
            <a:extLst>
              <a:ext uri="{FF2B5EF4-FFF2-40B4-BE49-F238E27FC236}">
                <a16:creationId xmlns="" xmlns:a16="http://schemas.microsoft.com/office/drawing/2014/main" id="{D00BF6A2-E192-4308-90DE-ADA291EFB018}"/>
              </a:ext>
            </a:extLst>
          </p:cNvPr>
          <p:cNvSpPr/>
          <p:nvPr/>
        </p:nvSpPr>
        <p:spPr>
          <a:xfrm>
            <a:off x="9294920" y="6187736"/>
            <a:ext cx="2112886" cy="6274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931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6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4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9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4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5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4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mph" presetSubtype="0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562824" y="1484784"/>
            <a:ext cx="7632848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Buổi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trước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em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học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bài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355123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Cảm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anh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hà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mã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388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562824" y="1484784"/>
            <a:ext cx="7632848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Phật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ý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nghĩa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là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gì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22633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Không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hài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lòng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192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125016" y="1484784"/>
            <a:ext cx="8302478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Vì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sao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hà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mã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đưa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hai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qua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sông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213455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Vì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cún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nhờ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anh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hà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mã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lễ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phép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966114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t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 Diagonal Corner Rectangle 1"/>
          <p:cNvSpPr/>
          <p:nvPr/>
        </p:nvSpPr>
        <p:spPr>
          <a:xfrm>
            <a:off x="2562824" y="1484784"/>
            <a:ext cx="7632848" cy="1080120"/>
          </a:xfrm>
          <a:prstGeom prst="round2Diag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Tại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sao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cô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hươu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bỏ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đi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?</a:t>
            </a:r>
          </a:p>
        </p:txBody>
      </p:sp>
      <p:sp>
        <p:nvSpPr>
          <p:cNvPr id="4" name="Round Diagonal Corner Rectangle 3"/>
          <p:cNvSpPr/>
          <p:nvPr/>
        </p:nvSpPr>
        <p:spPr>
          <a:xfrm>
            <a:off x="2382804" y="3062331"/>
            <a:ext cx="7992888" cy="1226334"/>
          </a:xfrm>
          <a:prstGeom prst="round2Diag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prstClr val="black"/>
                </a:solidFill>
                <a:latin typeface="Calibri"/>
              </a:rPr>
              <a:t>Vì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dê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lăng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thô</a:t>
            </a:r>
            <a:r>
              <a:rPr lang="en-US" sz="4000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Calibri"/>
              </a:rPr>
              <a:t>lỗ</a:t>
            </a:r>
            <a:endParaRPr lang="en-US" sz="40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Left Arrow 4">
            <a:hlinkClick r:id="rId3" action="ppaction://hlinksldjump"/>
          </p:cNvPr>
          <p:cNvSpPr/>
          <p:nvPr/>
        </p:nvSpPr>
        <p:spPr>
          <a:xfrm>
            <a:off x="9156340" y="5949280"/>
            <a:ext cx="1219352" cy="720080"/>
          </a:xfrm>
          <a:prstGeom prst="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21166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1316</Words>
  <Application>Microsoft Office PowerPoint</Application>
  <PresentationFormat>Custom</PresentationFormat>
  <Paragraphs>90</Paragraphs>
  <Slides>26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Office Theme</vt:lpstr>
      <vt:lpstr>Doodle Sketchbook by Slidesgo</vt:lpstr>
      <vt:lpstr>1_Office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34</cp:revision>
  <dcterms:created xsi:type="dcterms:W3CDTF">2021-07-20T01:55:21Z</dcterms:created>
  <dcterms:modified xsi:type="dcterms:W3CDTF">2022-03-30T01:54:40Z</dcterms:modified>
</cp:coreProperties>
</file>