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1" r:id="rId2"/>
    <p:sldMasterId id="2147483705" r:id="rId3"/>
  </p:sldMasterIdLst>
  <p:notesMasterIdLst>
    <p:notesMasterId r:id="rId13"/>
  </p:notesMasterIdLst>
  <p:sldIdLst>
    <p:sldId id="268" r:id="rId4"/>
    <p:sldId id="260" r:id="rId5"/>
    <p:sldId id="2007577137" r:id="rId6"/>
    <p:sldId id="293" r:id="rId7"/>
    <p:sldId id="294" r:id="rId8"/>
    <p:sldId id="2007577139" r:id="rId9"/>
    <p:sldId id="295" r:id="rId10"/>
    <p:sldId id="2007577138" r:id="rId11"/>
    <p:sldId id="2895" r:id="rId12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DE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-96" y="-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66CBE2-CC11-475F-9CF0-40C82F19F2BD}" type="datetimeFigureOut">
              <a:rPr lang="vi-VN" smtClean="0"/>
              <a:t>15/04/2022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4ED377-71CE-49C7-9E93-948AD8953A9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5391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C4C689-0797-4A8F-B2C6-5687E1566F8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6342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4895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57562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569768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75552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09692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2C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26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27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2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22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2" name="TextBox 291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TRÒ</a:t>
            </a:r>
            <a:r>
              <a:rPr lang="en-US" sz="11500" baseline="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 CHƠI</a:t>
            </a:r>
            <a:endParaRPr lang="vi-VN" sz="115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293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294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8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78962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92" grpId="0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7326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=""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64739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=""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9067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292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20684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823504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1105ECC-05DB-4A25-8E6A-E61FCA6F5619}" type="datetimeFigureOut">
              <a:rPr lang="zh-CN" altLang="en-US" smtClean="0"/>
              <a:t>2022/4/15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1911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74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76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53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83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15/4/2022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56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15/4/2022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73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15/4/2022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120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696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68149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15/4/2022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901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8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49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216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36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2022/4/15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660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0822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933932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B2CB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TRÒ</a:t>
            </a:r>
            <a:r>
              <a:rPr lang="en-US" sz="11500" baseline="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 CHƠI</a:t>
            </a:r>
            <a:endParaRPr lang="vi-VN" sz="115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225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226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0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17813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736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=""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35341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=""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8538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372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51667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723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15/4/2022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33B2315-D867-49D1-88C9-0656F2A2C868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138760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2022/4/15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6CCAA99-4439-4DFD-9FD7-FE41E23FFDD0}"/>
              </a:ext>
            </a:extLst>
          </p:cNvPr>
          <p:cNvSpPr txBox="1"/>
          <p:nvPr userDrawn="1"/>
        </p:nvSpPr>
        <p:spPr>
          <a:xfrm>
            <a:off x="8920716" y="-37306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err="1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975163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tmp"/><Relationship Id="rId7" Type="http://schemas.microsoft.com/office/2007/relationships/hdphoto" Target="../media/hdphoto3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microsoft.com/office/2007/relationships/hdphoto" Target="../media/hdphoto2.wdp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microsoft.com/office/2007/relationships/hdphoto" Target="../media/hdphoto7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tmp"/><Relationship Id="rId4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5" name="55"/>
          <p:cNvPicPr>
            <a:picLocks noChangeAspect="1"/>
          </p:cNvPicPr>
          <p:nvPr/>
        </p:nvPicPr>
        <p:blipFill rotWithShape="1">
          <a:blip r:embed="rId6" cstate="screen"/>
          <a:srcRect/>
          <a:stretch>
            <a:fillRect/>
          </a:stretch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/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</p:grpSp>
        <p:grpSp>
          <p:nvGrpSpPr>
            <p:cNvPr id="9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1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2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  <p:sp>
            <p:nvSpPr>
              <p:cNvPr id="13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Arial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25253" y="1061797"/>
            <a:ext cx="8400697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4" name="Picture 9" descr="E:\0000000我图PPT\00001PNG素材\儿童卡通\tr.png">
            <a:extLst>
              <a:ext uri="{FF2B5EF4-FFF2-40B4-BE49-F238E27FC236}">
                <a16:creationId xmlns="" xmlns:a16="http://schemas.microsoft.com/office/drawing/2014/main" id="{ACA0DB5F-4724-4F2B-B654-4FC1D4BD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59A14DF5-6221-4D08-B3AE-92175E90FCF7}"/>
              </a:ext>
            </a:extLst>
          </p:cNvPr>
          <p:cNvSpPr/>
          <p:nvPr/>
        </p:nvSpPr>
        <p:spPr>
          <a:xfrm>
            <a:off x="8984974" y="54464"/>
            <a:ext cx="3101009" cy="3961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cs typeface="+mn-cs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50868" y="2194562"/>
            <a:ext cx="81250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4F81BD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BÀI 65: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4F81BD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BIỂU ĐỒ TRANH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7" name="Rectangle: Top Corners Rounded 1">
                <a:extLst>
                  <a:ext uri="{FF2B5EF4-FFF2-40B4-BE49-F238E27FC236}">
                    <a16:creationId xmlns=""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" name="Rectangle: Top Corners Rounded 2">
                <a:extLst>
                  <a:ext uri="{FF2B5EF4-FFF2-40B4-BE49-F238E27FC236}">
                    <a16:creationId xmlns=""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588934" y="197943"/>
              <a:ext cx="21258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CHỦ ĐỀ 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13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107421" y="290067"/>
            <a:ext cx="6755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LÀM QUEN VỚI YẾU TỐ THỐNG KÊ XÁC SUẤT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Cookie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292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 Sáu ngày 15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74939" y="1615470"/>
            <a:ext cx="6182544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65: Luyện tập </a:t>
            </a:r>
            <a:r>
              <a:rPr kumimoji="0" lang="en-US" sz="31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(t2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 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012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31554" y="657219"/>
            <a:ext cx="4112003" cy="472657"/>
            <a:chOff x="1183343" y="1464304"/>
            <a:chExt cx="4112003" cy="472657"/>
          </a:xfrm>
        </p:grpSpPr>
        <p:sp>
          <p:nvSpPr>
            <p:cNvPr id="3" name="TextBox 2"/>
            <p:cNvSpPr txBox="1"/>
            <p:nvPr/>
          </p:nvSpPr>
          <p:spPr>
            <a:xfrm>
              <a:off x="1613009" y="1475296"/>
              <a:ext cx="36823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Cho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biểu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đồ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sau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: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1183343" y="1464304"/>
              <a:ext cx="429666" cy="461665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</a:t>
              </a:r>
            </a:p>
          </p:txBody>
        </p:sp>
      </p:grp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1358384"/>
              </p:ext>
            </p:extLst>
          </p:nvPr>
        </p:nvGraphicFramePr>
        <p:xfrm>
          <a:off x="5501256" y="412042"/>
          <a:ext cx="5725605" cy="5928599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08535">
                  <a:extLst>
                    <a:ext uri="{9D8B030D-6E8A-4147-A177-3AD203B41FA5}">
                      <a16:colId xmlns="" xmlns:a16="http://schemas.microsoft.com/office/drawing/2014/main" val="3272789016"/>
                    </a:ext>
                  </a:extLst>
                </a:gridCol>
                <a:gridCol w="1908535">
                  <a:extLst>
                    <a:ext uri="{9D8B030D-6E8A-4147-A177-3AD203B41FA5}">
                      <a16:colId xmlns="" xmlns:a16="http://schemas.microsoft.com/office/drawing/2014/main" val="3390251747"/>
                    </a:ext>
                  </a:extLst>
                </a:gridCol>
                <a:gridCol w="1908535">
                  <a:extLst>
                    <a:ext uri="{9D8B030D-6E8A-4147-A177-3AD203B41FA5}">
                      <a16:colId xmlns="" xmlns:a16="http://schemas.microsoft.com/office/drawing/2014/main" val="898359590"/>
                    </a:ext>
                  </a:extLst>
                </a:gridCol>
              </a:tblGrid>
              <a:tr h="546805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77980505"/>
                  </a:ext>
                </a:extLst>
              </a:tr>
              <a:tr h="46054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Búp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bê</a:t>
                      </a:r>
                      <a:endParaRPr lang="en-US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Gấu</a:t>
                      </a:r>
                      <a:r>
                        <a:rPr lang="en-US" sz="2400" dirty="0"/>
                        <a:t> </a:t>
                      </a:r>
                      <a:r>
                        <a:rPr lang="en-US" sz="2400" dirty="0" err="1"/>
                        <a:t>bông</a:t>
                      </a:r>
                      <a:endParaRPr lang="en-US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/>
                        <a:t>Sóc</a:t>
                      </a:r>
                      <a:r>
                        <a:rPr lang="en-US" sz="2400" baseline="0" dirty="0"/>
                        <a:t> </a:t>
                      </a:r>
                      <a:r>
                        <a:rPr lang="en-US" sz="2400" baseline="0" dirty="0" err="1"/>
                        <a:t>bông</a:t>
                      </a:r>
                      <a:endParaRPr lang="en-US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59152631"/>
                  </a:ext>
                </a:extLst>
              </a:tr>
            </a:tbl>
          </a:graphicData>
        </a:graphic>
      </p:graphicFrame>
      <p:grpSp>
        <p:nvGrpSpPr>
          <p:cNvPr id="27" name="Group 26"/>
          <p:cNvGrpSpPr/>
          <p:nvPr/>
        </p:nvGrpSpPr>
        <p:grpSpPr>
          <a:xfrm>
            <a:off x="9839676" y="656406"/>
            <a:ext cx="914528" cy="5147494"/>
            <a:chOff x="9905936" y="656406"/>
            <a:chExt cx="914528" cy="5147494"/>
          </a:xfrm>
        </p:grpSpPr>
        <p:pic>
          <p:nvPicPr>
            <p:cNvPr id="6" name="Picture 5" descr="Screen Clippi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09" b="6469"/>
            <a:stretch/>
          </p:blipFill>
          <p:spPr>
            <a:xfrm>
              <a:off x="9905936" y="5010150"/>
              <a:ext cx="914528" cy="793750"/>
            </a:xfrm>
            <a:prstGeom prst="rect">
              <a:avLst/>
            </a:prstGeom>
          </p:spPr>
        </p:pic>
        <p:pic>
          <p:nvPicPr>
            <p:cNvPr id="8" name="Picture 7" descr="Screen Clippi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09" b="6469"/>
            <a:stretch/>
          </p:blipFill>
          <p:spPr>
            <a:xfrm>
              <a:off x="9905936" y="4138022"/>
              <a:ext cx="914528" cy="793750"/>
            </a:xfrm>
            <a:prstGeom prst="rect">
              <a:avLst/>
            </a:prstGeom>
          </p:spPr>
        </p:pic>
        <p:pic>
          <p:nvPicPr>
            <p:cNvPr id="13" name="Picture 12" descr="Screen Clippi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09" b="6469"/>
            <a:stretch/>
          </p:blipFill>
          <p:spPr>
            <a:xfrm>
              <a:off x="9905936" y="3272790"/>
              <a:ext cx="914528" cy="793750"/>
            </a:xfrm>
            <a:prstGeom prst="rect">
              <a:avLst/>
            </a:prstGeom>
          </p:spPr>
        </p:pic>
        <p:pic>
          <p:nvPicPr>
            <p:cNvPr id="14" name="Picture 13" descr="Screen Clippi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09" b="6469"/>
            <a:stretch/>
          </p:blipFill>
          <p:spPr>
            <a:xfrm>
              <a:off x="9905936" y="2400662"/>
              <a:ext cx="914528" cy="793750"/>
            </a:xfrm>
            <a:prstGeom prst="rect">
              <a:avLst/>
            </a:prstGeom>
          </p:spPr>
        </p:pic>
        <p:pic>
          <p:nvPicPr>
            <p:cNvPr id="15" name="Picture 14" descr="Screen Clippi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09" b="6469"/>
            <a:stretch/>
          </p:blipFill>
          <p:spPr>
            <a:xfrm>
              <a:off x="9905936" y="1528534"/>
              <a:ext cx="914528" cy="793750"/>
            </a:xfrm>
            <a:prstGeom prst="rect">
              <a:avLst/>
            </a:prstGeom>
          </p:spPr>
        </p:pic>
        <p:pic>
          <p:nvPicPr>
            <p:cNvPr id="16" name="Picture 15" descr="Screen Clippi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09" b="6469"/>
            <a:stretch/>
          </p:blipFill>
          <p:spPr>
            <a:xfrm>
              <a:off x="9905936" y="656406"/>
              <a:ext cx="914528" cy="793750"/>
            </a:xfrm>
            <a:prstGeom prst="rect">
              <a:avLst/>
            </a:prstGeom>
          </p:spPr>
        </p:pic>
      </p:grpSp>
      <p:grpSp>
        <p:nvGrpSpPr>
          <p:cNvPr id="29" name="Group 28"/>
          <p:cNvGrpSpPr/>
          <p:nvPr/>
        </p:nvGrpSpPr>
        <p:grpSpPr>
          <a:xfrm>
            <a:off x="6227787" y="565304"/>
            <a:ext cx="790685" cy="5182535"/>
            <a:chOff x="6545134" y="638885"/>
            <a:chExt cx="790685" cy="5182535"/>
          </a:xfrm>
        </p:grpSpPr>
        <p:pic>
          <p:nvPicPr>
            <p:cNvPr id="17" name="Picture 16" descr="Screen Clippi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5134" y="4992629"/>
              <a:ext cx="790685" cy="828791"/>
            </a:xfrm>
            <a:prstGeom prst="rect">
              <a:avLst/>
            </a:prstGeom>
          </p:spPr>
        </p:pic>
        <p:pic>
          <p:nvPicPr>
            <p:cNvPr id="18" name="Picture 17" descr="Screen Clippi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5134" y="4102981"/>
              <a:ext cx="790685" cy="828791"/>
            </a:xfrm>
            <a:prstGeom prst="rect">
              <a:avLst/>
            </a:prstGeom>
          </p:spPr>
        </p:pic>
        <p:pic>
          <p:nvPicPr>
            <p:cNvPr id="19" name="Picture 18" descr="Screen Clippi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5134" y="3255269"/>
              <a:ext cx="790685" cy="828791"/>
            </a:xfrm>
            <a:prstGeom prst="rect">
              <a:avLst/>
            </a:prstGeom>
          </p:spPr>
        </p:pic>
        <p:pic>
          <p:nvPicPr>
            <p:cNvPr id="20" name="Picture 19" descr="Screen Clippi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5134" y="2383141"/>
              <a:ext cx="790685" cy="828791"/>
            </a:xfrm>
            <a:prstGeom prst="rect">
              <a:avLst/>
            </a:prstGeom>
          </p:spPr>
        </p:pic>
        <p:pic>
          <p:nvPicPr>
            <p:cNvPr id="21" name="Picture 20" descr="Screen Clippi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5134" y="1511013"/>
              <a:ext cx="790685" cy="828791"/>
            </a:xfrm>
            <a:prstGeom prst="rect">
              <a:avLst/>
            </a:prstGeom>
          </p:spPr>
        </p:pic>
        <p:pic>
          <p:nvPicPr>
            <p:cNvPr id="22" name="Picture 21" descr="Screen Clipping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5134" y="638885"/>
              <a:ext cx="790685" cy="828791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8016835" y="2327081"/>
            <a:ext cx="733527" cy="3420758"/>
            <a:chOff x="8294792" y="2400662"/>
            <a:chExt cx="733527" cy="3420758"/>
          </a:xfrm>
        </p:grpSpPr>
        <p:pic>
          <p:nvPicPr>
            <p:cNvPr id="23" name="Picture 22" descr="Screen Clipping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4792" y="5011682"/>
              <a:ext cx="733527" cy="809738"/>
            </a:xfrm>
            <a:prstGeom prst="roundRect">
              <a:avLst>
                <a:gd name="adj" fmla="val 35279"/>
              </a:avLst>
            </a:prstGeom>
          </p:spPr>
        </p:pic>
        <p:pic>
          <p:nvPicPr>
            <p:cNvPr id="24" name="Picture 23" descr="Screen Clipping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4792" y="4138022"/>
              <a:ext cx="733527" cy="809738"/>
            </a:xfrm>
            <a:prstGeom prst="roundRect">
              <a:avLst>
                <a:gd name="adj" fmla="val 35279"/>
              </a:avLst>
            </a:prstGeom>
          </p:spPr>
        </p:pic>
        <p:pic>
          <p:nvPicPr>
            <p:cNvPr id="25" name="Picture 24" descr="Screen Clipping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4792" y="3264362"/>
              <a:ext cx="733527" cy="809738"/>
            </a:xfrm>
            <a:prstGeom prst="roundRect">
              <a:avLst>
                <a:gd name="adj" fmla="val 35279"/>
              </a:avLst>
            </a:prstGeom>
          </p:spPr>
        </p:pic>
        <p:pic>
          <p:nvPicPr>
            <p:cNvPr id="26" name="Picture 25" descr="Screen Clipping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94792" y="2400662"/>
              <a:ext cx="733527" cy="809738"/>
            </a:xfrm>
            <a:prstGeom prst="roundRect">
              <a:avLst>
                <a:gd name="adj" fmla="val 35279"/>
              </a:avLst>
            </a:prstGeom>
          </p:spPr>
        </p:pic>
      </p:grpSp>
      <p:sp>
        <p:nvSpPr>
          <p:cNvPr id="30" name="Rounded Rectangle 29"/>
          <p:cNvSpPr/>
          <p:nvPr/>
        </p:nvSpPr>
        <p:spPr>
          <a:xfrm>
            <a:off x="1163647" y="1606672"/>
            <a:ext cx="705394" cy="483326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0361" y="1631793"/>
            <a:ext cx="6689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?</a:t>
            </a:r>
          </a:p>
        </p:txBody>
      </p:sp>
      <p:pic>
        <p:nvPicPr>
          <p:cNvPr id="32" name="Picture 31" descr="Screen Clipping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6037"/>
          <a:stretch/>
        </p:blipFill>
        <p:spPr>
          <a:xfrm>
            <a:off x="657012" y="2882079"/>
            <a:ext cx="1493810" cy="1821410"/>
          </a:xfrm>
          <a:prstGeom prst="rect">
            <a:avLst/>
          </a:prstGeom>
        </p:spPr>
      </p:pic>
      <p:pic>
        <p:nvPicPr>
          <p:cNvPr id="35" name="Picture 34" descr="Screen Clipping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499" t="-650" r="-3503" b="650"/>
          <a:stretch/>
        </p:blipFill>
        <p:spPr>
          <a:xfrm>
            <a:off x="2491541" y="2865225"/>
            <a:ext cx="3191589" cy="1821411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2880900" y="4204118"/>
            <a:ext cx="211117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0685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866467" y="4204118"/>
            <a:ext cx="211117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0685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8712F08-79AA-48A2-9ED9-C2DE4579C327}"/>
              </a:ext>
            </a:extLst>
          </p:cNvPr>
          <p:cNvSpPr txBox="1"/>
          <p:nvPr/>
        </p:nvSpPr>
        <p:spPr>
          <a:xfrm>
            <a:off x="5501255" y="265406"/>
            <a:ext cx="5725606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/>
              <a:t>SỐ BÚP BÊ VÀ THÚ BÔNG TRONG HỘP ĐỒ CHƠI:</a:t>
            </a:r>
            <a:endParaRPr lang="vi-VN" b="1"/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E43596B5-9FEC-4983-8CA4-50A964FD1360}"/>
              </a:ext>
            </a:extLst>
          </p:cNvPr>
          <p:cNvSpPr txBox="1"/>
          <p:nvPr/>
        </p:nvSpPr>
        <p:spPr>
          <a:xfrm>
            <a:off x="657012" y="2044600"/>
            <a:ext cx="4685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noProof="0">
                <a:solidFill>
                  <a:prstClr val="black"/>
                </a:solidFill>
                <a:latin typeface="Arial"/>
              </a:rPr>
              <a:t>Có mấy con búp bê, mấy con gấu bông, mấy con sóc bông?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38694083-7D91-458A-8887-0292C0E08089}"/>
              </a:ext>
            </a:extLst>
          </p:cNvPr>
          <p:cNvSpPr txBox="1"/>
          <p:nvPr/>
        </p:nvSpPr>
        <p:spPr>
          <a:xfrm>
            <a:off x="682057" y="4971330"/>
            <a:ext cx="4685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noProof="0">
                <a:solidFill>
                  <a:prstClr val="black"/>
                </a:solidFill>
                <a:latin typeface="Arial"/>
              </a:rPr>
              <a:t>b) Số búp bê bằng số thú bông loại nào?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6BFC4957-04CD-4C0A-A266-E1A0AF974EFE}"/>
              </a:ext>
            </a:extLst>
          </p:cNvPr>
          <p:cNvSpPr txBox="1"/>
          <p:nvPr/>
        </p:nvSpPr>
        <p:spPr>
          <a:xfrm>
            <a:off x="997731" y="5830706"/>
            <a:ext cx="46853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 noProof="0">
                <a:solidFill>
                  <a:srgbClr val="FF0000"/>
                </a:solidFill>
                <a:latin typeface="Arial"/>
              </a:rPr>
              <a:t>Số búp bê bằng số sóc bông.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8745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uiExpand="1" build="p"/>
      <p:bldP spid="36" grpId="0" animBg="1"/>
      <p:bldP spid="37" grpId="0" animBg="1"/>
      <p:bldP spid="34" grpId="0" uiExpand="1" build="p"/>
      <p:bldP spid="38" grpId="0" uiExpand="1" build="p"/>
      <p:bldP spid="39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13888" y="522557"/>
            <a:ext cx="5990398" cy="878364"/>
            <a:chOff x="1183343" y="1464304"/>
            <a:chExt cx="5990398" cy="878364"/>
          </a:xfrm>
        </p:grpSpPr>
        <p:sp>
          <p:nvSpPr>
            <p:cNvPr id="3" name="TextBox 2"/>
            <p:cNvSpPr txBox="1"/>
            <p:nvPr/>
          </p:nvSpPr>
          <p:spPr>
            <a:xfrm>
              <a:off x="1801298" y="1511671"/>
              <a:ext cx="537244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Biểu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đồ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sau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biểu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thị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số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gà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,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số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ngỗng</a:t>
              </a: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,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số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vịt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có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400" b="0" i="0" u="none" strike="noStrike" kern="1200" cap="none" spc="0" normalizeH="0" baseline="0" noProof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trên</a:t>
              </a:r>
              <a:r>
                <a: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sân: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</a:t>
              </a:r>
            </a:p>
          </p:txBody>
        </p:sp>
      </p:grp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578599" y="342901"/>
          <a:ext cx="4660962" cy="603823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553654">
                  <a:extLst>
                    <a:ext uri="{9D8B030D-6E8A-4147-A177-3AD203B41FA5}">
                      <a16:colId xmlns="" xmlns:a16="http://schemas.microsoft.com/office/drawing/2014/main" val="3272789016"/>
                    </a:ext>
                  </a:extLst>
                </a:gridCol>
                <a:gridCol w="1553654">
                  <a:extLst>
                    <a:ext uri="{9D8B030D-6E8A-4147-A177-3AD203B41FA5}">
                      <a16:colId xmlns="" xmlns:a16="http://schemas.microsoft.com/office/drawing/2014/main" val="3390251747"/>
                    </a:ext>
                  </a:extLst>
                </a:gridCol>
                <a:gridCol w="1553654">
                  <a:extLst>
                    <a:ext uri="{9D8B030D-6E8A-4147-A177-3AD203B41FA5}">
                      <a16:colId xmlns="" xmlns:a16="http://schemas.microsoft.com/office/drawing/2014/main" val="898359590"/>
                    </a:ext>
                  </a:extLst>
                </a:gridCol>
              </a:tblGrid>
              <a:tr h="511517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77980505"/>
                  </a:ext>
                </a:extLst>
              </a:tr>
              <a:tr h="92305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 </a:t>
                      </a:r>
                    </a:p>
                  </a:txBody>
                  <a:tcPr>
                    <a:solidFill>
                      <a:srgbClr val="FFF6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 </a:t>
                      </a:r>
                    </a:p>
                  </a:txBody>
                  <a:tcPr>
                    <a:solidFill>
                      <a:srgbClr val="FFF6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 </a:t>
                      </a:r>
                    </a:p>
                  </a:txBody>
                  <a:tcPr>
                    <a:solidFill>
                      <a:srgbClr val="FFF68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59152631"/>
                  </a:ext>
                </a:extLst>
              </a:tr>
            </a:tbl>
          </a:graphicData>
        </a:graphic>
      </p:graphicFrame>
      <p:pic>
        <p:nvPicPr>
          <p:cNvPr id="6" name="Picture 5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47" t="6759" r="71251" b="6580"/>
          <a:stretch/>
        </p:blipFill>
        <p:spPr>
          <a:xfrm>
            <a:off x="6650506" y="5483225"/>
            <a:ext cx="721286" cy="869950"/>
          </a:xfrm>
          <a:prstGeom prst="rect">
            <a:avLst/>
          </a:prstGeom>
        </p:spPr>
      </p:pic>
      <p:pic>
        <p:nvPicPr>
          <p:cNvPr id="7" name="Picture 6" descr="Screen Clipping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6104" l="35141" r="64425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922" t="244" r="35624" b="2595"/>
          <a:stretch/>
        </p:blipFill>
        <p:spPr>
          <a:xfrm>
            <a:off x="8244087" y="5514488"/>
            <a:ext cx="732724" cy="807424"/>
          </a:xfrm>
          <a:prstGeom prst="rect">
            <a:avLst/>
          </a:prstGeom>
        </p:spPr>
      </p:pic>
      <p:pic>
        <p:nvPicPr>
          <p:cNvPr id="9" name="Picture 8" descr="Screen Clipping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286" b="89610" l="73753" r="98482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211" t="6759" r="1240" b="6580"/>
          <a:stretch/>
        </p:blipFill>
        <p:spPr>
          <a:xfrm>
            <a:off x="9742209" y="5451962"/>
            <a:ext cx="767790" cy="869950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7097152" y="4800600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7097152" y="4222376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7097152" y="3624513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7097152" y="3046289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7097152" y="2483101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7097152" y="1904877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7097152" y="1307014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7097152" y="728790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8614224" y="4800600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8614224" y="4222376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614224" y="3624513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8614224" y="3046289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Oval 28"/>
          <p:cNvSpPr/>
          <p:nvPr/>
        </p:nvSpPr>
        <p:spPr>
          <a:xfrm>
            <a:off x="8614224" y="2483101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10171637" y="4800600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10171637" y="4222376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10171637" y="3624513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10171637" y="3046289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10171637" y="2483101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10171637" y="1904877"/>
            <a:ext cx="554132" cy="53788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7443699" y="5725900"/>
            <a:ext cx="482600" cy="482600"/>
          </a:xfrm>
          <a:prstGeom prst="ellipse">
            <a:avLst/>
          </a:prstGeom>
          <a:solidFill>
            <a:schemeClr val="bg1"/>
          </a:solidFill>
          <a:ln w="57150" cmpd="dbl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</a:t>
            </a:r>
          </a:p>
        </p:txBody>
      </p:sp>
      <p:sp>
        <p:nvSpPr>
          <p:cNvPr id="37" name="Oval 36"/>
          <p:cNvSpPr/>
          <p:nvPr/>
        </p:nvSpPr>
        <p:spPr>
          <a:xfrm>
            <a:off x="9064376" y="5725900"/>
            <a:ext cx="482600" cy="482600"/>
          </a:xfrm>
          <a:prstGeom prst="ellipse">
            <a:avLst/>
          </a:prstGeom>
          <a:solidFill>
            <a:schemeClr val="bg1"/>
          </a:solidFill>
          <a:ln w="57150" cmpd="dbl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</a:p>
        </p:txBody>
      </p:sp>
      <p:sp>
        <p:nvSpPr>
          <p:cNvPr id="38" name="Oval 37"/>
          <p:cNvSpPr/>
          <p:nvPr/>
        </p:nvSpPr>
        <p:spPr>
          <a:xfrm>
            <a:off x="10633480" y="5725900"/>
            <a:ext cx="482600" cy="482600"/>
          </a:xfrm>
          <a:prstGeom prst="ellipse">
            <a:avLst/>
          </a:prstGeom>
          <a:solidFill>
            <a:schemeClr val="bg1"/>
          </a:solidFill>
          <a:ln w="57150" cmpd="dbl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13889" y="1591258"/>
            <a:ext cx="7832484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Quan sát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> biểu đồ rồi trả lời câu hỏi: 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>
                <a:solidFill>
                  <a:prstClr val="black"/>
                </a:solidFill>
                <a:latin typeface="Arial"/>
              </a:rPr>
              <a:t>a) Con vật nào nhiều nhất?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>
                <a:solidFill>
                  <a:prstClr val="black"/>
                </a:solidFill>
                <a:latin typeface="Arial"/>
              </a:rPr>
              <a:t>    Con vật nào ít nhất?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>
                <a:solidFill>
                  <a:prstClr val="black"/>
                </a:solidFill>
                <a:latin typeface="Arial"/>
              </a:rPr>
              <a:t>b) Mỗi loại có bao nhiêu con?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>
                <a:solidFill>
                  <a:prstClr val="black"/>
                </a:solidFill>
                <a:latin typeface="Arial"/>
              </a:rPr>
              <a:t>c) Số gà nhiều hơn số ngỗng mấy con?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400">
                <a:solidFill>
                  <a:prstClr val="black"/>
                </a:solidFill>
                <a:latin typeface="Arial"/>
              </a:rPr>
              <a:t>    Số ngỗng ít hơn số vịt mấy con? 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000">
              <a:solidFill>
                <a:prstClr val="black"/>
              </a:solidFill>
              <a:latin typeface="Arial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6975566" y="627018"/>
            <a:ext cx="796834" cy="1908335"/>
          </a:xfrm>
          <a:prstGeom prst="roundRect">
            <a:avLst/>
          </a:prstGeom>
          <a:noFill/>
          <a:ln>
            <a:solidFill>
              <a:srgbClr val="FFC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10050286" y="1750423"/>
            <a:ext cx="796834" cy="784930"/>
          </a:xfrm>
          <a:prstGeom prst="roundRect">
            <a:avLst/>
          </a:prstGeom>
          <a:noFill/>
          <a:ln>
            <a:solidFill>
              <a:srgbClr val="FFC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="" xmlns:a16="http://schemas.microsoft.com/office/drawing/2014/main" id="{DF96AA42-A91A-495B-B571-A30E95C8C611}"/>
              </a:ext>
            </a:extLst>
          </p:cNvPr>
          <p:cNvSpPr/>
          <p:nvPr/>
        </p:nvSpPr>
        <p:spPr>
          <a:xfrm>
            <a:off x="6622858" y="5338482"/>
            <a:ext cx="820841" cy="110446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5" name="Oval 44">
            <a:extLst>
              <a:ext uri="{FF2B5EF4-FFF2-40B4-BE49-F238E27FC236}">
                <a16:creationId xmlns="" xmlns:a16="http://schemas.microsoft.com/office/drawing/2014/main" id="{E3A1284C-1ADE-424E-9EDE-DBE19524A2A6}"/>
              </a:ext>
            </a:extLst>
          </p:cNvPr>
          <p:cNvSpPr/>
          <p:nvPr/>
        </p:nvSpPr>
        <p:spPr>
          <a:xfrm>
            <a:off x="8154353" y="5364673"/>
            <a:ext cx="820841" cy="110446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268" y="3922077"/>
            <a:ext cx="3409183" cy="2832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5622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1" grpId="0" animBg="1"/>
      <p:bldP spid="41" grpId="1" animBg="1"/>
      <p:bldP spid="42" grpId="0" animBg="1"/>
      <p:bldP spid="42" grpId="1" animBg="1"/>
      <p:bldP spid="40" grpId="0" animBg="1"/>
      <p:bldP spid="40" grpId="1" animBg="1"/>
      <p:bldP spid="45" grpId="0" animBg="1"/>
      <p:bldP spid="4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 Sáu ngày 15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74939" y="1615470"/>
            <a:ext cx="6182544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65: Luyện tập </a:t>
            </a:r>
            <a:r>
              <a:rPr kumimoji="0" lang="en-US" sz="31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(t2</a:t>
            </a:r>
            <a:r>
              <a:rPr kumimoji="0" lang="en-US" sz="31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 </a:t>
            </a: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41121" y="2196888"/>
            <a:ext cx="49135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 2 (tr105)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41121" y="2815480"/>
            <a:ext cx="49135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noProof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a. Con …… nhiều nhất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48591" y="3445876"/>
            <a:ext cx="49135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Con …… ít nhất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48591" y="4080094"/>
            <a:ext cx="91681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noProof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b. Có …… con gà,  ….. con ngỗng, …. con vịt.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45077" y="4680899"/>
            <a:ext cx="91681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c</a:t>
            </a:r>
            <a:r>
              <a:rPr lang="en-US" sz="3200" b="1" noProof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. Số gà nhiều hơn số ngỗng …. con.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568123" y="5300835"/>
            <a:ext cx="91681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noProof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noProof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Số ngỗng ít hơn số vịt … con.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9709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2060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140181" y="699820"/>
            <a:ext cx="6722281" cy="570588"/>
            <a:chOff x="1183343" y="1464304"/>
            <a:chExt cx="6722281" cy="570588"/>
          </a:xfrm>
        </p:grpSpPr>
        <p:sp>
          <p:nvSpPr>
            <p:cNvPr id="3" name="TextBox 2"/>
            <p:cNvSpPr txBox="1"/>
            <p:nvPr/>
          </p:nvSpPr>
          <p:spPr>
            <a:xfrm>
              <a:off x="1801298" y="1511671"/>
              <a:ext cx="61043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Quan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sát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biểu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đồ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rồi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trả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lời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câu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hỏi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" name="Oval 3"/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</a:t>
              </a:r>
            </a:p>
          </p:txBody>
        </p:sp>
      </p:grp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418" y="1966446"/>
            <a:ext cx="7091508" cy="246409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49045" y="1426783"/>
            <a:ext cx="6857998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 QUE TÍNH TRONG MỖI HỘP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927464" y="1567543"/>
            <a:ext cx="2762275" cy="2863000"/>
            <a:chOff x="927464" y="1567543"/>
            <a:chExt cx="2762275" cy="2863000"/>
          </a:xfrm>
        </p:grpSpPr>
        <p:pic>
          <p:nvPicPr>
            <p:cNvPr id="7" name="Picture 6" descr="Screen Clipping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116" t="7244"/>
            <a:stretch/>
          </p:blipFill>
          <p:spPr>
            <a:xfrm>
              <a:off x="927464" y="2619102"/>
              <a:ext cx="1892346" cy="1811441"/>
            </a:xfrm>
            <a:prstGeom prst="rect">
              <a:avLst/>
            </a:prstGeom>
          </p:spPr>
        </p:pic>
        <p:grpSp>
          <p:nvGrpSpPr>
            <p:cNvPr id="10" name="Group 9"/>
            <p:cNvGrpSpPr/>
            <p:nvPr/>
          </p:nvGrpSpPr>
          <p:grpSpPr>
            <a:xfrm>
              <a:off x="1416797" y="1567543"/>
              <a:ext cx="2272942" cy="1051559"/>
              <a:chOff x="1416797" y="1567543"/>
              <a:chExt cx="2272942" cy="1051559"/>
            </a:xfrm>
          </p:grpSpPr>
          <p:sp>
            <p:nvSpPr>
              <p:cNvPr id="8" name="Oval Callout 7"/>
              <p:cNvSpPr/>
              <p:nvPr/>
            </p:nvSpPr>
            <p:spPr>
              <a:xfrm>
                <a:off x="1416797" y="1567543"/>
                <a:ext cx="2272942" cy="1051559"/>
              </a:xfrm>
              <a:prstGeom prst="wedgeEllipseCallout">
                <a:avLst>
                  <a:gd name="adj1" fmla="val -21478"/>
                  <a:gd name="adj2" fmla="val 62500"/>
                </a:avLst>
              </a:prstGeom>
              <a:solidFill>
                <a:schemeClr val="bg1"/>
              </a:solidFill>
              <a:ln w="28575"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Mỗi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    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gồm</a:t>
                </a: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10 que </a:t>
                </a:r>
                <a:r>
                  <a:rPr kumimoji="0" lang="en-US" sz="2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tính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.</a:t>
                </a:r>
              </a:p>
            </p:txBody>
          </p:sp>
          <p:pic>
            <p:nvPicPr>
              <p:cNvPr id="9" name="Picture 8" descr="Screen Clipping"/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11398" y="1610889"/>
                <a:ext cx="463552" cy="555117"/>
              </a:xfrm>
              <a:prstGeom prst="rect">
                <a:avLst/>
              </a:prstGeom>
            </p:spPr>
          </p:pic>
        </p:grpSp>
      </p:grpSp>
      <p:sp>
        <p:nvSpPr>
          <p:cNvPr id="13" name="Oval 12"/>
          <p:cNvSpPr/>
          <p:nvPr/>
        </p:nvSpPr>
        <p:spPr>
          <a:xfrm>
            <a:off x="10709926" y="2107950"/>
            <a:ext cx="609600" cy="609600"/>
          </a:xfrm>
          <a:prstGeom prst="ellipse">
            <a:avLst/>
          </a:prstGeom>
          <a:solidFill>
            <a:schemeClr val="bg1"/>
          </a:solidFill>
          <a:ln w="57150" cmpd="dbl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40</a:t>
            </a:r>
          </a:p>
        </p:txBody>
      </p:sp>
      <p:sp>
        <p:nvSpPr>
          <p:cNvPr id="14" name="Oval 13"/>
          <p:cNvSpPr/>
          <p:nvPr/>
        </p:nvSpPr>
        <p:spPr>
          <a:xfrm>
            <a:off x="10709926" y="2893694"/>
            <a:ext cx="609600" cy="609600"/>
          </a:xfrm>
          <a:prstGeom prst="ellipse">
            <a:avLst/>
          </a:prstGeom>
          <a:solidFill>
            <a:schemeClr val="bg1"/>
          </a:solidFill>
          <a:ln w="57150" cmpd="dbl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80</a:t>
            </a:r>
          </a:p>
        </p:txBody>
      </p:sp>
      <p:sp>
        <p:nvSpPr>
          <p:cNvPr id="15" name="Oval 14"/>
          <p:cNvSpPr/>
          <p:nvPr/>
        </p:nvSpPr>
        <p:spPr>
          <a:xfrm>
            <a:off x="10709926" y="3679438"/>
            <a:ext cx="609600" cy="609600"/>
          </a:xfrm>
          <a:prstGeom prst="ellipse">
            <a:avLst/>
          </a:prstGeom>
          <a:solidFill>
            <a:schemeClr val="bg1"/>
          </a:solidFill>
          <a:ln w="57150" cmpd="dbl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45837" y="4853015"/>
            <a:ext cx="110118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>
                <a:solidFill>
                  <a:prstClr val="black"/>
                </a:solidFill>
                <a:latin typeface="Arial"/>
              </a:rPr>
              <a:t>a) Mỗi hộp có bao nhiêu que tính?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b) Hộp </a:t>
            </a:r>
            <a:r>
              <a:rPr kumimoji="0" lang="en-US" sz="2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nào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có</a:t>
            </a:r>
            <a:r>
              <a:rPr kumimoji="0" lang="en-US" sz="28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nhiều que </a:t>
            </a: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tính nhất?</a:t>
            </a:r>
            <a:r>
              <a:rPr lang="en-US" sz="2800" smtClean="0">
                <a:solidFill>
                  <a:prstClr val="black"/>
                </a:solidFill>
                <a:latin typeface="Arial"/>
              </a:rPr>
              <a:t>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Hộp </a:t>
            </a:r>
            <a:r>
              <a:rPr kumimoji="0" lang="en-US" sz="2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nào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có</a:t>
            </a:r>
            <a:r>
              <a:rPr kumimoji="0" lang="en-US" sz="28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ít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que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tính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 </a:t>
            </a:r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471E1A9C-E06F-423C-BE72-76CB5C9F4CFF}"/>
              </a:ext>
            </a:extLst>
          </p:cNvPr>
          <p:cNvSpPr/>
          <p:nvPr/>
        </p:nvSpPr>
        <p:spPr>
          <a:xfrm>
            <a:off x="3758136" y="2836311"/>
            <a:ext cx="1513977" cy="71973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2B474B54-6796-411C-9FF9-48FB13F57699}"/>
              </a:ext>
            </a:extLst>
          </p:cNvPr>
          <p:cNvSpPr/>
          <p:nvPr/>
        </p:nvSpPr>
        <p:spPr>
          <a:xfrm>
            <a:off x="3776218" y="2051830"/>
            <a:ext cx="1513977" cy="71973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65340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4" grpId="0" animBg="1"/>
      <p:bldP spid="15" grpId="0" animBg="1"/>
      <p:bldP spid="16" grpId="0" uiExpand="1" build="p"/>
      <p:bldP spid="17" grpId="0" animBg="1"/>
      <p:bldP spid="17" grpId="1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1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15/4/2022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67294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1. Ý </a:t>
            </a:r>
            <a:r>
              <a:rPr lang="en-US" sz="3200" b="1" dirty="0" err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thức</a:t>
            </a:r>
            <a:r>
              <a:rPr lang="en-US" sz="3200" b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Tốt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3188" y="1598443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Hoàn thành bài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92760" y="2235702"/>
            <a:ext cx="6176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Hoàn thành bài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2846865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4.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Dặn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dò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83870" y="3466002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9 </a:t>
            </a:r>
            <a:r>
              <a:rPr lang="en-US" sz="3200" b="1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57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37028" y="4088118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1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, 2, 3 </a:t>
            </a:r>
            <a:r>
              <a:rPr lang="en-US" sz="3200" b="1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94 + 95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47571" y="4661155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944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0674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heme/theme1.xml><?xml version="1.0" encoding="utf-8"?>
<a:theme xmlns:a="http://schemas.openxmlformats.org/drawingml/2006/main" name="1_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自定义设计方案">
  <a:themeElements>
    <a:clrScheme name="自定义 6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387</Words>
  <Application>Microsoft Office PowerPoint</Application>
  <PresentationFormat>Custom</PresentationFormat>
  <Paragraphs>69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1_Office Theme</vt:lpstr>
      <vt:lpstr>2_Office Theme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Admin</cp:lastModifiedBy>
  <cp:revision>17</cp:revision>
  <dcterms:created xsi:type="dcterms:W3CDTF">2022-04-10T04:02:14Z</dcterms:created>
  <dcterms:modified xsi:type="dcterms:W3CDTF">2022-04-15T09:16:01Z</dcterms:modified>
</cp:coreProperties>
</file>