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1" r:id="rId4"/>
    <p:sldId id="262" r:id="rId5"/>
    <p:sldId id="263" r:id="rId6"/>
    <p:sldId id="264" r:id="rId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66"/>
    <a:srgbClr val="0000FF"/>
    <a:srgbClr val="CC0066"/>
    <a:srgbClr val="FF0066"/>
    <a:srgbClr val="B2D8E6"/>
    <a:srgbClr val="FFAFB1"/>
    <a:srgbClr val="FF7C80"/>
    <a:srgbClr val="FFA7A9"/>
    <a:srgbClr val="FF6600"/>
    <a:srgbClr val="FF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4B1156A-380E-4F78-BDF5-A606A8083BF9}" styleName="Medium Style 4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BDBED569-4797-4DF1-A0F4-6AAB3CD982D8}" styleName="Light Style 3 - Accent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186" autoAdjust="0"/>
    <p:restoredTop sz="96642" autoAdjust="0"/>
  </p:normalViewPr>
  <p:slideViewPr>
    <p:cSldViewPr>
      <p:cViewPr>
        <p:scale>
          <a:sx n="70" d="100"/>
          <a:sy n="70" d="100"/>
        </p:scale>
        <p:origin x="-167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8/21/2020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vi-VN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1828800"/>
          </a:xfrm>
          <a:prstGeom prst="rect">
            <a:avLst/>
          </a:prstGeom>
          <a:solidFill>
            <a:srgbClr val="FFCC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grpSp>
        <p:nvGrpSpPr>
          <p:cNvPr id="4" name="Group 3"/>
          <p:cNvGrpSpPr/>
          <p:nvPr/>
        </p:nvGrpSpPr>
        <p:grpSpPr>
          <a:xfrm>
            <a:off x="152400" y="1295400"/>
            <a:ext cx="8809703" cy="3124199"/>
            <a:chOff x="258097" y="1914117"/>
            <a:chExt cx="8458200" cy="1828800"/>
          </a:xfrm>
        </p:grpSpPr>
        <p:sp>
          <p:nvSpPr>
            <p:cNvPr id="5" name="Rounded Rectangle 4"/>
            <p:cNvSpPr/>
            <p:nvPr/>
          </p:nvSpPr>
          <p:spPr>
            <a:xfrm>
              <a:off x="258097" y="1914117"/>
              <a:ext cx="8458200" cy="1828800"/>
            </a:xfrm>
            <a:prstGeom prst="roundRect">
              <a:avLst/>
            </a:prstGeom>
            <a:solidFill>
              <a:srgbClr val="CC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1000" y="1968912"/>
              <a:ext cx="8200103" cy="1612488"/>
            </a:xfrm>
            <a:prstGeom prst="round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>
                <a:lnSpc>
                  <a:spcPct val="150000"/>
                </a:lnSpc>
              </a:pPr>
              <a:r>
                <a:rPr lang="en-US" sz="4800" dirty="0" err="1" smtClean="0">
                  <a:solidFill>
                    <a:schemeClr val="tx1"/>
                  </a:solidFill>
                  <a:latin typeface=".VnAvant" pitchFamily="34" charset="0"/>
                </a:rPr>
                <a:t>Bµi</a:t>
              </a:r>
              <a:r>
                <a:rPr lang="en-US" sz="4800" dirty="0" smtClean="0">
                  <a:solidFill>
                    <a:schemeClr val="tx1"/>
                  </a:solidFill>
                  <a:latin typeface=".VnAvant" pitchFamily="34" charset="0"/>
                </a:rPr>
                <a:t> 12</a:t>
              </a:r>
            </a:p>
            <a:p>
              <a:pPr algn="ctr">
                <a:lnSpc>
                  <a:spcPct val="150000"/>
                </a:lnSpc>
              </a:pP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BẢNG CỘNG, BẢNG TRỪ</a:t>
              </a:r>
            </a:p>
            <a:p>
              <a:pPr algn="ctr">
                <a:lnSpc>
                  <a:spcPct val="150000"/>
                </a:lnSpc>
              </a:pPr>
              <a:r>
                <a:rPr lang="en-US" sz="4000" b="1" dirty="0" smtClean="0">
                  <a:solidFill>
                    <a:srgbClr val="0070C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Arial" pitchFamily="34" charset="0"/>
                  <a:cs typeface="Arial" pitchFamily="34" charset="0"/>
                </a:rPr>
                <a:t>TRONG PHẠM VI 10</a:t>
              </a:r>
              <a:endParaRPr lang="vi-VN" sz="4000" b="1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1" name="Subtitle 2"/>
          <p:cNvSpPr>
            <a:spLocks noGrp="1"/>
          </p:cNvSpPr>
          <p:nvPr>
            <p:ph type="subTitle" idx="1"/>
          </p:nvPr>
        </p:nvSpPr>
        <p:spPr>
          <a:xfrm>
            <a:off x="1371600" y="4724400"/>
            <a:ext cx="6400800" cy="1752600"/>
          </a:xfrm>
        </p:spPr>
        <p:txBody>
          <a:bodyPr>
            <a:noAutofit/>
          </a:bodyPr>
          <a:lstStyle/>
          <a:p>
            <a:r>
              <a:rPr lang="en-US" sz="13800" dirty="0" smtClean="0">
                <a:solidFill>
                  <a:srgbClr val="FF9933"/>
                </a:solidFill>
                <a:latin typeface="HP-087" pitchFamily="34" charset="0"/>
              </a:rPr>
              <a:t>TIẾT 3</a:t>
            </a:r>
            <a:endParaRPr lang="vi-VN" sz="13800" dirty="0">
              <a:solidFill>
                <a:srgbClr val="FF993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06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16471122"/>
              </p:ext>
            </p:extLst>
          </p:nvPr>
        </p:nvGraphicFramePr>
        <p:xfrm>
          <a:off x="5529827" y="3344840"/>
          <a:ext cx="2242573" cy="1888509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242573"/>
              </a:tblGrid>
              <a:tr h="629503">
                <a:tc>
                  <a:txBody>
                    <a:bodyPr/>
                    <a:lstStyle/>
                    <a:p>
                      <a:endParaRPr lang="vi-VN" dirty="0">
                        <a:ln>
                          <a:solidFill>
                            <a:srgbClr val="0070C0"/>
                          </a:solidFill>
                        </a:ln>
                      </a:endParaRPr>
                    </a:p>
                  </a:txBody>
                  <a:tcPr>
                    <a:lnL w="285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29503">
                <a:tc>
                  <a:txBody>
                    <a:bodyPr/>
                    <a:lstStyle/>
                    <a:p>
                      <a:endParaRPr lang="vi-VN" dirty="0">
                        <a:ln>
                          <a:solidFill>
                            <a:srgbClr val="0070C0"/>
                          </a:solidFill>
                        </a:ln>
                      </a:endParaRPr>
                    </a:p>
                  </a:txBody>
                  <a:tcPr>
                    <a:lnL w="285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29503">
                <a:tc>
                  <a:txBody>
                    <a:bodyPr/>
                    <a:lstStyle/>
                    <a:p>
                      <a:endParaRPr lang="vi-VN" dirty="0">
                        <a:ln>
                          <a:solidFill>
                            <a:srgbClr val="0070C0"/>
                          </a:solidFill>
                        </a:ln>
                      </a:endParaRPr>
                    </a:p>
                  </a:txBody>
                  <a:tcPr>
                    <a:lnL w="285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506" y="175589"/>
            <a:ext cx="3544293" cy="1575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8" name="Oval 97"/>
          <p:cNvSpPr/>
          <p:nvPr/>
        </p:nvSpPr>
        <p:spPr>
          <a:xfrm>
            <a:off x="457200" y="1872018"/>
            <a:ext cx="1143000" cy="1066800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1</a:t>
            </a:r>
            <a:endParaRPr lang="vi-VN" sz="5400" b="1" dirty="0"/>
          </a:p>
        </p:txBody>
      </p:sp>
      <p:sp>
        <p:nvSpPr>
          <p:cNvPr id="99" name="Rounded Rectangle 98"/>
          <p:cNvSpPr/>
          <p:nvPr/>
        </p:nvSpPr>
        <p:spPr>
          <a:xfrm>
            <a:off x="1916373" y="2026434"/>
            <a:ext cx="1143000" cy="757968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5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3154465" y="2089947"/>
            <a:ext cx="45878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500" b="1" dirty="0"/>
          </a:p>
        </p:txBody>
      </p:sp>
      <p:sp>
        <p:nvSpPr>
          <p:cNvPr id="7" name="Rounded Rectangle 6"/>
          <p:cNvSpPr/>
          <p:nvPr/>
        </p:nvSpPr>
        <p:spPr>
          <a:xfrm>
            <a:off x="1447800" y="3124200"/>
            <a:ext cx="4038600" cy="2819400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75" y="3750149"/>
            <a:ext cx="619125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300" y="3750149"/>
            <a:ext cx="619125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19275" y="4629150"/>
            <a:ext cx="619125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7300" y="4629150"/>
            <a:ext cx="619125" cy="628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2981" y="3945404"/>
            <a:ext cx="674426" cy="656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4601602"/>
            <a:ext cx="674426" cy="656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1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0291" y="4601602"/>
            <a:ext cx="674426" cy="6561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5763138" y="3424246"/>
            <a:ext cx="148951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4 + 3 = </a:t>
            </a:r>
            <a:endParaRPr lang="vi-VN" sz="3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4" name="TextBox 183"/>
          <p:cNvSpPr txBox="1"/>
          <p:nvPr/>
        </p:nvSpPr>
        <p:spPr>
          <a:xfrm>
            <a:off x="5763138" y="4031650"/>
            <a:ext cx="148951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3 + 4 = </a:t>
            </a:r>
            <a:endParaRPr lang="vi-VN" sz="3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2" name="TextBox 191"/>
          <p:cNvSpPr txBox="1"/>
          <p:nvPr/>
        </p:nvSpPr>
        <p:spPr>
          <a:xfrm>
            <a:off x="5769592" y="4661848"/>
            <a:ext cx="147829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7 – 3 = </a:t>
            </a:r>
            <a:endParaRPr lang="vi-VN" sz="3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3" name="TextBox 192"/>
          <p:cNvSpPr txBox="1"/>
          <p:nvPr/>
        </p:nvSpPr>
        <p:spPr>
          <a:xfrm>
            <a:off x="5769592" y="5269252"/>
            <a:ext cx="147829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7 – 4 = </a:t>
            </a:r>
            <a:endParaRPr lang="vi-VN" sz="3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215120" y="3393744"/>
            <a:ext cx="457200" cy="521158"/>
          </a:xfrm>
          <a:prstGeom prst="roundRect">
            <a:avLst/>
          </a:prstGeom>
          <a:solidFill>
            <a:schemeClr val="bg1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4" name="Rounded Rectangle 193"/>
          <p:cNvSpPr/>
          <p:nvPr/>
        </p:nvSpPr>
        <p:spPr>
          <a:xfrm>
            <a:off x="7215120" y="4023546"/>
            <a:ext cx="457200" cy="521158"/>
          </a:xfrm>
          <a:prstGeom prst="roundRect">
            <a:avLst/>
          </a:prstGeom>
          <a:solidFill>
            <a:schemeClr val="bg1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5" name="Rounded Rectangle 194"/>
          <p:cNvSpPr/>
          <p:nvPr/>
        </p:nvSpPr>
        <p:spPr>
          <a:xfrm>
            <a:off x="7236728" y="4653888"/>
            <a:ext cx="457200" cy="521158"/>
          </a:xfrm>
          <a:prstGeom prst="roundRect">
            <a:avLst/>
          </a:prstGeom>
          <a:solidFill>
            <a:schemeClr val="bg1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6" name="Rounded Rectangle 195"/>
          <p:cNvSpPr/>
          <p:nvPr/>
        </p:nvSpPr>
        <p:spPr>
          <a:xfrm>
            <a:off x="7236728" y="5283690"/>
            <a:ext cx="457200" cy="521158"/>
          </a:xfrm>
          <a:prstGeom prst="roundRect">
            <a:avLst/>
          </a:prstGeom>
          <a:solidFill>
            <a:schemeClr val="bg1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7" name="TextBox 196"/>
          <p:cNvSpPr txBox="1"/>
          <p:nvPr/>
        </p:nvSpPr>
        <p:spPr>
          <a:xfrm>
            <a:off x="519752" y="3055960"/>
            <a:ext cx="583814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a)</a:t>
            </a:r>
            <a:endParaRPr lang="vi-VN" sz="3500" b="1" dirty="0">
              <a:solidFill>
                <a:srgbClr val="002060"/>
              </a:solidFill>
            </a:endParaRPr>
          </a:p>
        </p:txBody>
      </p:sp>
      <p:sp>
        <p:nvSpPr>
          <p:cNvPr id="27" name="TextBox 39"/>
          <p:cNvSpPr txBox="1"/>
          <p:nvPr/>
        </p:nvSpPr>
        <p:spPr>
          <a:xfrm>
            <a:off x="7283080" y="3417762"/>
            <a:ext cx="334648" cy="4770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39"/>
          <p:cNvSpPr txBox="1"/>
          <p:nvPr/>
        </p:nvSpPr>
        <p:spPr>
          <a:xfrm>
            <a:off x="7283080" y="4037194"/>
            <a:ext cx="334648" cy="4770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TextBox 39"/>
          <p:cNvSpPr txBox="1"/>
          <p:nvPr/>
        </p:nvSpPr>
        <p:spPr>
          <a:xfrm>
            <a:off x="7298004" y="4677135"/>
            <a:ext cx="334648" cy="4770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4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TextBox 39"/>
          <p:cNvSpPr txBox="1"/>
          <p:nvPr/>
        </p:nvSpPr>
        <p:spPr>
          <a:xfrm>
            <a:off x="7308242" y="5310986"/>
            <a:ext cx="334648" cy="477054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2110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8" grpId="0" animBg="1"/>
      <p:bldP spid="99" grpId="0" animBg="1"/>
      <p:bldP spid="100" grpId="0"/>
      <p:bldP spid="7" grpId="0" animBg="1"/>
      <p:bldP spid="9" grpId="0"/>
      <p:bldP spid="184" grpId="0"/>
      <p:bldP spid="192" grpId="0"/>
      <p:bldP spid="193" grpId="0"/>
      <p:bldP spid="10" grpId="0" animBg="1"/>
      <p:bldP spid="194" grpId="0" animBg="1"/>
      <p:bldP spid="195" grpId="0" animBg="1"/>
      <p:bldP spid="196" grpId="0" animBg="1"/>
      <p:bldP spid="197" grpId="0"/>
      <p:bldP spid="27" grpId="0" animBg="1"/>
      <p:bldP spid="30" grpId="0" animBg="1"/>
      <p:bldP spid="37" grpId="0" animBg="1"/>
      <p:bldP spid="38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3896600"/>
              </p:ext>
            </p:extLst>
          </p:nvPr>
        </p:nvGraphicFramePr>
        <p:xfrm>
          <a:off x="5529827" y="2057400"/>
          <a:ext cx="2242573" cy="1888509"/>
        </p:xfrm>
        <a:graphic>
          <a:graphicData uri="http://schemas.openxmlformats.org/drawingml/2006/table">
            <a:tbl>
              <a:tblPr firstRow="1" bandRow="1">
                <a:tableStyleId>{22838BEF-8BB2-4498-84A7-C5851F593DF1}</a:tableStyleId>
              </a:tblPr>
              <a:tblGrid>
                <a:gridCol w="2242573"/>
              </a:tblGrid>
              <a:tr h="629503">
                <a:tc>
                  <a:txBody>
                    <a:bodyPr/>
                    <a:lstStyle/>
                    <a:p>
                      <a:endParaRPr lang="vi-VN" dirty="0">
                        <a:ln>
                          <a:solidFill>
                            <a:srgbClr val="0070C0"/>
                          </a:solidFill>
                        </a:ln>
                      </a:endParaRPr>
                    </a:p>
                  </a:txBody>
                  <a:tcPr>
                    <a:lnL w="285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29503">
                <a:tc>
                  <a:txBody>
                    <a:bodyPr/>
                    <a:lstStyle/>
                    <a:p>
                      <a:endParaRPr lang="vi-VN" dirty="0">
                        <a:ln>
                          <a:solidFill>
                            <a:srgbClr val="0070C0"/>
                          </a:solidFill>
                        </a:ln>
                      </a:endParaRPr>
                    </a:p>
                  </a:txBody>
                  <a:tcPr>
                    <a:lnL w="285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  <a:tr h="629503">
                <a:tc>
                  <a:txBody>
                    <a:bodyPr/>
                    <a:lstStyle/>
                    <a:p>
                      <a:endParaRPr lang="vi-VN" dirty="0">
                        <a:ln>
                          <a:solidFill>
                            <a:srgbClr val="0070C0"/>
                          </a:solidFill>
                        </a:ln>
                      </a:endParaRPr>
                    </a:p>
                  </a:txBody>
                  <a:tcPr>
                    <a:lnL w="285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</a:tr>
            </a:tbl>
          </a:graphicData>
        </a:graphic>
      </p:graphicFrame>
      <p:sp>
        <p:nvSpPr>
          <p:cNvPr id="7" name="Rounded Rectangle 6"/>
          <p:cNvSpPr/>
          <p:nvPr/>
        </p:nvSpPr>
        <p:spPr>
          <a:xfrm>
            <a:off x="1447800" y="1897040"/>
            <a:ext cx="4038600" cy="2819400"/>
          </a:xfrm>
          <a:prstGeom prst="roundRect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vi-VN"/>
          </a:p>
        </p:txBody>
      </p:sp>
      <p:sp>
        <p:nvSpPr>
          <p:cNvPr id="9" name="TextBox 8"/>
          <p:cNvSpPr txBox="1"/>
          <p:nvPr/>
        </p:nvSpPr>
        <p:spPr>
          <a:xfrm>
            <a:off x="6019583" y="2136806"/>
            <a:ext cx="138531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+      = </a:t>
            </a:r>
            <a:endParaRPr lang="vi-VN" sz="3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7269712" y="2106304"/>
            <a:ext cx="457200" cy="521158"/>
          </a:xfrm>
          <a:prstGeom prst="roundRect">
            <a:avLst/>
          </a:prstGeom>
          <a:solidFill>
            <a:schemeClr val="bg1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7" name="TextBox 196"/>
          <p:cNvSpPr txBox="1"/>
          <p:nvPr/>
        </p:nvSpPr>
        <p:spPr>
          <a:xfrm>
            <a:off x="519752" y="1828800"/>
            <a:ext cx="607859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b)</a:t>
            </a:r>
            <a:endParaRPr lang="vi-VN" sz="3500" b="1" dirty="0">
              <a:solidFill>
                <a:srgbClr val="00206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220337"/>
            <a:ext cx="87630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950" y="2232990"/>
            <a:ext cx="87630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100" y="2232990"/>
            <a:ext cx="87630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2913087"/>
            <a:ext cx="87630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950" y="2925740"/>
            <a:ext cx="876300" cy="571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28800" y="3712461"/>
            <a:ext cx="904875" cy="55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8950" y="3712461"/>
            <a:ext cx="904875" cy="55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9100" y="3702092"/>
            <a:ext cx="904875" cy="55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3" name="Rounded Rectangle 32"/>
          <p:cNvSpPr/>
          <p:nvPr/>
        </p:nvSpPr>
        <p:spPr>
          <a:xfrm>
            <a:off x="5576034" y="2136806"/>
            <a:ext cx="457200" cy="521158"/>
          </a:xfrm>
          <a:prstGeom prst="roundRect">
            <a:avLst/>
          </a:prstGeom>
          <a:solidFill>
            <a:schemeClr val="bg1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3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ounded Rectangle 33"/>
          <p:cNvSpPr/>
          <p:nvPr/>
        </p:nvSpPr>
        <p:spPr>
          <a:xfrm>
            <a:off x="6417183" y="2132257"/>
            <a:ext cx="457200" cy="521158"/>
          </a:xfrm>
          <a:prstGeom prst="roundRect">
            <a:avLst/>
          </a:prstGeom>
          <a:solidFill>
            <a:schemeClr val="bg1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6019797" y="2757858"/>
            <a:ext cx="1385316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+      = </a:t>
            </a:r>
            <a:endParaRPr lang="vi-VN" sz="3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Rounded Rectangle 35"/>
          <p:cNvSpPr/>
          <p:nvPr/>
        </p:nvSpPr>
        <p:spPr>
          <a:xfrm>
            <a:off x="7269926" y="2727356"/>
            <a:ext cx="457200" cy="521158"/>
          </a:xfrm>
          <a:prstGeom prst="roundRect">
            <a:avLst/>
          </a:prstGeom>
          <a:solidFill>
            <a:schemeClr val="bg1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Rounded Rectangle 36"/>
          <p:cNvSpPr/>
          <p:nvPr/>
        </p:nvSpPr>
        <p:spPr>
          <a:xfrm>
            <a:off x="5576248" y="2757858"/>
            <a:ext cx="457200" cy="521158"/>
          </a:xfrm>
          <a:prstGeom prst="roundRect">
            <a:avLst/>
          </a:prstGeom>
          <a:solidFill>
            <a:schemeClr val="bg1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3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Rounded Rectangle 37"/>
          <p:cNvSpPr/>
          <p:nvPr/>
        </p:nvSpPr>
        <p:spPr>
          <a:xfrm>
            <a:off x="6417397" y="2753309"/>
            <a:ext cx="457200" cy="521158"/>
          </a:xfrm>
          <a:prstGeom prst="roundRect">
            <a:avLst/>
          </a:prstGeom>
          <a:solidFill>
            <a:schemeClr val="bg1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TextBox 42"/>
          <p:cNvSpPr txBox="1"/>
          <p:nvPr/>
        </p:nvSpPr>
        <p:spPr>
          <a:xfrm>
            <a:off x="6014109" y="3391262"/>
            <a:ext cx="13901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       </a:t>
            </a:r>
            <a:r>
              <a:rPr lang="en-US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= </a:t>
            </a:r>
            <a:endParaRPr lang="vi-VN" sz="28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Rounded Rectangle 43"/>
          <p:cNvSpPr/>
          <p:nvPr/>
        </p:nvSpPr>
        <p:spPr>
          <a:xfrm>
            <a:off x="7277886" y="3360760"/>
            <a:ext cx="457200" cy="521158"/>
          </a:xfrm>
          <a:prstGeom prst="roundRect">
            <a:avLst/>
          </a:prstGeom>
          <a:solidFill>
            <a:schemeClr val="bg1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5584208" y="3391262"/>
            <a:ext cx="457200" cy="521158"/>
          </a:xfrm>
          <a:prstGeom prst="roundRect">
            <a:avLst/>
          </a:prstGeom>
          <a:solidFill>
            <a:schemeClr val="bg1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8</a:t>
            </a:r>
            <a:endParaRPr lang="vi-VN" sz="3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Rounded Rectangle 45"/>
          <p:cNvSpPr/>
          <p:nvPr/>
        </p:nvSpPr>
        <p:spPr>
          <a:xfrm>
            <a:off x="6425357" y="3386713"/>
            <a:ext cx="457200" cy="521158"/>
          </a:xfrm>
          <a:prstGeom prst="roundRect">
            <a:avLst/>
          </a:prstGeom>
          <a:solidFill>
            <a:schemeClr val="bg1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TextBox 46"/>
          <p:cNvSpPr txBox="1"/>
          <p:nvPr/>
        </p:nvSpPr>
        <p:spPr>
          <a:xfrm>
            <a:off x="6027971" y="4012314"/>
            <a:ext cx="13901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       </a:t>
            </a:r>
            <a:r>
              <a:rPr lang="en-US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= </a:t>
            </a:r>
            <a:endParaRPr lang="vi-VN" sz="28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Rounded Rectangle 47"/>
          <p:cNvSpPr/>
          <p:nvPr/>
        </p:nvSpPr>
        <p:spPr>
          <a:xfrm>
            <a:off x="7278100" y="3981812"/>
            <a:ext cx="457200" cy="521158"/>
          </a:xfrm>
          <a:prstGeom prst="roundRect">
            <a:avLst/>
          </a:prstGeom>
          <a:solidFill>
            <a:schemeClr val="bg1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Rounded Rectangle 48"/>
          <p:cNvSpPr/>
          <p:nvPr/>
        </p:nvSpPr>
        <p:spPr>
          <a:xfrm>
            <a:off x="5584422" y="4012314"/>
            <a:ext cx="457200" cy="521158"/>
          </a:xfrm>
          <a:prstGeom prst="roundRect">
            <a:avLst/>
          </a:prstGeom>
          <a:solidFill>
            <a:schemeClr val="bg1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8</a:t>
            </a:r>
            <a:endParaRPr lang="vi-VN" sz="3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Rounded Rectangle 49"/>
          <p:cNvSpPr/>
          <p:nvPr/>
        </p:nvSpPr>
        <p:spPr>
          <a:xfrm>
            <a:off x="6425571" y="4007765"/>
            <a:ext cx="457200" cy="521158"/>
          </a:xfrm>
          <a:prstGeom prst="roundRect">
            <a:avLst/>
          </a:prstGeom>
          <a:solidFill>
            <a:schemeClr val="bg1"/>
          </a:solidFill>
          <a:ln>
            <a:solidFill>
              <a:srgbClr val="FF66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3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473493" y="2151095"/>
            <a:ext cx="362600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7319044" y="2133600"/>
            <a:ext cx="362600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6464483" y="2771460"/>
            <a:ext cx="362600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7319952" y="2750642"/>
            <a:ext cx="362600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6464483" y="3399666"/>
            <a:ext cx="362600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5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TextBox 50"/>
          <p:cNvSpPr txBox="1"/>
          <p:nvPr/>
        </p:nvSpPr>
        <p:spPr>
          <a:xfrm>
            <a:off x="7327506" y="3386018"/>
            <a:ext cx="362600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6462239" y="4026384"/>
            <a:ext cx="362600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3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7330660" y="4002334"/>
            <a:ext cx="362600" cy="477054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25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25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852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9" grpId="0" animBg="1"/>
      <p:bldP spid="40" grpId="0" animBg="1"/>
      <p:bldP spid="41" grpId="0" animBg="1"/>
      <p:bldP spid="42" grpId="0" animBg="1"/>
      <p:bldP spid="51" grpId="0" animBg="1"/>
      <p:bldP spid="52" grpId="0" animBg="1"/>
      <p:bldP spid="5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Oval 97"/>
          <p:cNvSpPr/>
          <p:nvPr/>
        </p:nvSpPr>
        <p:spPr>
          <a:xfrm>
            <a:off x="457200" y="685800"/>
            <a:ext cx="1143000" cy="1066800"/>
          </a:xfrm>
          <a:prstGeom prst="ellipse">
            <a:avLst/>
          </a:prstGeom>
          <a:solidFill>
            <a:srgbClr val="FF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b="1" dirty="0" smtClean="0"/>
              <a:t>2</a:t>
            </a:r>
            <a:endParaRPr lang="vi-VN" sz="5400" b="1" dirty="0"/>
          </a:p>
        </p:txBody>
      </p:sp>
      <p:sp>
        <p:nvSpPr>
          <p:cNvPr id="99" name="Rounded Rectangle 98"/>
          <p:cNvSpPr/>
          <p:nvPr/>
        </p:nvSpPr>
        <p:spPr>
          <a:xfrm>
            <a:off x="1916373" y="840216"/>
            <a:ext cx="1143000" cy="757968"/>
          </a:xfrm>
          <a:prstGeom prst="roundRect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5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endParaRPr lang="vi-VN" sz="3500" b="1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0" name="TextBox 99"/>
          <p:cNvSpPr txBox="1"/>
          <p:nvPr/>
        </p:nvSpPr>
        <p:spPr>
          <a:xfrm>
            <a:off x="3154465" y="903729"/>
            <a:ext cx="458780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latin typeface="Arial" pitchFamily="34" charset="0"/>
                <a:cs typeface="Arial" pitchFamily="34" charset="0"/>
              </a:rPr>
              <a:t>?</a:t>
            </a:r>
            <a:endParaRPr lang="vi-VN" sz="3500" b="1" dirty="0"/>
          </a:p>
        </p:txBody>
      </p:sp>
      <p:sp>
        <p:nvSpPr>
          <p:cNvPr id="197" name="TextBox 196"/>
          <p:cNvSpPr txBox="1"/>
          <p:nvPr/>
        </p:nvSpPr>
        <p:spPr>
          <a:xfrm>
            <a:off x="685800" y="2485500"/>
            <a:ext cx="583814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a)</a:t>
            </a:r>
            <a:endParaRPr lang="vi-VN" sz="3500" b="1" dirty="0">
              <a:solidFill>
                <a:srgbClr val="002060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1752032" y="2422112"/>
            <a:ext cx="5029768" cy="846730"/>
            <a:chOff x="1330088" y="2277470"/>
            <a:chExt cx="5029768" cy="846730"/>
          </a:xfrm>
        </p:grpSpPr>
        <p:sp>
          <p:nvSpPr>
            <p:cNvPr id="32" name="Oval 31"/>
            <p:cNvSpPr/>
            <p:nvPr/>
          </p:nvSpPr>
          <p:spPr>
            <a:xfrm>
              <a:off x="1330088" y="2286000"/>
              <a:ext cx="898072" cy="838200"/>
            </a:xfrm>
            <a:prstGeom prst="ellipse">
              <a:avLst/>
            </a:prstGeom>
            <a:solidFill>
              <a:srgbClr val="FFCC66"/>
            </a:solidFill>
            <a:ln w="38100">
              <a:solidFill>
                <a:srgbClr val="FF66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en-US" sz="4500" b="1" dirty="0" smtClean="0">
                  <a:latin typeface="Arial" pitchFamily="34" charset="0"/>
                  <a:cs typeface="Arial" pitchFamily="34" charset="0"/>
                </a:rPr>
                <a:t>5</a:t>
              </a:r>
              <a:endParaRPr lang="vi-VN" sz="4500" b="1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3" name="Straight Arrow Connector 2"/>
            <p:cNvCxnSpPr>
              <a:stCxn id="32" idx="6"/>
            </p:cNvCxnSpPr>
            <p:nvPr/>
          </p:nvCxnSpPr>
          <p:spPr>
            <a:xfrm>
              <a:off x="2228160" y="2705100"/>
              <a:ext cx="1155695" cy="0"/>
            </a:xfrm>
            <a:prstGeom prst="straightConnector1">
              <a:avLst/>
            </a:prstGeom>
            <a:ln w="38100">
              <a:solidFill>
                <a:srgbClr val="FF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Oval 38"/>
            <p:cNvSpPr/>
            <p:nvPr/>
          </p:nvSpPr>
          <p:spPr>
            <a:xfrm>
              <a:off x="3382717" y="2286000"/>
              <a:ext cx="898072" cy="838200"/>
            </a:xfrm>
            <a:prstGeom prst="ellipse">
              <a:avLst/>
            </a:prstGeom>
            <a:noFill/>
            <a:ln w="38100">
              <a:solidFill>
                <a:srgbClr val="FF66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vi-VN" sz="4000" b="1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vi-VN" sz="4000" b="1" dirty="0"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42" name="Straight Arrow Connector 41"/>
            <p:cNvCxnSpPr/>
            <p:nvPr/>
          </p:nvCxnSpPr>
          <p:spPr>
            <a:xfrm>
              <a:off x="4307227" y="2696570"/>
              <a:ext cx="1155695" cy="0"/>
            </a:xfrm>
            <a:prstGeom prst="straightConnector1">
              <a:avLst/>
            </a:prstGeom>
            <a:ln w="38100">
              <a:solidFill>
                <a:srgbClr val="FF660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1" name="Oval 50"/>
            <p:cNvSpPr/>
            <p:nvPr/>
          </p:nvSpPr>
          <p:spPr>
            <a:xfrm>
              <a:off x="5461784" y="2277470"/>
              <a:ext cx="898072" cy="838200"/>
            </a:xfrm>
            <a:prstGeom prst="ellipse">
              <a:avLst/>
            </a:prstGeom>
            <a:noFill/>
            <a:ln w="38100">
              <a:solidFill>
                <a:srgbClr val="FF6600"/>
              </a:solidFill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vi-VN" sz="4000" b="1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vi-VN" sz="4000" b="1" dirty="0"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2" name="TextBox 51"/>
          <p:cNvSpPr txBox="1"/>
          <p:nvPr/>
        </p:nvSpPr>
        <p:spPr>
          <a:xfrm>
            <a:off x="2781044" y="2239539"/>
            <a:ext cx="76655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+ 4</a:t>
            </a:r>
            <a:endParaRPr lang="vi-VN" sz="3200" b="1" dirty="0">
              <a:solidFill>
                <a:srgbClr val="002060"/>
              </a:solidFill>
            </a:endParaRPr>
          </a:p>
        </p:txBody>
      </p:sp>
      <p:sp>
        <p:nvSpPr>
          <p:cNvPr id="53" name="TextBox 52"/>
          <p:cNvSpPr txBox="1"/>
          <p:nvPr/>
        </p:nvSpPr>
        <p:spPr>
          <a:xfrm>
            <a:off x="4827447" y="2229338"/>
            <a:ext cx="8675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en-US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4 </a:t>
            </a:r>
            <a:endParaRPr lang="vi-VN" sz="3200" b="1" dirty="0">
              <a:solidFill>
                <a:srgbClr val="002060"/>
              </a:solidFill>
            </a:endParaRPr>
          </a:p>
        </p:txBody>
      </p:sp>
      <p:sp>
        <p:nvSpPr>
          <p:cNvPr id="54" name="TextBox 53"/>
          <p:cNvSpPr txBox="1"/>
          <p:nvPr/>
        </p:nvSpPr>
        <p:spPr>
          <a:xfrm>
            <a:off x="685800" y="4259442"/>
            <a:ext cx="607859" cy="6309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5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b)</a:t>
            </a:r>
            <a:endParaRPr lang="vi-VN" sz="3500" b="1" dirty="0">
              <a:solidFill>
                <a:srgbClr val="002060"/>
              </a:solidFill>
            </a:endParaRPr>
          </a:p>
        </p:txBody>
      </p:sp>
      <p:grpSp>
        <p:nvGrpSpPr>
          <p:cNvPr id="8" name="Group 7"/>
          <p:cNvGrpSpPr/>
          <p:nvPr/>
        </p:nvGrpSpPr>
        <p:grpSpPr>
          <a:xfrm>
            <a:off x="1752032" y="3954642"/>
            <a:ext cx="7092856" cy="1074558"/>
            <a:chOff x="1752032" y="3886200"/>
            <a:chExt cx="7092856" cy="1074558"/>
          </a:xfrm>
        </p:grpSpPr>
        <p:sp>
          <p:nvSpPr>
            <p:cNvPr id="6" name="Rounded Rectangle 5"/>
            <p:cNvSpPr/>
            <p:nvPr/>
          </p:nvSpPr>
          <p:spPr>
            <a:xfrm>
              <a:off x="1752032" y="4057435"/>
              <a:ext cx="898072" cy="898072"/>
            </a:xfrm>
            <a:prstGeom prst="roundRect">
              <a:avLst/>
            </a:prstGeom>
            <a:solidFill>
              <a:srgbClr val="B2D8E6"/>
            </a:solidFill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500" b="1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8</a:t>
              </a:r>
              <a:endParaRPr lang="vi-VN" sz="45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cxnSp>
          <p:nvCxnSpPr>
            <p:cNvPr id="57" name="Straight Arrow Connector 56"/>
            <p:cNvCxnSpPr/>
            <p:nvPr/>
          </p:nvCxnSpPr>
          <p:spPr>
            <a:xfrm>
              <a:off x="2650672" y="4506604"/>
              <a:ext cx="1155695" cy="0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Straight Arrow Connector 58"/>
            <p:cNvCxnSpPr/>
            <p:nvPr/>
          </p:nvCxnSpPr>
          <p:spPr>
            <a:xfrm>
              <a:off x="4729739" y="4498074"/>
              <a:ext cx="1155695" cy="0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1" name="TextBox 60"/>
            <p:cNvSpPr txBox="1"/>
            <p:nvPr/>
          </p:nvSpPr>
          <p:spPr>
            <a:xfrm>
              <a:off x="2781612" y="3896401"/>
              <a:ext cx="753732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– </a:t>
              </a:r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2</a:t>
              </a:r>
              <a:endParaRPr lang="vi-VN" sz="3200" b="1" dirty="0">
                <a:solidFill>
                  <a:srgbClr val="002060"/>
                </a:solidFill>
              </a:endParaRPr>
            </a:p>
          </p:txBody>
        </p:sp>
        <p:sp>
          <p:nvSpPr>
            <p:cNvPr id="62" name="TextBox 61"/>
            <p:cNvSpPr txBox="1"/>
            <p:nvPr/>
          </p:nvSpPr>
          <p:spPr>
            <a:xfrm>
              <a:off x="4828015" y="3886200"/>
              <a:ext cx="76655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+ 2</a:t>
              </a:r>
              <a:endParaRPr lang="vi-VN" sz="3200" b="1" dirty="0">
                <a:solidFill>
                  <a:srgbClr val="002060"/>
                </a:solidFill>
              </a:endParaRPr>
            </a:p>
          </p:txBody>
        </p:sp>
        <p:sp>
          <p:nvSpPr>
            <p:cNvPr id="63" name="Rounded Rectangle 62"/>
            <p:cNvSpPr/>
            <p:nvPr/>
          </p:nvSpPr>
          <p:spPr>
            <a:xfrm>
              <a:off x="3817451" y="4057568"/>
              <a:ext cx="898072" cy="898072"/>
            </a:xfrm>
            <a:prstGeom prst="roundRect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40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?</a:t>
              </a:r>
              <a:endParaRPr lang="vi-VN" sz="4000" dirty="0">
                <a:solidFill>
                  <a:schemeClr val="tx1">
                    <a:lumMod val="95000"/>
                    <a:lumOff val="5000"/>
                  </a:schemeClr>
                </a:solidFill>
              </a:endParaRPr>
            </a:p>
          </p:txBody>
        </p:sp>
        <p:sp>
          <p:nvSpPr>
            <p:cNvPr id="64" name="Rounded Rectangle 63"/>
            <p:cNvSpPr/>
            <p:nvPr/>
          </p:nvSpPr>
          <p:spPr>
            <a:xfrm>
              <a:off x="5883728" y="4049038"/>
              <a:ext cx="898072" cy="898072"/>
            </a:xfrm>
            <a:prstGeom prst="roundRect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40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?</a:t>
              </a:r>
              <a:endParaRPr lang="vi-VN" sz="4000" dirty="0"/>
            </a:p>
          </p:txBody>
        </p:sp>
        <p:cxnSp>
          <p:nvCxnSpPr>
            <p:cNvPr id="65" name="Straight Arrow Connector 64"/>
            <p:cNvCxnSpPr/>
            <p:nvPr/>
          </p:nvCxnSpPr>
          <p:spPr>
            <a:xfrm>
              <a:off x="6792827" y="4511722"/>
              <a:ext cx="1155695" cy="0"/>
            </a:xfrm>
            <a:prstGeom prst="straightConnector1">
              <a:avLst/>
            </a:prstGeom>
            <a:ln w="38100">
              <a:solidFill>
                <a:srgbClr val="002060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TextBox 65"/>
            <p:cNvSpPr txBox="1"/>
            <p:nvPr/>
          </p:nvSpPr>
          <p:spPr>
            <a:xfrm>
              <a:off x="6891103" y="3899848"/>
              <a:ext cx="766557" cy="58477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3200" b="1" dirty="0" smtClean="0">
                  <a:solidFill>
                    <a:srgbClr val="002060"/>
                  </a:solidFill>
                  <a:latin typeface="Arial" pitchFamily="34" charset="0"/>
                  <a:cs typeface="Arial" pitchFamily="34" charset="0"/>
                </a:rPr>
                <a:t>+ 2</a:t>
              </a:r>
              <a:endParaRPr lang="vi-VN" sz="3200" b="1" dirty="0">
                <a:solidFill>
                  <a:srgbClr val="002060"/>
                </a:solidFill>
              </a:endParaRPr>
            </a:p>
          </p:txBody>
        </p:sp>
        <p:sp>
          <p:nvSpPr>
            <p:cNvPr id="67" name="Rounded Rectangle 66"/>
            <p:cNvSpPr/>
            <p:nvPr/>
          </p:nvSpPr>
          <p:spPr>
            <a:xfrm>
              <a:off x="7946816" y="4062686"/>
              <a:ext cx="898072" cy="898072"/>
            </a:xfrm>
            <a:prstGeom prst="roundRect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vi-VN" sz="4000" b="1" dirty="0">
                  <a:solidFill>
                    <a:schemeClr val="tx1">
                      <a:lumMod val="95000"/>
                      <a:lumOff val="5000"/>
                    </a:schemeClr>
                  </a:solidFill>
                  <a:cs typeface="Arial" pitchFamily="34" charset="0"/>
                </a:rPr>
                <a:t>?</a:t>
              </a:r>
              <a:endParaRPr lang="vi-VN" sz="4000" dirty="0"/>
            </a:p>
          </p:txBody>
        </p:sp>
      </p:grpSp>
      <p:sp>
        <p:nvSpPr>
          <p:cNvPr id="26" name="TextBox 25"/>
          <p:cNvSpPr txBox="1"/>
          <p:nvPr/>
        </p:nvSpPr>
        <p:spPr>
          <a:xfrm>
            <a:off x="4060738" y="2562444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9</a:t>
            </a:r>
            <a:endParaRPr lang="vi-VN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147479" y="2559095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5</a:t>
            </a:r>
            <a:endParaRPr lang="vi-VN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4062678" y="4270618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6</a:t>
            </a:r>
            <a:endParaRPr lang="vi-VN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6147479" y="4270618"/>
            <a:ext cx="397866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8</a:t>
            </a:r>
            <a:endParaRPr lang="vi-VN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8101383" y="4286842"/>
            <a:ext cx="611065" cy="553998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3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10</a:t>
            </a:r>
            <a:endParaRPr lang="vi-VN" sz="3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46730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9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7" grpId="0"/>
      <p:bldP spid="52" grpId="0"/>
      <p:bldP spid="53" grpId="0"/>
      <p:bldP spid="54" grpId="0"/>
      <p:bldP spid="26" grpId="0" animBg="1"/>
      <p:bldP spid="27" grpId="0" animBg="1"/>
      <p:bldP spid="29" grpId="0" animBg="1"/>
      <p:bldP spid="30" grpId="0" animBg="1"/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1519" y="4019551"/>
            <a:ext cx="4154081" cy="28384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6803" y="228600"/>
            <a:ext cx="3678965" cy="16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2193667"/>
            <a:ext cx="1447800" cy="1409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748402" y="1732002"/>
            <a:ext cx="29690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Chọn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tấm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thẻ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nào</a:t>
            </a:r>
            <a:r>
              <a:rPr lang="en-US" sz="24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?</a:t>
            </a:r>
            <a:endParaRPr lang="vi-VN" sz="2400" b="1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48352" y="2092656"/>
            <a:ext cx="618584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Cách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chơi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algn="just"/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Chơi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theo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nhóm</a:t>
            </a:r>
            <a:r>
              <a:rPr 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000" dirty="0" smtClean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just"/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Đặt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12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tấm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thẻ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trên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mặt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bàn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Khi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đến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lượt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người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chơi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reo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xúc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xắc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úp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tấm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thẻ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ghi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phép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tính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có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kết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quả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bằng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số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chấm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ở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mặt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trên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xúc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xắc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/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-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Trò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chơi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kết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thúc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khi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úp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được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6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tấm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thẻ</a:t>
            </a:r>
            <a:r>
              <a:rPr lang="en-US" sz="2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vi-VN" sz="2000" dirty="0">
              <a:solidFill>
                <a:schemeClr val="tx1">
                  <a:lumMod val="95000"/>
                  <a:lumOff val="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5424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1431" y="2667000"/>
            <a:ext cx="6138169" cy="41941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91400" y="3552967"/>
            <a:ext cx="1219315" cy="11872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7" name="Group 6"/>
          <p:cNvGrpSpPr/>
          <p:nvPr/>
        </p:nvGrpSpPr>
        <p:grpSpPr>
          <a:xfrm>
            <a:off x="457200" y="253838"/>
            <a:ext cx="994183" cy="1219200"/>
            <a:chOff x="1542162" y="1161216"/>
            <a:chExt cx="994183" cy="1219200"/>
          </a:xfrm>
        </p:grpSpPr>
        <p:sp>
          <p:nvSpPr>
            <p:cNvPr id="8" name="Rounded Rectangle 7"/>
            <p:cNvSpPr/>
            <p:nvPr/>
          </p:nvSpPr>
          <p:spPr>
            <a:xfrm rot="20737563">
              <a:off x="1584821" y="1161216"/>
              <a:ext cx="914400" cy="1219200"/>
            </a:xfrm>
            <a:prstGeom prst="roundRect">
              <a:avLst/>
            </a:prstGeom>
            <a:solidFill>
              <a:srgbClr val="FFAFB1"/>
            </a:solidFill>
            <a:ln>
              <a:solidFill>
                <a:srgbClr val="FF7C80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9" name="TextBox 8"/>
            <p:cNvSpPr txBox="1"/>
            <p:nvPr/>
          </p:nvSpPr>
          <p:spPr>
            <a:xfrm rot="20729160">
              <a:off x="1542162" y="1496173"/>
              <a:ext cx="99418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1 + 0</a:t>
              </a:r>
              <a:endParaRPr lang="vi-VN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0" name="Group 9"/>
          <p:cNvGrpSpPr/>
          <p:nvPr/>
        </p:nvGrpSpPr>
        <p:grpSpPr>
          <a:xfrm>
            <a:off x="1597201" y="248534"/>
            <a:ext cx="984565" cy="1219200"/>
            <a:chOff x="2682163" y="1155912"/>
            <a:chExt cx="984565" cy="1219200"/>
          </a:xfrm>
        </p:grpSpPr>
        <p:sp>
          <p:nvSpPr>
            <p:cNvPr id="11" name="Rounded Rectangle 10"/>
            <p:cNvSpPr/>
            <p:nvPr/>
          </p:nvSpPr>
          <p:spPr>
            <a:xfrm rot="801214">
              <a:off x="2690968" y="1155912"/>
              <a:ext cx="914400" cy="1219200"/>
            </a:xfrm>
            <a:prstGeom prst="roundRect">
              <a:avLst/>
            </a:prstGeom>
            <a:solidFill>
              <a:srgbClr val="B2D8E6"/>
            </a:solidFill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2" name="TextBox 11"/>
            <p:cNvSpPr txBox="1"/>
            <p:nvPr/>
          </p:nvSpPr>
          <p:spPr>
            <a:xfrm rot="842358">
              <a:off x="2682163" y="1457078"/>
              <a:ext cx="98456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2 – 1</a:t>
              </a:r>
              <a:endParaRPr lang="vi-VN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3276600" y="177757"/>
            <a:ext cx="994183" cy="1219200"/>
            <a:chOff x="1542162" y="1161216"/>
            <a:chExt cx="994183" cy="1219200"/>
          </a:xfrm>
        </p:grpSpPr>
        <p:sp>
          <p:nvSpPr>
            <p:cNvPr id="14" name="Rounded Rectangle 13"/>
            <p:cNvSpPr/>
            <p:nvPr/>
          </p:nvSpPr>
          <p:spPr>
            <a:xfrm rot="20737563">
              <a:off x="1584821" y="1161216"/>
              <a:ext cx="914400" cy="1219200"/>
            </a:xfrm>
            <a:prstGeom prst="roundRect">
              <a:avLst/>
            </a:prstGeom>
            <a:solidFill>
              <a:srgbClr val="FFAFB1"/>
            </a:solidFill>
            <a:ln>
              <a:solidFill>
                <a:srgbClr val="FF7C80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5" name="TextBox 14"/>
            <p:cNvSpPr txBox="1"/>
            <p:nvPr/>
          </p:nvSpPr>
          <p:spPr>
            <a:xfrm rot="20729160">
              <a:off x="1542162" y="1496173"/>
              <a:ext cx="99418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1 + 1</a:t>
              </a:r>
              <a:endParaRPr lang="vi-VN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288876" y="164724"/>
            <a:ext cx="984565" cy="1219200"/>
            <a:chOff x="2682163" y="1155912"/>
            <a:chExt cx="984565" cy="1219200"/>
          </a:xfrm>
        </p:grpSpPr>
        <p:sp>
          <p:nvSpPr>
            <p:cNvPr id="17" name="Rounded Rectangle 16"/>
            <p:cNvSpPr/>
            <p:nvPr/>
          </p:nvSpPr>
          <p:spPr>
            <a:xfrm rot="801214">
              <a:off x="2690968" y="1155912"/>
              <a:ext cx="914400" cy="1219200"/>
            </a:xfrm>
            <a:prstGeom prst="roundRect">
              <a:avLst/>
            </a:prstGeom>
            <a:solidFill>
              <a:srgbClr val="B2D8E6"/>
            </a:solidFill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18" name="TextBox 17"/>
            <p:cNvSpPr txBox="1"/>
            <p:nvPr/>
          </p:nvSpPr>
          <p:spPr>
            <a:xfrm rot="842358">
              <a:off x="2682163" y="1457078"/>
              <a:ext cx="98456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5 – 3</a:t>
              </a:r>
              <a:endParaRPr lang="vi-VN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7159801" y="212686"/>
            <a:ext cx="984565" cy="1219200"/>
            <a:chOff x="2682163" y="1155912"/>
            <a:chExt cx="984565" cy="1219200"/>
          </a:xfrm>
        </p:grpSpPr>
        <p:sp>
          <p:nvSpPr>
            <p:cNvPr id="20" name="Rounded Rectangle 19"/>
            <p:cNvSpPr/>
            <p:nvPr/>
          </p:nvSpPr>
          <p:spPr>
            <a:xfrm rot="801214">
              <a:off x="2690968" y="1155912"/>
              <a:ext cx="914400" cy="1219200"/>
            </a:xfrm>
            <a:prstGeom prst="roundRect">
              <a:avLst/>
            </a:prstGeom>
            <a:solidFill>
              <a:srgbClr val="B2D8E6"/>
            </a:solidFill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1" name="TextBox 20"/>
            <p:cNvSpPr txBox="1"/>
            <p:nvPr/>
          </p:nvSpPr>
          <p:spPr>
            <a:xfrm rot="842358">
              <a:off x="2682163" y="1457078"/>
              <a:ext cx="98456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6 – 3</a:t>
              </a:r>
              <a:endParaRPr lang="vi-VN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1629339" y="1760210"/>
            <a:ext cx="1114408" cy="1219200"/>
            <a:chOff x="2617242" y="1155912"/>
            <a:chExt cx="1114408" cy="1219200"/>
          </a:xfrm>
        </p:grpSpPr>
        <p:sp>
          <p:nvSpPr>
            <p:cNvPr id="23" name="Rounded Rectangle 22"/>
            <p:cNvSpPr/>
            <p:nvPr/>
          </p:nvSpPr>
          <p:spPr>
            <a:xfrm rot="801214">
              <a:off x="2690968" y="1155912"/>
              <a:ext cx="914400" cy="1219200"/>
            </a:xfrm>
            <a:prstGeom prst="roundRect">
              <a:avLst/>
            </a:prstGeom>
            <a:solidFill>
              <a:srgbClr val="B2D8E6"/>
            </a:solidFill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4" name="TextBox 23"/>
            <p:cNvSpPr txBox="1"/>
            <p:nvPr/>
          </p:nvSpPr>
          <p:spPr>
            <a:xfrm rot="842358">
              <a:off x="2617242" y="1472467"/>
              <a:ext cx="1114408" cy="49244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10 – 6</a:t>
              </a:r>
              <a:endParaRPr lang="vi-VN" sz="25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4385935" y="1676400"/>
            <a:ext cx="984565" cy="1219200"/>
            <a:chOff x="2682163" y="1155912"/>
            <a:chExt cx="984565" cy="1219200"/>
          </a:xfrm>
        </p:grpSpPr>
        <p:sp>
          <p:nvSpPr>
            <p:cNvPr id="26" name="Rounded Rectangle 25"/>
            <p:cNvSpPr/>
            <p:nvPr/>
          </p:nvSpPr>
          <p:spPr>
            <a:xfrm rot="801214">
              <a:off x="2690968" y="1155912"/>
              <a:ext cx="914400" cy="1219200"/>
            </a:xfrm>
            <a:prstGeom prst="roundRect">
              <a:avLst/>
            </a:prstGeom>
            <a:solidFill>
              <a:srgbClr val="B2D8E6"/>
            </a:solidFill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27" name="TextBox 26"/>
            <p:cNvSpPr txBox="1"/>
            <p:nvPr/>
          </p:nvSpPr>
          <p:spPr>
            <a:xfrm rot="842358">
              <a:off x="2682163" y="1457078"/>
              <a:ext cx="984565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8 – 3</a:t>
              </a:r>
              <a:endParaRPr lang="vi-VN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6116859" y="1729666"/>
            <a:ext cx="994183" cy="1219200"/>
            <a:chOff x="1542162" y="1161216"/>
            <a:chExt cx="994183" cy="1219200"/>
          </a:xfrm>
        </p:grpSpPr>
        <p:sp>
          <p:nvSpPr>
            <p:cNvPr id="29" name="Rounded Rectangle 28"/>
            <p:cNvSpPr/>
            <p:nvPr/>
          </p:nvSpPr>
          <p:spPr>
            <a:xfrm rot="20737563">
              <a:off x="1584821" y="1161216"/>
              <a:ext cx="914400" cy="1219200"/>
            </a:xfrm>
            <a:prstGeom prst="roundRect">
              <a:avLst/>
            </a:prstGeom>
            <a:solidFill>
              <a:srgbClr val="FFAFB1"/>
            </a:solidFill>
            <a:ln>
              <a:solidFill>
                <a:srgbClr val="FF7C80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0" name="TextBox 29"/>
            <p:cNvSpPr txBox="1"/>
            <p:nvPr/>
          </p:nvSpPr>
          <p:spPr>
            <a:xfrm rot="20729160">
              <a:off x="1542162" y="1496173"/>
              <a:ext cx="99418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3 + 3</a:t>
              </a:r>
              <a:endParaRPr lang="vi-VN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1" name="Group 30"/>
          <p:cNvGrpSpPr/>
          <p:nvPr/>
        </p:nvGrpSpPr>
        <p:grpSpPr>
          <a:xfrm>
            <a:off x="682217" y="1765514"/>
            <a:ext cx="994183" cy="1219200"/>
            <a:chOff x="1542162" y="1161216"/>
            <a:chExt cx="994183" cy="1219200"/>
          </a:xfrm>
        </p:grpSpPr>
        <p:sp>
          <p:nvSpPr>
            <p:cNvPr id="32" name="Rounded Rectangle 31"/>
            <p:cNvSpPr/>
            <p:nvPr/>
          </p:nvSpPr>
          <p:spPr>
            <a:xfrm rot="20737563">
              <a:off x="1584821" y="1161216"/>
              <a:ext cx="914400" cy="1219200"/>
            </a:xfrm>
            <a:prstGeom prst="roundRect">
              <a:avLst/>
            </a:prstGeom>
            <a:solidFill>
              <a:srgbClr val="FFAFB1"/>
            </a:solidFill>
            <a:ln>
              <a:solidFill>
                <a:srgbClr val="FF7C80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3" name="TextBox 32"/>
            <p:cNvSpPr txBox="1"/>
            <p:nvPr/>
          </p:nvSpPr>
          <p:spPr>
            <a:xfrm rot="20729160">
              <a:off x="1542162" y="1496173"/>
              <a:ext cx="99418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3 + 1</a:t>
              </a:r>
              <a:endParaRPr lang="vi-VN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4" name="Group 33"/>
          <p:cNvGrpSpPr/>
          <p:nvPr/>
        </p:nvGrpSpPr>
        <p:grpSpPr>
          <a:xfrm>
            <a:off x="6172200" y="152400"/>
            <a:ext cx="994183" cy="1219200"/>
            <a:chOff x="1542162" y="1161216"/>
            <a:chExt cx="994183" cy="1219200"/>
          </a:xfrm>
        </p:grpSpPr>
        <p:sp>
          <p:nvSpPr>
            <p:cNvPr id="35" name="Rounded Rectangle 34"/>
            <p:cNvSpPr/>
            <p:nvPr/>
          </p:nvSpPr>
          <p:spPr>
            <a:xfrm rot="20737563">
              <a:off x="1584821" y="1161216"/>
              <a:ext cx="914400" cy="1219200"/>
            </a:xfrm>
            <a:prstGeom prst="roundRect">
              <a:avLst/>
            </a:prstGeom>
            <a:solidFill>
              <a:srgbClr val="FFAFB1"/>
            </a:solidFill>
            <a:ln>
              <a:solidFill>
                <a:srgbClr val="FF7C80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6" name="TextBox 35"/>
            <p:cNvSpPr txBox="1"/>
            <p:nvPr/>
          </p:nvSpPr>
          <p:spPr>
            <a:xfrm rot="20729160">
              <a:off x="1542162" y="1496173"/>
              <a:ext cx="99418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3 + 0</a:t>
              </a:r>
              <a:endParaRPr lang="vi-VN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7" name="Group 36"/>
          <p:cNvGrpSpPr/>
          <p:nvPr/>
        </p:nvGrpSpPr>
        <p:grpSpPr>
          <a:xfrm>
            <a:off x="7077464" y="1724362"/>
            <a:ext cx="1075936" cy="1219200"/>
            <a:chOff x="2636478" y="1155912"/>
            <a:chExt cx="1075936" cy="1219200"/>
          </a:xfrm>
        </p:grpSpPr>
        <p:sp>
          <p:nvSpPr>
            <p:cNvPr id="38" name="Rounded Rectangle 37"/>
            <p:cNvSpPr/>
            <p:nvPr/>
          </p:nvSpPr>
          <p:spPr>
            <a:xfrm rot="801214">
              <a:off x="2690968" y="1155912"/>
              <a:ext cx="914400" cy="1219200"/>
            </a:xfrm>
            <a:prstGeom prst="roundRect">
              <a:avLst/>
            </a:prstGeom>
            <a:solidFill>
              <a:srgbClr val="B2D8E6"/>
            </a:solidFill>
            <a:ln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39" name="TextBox 38"/>
            <p:cNvSpPr txBox="1"/>
            <p:nvPr/>
          </p:nvSpPr>
          <p:spPr>
            <a:xfrm rot="842358">
              <a:off x="2636478" y="1480161"/>
              <a:ext cx="1075936" cy="4770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5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10 – 4</a:t>
              </a:r>
              <a:endParaRPr lang="vi-VN" sz="25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0" name="Group 39"/>
          <p:cNvGrpSpPr/>
          <p:nvPr/>
        </p:nvGrpSpPr>
        <p:grpSpPr>
          <a:xfrm>
            <a:off x="3373659" y="1689433"/>
            <a:ext cx="994183" cy="1219200"/>
            <a:chOff x="1542162" y="1161216"/>
            <a:chExt cx="994183" cy="1219200"/>
          </a:xfrm>
        </p:grpSpPr>
        <p:sp>
          <p:nvSpPr>
            <p:cNvPr id="41" name="Rounded Rectangle 40"/>
            <p:cNvSpPr/>
            <p:nvPr/>
          </p:nvSpPr>
          <p:spPr>
            <a:xfrm rot="20737563">
              <a:off x="1584821" y="1161216"/>
              <a:ext cx="914400" cy="1219200"/>
            </a:xfrm>
            <a:prstGeom prst="roundRect">
              <a:avLst/>
            </a:prstGeom>
            <a:solidFill>
              <a:srgbClr val="FFAFB1"/>
            </a:solidFill>
            <a:ln>
              <a:solidFill>
                <a:srgbClr val="FF7C80"/>
              </a:solidFill>
            </a:ln>
          </p:spPr>
          <p:style>
            <a:lnRef idx="2">
              <a:schemeClr val="accent6">
                <a:shade val="50000"/>
              </a:schemeClr>
            </a:lnRef>
            <a:fillRef idx="1">
              <a:schemeClr val="accent6"/>
            </a:fillRef>
            <a:effectRef idx="0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vi-VN"/>
            </a:p>
          </p:txBody>
        </p:sp>
        <p:sp>
          <p:nvSpPr>
            <p:cNvPr id="42" name="TextBox 41"/>
            <p:cNvSpPr txBox="1"/>
            <p:nvPr/>
          </p:nvSpPr>
          <p:spPr>
            <a:xfrm rot="20729160">
              <a:off x="1542162" y="1496173"/>
              <a:ext cx="994183" cy="52322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800" b="1" dirty="0" smtClean="0">
                  <a:solidFill>
                    <a:srgbClr val="0000FF"/>
                  </a:solidFill>
                  <a:latin typeface="Arial" pitchFamily="34" charset="0"/>
                  <a:cs typeface="Arial" pitchFamily="34" charset="0"/>
                </a:rPr>
                <a:t>3 + 2</a:t>
              </a:r>
              <a:endParaRPr lang="vi-VN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0674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362</TotalTime>
  <Words>199</Words>
  <Application>Microsoft Office PowerPoint</Application>
  <PresentationFormat>On-screen Show (4:3)</PresentationFormat>
  <Paragraphs>84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Windows User</cp:lastModifiedBy>
  <cp:revision>59</cp:revision>
  <dcterms:created xsi:type="dcterms:W3CDTF">2006-08-16T00:00:00Z</dcterms:created>
  <dcterms:modified xsi:type="dcterms:W3CDTF">2020-08-21T09:20:22Z</dcterms:modified>
</cp:coreProperties>
</file>