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  <p:sldMasterId id="2147483954" r:id="rId2"/>
  </p:sldMasterIdLst>
  <p:sldIdLst>
    <p:sldId id="257" r:id="rId3"/>
    <p:sldId id="1339" r:id="rId4"/>
    <p:sldId id="323" r:id="rId5"/>
    <p:sldId id="322" r:id="rId6"/>
    <p:sldId id="335" r:id="rId7"/>
    <p:sldId id="336" r:id="rId8"/>
    <p:sldId id="337" r:id="rId9"/>
    <p:sldId id="327" r:id="rId10"/>
    <p:sldId id="299" r:id="rId11"/>
    <p:sldId id="339" r:id="rId12"/>
    <p:sldId id="340" r:id="rId13"/>
    <p:sldId id="341" r:id="rId14"/>
    <p:sldId id="342" r:id="rId15"/>
    <p:sldId id="329" r:id="rId16"/>
    <p:sldId id="343" r:id="rId17"/>
    <p:sldId id="344" r:id="rId18"/>
    <p:sldId id="345" r:id="rId19"/>
    <p:sldId id="346" r:id="rId20"/>
    <p:sldId id="347" r:id="rId21"/>
    <p:sldId id="348" r:id="rId22"/>
    <p:sldId id="349" r:id="rId23"/>
    <p:sldId id="332" r:id="rId24"/>
    <p:sldId id="333" r:id="rId25"/>
    <p:sldId id="351" r:id="rId26"/>
    <p:sldId id="350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000000"/>
    <a:srgbClr val="FF0066"/>
    <a:srgbClr val="009900"/>
    <a:srgbClr val="990099"/>
    <a:srgbClr val="FFFF99"/>
    <a:srgbClr val="E7B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9" autoAdjust="0"/>
    <p:restoredTop sz="94660"/>
  </p:normalViewPr>
  <p:slideViewPr>
    <p:cSldViewPr showGuides="1">
      <p:cViewPr varScale="1">
        <p:scale>
          <a:sx n="62" d="100"/>
          <a:sy n="62" d="100"/>
        </p:scale>
        <p:origin x="1396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00053-0FA2-43C1-812B-417889937A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502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4C456-42BE-4B30-AD7B-27DA3925FD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56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0F8C0-B0B6-459C-A6B6-3B89AE4CC1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413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F35D3F9-DD5E-43C3-B8C6-C1EA1D24466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7/22/2023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E1DC640-7DD7-450A-B2CA-77D858DC226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130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F35D3F9-DD5E-43C3-B8C6-C1EA1D24466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7/22/2023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E1DC640-7DD7-450A-B2CA-77D858DC226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238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F35D3F9-DD5E-43C3-B8C6-C1EA1D24466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7/22/2023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E1DC640-7DD7-450A-B2CA-77D858DC226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9373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F35D3F9-DD5E-43C3-B8C6-C1EA1D24466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7/22/2023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E1DC640-7DD7-450A-B2CA-77D858DC226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957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F35D3F9-DD5E-43C3-B8C6-C1EA1D24466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7/22/2023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E1DC640-7DD7-450A-B2CA-77D858DC226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214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F35D3F9-DD5E-43C3-B8C6-C1EA1D24466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7/22/2023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E1DC640-7DD7-450A-B2CA-77D858DC226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633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F35D3F9-DD5E-43C3-B8C6-C1EA1D24466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7/22/2023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E1DC640-7DD7-450A-B2CA-77D858DC226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985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F35D3F9-DD5E-43C3-B8C6-C1EA1D24466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7/22/2023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E1DC640-7DD7-450A-B2CA-77D858DC226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4549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030B0-401F-4D80-8D73-F0CC081FA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224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F35D3F9-DD5E-43C3-B8C6-C1EA1D24466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7/22/2023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E1DC640-7DD7-450A-B2CA-77D858DC226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839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F35D3F9-DD5E-43C3-B8C6-C1EA1D24466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7/22/2023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E1DC640-7DD7-450A-B2CA-77D858DC226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644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F35D3F9-DD5E-43C3-B8C6-C1EA1D24466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7/22/2023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E1DC640-7DD7-450A-B2CA-77D858DC226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662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B70EFE-F36B-4E39-9A13-B0CFF3AC0D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7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5877B-B1FC-4ECE-AC5A-1D113D4317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78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E54E9-0048-4B56-88E4-DCD8AD5AE7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66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6EA76-76EF-46B8-81A1-413CFE286D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00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F606B-3756-4D79-9C08-61923A1A84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83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5473A-22FF-452B-9D1F-5A61242AA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650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42518-8DBF-4D15-9559-BD3109976B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827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eaLnBrk="1" hangingPunct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wrap="square" lIns="27432" tIns="45720" rIns="4572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595959"/>
                </a:solidFill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fld id="{F7AEF9C5-0D83-4211-B4EB-6BD3E8FF9C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91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F35D3F9-DD5E-43C3-B8C6-C1EA1D244665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7/22/2023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3E1DC640-7DD7-450A-B2CA-77D858DC226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235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D:\MVI_0050.avi" TargetMode="External"/><Relationship Id="rId1" Type="http://schemas.openxmlformats.org/officeDocument/2006/relationships/video" Target="file:///D:\kt.avi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32.jpeg"/><Relationship Id="rId4" Type="http://schemas.openxmlformats.org/officeDocument/2006/relationships/image" Target="../media/image35.jpeg"/><Relationship Id="rId9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9.xml"/><Relationship Id="rId4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3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baobinhdinh.com.vn/nguyetsan/2010/2/86890/images/images102028_18-4.jpg" TargetMode="Externa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giao%20an%20ki%20thuat%204\Chuc%20mung%20(Melody).mp3" TargetMode="Externa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615" y="4118638"/>
            <a:ext cx="1885958" cy="6911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57" y="3832567"/>
            <a:ext cx="1584496" cy="23361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591" y="7475990"/>
            <a:ext cx="1584496" cy="23361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032" y="7672388"/>
            <a:ext cx="1584496" cy="23361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A2E966-4848-074A-B9FD-52D474333A81}"/>
              </a:ext>
            </a:extLst>
          </p:cNvPr>
          <p:cNvSpPr txBox="1"/>
          <p:nvPr/>
        </p:nvSpPr>
        <p:spPr>
          <a:xfrm>
            <a:off x="2094989" y="2886544"/>
            <a:ext cx="516320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700" b="1" dirty="0">
                <a:solidFill>
                  <a:srgbClr val="FFFF00"/>
                </a:solidFill>
                <a:latin typeface="American Typewriter" panose="02090604020004020304" pitchFamily="18" charset="77"/>
                <a:cs typeface="+mn-cs"/>
              </a:rPr>
              <a:t>KĨ THUẬT 4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4800" b="1">
                <a:solidFill>
                  <a:srgbClr val="FFFF00"/>
                </a:solidFill>
                <a:latin typeface="American Typewriter" panose="02090604020004020304" pitchFamily="18" charset="77"/>
                <a:cs typeface="+mn-cs"/>
              </a:rPr>
              <a:t>LẮP CÁI ĐU</a:t>
            </a:r>
          </a:p>
        </p:txBody>
      </p:sp>
      <p:pic>
        <p:nvPicPr>
          <p:cNvPr id="6" name="Bai-hoc-dau-tien-BEAT-Nhac-Khong-Loi.mp3" descr="Bai-hoc-dau-tien-BEAT-Nhac-Khong-Loi.mp3">
            <a:hlinkClick r:id="" action="ppaction://media"/>
            <a:extLst>
              <a:ext uri="{FF2B5EF4-FFF2-40B4-BE49-F238E27FC236}">
                <a16:creationId xmlns:a16="http://schemas.microsoft.com/office/drawing/2014/main" id="{8AFD1A46-F79E-F141-8D63-14999E422E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90189" y="-1211521"/>
            <a:ext cx="609600" cy="609600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111689" y="2465399"/>
          <a:ext cx="2655641" cy="278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5641">
                  <a:extLst>
                    <a:ext uri="{9D8B030D-6E8A-4147-A177-3AD203B41FA5}">
                      <a16:colId xmlns:a16="http://schemas.microsoft.com/office/drawing/2014/main" val="372542196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00459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5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40694 L 5E-6 -0.98889 " pathEditMode="relative" rAng="0" ptsTypes="AA">
                                      <p:cBhvr>
                                        <p:cTn id="6" dur="2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97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22222E-6 L -1.04167E-6 -1.53541 " pathEditMode="relative" rAng="0" ptsTypes="AA">
                                      <p:cBhvr>
                                        <p:cTn id="8" dur="3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678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0.16875 L 2.08333E-7 -1.81459 " pathEditMode="relative" rAng="0" ptsTypes="AA">
                                      <p:cBhvr>
                                        <p:cTn id="10" dur="4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229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>
                <p:cTn id="2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330" name="Picture 2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14400"/>
            <a:ext cx="35052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5331" name="Rectangle 3"/>
          <p:cNvSpPr>
            <a:spLocks noChangeArrowheads="1"/>
          </p:cNvSpPr>
          <p:nvPr/>
        </p:nvSpPr>
        <p:spPr bwMode="auto">
          <a:xfrm>
            <a:off x="228600" y="5791200"/>
            <a:ext cx="30480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3600" b="1">
                <a:solidFill>
                  <a:srgbClr val="0000FF"/>
                </a:solidFill>
                <a:latin typeface="Arial" charset="0"/>
              </a:rPr>
              <a:t>Giá </a:t>
            </a:r>
            <a:r>
              <a:rPr lang="vi-VN" sz="3600" b="1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3600" b="1">
                <a:solidFill>
                  <a:srgbClr val="0000FF"/>
                </a:solidFill>
                <a:latin typeface="Arial" charset="0"/>
              </a:rPr>
              <a:t>ỡ </a:t>
            </a:r>
            <a:r>
              <a:rPr lang="vi-VN" sz="3600" b="1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3600" b="1">
                <a:solidFill>
                  <a:srgbClr val="0000FF"/>
                </a:solidFill>
                <a:latin typeface="Arial" charset="0"/>
              </a:rPr>
              <a:t>u</a:t>
            </a:r>
          </a:p>
        </p:txBody>
      </p:sp>
      <p:sp>
        <p:nvSpPr>
          <p:cNvPr id="355333" name="Rectangle 5"/>
          <p:cNvSpPr>
            <a:spLocks noChangeArrowheads="1"/>
          </p:cNvSpPr>
          <p:nvPr/>
        </p:nvSpPr>
        <p:spPr bwMode="auto">
          <a:xfrm>
            <a:off x="3429000" y="5715000"/>
            <a:ext cx="32766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3200" b="1">
                <a:solidFill>
                  <a:srgbClr val="0000FF"/>
                </a:solidFill>
                <a:latin typeface="Arial" charset="0"/>
              </a:rPr>
              <a:t>Ghế </a:t>
            </a:r>
            <a:r>
              <a:rPr lang="vi-VN" sz="3200" b="1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3200" b="1">
                <a:solidFill>
                  <a:srgbClr val="0000FF"/>
                </a:solidFill>
                <a:latin typeface="Arial" charset="0"/>
              </a:rPr>
              <a:t>u</a:t>
            </a:r>
          </a:p>
        </p:txBody>
      </p:sp>
      <p:pic>
        <p:nvPicPr>
          <p:cNvPr id="355336" name="kt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3505200" y="2209800"/>
            <a:ext cx="2819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5337" name="MVI_0050.avi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6781800" y="2209800"/>
            <a:ext cx="2133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5338" name="Text Box 10"/>
          <p:cNvSpPr txBox="1">
            <a:spLocks noChangeArrowheads="1"/>
          </p:cNvSpPr>
          <p:nvPr/>
        </p:nvSpPr>
        <p:spPr bwMode="auto">
          <a:xfrm>
            <a:off x="7162800" y="5867400"/>
            <a:ext cx="1676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dirty="0" err="1">
                <a:solidFill>
                  <a:srgbClr val="0000FF"/>
                </a:solidFill>
                <a:latin typeface="Arial" charset="0"/>
              </a:rPr>
              <a:t>Trục</a:t>
            </a:r>
            <a:r>
              <a:rPr lang="en-US" sz="3200" b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vi-VN" sz="3200" b="1" dirty="0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3200" b="1" dirty="0">
                <a:solidFill>
                  <a:srgbClr val="0000FF"/>
                </a:solidFill>
                <a:latin typeface="Arial" charset="0"/>
              </a:rPr>
              <a:t>u</a:t>
            </a:r>
          </a:p>
        </p:txBody>
      </p:sp>
      <p:sp>
        <p:nvSpPr>
          <p:cNvPr id="355339" name="Text Box 11"/>
          <p:cNvSpPr txBox="1">
            <a:spLocks noChangeArrowheads="1"/>
          </p:cNvSpPr>
          <p:nvPr/>
        </p:nvSpPr>
        <p:spPr bwMode="auto">
          <a:xfrm>
            <a:off x="2743200" y="990600"/>
            <a:ext cx="5562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FF00FF"/>
                </a:solidFill>
                <a:latin typeface="Arial" charset="0"/>
              </a:rPr>
              <a:t>Đu gồm 3 bộ phận</a:t>
            </a: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CFF23DD8-CF63-9CBA-0512-2828282CC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30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5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5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5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5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55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55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55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55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3553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5336"/>
                  </p:tgtEl>
                </p:cond>
              </p:nextCondLst>
            </p:seq>
            <p:vide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55336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553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3553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5337"/>
                  </p:tgtEl>
                </p:cond>
              </p:nextCondLst>
            </p:seq>
            <p:video>
              <p:cMediaNode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55337"/>
                </p:tgtEl>
              </p:cMediaNode>
            </p:video>
          </p:childTnLst>
        </p:cTn>
      </p:par>
    </p:tnLst>
    <p:bldLst>
      <p:bldP spid="355331" grpId="0" animBg="1"/>
      <p:bldP spid="355333" grpId="0" animBg="1"/>
      <p:bldP spid="355338" grpId="0"/>
      <p:bldP spid="3553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916" name="Picture 4" descr="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00400" y="304800"/>
            <a:ext cx="2352675" cy="3074988"/>
          </a:xfrm>
          <a:noFill/>
        </p:spPr>
      </p:pic>
      <p:pic>
        <p:nvPicPr>
          <p:cNvPr id="422917" name="Picture 5" descr="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3581400"/>
            <a:ext cx="152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2918" name="Rectangle 6"/>
          <p:cNvSpPr>
            <a:spLocks noChangeArrowheads="1"/>
          </p:cNvSpPr>
          <p:nvPr/>
        </p:nvSpPr>
        <p:spPr bwMode="auto">
          <a:xfrm>
            <a:off x="2819400" y="4267200"/>
            <a:ext cx="2390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b="1">
                <a:solidFill>
                  <a:srgbClr val="FF3300"/>
                </a:solidFill>
                <a:latin typeface="Arial" charset="0"/>
              </a:rPr>
              <a:t>5 Thanh thẳng 11 lỗ</a:t>
            </a:r>
          </a:p>
        </p:txBody>
      </p:sp>
      <p:pic>
        <p:nvPicPr>
          <p:cNvPr id="422919" name="Picture 7" descr="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670809">
            <a:off x="304800" y="3124200"/>
            <a:ext cx="196691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2920" name="Rectangle 8"/>
          <p:cNvSpPr>
            <a:spLocks noChangeArrowheads="1"/>
          </p:cNvSpPr>
          <p:nvPr/>
        </p:nvSpPr>
        <p:spPr bwMode="auto">
          <a:xfrm>
            <a:off x="762000" y="4343400"/>
            <a:ext cx="13350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 b="1">
                <a:solidFill>
                  <a:srgbClr val="0000FF"/>
                </a:solidFill>
                <a:latin typeface="Arial" charset="0"/>
              </a:rPr>
              <a:t>1Tấm lớn</a:t>
            </a:r>
          </a:p>
        </p:txBody>
      </p:sp>
      <p:sp>
        <p:nvSpPr>
          <p:cNvPr id="422921" name="Rectangle 9"/>
          <p:cNvSpPr>
            <a:spLocks noChangeArrowheads="1"/>
          </p:cNvSpPr>
          <p:nvPr/>
        </p:nvSpPr>
        <p:spPr bwMode="auto">
          <a:xfrm>
            <a:off x="0" y="0"/>
            <a:ext cx="29718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3600" b="1">
                <a:solidFill>
                  <a:srgbClr val="0000FF"/>
                </a:solidFill>
                <a:latin typeface="Arial" charset="0"/>
              </a:rPr>
              <a:t>Giá </a:t>
            </a:r>
            <a:r>
              <a:rPr lang="vi-VN" sz="3600" b="1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3600" b="1">
                <a:solidFill>
                  <a:srgbClr val="0000FF"/>
                </a:solidFill>
                <a:latin typeface="Arial" charset="0"/>
              </a:rPr>
              <a:t>ỡ </a:t>
            </a:r>
            <a:r>
              <a:rPr lang="vi-VN" sz="3600" b="1">
                <a:solidFill>
                  <a:srgbClr val="0000FF"/>
                </a:solidFill>
                <a:latin typeface="Arial" charset="0"/>
              </a:rPr>
              <a:t>đ</a:t>
            </a:r>
            <a:r>
              <a:rPr lang="en-US" sz="3600" b="1">
                <a:solidFill>
                  <a:srgbClr val="0000FF"/>
                </a:solidFill>
                <a:latin typeface="Arial" charset="0"/>
              </a:rPr>
              <a:t>u</a:t>
            </a:r>
          </a:p>
        </p:txBody>
      </p:sp>
      <p:pic>
        <p:nvPicPr>
          <p:cNvPr id="422922" name="Picture 10" descr="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3581400"/>
            <a:ext cx="1400175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2923" name="Text Box 11"/>
          <p:cNvSpPr txBox="1">
            <a:spLocks noChangeArrowheads="1"/>
          </p:cNvSpPr>
          <p:nvPr/>
        </p:nvSpPr>
        <p:spPr bwMode="auto">
          <a:xfrm>
            <a:off x="5715000" y="4267200"/>
            <a:ext cx="2590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0000FF"/>
                </a:solidFill>
                <a:latin typeface="Arial" charset="0"/>
              </a:rPr>
              <a:t>2 </a:t>
            </a:r>
            <a:r>
              <a:rPr lang="en-US" sz="2000" b="1" dirty="0" err="1">
                <a:solidFill>
                  <a:srgbClr val="0000FF"/>
                </a:solidFill>
                <a:latin typeface="Arial" charset="0"/>
              </a:rPr>
              <a:t>Thanh</a:t>
            </a:r>
            <a:r>
              <a:rPr lang="en-US" sz="2000" b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charset="0"/>
              </a:rPr>
              <a:t>chữ</a:t>
            </a:r>
            <a:r>
              <a:rPr lang="en-US" sz="2000" b="1" dirty="0">
                <a:solidFill>
                  <a:srgbClr val="0000FF"/>
                </a:solidFill>
                <a:latin typeface="Arial" charset="0"/>
              </a:rPr>
              <a:t> U </a:t>
            </a:r>
            <a:r>
              <a:rPr lang="en-US" sz="2000" b="1" dirty="0" err="1">
                <a:solidFill>
                  <a:srgbClr val="0000FF"/>
                </a:solidFill>
                <a:latin typeface="Arial" charset="0"/>
              </a:rPr>
              <a:t>dài</a:t>
            </a:r>
            <a:endParaRPr lang="en-US" sz="20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422924" name="Picture 12" descr="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102275">
            <a:off x="2286000" y="4953000"/>
            <a:ext cx="457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2925" name="Text Box 13"/>
          <p:cNvSpPr txBox="1">
            <a:spLocks noChangeArrowheads="1"/>
          </p:cNvSpPr>
          <p:nvPr/>
        </p:nvSpPr>
        <p:spPr bwMode="auto">
          <a:xfrm>
            <a:off x="1524000" y="6096000"/>
            <a:ext cx="2057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rgbClr val="FF3300"/>
                </a:solidFill>
                <a:latin typeface="Arial" charset="0"/>
              </a:rPr>
              <a:t>2 Thanh chữ L</a:t>
            </a:r>
          </a:p>
        </p:txBody>
      </p:sp>
      <p:pic>
        <p:nvPicPr>
          <p:cNvPr id="422926" name="Picture 14" descr="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525780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2927" name="Picture 15" descr="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29400" y="5257800"/>
            <a:ext cx="381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2928" name="Text Box 16"/>
          <p:cNvSpPr txBox="1">
            <a:spLocks noChangeArrowheads="1"/>
          </p:cNvSpPr>
          <p:nvPr/>
        </p:nvSpPr>
        <p:spPr bwMode="auto">
          <a:xfrm>
            <a:off x="5257800" y="6096000"/>
            <a:ext cx="2514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0000FF"/>
                </a:solidFill>
                <a:latin typeface="Arial" charset="0"/>
              </a:rPr>
              <a:t>10 </a:t>
            </a:r>
            <a:r>
              <a:rPr lang="en-US" sz="2000" b="1" dirty="0" err="1">
                <a:solidFill>
                  <a:srgbClr val="0000FF"/>
                </a:solidFill>
                <a:latin typeface="Arial" charset="0"/>
              </a:rPr>
              <a:t>bộ</a:t>
            </a:r>
            <a:r>
              <a:rPr lang="en-US" sz="2000" b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charset="0"/>
              </a:rPr>
              <a:t>ốc</a:t>
            </a:r>
            <a:r>
              <a:rPr lang="en-US" sz="2000" b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charset="0"/>
              </a:rPr>
              <a:t>và</a:t>
            </a:r>
            <a:r>
              <a:rPr lang="en-US" sz="2000" b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charset="0"/>
              </a:rPr>
              <a:t>vít</a:t>
            </a:r>
            <a:endParaRPr lang="en-US" sz="20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8AE23FF2-07DE-8F9B-198A-F87C041292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04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2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2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2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22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22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2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29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2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2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29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29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2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22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22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22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22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22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22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22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22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22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229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229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2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2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229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229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918" grpId="0"/>
      <p:bldP spid="422920" grpId="0"/>
      <p:bldP spid="422921" grpId="0" animBg="1"/>
      <p:bldP spid="422923" grpId="0"/>
      <p:bldP spid="422925" grpId="0"/>
      <p:bldP spid="4229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352800" y="304800"/>
            <a:ext cx="3048000" cy="3448050"/>
          </a:xfrm>
          <a:noFill/>
        </p:spPr>
      </p:pic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0" y="609600"/>
            <a:ext cx="3505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Ghế </a:t>
            </a:r>
            <a:r>
              <a:rPr lang="vi-VN" sz="2800" b="1">
                <a:latin typeface="Arial" charset="0"/>
              </a:rPr>
              <a:t>đ</a:t>
            </a:r>
            <a:r>
              <a:rPr lang="en-US" sz="2800" b="1">
                <a:latin typeface="Arial" charset="0"/>
              </a:rPr>
              <a:t>u và trục </a:t>
            </a:r>
            <a:r>
              <a:rPr lang="vi-VN" sz="2800" b="1">
                <a:latin typeface="Arial" charset="0"/>
              </a:rPr>
              <a:t>đ</a:t>
            </a:r>
            <a:r>
              <a:rPr lang="en-US" sz="2800" b="1">
                <a:latin typeface="Arial" charset="0"/>
              </a:rPr>
              <a:t>u</a:t>
            </a:r>
          </a:p>
        </p:txBody>
      </p:sp>
      <p:pic>
        <p:nvPicPr>
          <p:cNvPr id="423942" name="Picture 6" descr="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190869">
            <a:off x="496093" y="3237707"/>
            <a:ext cx="144621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3943" name="Rectangle 7"/>
          <p:cNvSpPr>
            <a:spLocks noChangeArrowheads="1"/>
          </p:cNvSpPr>
          <p:nvPr/>
        </p:nvSpPr>
        <p:spPr bwMode="auto">
          <a:xfrm>
            <a:off x="457200" y="4724400"/>
            <a:ext cx="1368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>
                <a:solidFill>
                  <a:srgbClr val="FF3300"/>
                </a:solidFill>
                <a:latin typeface="Arial" charset="0"/>
              </a:rPr>
              <a:t>1Tấm nhỏ</a:t>
            </a:r>
          </a:p>
        </p:txBody>
      </p:sp>
      <p:pic>
        <p:nvPicPr>
          <p:cNvPr id="423944" name="Picture 8" descr="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3733800"/>
            <a:ext cx="14001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3945" name="Text Box 9"/>
          <p:cNvSpPr txBox="1">
            <a:spLocks noChangeArrowheads="1"/>
          </p:cNvSpPr>
          <p:nvPr/>
        </p:nvSpPr>
        <p:spPr bwMode="auto">
          <a:xfrm>
            <a:off x="2895600" y="4495800"/>
            <a:ext cx="2667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0000FF"/>
                </a:solidFill>
                <a:latin typeface="Arial" charset="0"/>
              </a:rPr>
              <a:t>1 </a:t>
            </a:r>
            <a:r>
              <a:rPr lang="en-US" sz="2000" b="1" dirty="0" err="1">
                <a:solidFill>
                  <a:srgbClr val="0000FF"/>
                </a:solidFill>
                <a:latin typeface="Arial" charset="0"/>
              </a:rPr>
              <a:t>Thanh</a:t>
            </a:r>
            <a:r>
              <a:rPr lang="en-US" sz="2000" b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Arial" charset="0"/>
              </a:rPr>
              <a:t>chữ</a:t>
            </a:r>
            <a:r>
              <a:rPr lang="en-US" sz="2000" b="1" dirty="0">
                <a:solidFill>
                  <a:srgbClr val="0000FF"/>
                </a:solidFill>
                <a:latin typeface="Arial" charset="0"/>
              </a:rPr>
              <a:t> U </a:t>
            </a:r>
            <a:r>
              <a:rPr lang="en-US" sz="2000" b="1" dirty="0" err="1">
                <a:solidFill>
                  <a:srgbClr val="0000FF"/>
                </a:solidFill>
                <a:latin typeface="Arial" charset="0"/>
              </a:rPr>
              <a:t>dài</a:t>
            </a:r>
            <a:endParaRPr lang="en-US" sz="20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423946" name="Picture 10" descr="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3810000"/>
            <a:ext cx="1752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3947" name="Rectangle 11"/>
          <p:cNvSpPr>
            <a:spLocks noChangeArrowheads="1"/>
          </p:cNvSpPr>
          <p:nvPr/>
        </p:nvSpPr>
        <p:spPr bwMode="auto">
          <a:xfrm>
            <a:off x="6553200" y="4648200"/>
            <a:ext cx="1338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>
                <a:solidFill>
                  <a:srgbClr val="0000FF"/>
                </a:solidFill>
                <a:latin typeface="Arial" charset="0"/>
              </a:rPr>
              <a:t>1Tấm 3 lỗ</a:t>
            </a:r>
          </a:p>
        </p:txBody>
      </p:sp>
      <p:pic>
        <p:nvPicPr>
          <p:cNvPr id="423948" name="Picture 12" descr="1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5181600"/>
            <a:ext cx="1676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3949" name="Text Box 13"/>
          <p:cNvSpPr txBox="1">
            <a:spLocks noChangeArrowheads="1"/>
          </p:cNvSpPr>
          <p:nvPr/>
        </p:nvSpPr>
        <p:spPr bwMode="auto">
          <a:xfrm>
            <a:off x="304800" y="5943600"/>
            <a:ext cx="2514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FF3300"/>
                </a:solidFill>
                <a:latin typeface="Arial" charset="0"/>
              </a:rPr>
              <a:t>4 </a:t>
            </a:r>
            <a:r>
              <a:rPr lang="en-US" sz="2000" b="1" dirty="0" err="1">
                <a:solidFill>
                  <a:srgbClr val="FF3300"/>
                </a:solidFill>
                <a:latin typeface="Arial" charset="0"/>
              </a:rPr>
              <a:t>Thanh</a:t>
            </a:r>
            <a:r>
              <a:rPr lang="en-US" sz="2000" b="1" dirty="0">
                <a:solidFill>
                  <a:srgbClr val="FF3300"/>
                </a:solidFill>
                <a:latin typeface="Arial" charset="0"/>
              </a:rPr>
              <a:t> </a:t>
            </a:r>
            <a:r>
              <a:rPr lang="en-US" sz="2000" b="1" dirty="0" err="1">
                <a:solidFill>
                  <a:srgbClr val="FF3300"/>
                </a:solidFill>
                <a:latin typeface="Arial" charset="0"/>
              </a:rPr>
              <a:t>thẳng</a:t>
            </a:r>
            <a:r>
              <a:rPr lang="en-US" sz="2000" b="1" dirty="0">
                <a:solidFill>
                  <a:srgbClr val="FF3300"/>
                </a:solidFill>
                <a:latin typeface="Arial" charset="0"/>
              </a:rPr>
              <a:t> 7 </a:t>
            </a:r>
            <a:r>
              <a:rPr lang="en-US" sz="2000" b="1" dirty="0" err="1">
                <a:solidFill>
                  <a:srgbClr val="FF3300"/>
                </a:solidFill>
                <a:latin typeface="Arial" charset="0"/>
              </a:rPr>
              <a:t>lỗ</a:t>
            </a:r>
            <a:endParaRPr lang="en-US" sz="2000" b="1" dirty="0">
              <a:solidFill>
                <a:srgbClr val="FF3300"/>
              </a:solidFill>
              <a:latin typeface="Arial" charset="0"/>
            </a:endParaRPr>
          </a:p>
        </p:txBody>
      </p:sp>
      <p:pic>
        <p:nvPicPr>
          <p:cNvPr id="423950" name="Picture 14" descr="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43200" y="51816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3951" name="Text Box 15"/>
          <p:cNvSpPr txBox="1">
            <a:spLocks noChangeArrowheads="1"/>
          </p:cNvSpPr>
          <p:nvPr/>
        </p:nvSpPr>
        <p:spPr bwMode="auto">
          <a:xfrm>
            <a:off x="3276600" y="5715000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  <a:latin typeface="Arial" charset="0"/>
              </a:rPr>
              <a:t>1 Trục dài</a:t>
            </a:r>
          </a:p>
        </p:txBody>
      </p:sp>
      <p:pic>
        <p:nvPicPr>
          <p:cNvPr id="423952" name="Picture 16" descr="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91200" y="5105400"/>
            <a:ext cx="4572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3953" name="Text Box 17"/>
          <p:cNvSpPr txBox="1">
            <a:spLocks noChangeArrowheads="1"/>
          </p:cNvSpPr>
          <p:nvPr/>
        </p:nvSpPr>
        <p:spPr bwMode="auto">
          <a:xfrm>
            <a:off x="5067300" y="5943600"/>
            <a:ext cx="17907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FF3300"/>
                </a:solidFill>
                <a:latin typeface="Arial" charset="0"/>
              </a:rPr>
              <a:t>4 </a:t>
            </a:r>
            <a:r>
              <a:rPr lang="en-US" sz="2000" b="1" dirty="0" err="1">
                <a:solidFill>
                  <a:srgbClr val="FF3300"/>
                </a:solidFill>
                <a:latin typeface="Arial" charset="0"/>
              </a:rPr>
              <a:t>vòng</a:t>
            </a:r>
            <a:r>
              <a:rPr lang="en-US" sz="2000" b="1" dirty="0">
                <a:solidFill>
                  <a:srgbClr val="FF3300"/>
                </a:solidFill>
                <a:latin typeface="Arial" charset="0"/>
              </a:rPr>
              <a:t> </a:t>
            </a:r>
            <a:r>
              <a:rPr lang="en-US" sz="2000" b="1" dirty="0" err="1">
                <a:solidFill>
                  <a:srgbClr val="FF3300"/>
                </a:solidFill>
                <a:latin typeface="Arial" charset="0"/>
              </a:rPr>
              <a:t>hãm</a:t>
            </a:r>
            <a:endParaRPr lang="en-US" sz="2000" b="1" dirty="0">
              <a:solidFill>
                <a:srgbClr val="FF3300"/>
              </a:solidFill>
              <a:latin typeface="Arial" charset="0"/>
            </a:endParaRPr>
          </a:p>
        </p:txBody>
      </p:sp>
      <p:pic>
        <p:nvPicPr>
          <p:cNvPr id="423954" name="Picture 18" descr="1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86600" y="5181600"/>
            <a:ext cx="83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3955" name="Picture 19" descr="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924800" y="5181600"/>
            <a:ext cx="381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3956" name="Text Box 20"/>
          <p:cNvSpPr txBox="1">
            <a:spLocks noChangeArrowheads="1"/>
          </p:cNvSpPr>
          <p:nvPr/>
        </p:nvSpPr>
        <p:spPr bwMode="auto">
          <a:xfrm>
            <a:off x="7086600" y="6019800"/>
            <a:ext cx="190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  <a:latin typeface="Arial" charset="0"/>
              </a:rPr>
              <a:t>5 bộ ốc và vít</a:t>
            </a:r>
          </a:p>
        </p:txBody>
      </p:sp>
      <p:sp>
        <p:nvSpPr>
          <p:cNvPr id="15379" name="Rectangle 21"/>
          <p:cNvSpPr>
            <a:spLocks noChangeArrowheads="1"/>
          </p:cNvSpPr>
          <p:nvPr/>
        </p:nvSpPr>
        <p:spPr bwMode="auto">
          <a:xfrm>
            <a:off x="3962400" y="3276600"/>
            <a:ext cx="1905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</a:endParaRP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826D44EF-736C-D130-52A4-CB881EAD2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19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3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3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3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3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23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3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3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23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3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3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3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3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3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3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3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3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3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3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394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394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3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394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394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3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239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23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423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3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239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23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423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3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70" decel="100000"/>
                                        <p:tgtEl>
                                          <p:spTgt spid="4239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770" decel="100000"/>
                                        <p:tgtEl>
                                          <p:spTgt spid="4239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239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4" dur="770" fill="hold"/>
                                        <p:tgtEl>
                                          <p:spTgt spid="423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23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6" dur="770" fill="hold"/>
                                        <p:tgtEl>
                                          <p:spTgt spid="423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23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70" decel="100000"/>
                                        <p:tgtEl>
                                          <p:spTgt spid="4239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770" decel="100000"/>
                                        <p:tgtEl>
                                          <p:spTgt spid="42395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2395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3" dur="770" fill="hold"/>
                                        <p:tgtEl>
                                          <p:spTgt spid="423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23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5" dur="770" fill="hold"/>
                                        <p:tgtEl>
                                          <p:spTgt spid="423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23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23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23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23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23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23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23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43" grpId="0"/>
      <p:bldP spid="423945" grpId="0"/>
      <p:bldP spid="423947" grpId="0"/>
      <p:bldP spid="423949" grpId="0"/>
      <p:bldP spid="423951" grpId="0"/>
      <p:bldP spid="423953" grpId="0"/>
      <p:bldP spid="4239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964" name="Picture 4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319338"/>
            <a:ext cx="4038600" cy="179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4965" name="Text Box 5"/>
          <p:cNvSpPr txBox="1">
            <a:spLocks noChangeArrowheads="1"/>
          </p:cNvSpPr>
          <p:nvPr/>
        </p:nvSpPr>
        <p:spPr bwMode="auto">
          <a:xfrm>
            <a:off x="1905000" y="4038600"/>
            <a:ext cx="3962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Arial" charset="0"/>
              </a:rPr>
              <a:t>1 Cờ-lê</a:t>
            </a:r>
          </a:p>
        </p:txBody>
      </p:sp>
      <p:pic>
        <p:nvPicPr>
          <p:cNvPr id="424966" name="Picture 6" descr="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2651125"/>
            <a:ext cx="37338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4967" name="Text Box 7"/>
          <p:cNvSpPr txBox="1">
            <a:spLocks noChangeArrowheads="1"/>
          </p:cNvSpPr>
          <p:nvPr/>
        </p:nvSpPr>
        <p:spPr bwMode="auto">
          <a:xfrm>
            <a:off x="5334000" y="3962400"/>
            <a:ext cx="3276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FF3300"/>
                </a:solidFill>
                <a:latin typeface="Arial" charset="0"/>
              </a:rPr>
              <a:t>1 Tua-vít</a:t>
            </a:r>
          </a:p>
        </p:txBody>
      </p:sp>
      <p:sp>
        <p:nvSpPr>
          <p:cNvPr id="16390" name="Rectangle 8"/>
          <p:cNvSpPr>
            <a:spLocks noChangeArrowheads="1"/>
          </p:cNvSpPr>
          <p:nvPr/>
        </p:nvSpPr>
        <p:spPr bwMode="auto">
          <a:xfrm>
            <a:off x="3962400" y="596900"/>
            <a:ext cx="19589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3200" b="1">
                <a:solidFill>
                  <a:schemeClr val="accent2"/>
                </a:solidFill>
                <a:latin typeface="Arial" charset="0"/>
              </a:rPr>
              <a:t>Dụng cụ:</a:t>
            </a: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887CB35E-8E41-0FE7-E47E-C77656C5D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83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4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24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4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4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4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4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5" grpId="0"/>
      <p:bldP spid="4249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Text Box 4"/>
          <p:cNvSpPr txBox="1">
            <a:spLocks noChangeArrowheads="1"/>
          </p:cNvSpPr>
          <p:nvPr/>
        </p:nvSpPr>
        <p:spPr bwMode="auto">
          <a:xfrm>
            <a:off x="1752600" y="2590800"/>
            <a:ext cx="5791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6000" b="1">
              <a:solidFill>
                <a:srgbClr val="990099"/>
              </a:solidFill>
              <a:latin typeface="Arial" panose="020B0604020202020204" pitchFamily="34" charset="0"/>
            </a:endParaRPr>
          </a:p>
        </p:txBody>
      </p:sp>
      <p:sp>
        <p:nvSpPr>
          <p:cNvPr id="98377" name="Text Box 73"/>
          <p:cNvSpPr txBox="1">
            <a:spLocks noChangeArrowheads="1"/>
          </p:cNvSpPr>
          <p:nvPr/>
        </p:nvSpPr>
        <p:spPr bwMode="auto">
          <a:xfrm>
            <a:off x="685800" y="2819400"/>
            <a:ext cx="7467600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AFCA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u="sng" dirty="0" err="1">
                <a:solidFill>
                  <a:srgbClr val="FF0000"/>
                </a:solidFill>
                <a:latin typeface="Arial" panose="020B0604020202020204" pitchFamily="34" charset="0"/>
              </a:rPr>
              <a:t>Hoạt</a:t>
            </a:r>
            <a:r>
              <a:rPr lang="en-US" altLang="en-US" sz="4400" b="1" u="sng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b="1" u="sng" dirty="0" err="1">
                <a:solidFill>
                  <a:srgbClr val="FF0000"/>
                </a:solidFill>
                <a:latin typeface="Arial" panose="020B0604020202020204" pitchFamily="34" charset="0"/>
              </a:rPr>
              <a:t>động</a:t>
            </a:r>
            <a:r>
              <a:rPr lang="en-US" altLang="en-US" sz="4400" b="1" u="sng" dirty="0">
                <a:solidFill>
                  <a:srgbClr val="FF0000"/>
                </a:solidFill>
                <a:latin typeface="Arial" panose="020B0604020202020204" pitchFamily="34" charset="0"/>
              </a:rPr>
              <a:t> 2: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Hướng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dẫn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thực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hành</a:t>
            </a:r>
            <a:endParaRPr lang="en-US" altLang="en-US" sz="4000" b="1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2" grpId="0"/>
      <p:bldP spid="9837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81000" y="609600"/>
            <a:ext cx="5410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</p:txBody>
      </p:sp>
      <p:sp>
        <p:nvSpPr>
          <p:cNvPr id="138243" name="Text Box 3"/>
          <p:cNvSpPr txBox="1">
            <a:spLocks noChangeArrowheads="1"/>
          </p:cNvSpPr>
          <p:nvPr/>
        </p:nvSpPr>
        <p:spPr bwMode="auto">
          <a:xfrm>
            <a:off x="1066800" y="304800"/>
            <a:ext cx="434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Quy trình thực hiện :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1295400" y="776288"/>
            <a:ext cx="4343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1.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</a:rPr>
              <a:t>Lắp từng bộ phận </a:t>
            </a:r>
          </a:p>
        </p:txBody>
      </p:sp>
      <p:sp>
        <p:nvSpPr>
          <p:cNvPr id="138245" name="Text Box 5"/>
          <p:cNvSpPr txBox="1">
            <a:spLocks noChangeArrowheads="1"/>
          </p:cNvSpPr>
          <p:nvPr/>
        </p:nvSpPr>
        <p:spPr bwMode="auto">
          <a:xfrm>
            <a:off x="1295400" y="1295400"/>
            <a:ext cx="457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0">
                <a:solidFill>
                  <a:srgbClr val="CC00CC"/>
                </a:solidFill>
                <a:latin typeface="Arial" charset="0"/>
              </a:rPr>
              <a:t>Bước 1: Lắp giá đỡ đu</a:t>
            </a:r>
            <a:r>
              <a:rPr lang="en-US" sz="2800">
                <a:solidFill>
                  <a:srgbClr val="FF66FF"/>
                </a:solidFill>
                <a:latin typeface="Arial" charset="0"/>
              </a:rPr>
              <a:t> </a:t>
            </a:r>
          </a:p>
        </p:txBody>
      </p:sp>
      <p:pic>
        <p:nvPicPr>
          <p:cNvPr id="138246" name="Picture 6" descr="DSC_00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4343400"/>
            <a:ext cx="3959225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7" name="Picture 7" descr="DSC_00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209800"/>
            <a:ext cx="41148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8" name="Picture 8" descr="DSC_00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057400"/>
            <a:ext cx="4267200" cy="388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9" name="Picture 9" descr="DSC_00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1828800"/>
            <a:ext cx="4419600" cy="402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0" name="Picture 10" descr="DSC_003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67400" y="1600200"/>
            <a:ext cx="4381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1" name="Picture 11" descr="DSC_003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00800" y="1600200"/>
            <a:ext cx="4381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2" name="Picture 12" descr="DSC_003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34200" y="1447800"/>
            <a:ext cx="4381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3" name="Picture 13" descr="DSC_003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43800" y="1447800"/>
            <a:ext cx="4381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4" name="Picture 14" descr="oc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0" y="5562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55" name="Text Box 15"/>
          <p:cNvSpPr txBox="1">
            <a:spLocks noChangeArrowheads="1"/>
          </p:cNvSpPr>
          <p:nvPr/>
        </p:nvSpPr>
        <p:spPr bwMode="auto">
          <a:xfrm>
            <a:off x="838200" y="5943600"/>
            <a:ext cx="3505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  <a:latin typeface="Arial" charset="0"/>
              </a:rPr>
              <a:t>Lắp 4 cọc đu</a:t>
            </a: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F80433F5-F63A-3DB7-F00D-CA1E2D2AC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05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1000"/>
                                        <p:tgtEl>
                                          <p:spTgt spid="13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8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50127E-6 C -0.02205 -0.11497 -0.04392 -0.22993 -0.10937 -0.27042 C -0.17483 -0.31067 -0.33073 -0.28776 -0.39305 -0.24243 C -0.45538 -0.19686 -0.46892 -0.03794 -0.48368 0.00301 " pathEditMode="relative" rAng="0" ptsTypes="aaaA">
                                      <p:cBhvr>
                                        <p:cTn id="44" dur="1000" fill="hold"/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0" y="-154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8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38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38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.10572 C -0.01129 0.01855 -0.02257 -0.06863 -0.0349 -0.12405 C -0.04722 -0.17946 -0.05434 -0.21656 -0.07448 -0.22653 C -0.09462 -0.2365 -0.1342 -0.23024 -0.1559 -0.18317 C -0.17761 -0.1361 -0.19115 -0.04011 -0.20469 0.05611 " pathEditMode="relative" rAng="0" ptsTypes="aaaaA">
                                      <p:cBhvr>
                                        <p:cTn id="60" dur="1000" fill="hold"/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00" y="-1710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38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38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38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8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38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/>
      <p:bldP spid="138244" grpId="0"/>
      <p:bldP spid="1382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81000" y="609600"/>
            <a:ext cx="5410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1143000" y="304800"/>
            <a:ext cx="434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Quy trình thực hiện:</a:t>
            </a:r>
          </a:p>
        </p:txBody>
      </p:sp>
      <p:sp>
        <p:nvSpPr>
          <p:cNvPr id="139269" name="Text Box 5"/>
          <p:cNvSpPr txBox="1">
            <a:spLocks noChangeArrowheads="1"/>
          </p:cNvSpPr>
          <p:nvPr/>
        </p:nvSpPr>
        <p:spPr bwMode="auto">
          <a:xfrm>
            <a:off x="1371600" y="914400"/>
            <a:ext cx="457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0">
                <a:solidFill>
                  <a:srgbClr val="CC00CC"/>
                </a:solidFill>
                <a:latin typeface="Arial" charset="0"/>
              </a:rPr>
              <a:t> Lắp giá đỡ trục đu</a:t>
            </a:r>
            <a:endParaRPr lang="en-US" sz="2800">
              <a:solidFill>
                <a:srgbClr val="FF66FF"/>
              </a:solidFill>
              <a:latin typeface="Arial" charset="0"/>
            </a:endParaRPr>
          </a:p>
        </p:txBody>
      </p:sp>
      <p:pic>
        <p:nvPicPr>
          <p:cNvPr id="19461" name="Picture 6" descr="DSC_00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752600"/>
            <a:ext cx="365760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1" name="Picture 7" descr="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9800" y="5603875"/>
            <a:ext cx="523875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2" name="Picture 8" descr="DSC_004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5354638"/>
            <a:ext cx="2159000" cy="112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3" name="Picture 9" descr="DSC_003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0" y="5562600"/>
            <a:ext cx="28956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4" name="Picture 10" descr="DSC_003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09800" y="5638800"/>
            <a:ext cx="2971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5" name="Picture 11" descr="DSC_003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6096000"/>
            <a:ext cx="3200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6" name="Picture 12" descr="DSC_002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62200" y="1752600"/>
            <a:ext cx="4191000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77" name="Picture 13" descr="DSC_011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362200" y="1524000"/>
            <a:ext cx="4953000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7">
            <a:extLst>
              <a:ext uri="{FF2B5EF4-FFF2-40B4-BE49-F238E27FC236}">
                <a16:creationId xmlns:a16="http://schemas.microsoft.com/office/drawing/2014/main" id="{C70B4234-BB1A-C510-E0EC-CB08AFD14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7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9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26 0.01434 C -0.02726 0.01457 -0.11684 0.0111 -0.20642 0.0081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0" y="-3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39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23 0.0081 C 0.02586 0.01965 0.0375 0.03144 0.0026 -0.00416 C -0.03229 -0.03999 -0.15903 -0.1306 -0.19514 -0.20619 C -0.23125 -0.28178 -0.23195 -0.39713 -0.21372 -0.45769 C -0.19549 -0.51826 -0.12101 -0.55802 -0.08577 -0.56934 C -0.05052 -0.5809 -0.02639 -0.55339 -0.00209 -0.52612 " pathEditMode="relative" rAng="0" ptsTypes="aaaaaA">
                                      <p:cBhvr>
                                        <p:cTn id="43" dur="1000" fill="hold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00" y="-283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-0.00278 C 0.01493 -0.03848 0.02673 -0.07419 0.02864 -0.14259 C 0.03055 -0.21099 0.01545 -0.33155 0.01475 -0.4127 C 0.01406 -0.49385 0.03715 -0.58312 0.02396 -0.63018 C 0.01076 -0.67725 -0.01754 -0.69371 -0.06441 -0.69534 C -0.11129 -0.69696 -0.22205 -0.65917 -0.25729 -0.63946 C -0.29254 -0.61975 -0.28438 -0.59865 -0.27604 -0.57732 " pathEditMode="relative" rAng="0" ptsTypes="aaaaaaA">
                                      <p:cBhvr>
                                        <p:cTn id="45" dur="1000" fill="hold"/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00" y="-3470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9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9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39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39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/>
      <p:bldP spid="13926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/>
          <p:cNvSpPr txBox="1">
            <a:spLocks noChangeArrowheads="1"/>
          </p:cNvSpPr>
          <p:nvPr/>
        </p:nvSpPr>
        <p:spPr bwMode="auto">
          <a:xfrm>
            <a:off x="762000" y="245200"/>
            <a:ext cx="3200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Bước 2:</a:t>
            </a:r>
            <a:r>
              <a:rPr lang="en-US" sz="2800">
                <a:solidFill>
                  <a:srgbClr val="CC00CC"/>
                </a:solidFill>
                <a:latin typeface="Times New Roman" pitchFamily="18" charset="0"/>
              </a:rPr>
              <a:t> Lắp ghế đu</a:t>
            </a:r>
          </a:p>
        </p:txBody>
      </p:sp>
      <p:pic>
        <p:nvPicPr>
          <p:cNvPr id="140291" name="Picture 3" descr="DSC_00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73810">
            <a:off x="1524000" y="2057400"/>
            <a:ext cx="3429000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292" name="Picture 4" descr="DSC_00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" y="2166937"/>
            <a:ext cx="5062538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293" name="Picture 5" descr="DSC_004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381000"/>
            <a:ext cx="2819400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294" name="Picture 6" descr="DSC_004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1200" y="2971800"/>
            <a:ext cx="2743200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295" name="Text Box 7"/>
          <p:cNvSpPr txBox="1">
            <a:spLocks noChangeArrowheads="1"/>
          </p:cNvSpPr>
          <p:nvPr/>
        </p:nvSpPr>
        <p:spPr bwMode="auto">
          <a:xfrm>
            <a:off x="464195" y="1057448"/>
            <a:ext cx="45269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a/</a:t>
            </a:r>
            <a:r>
              <a:rPr lang="en-US" sz="2800" dirty="0" err="1">
                <a:latin typeface="Arial" charset="0"/>
              </a:rPr>
              <a:t>Lắp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thành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sau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của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ghế</a:t>
            </a:r>
            <a:endParaRPr lang="en-US" sz="2800" dirty="0">
              <a:latin typeface="Arial" charset="0"/>
            </a:endParaRP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839D0753-A9C0-5A27-718A-9757996EE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38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0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74341E-6 C -0.08698 -0.00231 -0.17378 -0.00439 -0.21788 -0.00601 C -0.26198 -0.00763 -0.26336 -0.00832 -0.26458 -0.00901 " pathEditMode="relative" ptsTypes="aaA">
                                      <p:cBhvr>
                                        <p:cTn id="26" dur="2000" fill="hold"/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14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3000"/>
                                        <p:tgtEl>
                                          <p:spTgt spid="140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0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56 0.06107 C 0.02049 0.04788 0.01059 0.03493 -0.03385 0.03146 C -0.0783 0.02799 -0.19323 0.01966 -0.23611 0.04048 C -0.27899 0.0613 -0.28542 0.10849 -0.29167 0.15591 " pathEditMode="relative" rAng="0" ptsTypes="aaaA">
                                      <p:cBhvr>
                                        <p:cTn id="37" dur="2000" fill="hold"/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2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371600" y="457200"/>
            <a:ext cx="3200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CC00CC"/>
                </a:solidFill>
                <a:latin typeface="Arial" charset="0"/>
              </a:rPr>
              <a:t>b. Lắp ghế đu</a:t>
            </a:r>
          </a:p>
        </p:txBody>
      </p:sp>
      <p:pic>
        <p:nvPicPr>
          <p:cNvPr id="141315" name="Picture 3" descr="DSC_004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954088"/>
            <a:ext cx="2743200" cy="217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16" name="Picture 4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1775" y="2819400"/>
            <a:ext cx="504825" cy="302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17" name="Picture 5" descr="DSC_005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2362200"/>
            <a:ext cx="33528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18" name="Picture 6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2819400"/>
            <a:ext cx="504825" cy="302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19" name="Picture 7" descr="DSC_01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86996">
            <a:off x="1138238" y="1544638"/>
            <a:ext cx="4043362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20" name="Picture 8" descr="DSC_01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5400" y="1524000"/>
            <a:ext cx="4114800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21" name="Picture 9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2895600"/>
            <a:ext cx="493713" cy="294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22" name="Picture 10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600" y="2895600"/>
            <a:ext cx="493713" cy="294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7">
            <a:extLst>
              <a:ext uri="{FF2B5EF4-FFF2-40B4-BE49-F238E27FC236}">
                <a16:creationId xmlns:a16="http://schemas.microsoft.com/office/drawing/2014/main" id="{7A7AED20-5530-D19E-8CAA-F4E9FDA8C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75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6 -0.11141 C 0.00347 -0.09431 0.00295 -0.07697 -0.00261 -0.12621 C -0.00816 -0.17545 -0.01285 -0.34604 -0.02917 -0.4073 C -0.04549 -0.46856 -0.06632 -0.47387 -0.10035 -0.49306 C -0.13438 -0.51225 -0.18785 -0.51826 -0.23368 -0.52265 C -0.27952 -0.52704 -0.32587 -0.51964 -0.37587 -0.51964 C -0.42587 -0.51964 -0.5033 -0.5527 -0.53368 -0.52265 C -0.56407 -0.4926 -0.56112 -0.41585 -0.55816 -0.33911 " pathEditMode="relative" rAng="0" ptsTypes="aaaaaaaA">
                                      <p:cBhvr>
                                        <p:cTn id="26" dur="2000" fill="hold"/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00" y="-203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99445E-6 C -0.01007 -0.01318 -0.01996 -0.02613 -0.06441 -0.02959 C -0.10885 -0.03306 -0.22378 -0.04138 -0.26666 -0.02058 C -0.30955 0.00023 -0.31597 0.04738 -0.32222 0.09477 " pathEditMode="relative" ptsTypes="aaaA">
                                      <p:cBhvr>
                                        <p:cTn id="28" dur="2000" fill="hold"/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4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0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0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41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41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DSC_00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2514600"/>
            <a:ext cx="3236913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304800" y="199461"/>
            <a:ext cx="883920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800" b="1" dirty="0" err="1">
                <a:latin typeface="Arial" charset="0"/>
              </a:rPr>
              <a:t>Bước</a:t>
            </a:r>
            <a:r>
              <a:rPr lang="en-US" sz="4800" b="1" dirty="0">
                <a:latin typeface="Arial" charset="0"/>
              </a:rPr>
              <a:t> 3</a:t>
            </a:r>
            <a:r>
              <a:rPr lang="en-US" sz="4800" b="1" dirty="0">
                <a:solidFill>
                  <a:srgbClr val="CC00CC"/>
                </a:solidFill>
                <a:latin typeface="Arial" charset="0"/>
              </a:rPr>
              <a:t>: </a:t>
            </a:r>
            <a:r>
              <a:rPr lang="en-US" sz="4800" b="1" dirty="0" err="1">
                <a:solidFill>
                  <a:srgbClr val="CC00CC"/>
                </a:solidFill>
                <a:latin typeface="Arial" charset="0"/>
              </a:rPr>
              <a:t>Lắp</a:t>
            </a:r>
            <a:r>
              <a:rPr lang="en-US" sz="4800" b="1" dirty="0">
                <a:solidFill>
                  <a:srgbClr val="CC00CC"/>
                </a:solidFill>
                <a:latin typeface="Arial" charset="0"/>
              </a:rPr>
              <a:t> </a:t>
            </a:r>
            <a:r>
              <a:rPr lang="en-US" sz="4800" b="1" dirty="0" err="1">
                <a:solidFill>
                  <a:srgbClr val="CC00CC"/>
                </a:solidFill>
                <a:latin typeface="Arial" charset="0"/>
              </a:rPr>
              <a:t>trục</a:t>
            </a:r>
            <a:r>
              <a:rPr lang="en-US" sz="4800" b="1" dirty="0">
                <a:solidFill>
                  <a:srgbClr val="CC00CC"/>
                </a:solidFill>
                <a:latin typeface="Arial" charset="0"/>
              </a:rPr>
              <a:t> </a:t>
            </a:r>
            <a:r>
              <a:rPr lang="en-US" sz="4800" b="1" dirty="0" err="1">
                <a:solidFill>
                  <a:srgbClr val="CC00CC"/>
                </a:solidFill>
                <a:latin typeface="Arial" charset="0"/>
              </a:rPr>
              <a:t>vào</a:t>
            </a:r>
            <a:r>
              <a:rPr lang="en-US" sz="4800" b="1" dirty="0">
                <a:solidFill>
                  <a:srgbClr val="CC00CC"/>
                </a:solidFill>
                <a:latin typeface="Arial" charset="0"/>
              </a:rPr>
              <a:t> </a:t>
            </a:r>
            <a:r>
              <a:rPr lang="en-US" sz="4800" b="1" dirty="0" err="1">
                <a:solidFill>
                  <a:srgbClr val="CC00CC"/>
                </a:solidFill>
                <a:latin typeface="Arial" charset="0"/>
              </a:rPr>
              <a:t>ghế</a:t>
            </a:r>
            <a:r>
              <a:rPr lang="en-US" sz="4800" b="1" dirty="0">
                <a:solidFill>
                  <a:srgbClr val="CC00CC"/>
                </a:solidFill>
                <a:latin typeface="Arial" charset="0"/>
              </a:rPr>
              <a:t> </a:t>
            </a:r>
            <a:r>
              <a:rPr lang="en-US" sz="4800" b="1" dirty="0" err="1">
                <a:solidFill>
                  <a:srgbClr val="CC00CC"/>
                </a:solidFill>
                <a:latin typeface="Arial" charset="0"/>
              </a:rPr>
              <a:t>đu</a:t>
            </a:r>
            <a:endParaRPr lang="en-US" sz="4800" b="1" dirty="0">
              <a:solidFill>
                <a:srgbClr val="CC00CC"/>
              </a:solidFill>
              <a:latin typeface="Arial" charset="0"/>
            </a:endParaRPr>
          </a:p>
        </p:txBody>
      </p:sp>
      <p:pic>
        <p:nvPicPr>
          <p:cNvPr id="142340" name="Picture 4" descr="DSC_01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0668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41" name="Picture 5" descr="DSC_01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990600"/>
            <a:ext cx="4800600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42" name="Picture 6" descr="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34290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43" name="Picture 7" descr="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0400" y="34290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44" name="Picture 8" descr="DSC_003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66800" y="1066800"/>
            <a:ext cx="46482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7">
            <a:extLst>
              <a:ext uri="{FF2B5EF4-FFF2-40B4-BE49-F238E27FC236}">
                <a16:creationId xmlns:a16="http://schemas.microsoft.com/office/drawing/2014/main" id="{0A41E3A2-4C90-6131-211D-3CA7566BB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21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7485E-6 C 0.00556 -0.05362 0.01111 -0.10702 0.01111 -0.13615 C 0.01111 -0.16527 0.00955 -0.1662 -8.33333E-7 -0.17452 C -0.00955 -0.18284 -0.02326 -0.19301 -0.04653 -0.18654 C -0.06979 -0.18007 -0.1125 -0.14262 -0.13993 -0.13615 C -0.16736 -0.12967 -0.1993 -0.14609 -0.21111 -0.14794 " pathEditMode="relative" ptsTypes="aaaaaA">
                                      <p:cBhvr>
                                        <p:cTn id="31" dur="500" fill="hold"/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26214E-6 C -0.01945 0.05178 -0.03889 0.10356 -0.08212 0.13893 C -0.12535 0.17429 -0.19913 0.19648 -0.2599 0.2129 C -0.32066 0.22931 -0.38073 0.26237 -0.4467 0.23671 C -0.51267 0.21105 -0.62344 0.15187 -0.65556 0.05918 C -0.68767 -0.03352 -0.6507 -0.2522 -0.63993 -0.3197 C -0.62917 -0.3872 -0.61024 -0.36685 -0.59115 -0.34628 " pathEditMode="relative" ptsTypes="aaaaaaA">
                                      <p:cBhvr>
                                        <p:cTn id="47" dur="2000" fill="hold"/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6.14887E-7 C 0.02152 -0.00393 0.04305 -0.00786 0.03784 -0.04739 C 0.03263 -0.08692 0.00156 -0.18308 -0.03108 -0.23671 C -0.06372 -0.29034 -0.11997 -0.35414 -0.15782 -0.36986 C -0.19566 -0.38558 -0.22674 -0.35853 -0.25782 -0.33149 " pathEditMode="relative" ptsTypes="aaaaA">
                                      <p:cBhvr>
                                        <p:cTn id="49" dur="500" fill="hold"/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31A28B-BC5F-D919-82E3-53934802DD8C}"/>
              </a:ext>
            </a:extLst>
          </p:cNvPr>
          <p:cNvSpPr/>
          <p:nvPr/>
        </p:nvSpPr>
        <p:spPr>
          <a:xfrm>
            <a:off x="2286000" y="1600200"/>
            <a:ext cx="4852555" cy="2428875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50" b="1" i="0" u="none" strike="noStrike" kern="1200" cap="none" spc="0" normalizeH="0" baseline="0" noProof="0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KHỞI</a:t>
            </a:r>
            <a:r>
              <a:rPr kumimoji="0" lang="vi-VN" sz="4050" b="1" i="0" u="none" strike="noStrike" kern="1200" cap="none" spc="0" normalizeH="0" baseline="0" noProof="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ĐỘNG</a:t>
            </a:r>
            <a:endParaRPr kumimoji="0" lang="en-US" sz="4050" b="1" i="0" u="none" strike="noStrike" kern="1200" cap="none" spc="0" normalizeH="0" baseline="0" noProof="0" dirty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60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ext Box 2"/>
          <p:cNvSpPr txBox="1">
            <a:spLocks noChangeArrowheads="1"/>
          </p:cNvSpPr>
          <p:nvPr/>
        </p:nvSpPr>
        <p:spPr bwMode="auto">
          <a:xfrm>
            <a:off x="1219200" y="228600"/>
            <a:ext cx="6781800" cy="70788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000" b="1" dirty="0" err="1">
                <a:solidFill>
                  <a:srgbClr val="00FF00"/>
                </a:solidFill>
                <a:latin typeface="Arial" charset="0"/>
              </a:rPr>
              <a:t>Bước</a:t>
            </a:r>
            <a:r>
              <a:rPr lang="en-US" sz="4000" b="1" dirty="0">
                <a:solidFill>
                  <a:srgbClr val="00FF00"/>
                </a:solidFill>
                <a:latin typeface="Arial" charset="0"/>
              </a:rPr>
              <a:t> 4:  </a:t>
            </a:r>
            <a:r>
              <a:rPr lang="en-US" sz="4000" b="1" dirty="0" err="1">
                <a:solidFill>
                  <a:srgbClr val="00FF00"/>
                </a:solidFill>
                <a:latin typeface="Times New Roman" pitchFamily="18" charset="0"/>
              </a:rPr>
              <a:t>Lắp</a:t>
            </a:r>
            <a:r>
              <a:rPr lang="en-US" sz="4000" b="1" dirty="0">
                <a:solidFill>
                  <a:srgbClr val="00FF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FF00"/>
                </a:solidFill>
                <a:latin typeface="Times New Roman" pitchFamily="18" charset="0"/>
              </a:rPr>
              <a:t>ráp</a:t>
            </a:r>
            <a:r>
              <a:rPr lang="en-US" sz="4000" b="1" dirty="0">
                <a:solidFill>
                  <a:srgbClr val="00FF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FF00"/>
                </a:solidFill>
                <a:latin typeface="Times New Roman" pitchFamily="18" charset="0"/>
              </a:rPr>
              <a:t>cái</a:t>
            </a:r>
            <a:r>
              <a:rPr lang="en-US" sz="4000" b="1" dirty="0">
                <a:solidFill>
                  <a:srgbClr val="00FF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FF00"/>
                </a:solidFill>
                <a:latin typeface="Times New Roman" pitchFamily="18" charset="0"/>
              </a:rPr>
              <a:t>đu</a:t>
            </a:r>
            <a:r>
              <a:rPr lang="en-US" sz="4000" b="1" dirty="0">
                <a:solidFill>
                  <a:srgbClr val="00FF00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144387" name="Picture 3" descr="DSC_01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524000"/>
            <a:ext cx="320992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388" name="Picture 4" descr="DSC_01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580">
            <a:off x="5181600" y="1981200"/>
            <a:ext cx="3236913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389" name="Picture 5" descr="DSC_010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6400" y="1143000"/>
            <a:ext cx="5562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AutoShape 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239000" y="6019800"/>
            <a:ext cx="1447800" cy="457200"/>
          </a:xfrm>
          <a:prstGeom prst="actionButtonBlank">
            <a:avLst/>
          </a:prstGeom>
          <a:gradFill rotWithShape="1">
            <a:gsLst>
              <a:gs pos="0">
                <a:srgbClr val="FFCC66"/>
              </a:gs>
              <a:gs pos="100000">
                <a:srgbClr val="0066FF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400" b="0">
                <a:latin typeface="Arial" charset="0"/>
                <a:cs typeface="Arial" charset="0"/>
              </a:rPr>
              <a:t>Chọn câu</a:t>
            </a: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83D3FA33-F798-8E19-A708-9B5BAFAFA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36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44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00046E-6 C -0.03177 0.00601 -0.06337 0.01226 -0.08889 0.01179 C -0.11441 0.01133 -0.12969 0.00278 -0.1533 -0.003 C -0.17691 -0.00878 -0.20365 -0.01317 -0.23108 -0.02357 C -0.25851 -0.03398 -0.2882 -0.0497 -0.31788 -0.06518 " pathEditMode="relative" ptsTypes="aaaaA">
                                      <p:cBhvr>
                                        <p:cTn id="19" dur="50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4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0"/>
                                        <p:tgtEl>
                                          <p:spTgt spid="144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Text Box 4"/>
          <p:cNvSpPr txBox="1">
            <a:spLocks noChangeArrowheads="1"/>
          </p:cNvSpPr>
          <p:nvPr/>
        </p:nvSpPr>
        <p:spPr bwMode="auto">
          <a:xfrm>
            <a:off x="1752600" y="2590800"/>
            <a:ext cx="5791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6000" b="1">
              <a:solidFill>
                <a:srgbClr val="990099"/>
              </a:solidFill>
              <a:latin typeface="Arial" panose="020B0604020202020204" pitchFamily="34" charset="0"/>
            </a:endParaRPr>
          </a:p>
        </p:txBody>
      </p:sp>
      <p:sp>
        <p:nvSpPr>
          <p:cNvPr id="98377" name="Text Box 73"/>
          <p:cNvSpPr txBox="1">
            <a:spLocks noChangeArrowheads="1"/>
          </p:cNvSpPr>
          <p:nvPr/>
        </p:nvSpPr>
        <p:spPr bwMode="auto">
          <a:xfrm>
            <a:off x="685800" y="1638142"/>
            <a:ext cx="7467600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AFCA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u="sng" dirty="0" err="1">
                <a:solidFill>
                  <a:srgbClr val="FF0000"/>
                </a:solidFill>
                <a:latin typeface="Arial" panose="020B0604020202020204" pitchFamily="34" charset="0"/>
              </a:rPr>
              <a:t>Hoạt</a:t>
            </a:r>
            <a:r>
              <a:rPr lang="en-US" altLang="en-US" sz="4400" b="1" u="sng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b="1" u="sng" dirty="0" err="1">
                <a:solidFill>
                  <a:srgbClr val="FF0000"/>
                </a:solidFill>
                <a:latin typeface="Arial" panose="020B0604020202020204" pitchFamily="34" charset="0"/>
              </a:rPr>
              <a:t>động</a:t>
            </a:r>
            <a:r>
              <a:rPr lang="en-US" altLang="en-US" sz="4400" b="1" u="sng" dirty="0">
                <a:solidFill>
                  <a:srgbClr val="FF0000"/>
                </a:solidFill>
                <a:latin typeface="Arial" panose="020B0604020202020204" pitchFamily="34" charset="0"/>
              </a:rPr>
              <a:t> 3: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Nhận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xét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đánh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giá</a:t>
            </a:r>
            <a:endParaRPr lang="en-US" altLang="en-US" sz="4000" b="1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4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2" grpId="0"/>
      <p:bldP spid="9837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77" name="Text Box 73"/>
          <p:cNvSpPr txBox="1">
            <a:spLocks noChangeArrowheads="1"/>
          </p:cNvSpPr>
          <p:nvPr/>
        </p:nvSpPr>
        <p:spPr bwMode="auto">
          <a:xfrm>
            <a:off x="0" y="228600"/>
            <a:ext cx="9144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AFCA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800" b="1" dirty="0" err="1">
                <a:solidFill>
                  <a:srgbClr val="00B050"/>
                </a:solidFill>
                <a:latin typeface="Arial" panose="020B0604020202020204" pitchFamily="34" charset="0"/>
              </a:rPr>
              <a:t>Nhận</a:t>
            </a:r>
            <a:r>
              <a:rPr lang="en-US" altLang="en-US" sz="4800" b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rgbClr val="00B050"/>
                </a:solidFill>
                <a:latin typeface="Arial" panose="020B0604020202020204" pitchFamily="34" charset="0"/>
              </a:rPr>
              <a:t>xét</a:t>
            </a:r>
            <a:r>
              <a:rPr lang="en-US" altLang="en-US" sz="4800" b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rgbClr val="00B050"/>
                </a:solidFill>
                <a:latin typeface="Arial" panose="020B0604020202020204" pitchFamily="34" charset="0"/>
              </a:rPr>
              <a:t>đánh</a:t>
            </a:r>
            <a:r>
              <a:rPr lang="en-US" altLang="en-US" sz="4800" b="1" dirty="0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rgbClr val="00B050"/>
                </a:solidFill>
                <a:latin typeface="Arial" panose="020B0604020202020204" pitchFamily="34" charset="0"/>
              </a:rPr>
              <a:t>giá</a:t>
            </a:r>
            <a:endParaRPr lang="en-US" altLang="en-US" sz="4800" b="1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42900" y="1371392"/>
            <a:ext cx="8496300" cy="52629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 cap="rnd" cmpd="thinThick">
            <a:solidFill>
              <a:srgbClr val="CC00CC"/>
            </a:solidFill>
            <a:prstDash val="sysDot"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685800" indent="-685800" eaLnBrk="1" hangingPunct="1">
              <a:buFontTx/>
              <a:buChar char="-"/>
              <a:defRPr/>
            </a:pPr>
            <a:r>
              <a:rPr lang="en-US" sz="48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8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48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48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48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480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eaLnBrk="1" hangingPunct="1"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tua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vít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ráp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đu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đu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chắc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xộc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xệch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03C329F8-0E46-AA61-F9EF-DC965877B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8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38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77" grpId="0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Trò đánh đ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8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099" name="Picture 3" descr="vtc_271001_IMG_9594%20%5b%5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0" name="Picture 4" descr="choi_d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1" name="Picture 5" descr="abc190210-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2" name="Picture 6" descr="images102028_18-4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35719"/>
            <a:ext cx="9144000" cy="609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0" y="60960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990099"/>
                </a:solidFill>
                <a:latin typeface="Arial" panose="020B0604020202020204" pitchFamily="34" charset="0"/>
              </a:rPr>
              <a:t>Trò</a:t>
            </a:r>
            <a:r>
              <a:rPr lang="en-US" altLang="en-US" sz="2800" b="1" dirty="0">
                <a:solidFill>
                  <a:srgbClr val="990099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Arial" panose="020B0604020202020204" pitchFamily="34" charset="0"/>
              </a:rPr>
              <a:t>chơi</a:t>
            </a:r>
            <a:r>
              <a:rPr lang="en-US" altLang="en-US" sz="2800" b="1" dirty="0">
                <a:solidFill>
                  <a:srgbClr val="990099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Arial" panose="020B0604020202020204" pitchFamily="34" charset="0"/>
              </a:rPr>
              <a:t>đu</a:t>
            </a:r>
            <a:r>
              <a:rPr lang="en-US" altLang="en-US" sz="2800" b="1" dirty="0">
                <a:solidFill>
                  <a:srgbClr val="990099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Arial" panose="020B0604020202020204" pitchFamily="34" charset="0"/>
              </a:rPr>
              <a:t>cũng</a:t>
            </a:r>
            <a:r>
              <a:rPr lang="en-US" altLang="en-US" sz="2800" b="1" dirty="0">
                <a:solidFill>
                  <a:srgbClr val="990099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Arial" panose="020B0604020202020204" pitchFamily="34" charset="0"/>
              </a:rPr>
              <a:t>là</a:t>
            </a:r>
            <a:r>
              <a:rPr lang="en-US" altLang="en-US" sz="2800" b="1" dirty="0">
                <a:solidFill>
                  <a:srgbClr val="990099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Arial" panose="020B0604020202020204" pitchFamily="34" charset="0"/>
              </a:rPr>
              <a:t>trò</a:t>
            </a:r>
            <a:r>
              <a:rPr lang="en-US" altLang="en-US" sz="2800" b="1" dirty="0">
                <a:solidFill>
                  <a:srgbClr val="990099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Arial" panose="020B0604020202020204" pitchFamily="34" charset="0"/>
              </a:rPr>
              <a:t>chơi</a:t>
            </a:r>
            <a:r>
              <a:rPr lang="en-US" altLang="en-US" sz="2800" b="1" dirty="0">
                <a:solidFill>
                  <a:srgbClr val="990099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Arial" panose="020B0604020202020204" pitchFamily="34" charset="0"/>
              </a:rPr>
              <a:t>trong</a:t>
            </a:r>
            <a:r>
              <a:rPr lang="en-US" altLang="en-US" sz="2800" b="1" dirty="0">
                <a:solidFill>
                  <a:srgbClr val="990099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Arial" panose="020B0604020202020204" pitchFamily="34" charset="0"/>
              </a:rPr>
              <a:t>lễ</a:t>
            </a:r>
            <a:r>
              <a:rPr lang="en-US" altLang="en-US" sz="2800" b="1" dirty="0">
                <a:solidFill>
                  <a:srgbClr val="990099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Arial" panose="020B0604020202020204" pitchFamily="34" charset="0"/>
              </a:rPr>
              <a:t>hội</a:t>
            </a:r>
            <a:r>
              <a:rPr lang="en-US" altLang="en-US" sz="2800" b="1" dirty="0">
                <a:solidFill>
                  <a:srgbClr val="990099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990099"/>
                </a:solidFill>
                <a:latin typeface="Arial" panose="020B0604020202020204" pitchFamily="34" charset="0"/>
              </a:rPr>
              <a:t>Việt</a:t>
            </a:r>
            <a:r>
              <a:rPr lang="en-US" altLang="en-US" sz="2800" b="1" dirty="0">
                <a:solidFill>
                  <a:srgbClr val="990099"/>
                </a:solidFill>
                <a:latin typeface="Arial" panose="020B0604020202020204" pitchFamily="34" charset="0"/>
              </a:rPr>
              <a:t> Nam</a:t>
            </a: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72CC4A79-7C89-14A6-A8AF-A1144A83F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13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321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3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Text Box 4"/>
          <p:cNvSpPr txBox="1">
            <a:spLocks noChangeArrowheads="1"/>
          </p:cNvSpPr>
          <p:nvPr/>
        </p:nvSpPr>
        <p:spPr bwMode="auto">
          <a:xfrm>
            <a:off x="1752600" y="2590800"/>
            <a:ext cx="5791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6000" b="1">
              <a:solidFill>
                <a:srgbClr val="990099"/>
              </a:solidFill>
              <a:latin typeface="Arial" panose="020B0604020202020204" pitchFamily="34" charset="0"/>
            </a:endParaRPr>
          </a:p>
        </p:txBody>
      </p:sp>
      <p:sp>
        <p:nvSpPr>
          <p:cNvPr id="98377" name="Text Box 73"/>
          <p:cNvSpPr txBox="1">
            <a:spLocks noChangeArrowheads="1"/>
          </p:cNvSpPr>
          <p:nvPr/>
        </p:nvSpPr>
        <p:spPr bwMode="auto">
          <a:xfrm>
            <a:off x="685800" y="2819400"/>
            <a:ext cx="7467600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AFCA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u="sng" dirty="0" err="1">
                <a:solidFill>
                  <a:srgbClr val="FF0000"/>
                </a:solidFill>
                <a:latin typeface="Arial" panose="020B0604020202020204" pitchFamily="34" charset="0"/>
              </a:rPr>
              <a:t>Hoạt</a:t>
            </a:r>
            <a:r>
              <a:rPr lang="en-US" altLang="en-US" sz="4400" b="1" u="sng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b="1" u="sng" dirty="0" err="1">
                <a:solidFill>
                  <a:srgbClr val="FF0000"/>
                </a:solidFill>
                <a:latin typeface="Arial" panose="020B0604020202020204" pitchFamily="34" charset="0"/>
              </a:rPr>
              <a:t>động</a:t>
            </a:r>
            <a:r>
              <a:rPr lang="en-US" altLang="en-US" sz="4400" b="1" u="sng" dirty="0">
                <a:solidFill>
                  <a:srgbClr val="FF0000"/>
                </a:solidFill>
                <a:latin typeface="Arial" panose="020B0604020202020204" pitchFamily="34" charset="0"/>
              </a:rPr>
              <a:t> 4: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Trình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bày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sản</a:t>
            </a:r>
            <a:r>
              <a:rPr lang="en-US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phẩm</a:t>
            </a:r>
            <a:endParaRPr lang="en-US" altLang="en-US" sz="4000" b="1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793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2" grpId="0"/>
      <p:bldP spid="9837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565160"/>
            <a:ext cx="8229600" cy="4572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000" dirty="0">
                <a:solidFill>
                  <a:srgbClr val="9900CC"/>
                </a:solidFill>
                <a:latin typeface="Arial" charset="0"/>
              </a:rPr>
              <a:t>          </a:t>
            </a:r>
            <a:r>
              <a:rPr lang="en-US" sz="4000" b="1" u="sng" dirty="0" err="1">
                <a:solidFill>
                  <a:srgbClr val="9900CC"/>
                </a:solidFill>
                <a:latin typeface="Arial" charset="0"/>
              </a:rPr>
              <a:t>Trình</a:t>
            </a:r>
            <a:r>
              <a:rPr lang="en-US" sz="4000" b="1" u="sng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4000" b="1" u="sng" dirty="0" err="1">
                <a:solidFill>
                  <a:srgbClr val="9900CC"/>
                </a:solidFill>
                <a:latin typeface="Arial" charset="0"/>
              </a:rPr>
              <a:t>bày</a:t>
            </a:r>
            <a:r>
              <a:rPr lang="en-US" sz="4000" b="1" u="sng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4000" b="1" u="sng" dirty="0" err="1">
                <a:solidFill>
                  <a:srgbClr val="9900CC"/>
                </a:solidFill>
                <a:latin typeface="Arial" charset="0"/>
              </a:rPr>
              <a:t>sản</a:t>
            </a:r>
            <a:r>
              <a:rPr lang="en-US" sz="4000" b="1" u="sng" dirty="0">
                <a:solidFill>
                  <a:srgbClr val="9900CC"/>
                </a:solidFill>
                <a:latin typeface="Arial" charset="0"/>
              </a:rPr>
              <a:t> </a:t>
            </a:r>
            <a:r>
              <a:rPr lang="en-US" sz="4000" b="1" u="sng" dirty="0" err="1">
                <a:solidFill>
                  <a:srgbClr val="9900CC"/>
                </a:solidFill>
                <a:latin typeface="Arial" charset="0"/>
              </a:rPr>
              <a:t>phẩm</a:t>
            </a:r>
            <a:endParaRPr lang="en-US" sz="4000" b="1" u="sng" dirty="0">
              <a:solidFill>
                <a:srgbClr val="9900CC"/>
              </a:solidFill>
              <a:latin typeface="Arial" charset="0"/>
            </a:endParaRPr>
          </a:p>
        </p:txBody>
      </p:sp>
      <p:sp>
        <p:nvSpPr>
          <p:cNvPr id="573446" name="Rectangle 6"/>
          <p:cNvSpPr>
            <a:spLocks noChangeArrowheads="1"/>
          </p:cNvSpPr>
          <p:nvPr/>
        </p:nvSpPr>
        <p:spPr bwMode="auto">
          <a:xfrm>
            <a:off x="990600" y="1524000"/>
            <a:ext cx="7696200" cy="3046988"/>
          </a:xfrm>
          <a:prstGeom prst="rect">
            <a:avLst/>
          </a:prstGeom>
          <a:noFill/>
          <a:ln w="57150" cap="rnd" cmpd="thinThick">
            <a:noFill/>
            <a:prstDash val="sysDot"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3200" b="1" dirty="0">
                <a:latin typeface="Arial" charset="0"/>
                <a:cs typeface="Times New Roman" pitchFamily="18" charset="0"/>
              </a:rPr>
              <a:t>-  </a:t>
            </a:r>
            <a:r>
              <a:rPr lang="en-US" sz="3200" b="1" u="sng" dirty="0" err="1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Yêu</a:t>
            </a:r>
            <a:r>
              <a:rPr lang="en-US" sz="3200" b="1" u="sng" dirty="0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cầu</a:t>
            </a:r>
            <a:r>
              <a:rPr lang="en-US" sz="3200" b="1" u="sng" dirty="0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cần</a:t>
            </a:r>
            <a:r>
              <a:rPr lang="en-US" sz="3200" b="1" u="sng" dirty="0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đạt</a:t>
            </a:r>
            <a:r>
              <a:rPr lang="en-US" sz="3200" b="1" u="sng" dirty="0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:</a:t>
            </a:r>
          </a:p>
          <a:p>
            <a:pPr eaLnBrk="1" hangingPunct="1"/>
            <a:r>
              <a:rPr lang="en-US" sz="3200" b="0" dirty="0">
                <a:latin typeface="Arial" charset="0"/>
                <a:cs typeface="Times New Roman" pitchFamily="18" charset="0"/>
              </a:rPr>
              <a:t>  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+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Lắp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cái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đu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đúng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mẫu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(</a:t>
            </a:r>
            <a:r>
              <a:rPr lang="en-US" sz="3200" b="1" dirty="0" err="1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sự</a:t>
            </a:r>
            <a:r>
              <a:rPr lang="en-US" sz="3200" b="1" dirty="0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sáng</a:t>
            </a:r>
            <a:r>
              <a:rPr lang="en-US" sz="3200" b="1" dirty="0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tạo</a:t>
            </a:r>
            <a:r>
              <a:rPr lang="en-US" sz="3200" b="1" dirty="0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nếu</a:t>
            </a:r>
            <a:r>
              <a:rPr lang="en-US" sz="3200" b="1" dirty="0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00FF"/>
                </a:solidFill>
                <a:latin typeface="Arial" charset="0"/>
                <a:cs typeface="Times New Roman" pitchFamily="18" charset="0"/>
              </a:rPr>
              <a:t>).</a:t>
            </a:r>
          </a:p>
          <a:p>
            <a:pPr eaLnBrk="1" hangingPunct="1"/>
            <a:r>
              <a:rPr lang="en-US" sz="3200" b="1" dirty="0">
                <a:latin typeface="Arial" charset="0"/>
                <a:cs typeface="Times New Roman" pitchFamily="18" charset="0"/>
              </a:rPr>
              <a:t>  +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Đu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lắp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chắc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chắn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không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bị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xộc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xệch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3200" b="1" dirty="0">
                <a:latin typeface="Arial" charset="0"/>
                <a:cs typeface="Times New Roman" pitchFamily="18" charset="0"/>
              </a:rPr>
              <a:t>  +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Ghế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đu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dao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charset="0"/>
                <a:cs typeface="Times New Roman" pitchFamily="18" charset="0"/>
              </a:rPr>
              <a:t>động</a:t>
            </a:r>
            <a:r>
              <a:rPr lang="en-US" sz="32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3200" b="1" err="1">
                <a:latin typeface="Arial" charset="0"/>
                <a:cs typeface="Times New Roman" pitchFamily="18" charset="0"/>
              </a:rPr>
              <a:t>nhẹ</a:t>
            </a:r>
            <a:r>
              <a:rPr lang="en-US" sz="3200" b="1">
                <a:latin typeface="Arial" charset="0"/>
                <a:cs typeface="Times New Roman" pitchFamily="18" charset="0"/>
              </a:rPr>
              <a:t> nhàng.</a:t>
            </a:r>
            <a:endParaRPr lang="en-US" sz="3200" b="1" dirty="0">
              <a:latin typeface="Arial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9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5734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5734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734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573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73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573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73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0036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562600"/>
            <a:ext cx="10668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2438400" y="914400"/>
            <a:ext cx="449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-76200" y="1281113"/>
            <a:ext cx="92202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4000" b="1" u="sng">
                <a:solidFill>
                  <a:srgbClr val="FF0000"/>
                </a:solidFill>
                <a:latin typeface="Arial" panose="020B0604020202020204" pitchFamily="34" charset="0"/>
              </a:rPr>
              <a:t>âu</a:t>
            </a:r>
            <a:r>
              <a:rPr lang="en-US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>
                <a:solidFill>
                  <a:srgbClr val="FF0000"/>
                </a:solidFill>
                <a:latin typeface="Arial" panose="020B0604020202020204" pitchFamily="34" charset="0"/>
              </a:rPr>
              <a:t>Khi tháo, lắp các chi tiết của mối ghép, em phải d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</a:rPr>
              <a:t>ù</a:t>
            </a:r>
            <a:r>
              <a:rPr lang="en-US" altLang="en-US" sz="4000" b="1">
                <a:solidFill>
                  <a:srgbClr val="FF0000"/>
                </a:solidFill>
                <a:latin typeface="Arial" panose="020B0604020202020204" pitchFamily="34" charset="0"/>
              </a:rPr>
              <a:t>ng dụng cụ gì?</a:t>
            </a:r>
          </a:p>
        </p:txBody>
      </p:sp>
      <p:sp>
        <p:nvSpPr>
          <p:cNvPr id="9253" name="Text Box 37"/>
          <p:cNvSpPr txBox="1">
            <a:spLocks noChangeArrowheads="1"/>
          </p:cNvSpPr>
          <p:nvPr/>
        </p:nvSpPr>
        <p:spPr bwMode="auto">
          <a:xfrm>
            <a:off x="2343150" y="2740025"/>
            <a:ext cx="38100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C</a:t>
            </a:r>
            <a:r>
              <a:rPr lang="en-US" altLang="en-US" sz="4000" b="1">
                <a:solidFill>
                  <a:srgbClr val="009900"/>
                </a:solidFill>
                <a:latin typeface="Arial" panose="020B0604020202020204" pitchFamily="34" charset="0"/>
              </a:rPr>
              <a:t>ờ - lê</a:t>
            </a:r>
          </a:p>
        </p:txBody>
      </p:sp>
      <p:sp>
        <p:nvSpPr>
          <p:cNvPr id="2" name="Text Box 37"/>
          <p:cNvSpPr txBox="1">
            <a:spLocks noChangeArrowheads="1"/>
          </p:cNvSpPr>
          <p:nvPr/>
        </p:nvSpPr>
        <p:spPr bwMode="auto">
          <a:xfrm>
            <a:off x="2171700" y="4102100"/>
            <a:ext cx="352425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Tay</a:t>
            </a:r>
            <a:endParaRPr lang="en-US" altLang="en-US" sz="4000" b="1">
              <a:solidFill>
                <a:srgbClr val="0099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Text Box 37"/>
          <p:cNvSpPr txBox="1">
            <a:spLocks noChangeArrowheads="1"/>
          </p:cNvSpPr>
          <p:nvPr/>
        </p:nvSpPr>
        <p:spPr bwMode="auto">
          <a:xfrm>
            <a:off x="2686050" y="4727575"/>
            <a:ext cx="6096000" cy="163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en-US" sz="4000" b="1">
                <a:solidFill>
                  <a:srgbClr val="009900"/>
                </a:solidFill>
                <a:latin typeface="Arial" panose="020B0604020202020204" pitchFamily="34" charset="0"/>
              </a:rPr>
              <a:t>Cờ - lê  và tua - vít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4000" b="1">
              <a:solidFill>
                <a:srgbClr val="0099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56" name="Oval 40"/>
          <p:cNvSpPr>
            <a:spLocks noChangeArrowheads="1"/>
          </p:cNvSpPr>
          <p:nvPr/>
        </p:nvSpPr>
        <p:spPr bwMode="auto">
          <a:xfrm>
            <a:off x="2419350" y="4679950"/>
            <a:ext cx="762000" cy="76200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AFCA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VNI-Revue" pitchFamily="2" charset="0"/>
            </a:endParaRPr>
          </a:p>
        </p:txBody>
      </p:sp>
      <p:sp>
        <p:nvSpPr>
          <p:cNvPr id="5129" name="WordArt 2"/>
          <p:cNvSpPr>
            <a:spLocks noChangeArrowheads="1" noChangeShapeType="1" noTextEdit="1"/>
          </p:cNvSpPr>
          <p:nvPr/>
        </p:nvSpPr>
        <p:spPr bwMode="auto">
          <a:xfrm>
            <a:off x="838200" y="176213"/>
            <a:ext cx="8077200" cy="1104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CC3300"/>
                  </a:solidFill>
                  <a:miter lim="800000"/>
                  <a:headEnd/>
                  <a:tailEnd/>
                </a:ln>
                <a:solidFill>
                  <a:srgbClr val="FF66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Chọn câu trả lời đúng : </a:t>
            </a:r>
          </a:p>
        </p:txBody>
      </p:sp>
      <p:sp>
        <p:nvSpPr>
          <p:cNvPr id="11" name="Text Box 37"/>
          <p:cNvSpPr txBox="1">
            <a:spLocks noChangeArrowheads="1"/>
          </p:cNvSpPr>
          <p:nvPr/>
        </p:nvSpPr>
        <p:spPr bwMode="auto">
          <a:xfrm>
            <a:off x="2381250" y="3394075"/>
            <a:ext cx="39624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Tua - v</a:t>
            </a:r>
            <a:r>
              <a:rPr lang="en-US" altLang="en-US" sz="4000" b="1">
                <a:solidFill>
                  <a:srgbClr val="009900"/>
                </a:solidFill>
                <a:latin typeface="Times New Roman" panose="02020603050405020304" pitchFamily="18" charset="0"/>
              </a:rPr>
              <a:t>ít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6FCB8D3-E98E-9FA7-CC9B-4AF0906BA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52" grpId="0"/>
      <p:bldP spid="9253" grpId="0"/>
      <p:bldP spid="2" grpId="0"/>
      <p:bldP spid="3" grpId="0"/>
      <p:bldP spid="9256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5" name="Oval 29"/>
          <p:cNvSpPr>
            <a:spLocks noChangeArrowheads="1"/>
          </p:cNvSpPr>
          <p:nvPr/>
        </p:nvSpPr>
        <p:spPr bwMode="auto">
          <a:xfrm>
            <a:off x="171450" y="2546350"/>
            <a:ext cx="685800" cy="60960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304800" y="304800"/>
            <a:ext cx="2514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6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Text Box 8"/>
          <p:cNvSpPr txBox="1">
            <a:spLocks noChangeArrowheads="1"/>
          </p:cNvSpPr>
          <p:nvPr/>
        </p:nvSpPr>
        <p:spPr bwMode="auto">
          <a:xfrm>
            <a:off x="114300" y="0"/>
            <a:ext cx="87630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CC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4000" b="1" u="sng">
                <a:solidFill>
                  <a:srgbClr val="FF0000"/>
                </a:solidFill>
                <a:latin typeface="Times New Roman" panose="02020603050405020304" pitchFamily="18" charset="0"/>
              </a:rPr>
              <a:t>âu</a:t>
            </a:r>
            <a:r>
              <a:rPr lang="en-US" altLang="en-US" sz="40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4000" b="1">
                <a:solidFill>
                  <a:srgbClr val="FF0000"/>
                </a:solidFill>
                <a:latin typeface="Arial" panose="020B0604020202020204" pitchFamily="34" charset="0"/>
              </a:rPr>
              <a:t>Khi lắp vít, cách sử dụng cờ lê và tua vít là: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114300" y="2493963"/>
            <a:ext cx="9086850" cy="133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7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tay dùng cờ lê giữ chặt ốc, tay còn lại dùng tua vít vặn theo chiều kim đồng hồ</a:t>
            </a:r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0" y="1219200"/>
            <a:ext cx="9201150" cy="123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7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A. Một tay dùng cờ lê giữ chặt ốc, tay khác dùng tua vít vặn ngược chiều kim đồng hồ</a:t>
            </a:r>
          </a:p>
        </p:txBody>
      </p:sp>
      <p:sp>
        <p:nvSpPr>
          <p:cNvPr id="4124" name="Text Box 28"/>
          <p:cNvSpPr txBox="1">
            <a:spLocks noChangeArrowheads="1"/>
          </p:cNvSpPr>
          <p:nvPr/>
        </p:nvSpPr>
        <p:spPr bwMode="auto">
          <a:xfrm>
            <a:off x="76200" y="5484813"/>
            <a:ext cx="89154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tay dùng cờ- lê giữ chặt ốc, tay còn lại vặn vít ngược chiều kim đồng hồ</a:t>
            </a:r>
          </a:p>
        </p:txBody>
      </p:sp>
      <p:sp>
        <p:nvSpPr>
          <p:cNvPr id="8" name="Text Box 28"/>
          <p:cNvSpPr txBox="1">
            <a:spLocks noChangeArrowheads="1"/>
          </p:cNvSpPr>
          <p:nvPr/>
        </p:nvSpPr>
        <p:spPr bwMode="auto">
          <a:xfrm>
            <a:off x="142875" y="4130675"/>
            <a:ext cx="8915400" cy="135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4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tay giữ chặt ốc, tay còn lại dùng tua vít vặn ngược chiều kim đồng hồ</a:t>
            </a: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55BFEEDA-E1BD-BF09-1831-E23143A0C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5" grpId="0" animBg="1"/>
      <p:bldP spid="5124" grpId="0"/>
      <p:bldP spid="4107" grpId="0"/>
      <p:bldP spid="4107" grpId="1"/>
      <p:bldP spid="4123" grpId="0"/>
      <p:bldP spid="4124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 descr="20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41148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3" name="Picture 3" descr="-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52400"/>
            <a:ext cx="457200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4" name="Picture 4" descr="Bo-Xich-Du-Mai-Va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0"/>
            <a:ext cx="43434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5" name="Picture 5" descr="xixch d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71800"/>
            <a:ext cx="441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7" name="Chuc mung (Melody)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248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7">
            <a:extLst>
              <a:ext uri="{FF2B5EF4-FFF2-40B4-BE49-F238E27FC236}">
                <a16:creationId xmlns:a16="http://schemas.microsoft.com/office/drawing/2014/main" id="{F944AEB0-D9B1-F9BB-41A8-0AE9AFF45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87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8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8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">
                <p:cTn id="2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872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xich%20du%20ghe_2036111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51244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47" name="Picture 3" descr="Xichdu_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429000"/>
            <a:ext cx="4038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48" name="Picture 4" descr="xich-du-HA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0"/>
            <a:ext cx="47244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9749" name="Picture 5" descr="Xichdu_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29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7">
            <a:extLst>
              <a:ext uri="{FF2B5EF4-FFF2-40B4-BE49-F238E27FC236}">
                <a16:creationId xmlns:a16="http://schemas.microsoft.com/office/drawing/2014/main" id="{84FC5756-BD1B-F5A7-03E4-375A104F3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9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1000"/>
                                        <p:tgtEl>
                                          <p:spTgt spid="15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 descr="DL_DLXD012_xich%20du_b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429000"/>
            <a:ext cx="4800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1" name="Picture 3" descr="Lan%20dau%20tien%20con%20ngoi%20xich%20du%20day%20me%20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2440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2" name="Picture 4" descr="Xich%20du%20doi%20XD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-381000"/>
            <a:ext cx="441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3" name="Picture 5" descr="sp1305010909310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6125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AutoShape 6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705600" y="6400800"/>
            <a:ext cx="1143000" cy="4572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B1EB9547-41FC-4A8E-E791-5B87701E1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0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60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0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1752600" y="2590800"/>
            <a:ext cx="5791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6000" b="1">
              <a:solidFill>
                <a:srgbClr val="990099"/>
              </a:solidFill>
              <a:latin typeface="Arial" panose="020B0604020202020204" pitchFamily="34" charset="0"/>
            </a:endParaRPr>
          </a:p>
        </p:txBody>
      </p:sp>
      <p:sp>
        <p:nvSpPr>
          <p:cNvPr id="98377" name="Text Box 73"/>
          <p:cNvSpPr txBox="1">
            <a:spLocks noChangeArrowheads="1"/>
          </p:cNvSpPr>
          <p:nvPr/>
        </p:nvSpPr>
        <p:spPr bwMode="auto">
          <a:xfrm>
            <a:off x="914400" y="1600200"/>
            <a:ext cx="6362700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AFCA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6000" b="1" i="1" u="sng" dirty="0" err="1">
                <a:solidFill>
                  <a:srgbClr val="FF0000"/>
                </a:solidFill>
                <a:latin typeface="Arial" panose="020B0604020202020204" pitchFamily="34" charset="0"/>
              </a:rPr>
              <a:t>Hoạt</a:t>
            </a:r>
            <a:r>
              <a:rPr lang="en-US" altLang="en-US" sz="6000" b="1" i="1" u="sng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6000" b="1" i="1" u="sng" dirty="0" err="1">
                <a:solidFill>
                  <a:srgbClr val="FF0000"/>
                </a:solidFill>
                <a:latin typeface="Arial" panose="020B0604020202020204" pitchFamily="34" charset="0"/>
              </a:rPr>
              <a:t>động</a:t>
            </a:r>
            <a:r>
              <a:rPr lang="en-US" altLang="en-US" sz="6000" b="1" i="1" u="sng" dirty="0">
                <a:solidFill>
                  <a:srgbClr val="FF0000"/>
                </a:solidFill>
                <a:latin typeface="Arial" panose="020B0604020202020204" pitchFamily="34" charset="0"/>
              </a:rPr>
              <a:t> 1</a:t>
            </a:r>
            <a:r>
              <a:rPr lang="en-US" altLang="en-US" sz="6000" b="1" dirty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6000" b="1" dirty="0">
                <a:solidFill>
                  <a:srgbClr val="FF0000"/>
                </a:solidFill>
                <a:latin typeface="Arial" panose="020B0604020202020204" pitchFamily="34" charset="0"/>
              </a:rPr>
              <a:t>Quan </a:t>
            </a:r>
            <a:r>
              <a:rPr lang="en-US" altLang="en-US" sz="6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sát</a:t>
            </a:r>
            <a:r>
              <a:rPr lang="en-US" altLang="en-US" sz="6000" b="1" dirty="0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altLang="en-US" sz="6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nhận</a:t>
            </a:r>
            <a:r>
              <a:rPr lang="en-US" altLang="en-US" sz="6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xét</a:t>
            </a:r>
            <a:r>
              <a:rPr lang="en-US" altLang="en-US" sz="60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rgbClr val="FF0000"/>
                </a:solidFill>
                <a:latin typeface="Arial" panose="020B0604020202020204" pitchFamily="34" charset="0"/>
              </a:rPr>
              <a:t>mẫu</a:t>
            </a:r>
            <a:r>
              <a:rPr lang="en-US" altLang="en-US" sz="6000" b="1" dirty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AF64EF3F-4A04-BC98-5900-9F4171BBB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4" grpId="0"/>
      <p:bldP spid="9837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7" name="Picture 7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6" y="1092200"/>
            <a:ext cx="4699334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8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i="1">
                <a:solidFill>
                  <a:schemeClr val="tx1"/>
                </a:solidFill>
                <a:latin typeface="Arial" panose="020B0604020202020204" pitchFamily="34" charset="0"/>
              </a:rPr>
              <a:t>Cái đu gồm có những bộ phận nào?</a:t>
            </a:r>
          </a:p>
        </p:txBody>
      </p:sp>
      <p:pic>
        <p:nvPicPr>
          <p:cNvPr id="4" name="Picture 9" descr="Pictur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092200"/>
            <a:ext cx="4233333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7">
            <a:extLst>
              <a:ext uri="{FF2B5EF4-FFF2-40B4-BE49-F238E27FC236}">
                <a16:creationId xmlns:a16="http://schemas.microsoft.com/office/drawing/2014/main" id="{4CD1CD9C-4792-AA94-F06C-BF979C4EE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defTabSz="685800" eaLnBrk="1" hangingPunct="1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  <a:defRPr/>
            </a:pPr>
            <a:endParaRPr lang="vi-VN" altLang="en-US" sz="135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1538</TotalTime>
  <Words>469</Words>
  <Application>Microsoft Office PowerPoint</Application>
  <PresentationFormat>On-screen Show (4:3)</PresentationFormat>
  <Paragraphs>68</Paragraphs>
  <Slides>25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American Typewriter</vt:lpstr>
      <vt:lpstr>Arial</vt:lpstr>
      <vt:lpstr>Calibri</vt:lpstr>
      <vt:lpstr>Calibri Light</vt:lpstr>
      <vt:lpstr>Century Gothic</vt:lpstr>
      <vt:lpstr>Courier New</vt:lpstr>
      <vt:lpstr>Palatino Linotype</vt:lpstr>
      <vt:lpstr>Times New Roman</vt:lpstr>
      <vt:lpstr>VNI-Revue</vt:lpstr>
      <vt:lpstr>Wingdings 2</vt:lpstr>
      <vt:lpstr>Executive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&lt;egyptian hak&gt;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HoangLongComputer</dc:creator>
  <cp:lastModifiedBy>phuonganhnguyen7040@gmail.com</cp:lastModifiedBy>
  <cp:revision>151</cp:revision>
  <dcterms:created xsi:type="dcterms:W3CDTF">2010-03-22T15:27:35Z</dcterms:created>
  <dcterms:modified xsi:type="dcterms:W3CDTF">2023-07-22T00:39:15Z</dcterms:modified>
</cp:coreProperties>
</file>