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sldIdLst>
    <p:sldId id="256" r:id="rId2"/>
    <p:sldId id="257" r:id="rId3"/>
    <p:sldId id="264" r:id="rId4"/>
    <p:sldId id="268" r:id="rId5"/>
    <p:sldId id="269" r:id="rId6"/>
    <p:sldId id="270" r:id="rId7"/>
    <p:sldId id="258" r:id="rId8"/>
    <p:sldId id="271" r:id="rId9"/>
    <p:sldId id="259" r:id="rId10"/>
    <p:sldId id="12660" r:id="rId11"/>
    <p:sldId id="273" r:id="rId12"/>
    <p:sldId id="12665" r:id="rId13"/>
    <p:sldId id="12668" r:id="rId14"/>
    <p:sldId id="12669" r:id="rId15"/>
    <p:sldId id="12661" r:id="rId16"/>
    <p:sldId id="12670" r:id="rId17"/>
    <p:sldId id="12671" r:id="rId18"/>
    <p:sldId id="12672" r:id="rId19"/>
    <p:sldId id="272" r:id="rId20"/>
    <p:sldId id="263" r:id="rId21"/>
    <p:sldId id="12678" r:id="rId22"/>
    <p:sldId id="260" r:id="rId23"/>
    <p:sldId id="297" r:id="rId24"/>
    <p:sldId id="12666" r:id="rId25"/>
    <p:sldId id="262" r:id="rId26"/>
    <p:sldId id="266" r:id="rId27"/>
    <p:sldId id="324" r:id="rId28"/>
    <p:sldId id="341" r:id="rId29"/>
    <p:sldId id="12673" r:id="rId30"/>
    <p:sldId id="12674" r:id="rId31"/>
    <p:sldId id="12675" r:id="rId32"/>
    <p:sldId id="12676" r:id="rId33"/>
    <p:sldId id="12677" r:id="rId34"/>
    <p:sldId id="12667" r:id="rId35"/>
    <p:sldId id="267" r:id="rId36"/>
  </p:sldIdLst>
  <p:sldSz cx="18288000" cy="10287000"/>
  <p:notesSz cx="6858000" cy="9144000"/>
  <p:embeddedFontLst>
    <p:embeddedFont>
      <p:font typeface="Jua" panose="020B0604020202020204" charset="-127"/>
      <p:regular r:id="rId38"/>
    </p:embeddedFont>
    <p:embeddedFont>
      <p:font typeface="Barlow" panose="00000500000000000000" pitchFamily="2"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iCiel Cadena" panose="02000503000000020004" pitchFamily="2" charset="0"/>
      <p:bold r:id="rId47"/>
    </p:embeddedFont>
    <p:embeddedFont>
      <p:font typeface="UTM Alberta Heavy" panose="02040603050506020204" pitchFamily="18" charset="0"/>
      <p:regular r:id="rId48"/>
    </p:embeddedFont>
    <p:embeddedFont>
      <p:font typeface="UTM Isadora" panose="02040603050506020204" pitchFamily="18" charset="0"/>
      <p:regular r:id="rId49"/>
    </p:embeddedFont>
    <p:embeddedFont>
      <p:font typeface="VNI-Broad" pitchFamily="2" charset="0"/>
      <p:regular r:id="rId50"/>
      <p:bold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A46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09" autoAdjust="0"/>
    <p:restoredTop sz="92857" autoAdjust="0"/>
  </p:normalViewPr>
  <p:slideViewPr>
    <p:cSldViewPr>
      <p:cViewPr>
        <p:scale>
          <a:sx n="30" d="100"/>
          <a:sy n="30" d="100"/>
        </p:scale>
        <p:origin x="144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38027D-9828-AF48-8275-1430CA60173A}" type="datetimeFigureOut">
              <a:rPr lang="en-VN" smtClean="0"/>
              <a:t>03/21/2023</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9CE140-3342-6E4E-89E2-B94855C9D975}" type="slidenum">
              <a:rPr lang="en-VN" smtClean="0"/>
              <a:t>‹#›</a:t>
            </a:fld>
            <a:endParaRPr lang="en-VN"/>
          </a:p>
        </p:txBody>
      </p:sp>
    </p:spTree>
    <p:extLst>
      <p:ext uri="{BB962C8B-B14F-4D97-AF65-F5344CB8AC3E}">
        <p14:creationId xmlns:p14="http://schemas.microsoft.com/office/powerpoint/2010/main" val="755339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10</a:t>
            </a:fld>
            <a:endParaRPr lang="zh-CN" altLang="en-US"/>
          </a:p>
        </p:txBody>
      </p:sp>
    </p:spTree>
    <p:extLst>
      <p:ext uri="{BB962C8B-B14F-4D97-AF65-F5344CB8AC3E}">
        <p14:creationId xmlns:p14="http://schemas.microsoft.com/office/powerpoint/2010/main" val="336826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A59CE140-3342-6E4E-89E2-B94855C9D975}" type="slidenum">
              <a:rPr lang="en-VN" smtClean="0"/>
              <a:t>19</a:t>
            </a:fld>
            <a:endParaRPr lang="en-VN"/>
          </a:p>
        </p:txBody>
      </p:sp>
    </p:spTree>
    <p:extLst>
      <p:ext uri="{BB962C8B-B14F-4D97-AF65-F5344CB8AC3E}">
        <p14:creationId xmlns:p14="http://schemas.microsoft.com/office/powerpoint/2010/main" val="3211510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VN" dirty="0"/>
              <a:t>GV có thể hỏi thêm HS lí do vì sao châu Mĩ có nhiều đới khi hậu như vậy?</a:t>
            </a:r>
          </a:p>
          <a:p>
            <a:pPr marL="171450" indent="-171450">
              <a:buFontTx/>
              <a:buChar char="-"/>
            </a:pPr>
            <a:r>
              <a:rPr lang="en-VN" dirty="0"/>
              <a:t>Vì châu Mĩ trải dài từ vùng cực bắc tới gần vùng cực nam, địa hình lại đa dạng.</a:t>
            </a:r>
          </a:p>
        </p:txBody>
      </p:sp>
      <p:sp>
        <p:nvSpPr>
          <p:cNvPr id="4" name="Slide Number Placeholder 3"/>
          <p:cNvSpPr>
            <a:spLocks noGrp="1"/>
          </p:cNvSpPr>
          <p:nvPr>
            <p:ph type="sldNum" sz="quarter" idx="5"/>
          </p:nvPr>
        </p:nvSpPr>
        <p:spPr/>
        <p:txBody>
          <a:bodyPr/>
          <a:lstStyle/>
          <a:p>
            <a:fld id="{A59CE140-3342-6E4E-89E2-B94855C9D975}" type="slidenum">
              <a:rPr lang="en-VN" smtClean="0"/>
              <a:t>22</a:t>
            </a:fld>
            <a:endParaRPr lang="en-VN"/>
          </a:p>
        </p:txBody>
      </p:sp>
    </p:spTree>
    <p:extLst>
      <p:ext uri="{BB962C8B-B14F-4D97-AF65-F5344CB8AC3E}">
        <p14:creationId xmlns:p14="http://schemas.microsoft.com/office/powerpoint/2010/main" val="3891070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Hiện nay, rừng Amazon đang bị tàn phá nghiêm trọng, thường xuyên có hiện tượng sói mòn, cháy rừng xảy ra.</a:t>
            </a:r>
          </a:p>
          <a:p>
            <a:r>
              <a:rPr lang="vi-VN" sz="1200" b="1" i="0" kern="1200" dirty="0">
                <a:solidFill>
                  <a:schemeClr val="tx1"/>
                </a:solidFill>
                <a:effectLst/>
                <a:latin typeface="+mn-lt"/>
                <a:ea typeface="+mn-ea"/>
                <a:cs typeface="+mn-cs"/>
              </a:rPr>
              <a:t>Dữ liệu của chính phủ ngày 1-7-2021 cho thấy, Brazil đã ghi nhận nhiều đám cháy nhất tại rừng nhiệt đới Amazon trong 14 năm, trong bối cảnh tình trạng hạn hán khắc nghiệt có thể khiến cháy rừng trở nên tồi tệ hơn trong những tháng tới.</a:t>
            </a:r>
            <a:endParaRPr lang="en-VN" dirty="0"/>
          </a:p>
        </p:txBody>
      </p:sp>
      <p:sp>
        <p:nvSpPr>
          <p:cNvPr id="4" name="Slide Number Placeholder 3"/>
          <p:cNvSpPr>
            <a:spLocks noGrp="1"/>
          </p:cNvSpPr>
          <p:nvPr>
            <p:ph type="sldNum" sz="quarter" idx="5"/>
          </p:nvPr>
        </p:nvSpPr>
        <p:spPr/>
        <p:txBody>
          <a:bodyPr/>
          <a:lstStyle/>
          <a:p>
            <a:fld id="{A59CE140-3342-6E4E-89E2-B94855C9D975}" type="slidenum">
              <a:rPr lang="en-VN" smtClean="0"/>
              <a:t>24</a:t>
            </a:fld>
            <a:endParaRPr lang="en-VN"/>
          </a:p>
        </p:txBody>
      </p:sp>
    </p:spTree>
    <p:extLst>
      <p:ext uri="{BB962C8B-B14F-4D97-AF65-F5344CB8AC3E}">
        <p14:creationId xmlns:p14="http://schemas.microsoft.com/office/powerpoint/2010/main" val="2998234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Yêu cầu HS: Quan sát các ảnh trong hình 2, tìm trên hình 1 các chữ cái a, b, c, d, e, g tương ứng. </a:t>
            </a:r>
            <a:r>
              <a:rPr lang="en-US" dirty="0"/>
              <a:t>C</a:t>
            </a:r>
            <a:r>
              <a:rPr lang="en-VN" dirty="0"/>
              <a:t>ho biết các ảnh đó chụp ở Bắc Mĩ, Trung Mĩ hay Nam Mĩ.</a:t>
            </a:r>
          </a:p>
          <a:p>
            <a:r>
              <a:rPr lang="en-VN" dirty="0"/>
              <a:t>(GV có thể cho HS hoạt động trên Padlet)</a:t>
            </a:r>
          </a:p>
        </p:txBody>
      </p:sp>
      <p:sp>
        <p:nvSpPr>
          <p:cNvPr id="4" name="Slide Number Placeholder 3"/>
          <p:cNvSpPr>
            <a:spLocks noGrp="1"/>
          </p:cNvSpPr>
          <p:nvPr>
            <p:ph type="sldNum" sz="quarter" idx="5"/>
          </p:nvPr>
        </p:nvSpPr>
        <p:spPr/>
        <p:txBody>
          <a:bodyPr/>
          <a:lstStyle/>
          <a:p>
            <a:fld id="{A59CE140-3342-6E4E-89E2-B94855C9D975}" type="slidenum">
              <a:rPr lang="en-VN" smtClean="0"/>
              <a:t>11</a:t>
            </a:fld>
            <a:endParaRPr lang="en-VN"/>
          </a:p>
        </p:txBody>
      </p:sp>
    </p:spTree>
    <p:extLst>
      <p:ext uri="{BB962C8B-B14F-4D97-AF65-F5344CB8AC3E}">
        <p14:creationId xmlns:p14="http://schemas.microsoft.com/office/powerpoint/2010/main" val="1028625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12</a:t>
            </a:fld>
            <a:endParaRPr lang="zh-CN" altLang="en-US"/>
          </a:p>
        </p:txBody>
      </p:sp>
    </p:spTree>
    <p:extLst>
      <p:ext uri="{BB962C8B-B14F-4D97-AF65-F5344CB8AC3E}">
        <p14:creationId xmlns:p14="http://schemas.microsoft.com/office/powerpoint/2010/main" val="2045732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13</a:t>
            </a:fld>
            <a:endParaRPr lang="zh-CN" altLang="en-US"/>
          </a:p>
        </p:txBody>
      </p:sp>
    </p:spTree>
    <p:extLst>
      <p:ext uri="{BB962C8B-B14F-4D97-AF65-F5344CB8AC3E}">
        <p14:creationId xmlns:p14="http://schemas.microsoft.com/office/powerpoint/2010/main" val="3303807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14</a:t>
            </a:fld>
            <a:endParaRPr lang="zh-CN" altLang="en-US"/>
          </a:p>
        </p:txBody>
      </p:sp>
    </p:spTree>
    <p:extLst>
      <p:ext uri="{BB962C8B-B14F-4D97-AF65-F5344CB8AC3E}">
        <p14:creationId xmlns:p14="http://schemas.microsoft.com/office/powerpoint/2010/main" val="2006775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15</a:t>
            </a:fld>
            <a:endParaRPr lang="zh-CN" altLang="en-US"/>
          </a:p>
        </p:txBody>
      </p:sp>
    </p:spTree>
    <p:extLst>
      <p:ext uri="{BB962C8B-B14F-4D97-AF65-F5344CB8AC3E}">
        <p14:creationId xmlns:p14="http://schemas.microsoft.com/office/powerpoint/2010/main" val="195654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16</a:t>
            </a:fld>
            <a:endParaRPr lang="zh-CN" altLang="en-US"/>
          </a:p>
        </p:txBody>
      </p:sp>
    </p:spTree>
    <p:extLst>
      <p:ext uri="{BB962C8B-B14F-4D97-AF65-F5344CB8AC3E}">
        <p14:creationId xmlns:p14="http://schemas.microsoft.com/office/powerpoint/2010/main" val="1544870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17</a:t>
            </a:fld>
            <a:endParaRPr lang="zh-CN" altLang="en-US"/>
          </a:p>
        </p:txBody>
      </p:sp>
    </p:spTree>
    <p:extLst>
      <p:ext uri="{BB962C8B-B14F-4D97-AF65-F5344CB8AC3E}">
        <p14:creationId xmlns:p14="http://schemas.microsoft.com/office/powerpoint/2010/main" val="3429420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18</a:t>
            </a:fld>
            <a:endParaRPr lang="zh-CN" altLang="en-US"/>
          </a:p>
        </p:txBody>
      </p:sp>
    </p:spTree>
    <p:extLst>
      <p:ext uri="{BB962C8B-B14F-4D97-AF65-F5344CB8AC3E}">
        <p14:creationId xmlns:p14="http://schemas.microsoft.com/office/powerpoint/2010/main" val="2981848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EDC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1.png"/><Relationship Id="rId7" Type="http://schemas.openxmlformats.org/officeDocument/2006/relationships/image" Target="../media/image3.png"/><Relationship Id="rId12"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28.pn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image" Target="../media/image22.sv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33.pn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35.png"/><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38.png"/><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3.tiff"/><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42.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41.tiff"/><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44.png"/><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9.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47.png"/><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52.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50.png"/><Relationship Id="rId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2.svg"/><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1.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28.pn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image" Target="../media/image22.sv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svg"/><Relationship Id="rId3" Type="http://schemas.openxmlformats.org/officeDocument/2006/relationships/image" Target="../media/image18.svg"/><Relationship Id="rId7" Type="http://schemas.openxmlformats.org/officeDocument/2006/relationships/image" Target="../media/image12.svg"/><Relationship Id="rId12"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0.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4.svg"/><Relationship Id="rId10" Type="http://schemas.openxmlformats.org/officeDocument/2006/relationships/image" Target="../media/image28.png"/><Relationship Id="rId4" Type="http://schemas.openxmlformats.org/officeDocument/2006/relationships/image" Target="../media/image53.png"/><Relationship Id="rId9"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4.sv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audio" Target="../media/audio1.wav"/><Relationship Id="rId7"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3.png"/><Relationship Id="rId7" Type="http://schemas.openxmlformats.org/officeDocument/2006/relationships/image" Target="../media/image56.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59.png"/><Relationship Id="rId4" Type="http://schemas.openxmlformats.org/officeDocument/2006/relationships/image" Target="../media/image4.svg"/><Relationship Id="rId9" Type="http://schemas.openxmlformats.org/officeDocument/2006/relationships/image" Target="../media/image58.png"/></Relationships>
</file>

<file path=ppt/slides/_rels/slide24.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60.tiff"/><Relationship Id="rId3" Type="http://schemas.openxmlformats.org/officeDocument/2006/relationships/image" Target="../media/image3.png"/><Relationship Id="rId7" Type="http://schemas.openxmlformats.org/officeDocument/2006/relationships/image" Target="../media/image53.png"/><Relationship Id="rId12"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5.png"/><Relationship Id="rId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4.svg"/><Relationship Id="rId9" Type="http://schemas.openxmlformats.org/officeDocument/2006/relationships/image" Target="../media/image15.png"/><Relationship Id="rId14" Type="http://schemas.openxmlformats.org/officeDocument/2006/relationships/image" Target="../media/image61.tiff"/></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svg"/><Relationship Id="rId7" Type="http://schemas.openxmlformats.org/officeDocument/2006/relationships/image" Target="../media/image5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63.svg"/><Relationship Id="rId5" Type="http://schemas.openxmlformats.org/officeDocument/2006/relationships/image" Target="../media/image14.svg"/><Relationship Id="rId10" Type="http://schemas.openxmlformats.org/officeDocument/2006/relationships/image" Target="../media/image62.png"/><Relationship Id="rId4" Type="http://schemas.openxmlformats.org/officeDocument/2006/relationships/image" Target="../media/image13.png"/><Relationship Id="rId9"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4.sv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slide" Target="slide29.xml"/><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33.xml"/><Relationship Id="rId5" Type="http://schemas.openxmlformats.org/officeDocument/2006/relationships/image" Target="../media/image54.svg"/><Relationship Id="rId15" Type="http://schemas.openxmlformats.org/officeDocument/2006/relationships/image" Target="../media/image63.svg"/><Relationship Id="rId10" Type="http://schemas.openxmlformats.org/officeDocument/2006/relationships/slide" Target="slide32.xml"/><Relationship Id="rId4" Type="http://schemas.openxmlformats.org/officeDocument/2006/relationships/image" Target="../media/image53.png"/><Relationship Id="rId9" Type="http://schemas.openxmlformats.org/officeDocument/2006/relationships/slide" Target="slide31.xml"/><Relationship Id="rId14" Type="http://schemas.openxmlformats.org/officeDocument/2006/relationships/image" Target="../media/image62.png"/></Relationships>
</file>

<file path=ppt/slides/_rels/slide28.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59.png"/></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67.png"/></Relationships>
</file>

<file path=ppt/slides/_rels/slide3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68.png"/></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slide" Target="slide27.xml"/><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4.svg"/><Relationship Id="rId9" Type="http://schemas.openxmlformats.org/officeDocument/2006/relationships/image" Target="../media/image11.png"/><Relationship Id="rId14" Type="http://schemas.openxmlformats.org/officeDocument/2006/relationships/image" Target="../media/image70.png"/></Relationships>
</file>

<file path=ppt/slides/_rels/slide3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20.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9.png"/><Relationship Id="rId5" Type="http://schemas.openxmlformats.org/officeDocument/2006/relationships/image" Target="../media/image3.png"/><Relationship Id="rId15" Type="http://schemas.openxmlformats.org/officeDocument/2006/relationships/image" Target="../media/image71.png"/><Relationship Id="rId10" Type="http://schemas.openxmlformats.org/officeDocument/2006/relationships/image" Target="../media/image14.svg"/><Relationship Id="rId4" Type="http://schemas.openxmlformats.org/officeDocument/2006/relationships/image" Target="../media/image18.svg"/><Relationship Id="rId9" Type="http://schemas.openxmlformats.org/officeDocument/2006/relationships/image" Target="../media/image13.png"/><Relationship Id="rId14" Type="http://schemas.openxmlformats.org/officeDocument/2006/relationships/image" Target="../media/image22.svg"/></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0.svg"/><Relationship Id="rId3" Type="http://schemas.openxmlformats.org/officeDocument/2006/relationships/image" Target="../media/image4.svg"/><Relationship Id="rId7" Type="http://schemas.openxmlformats.org/officeDocument/2006/relationships/image" Target="../media/image12.svg"/><Relationship Id="rId12"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2.svg"/><Relationship Id="rId5" Type="http://schemas.openxmlformats.org/officeDocument/2006/relationships/image" Target="../media/image8.svg"/><Relationship Id="rId10"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6.svg"/><Relationship Id="rId5" Type="http://schemas.openxmlformats.org/officeDocument/2006/relationships/image" Target="../media/image4.sv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8.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6.svg"/><Relationship Id="rId5" Type="http://schemas.openxmlformats.org/officeDocument/2006/relationships/image" Target="../media/image4.sv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2.svg"/><Relationship Id="rId3" Type="http://schemas.openxmlformats.org/officeDocument/2006/relationships/image" Target="../media/image4.svg"/><Relationship Id="rId7" Type="http://schemas.openxmlformats.org/officeDocument/2006/relationships/image" Target="../media/image30.svg"/><Relationship Id="rId12"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32.sv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svg"/><Relationship Id="rId7" Type="http://schemas.openxmlformats.org/officeDocument/2006/relationships/image" Target="../media/image3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336234" y="7284753"/>
            <a:ext cx="16579921" cy="60044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2721" y="7553854"/>
            <a:ext cx="16579921" cy="6004493"/>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320099" y="9384808"/>
            <a:ext cx="708601" cy="53428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971739" y="6382525"/>
            <a:ext cx="2004951" cy="180445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426866" y="8210058"/>
            <a:ext cx="1790095" cy="1174750"/>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204327" y="7553854"/>
            <a:ext cx="1712351" cy="2174413"/>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292374">
            <a:off x="11905305" y="8378590"/>
            <a:ext cx="983367" cy="1050325"/>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488158">
            <a:off x="4078156" y="8075661"/>
            <a:ext cx="654452" cy="69901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263138" y="9086238"/>
            <a:ext cx="708601" cy="534285"/>
          </a:xfrm>
          <a:prstGeom prst="rect">
            <a:avLst/>
          </a:prstGeom>
        </p:spPr>
      </p:pic>
      <p:grpSp>
        <p:nvGrpSpPr>
          <p:cNvPr id="11" name="Group 11"/>
          <p:cNvGrpSpPr/>
          <p:nvPr/>
        </p:nvGrpSpPr>
        <p:grpSpPr>
          <a:xfrm>
            <a:off x="15733109" y="654594"/>
            <a:ext cx="1899414" cy="1899414"/>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78562" flipH="1">
            <a:off x="1398131" y="1260053"/>
            <a:ext cx="1697464" cy="1107595"/>
          </a:xfrm>
          <a:prstGeom prst="rect">
            <a:avLst/>
          </a:prstGeom>
        </p:spPr>
      </p:pic>
      <p:sp>
        <p:nvSpPr>
          <p:cNvPr id="16" name="TextBox 16"/>
          <p:cNvSpPr txBox="1"/>
          <p:nvPr/>
        </p:nvSpPr>
        <p:spPr>
          <a:xfrm>
            <a:off x="5891012" y="3242076"/>
            <a:ext cx="6505977" cy="845168"/>
          </a:xfrm>
          <a:prstGeom prst="rect">
            <a:avLst/>
          </a:prstGeom>
        </p:spPr>
        <p:txBody>
          <a:bodyPr lIns="0" tIns="0" rIns="0" bIns="0" rtlCol="0" anchor="t">
            <a:spAutoFit/>
          </a:bodyPr>
          <a:lstStyle/>
          <a:p>
            <a:pPr algn="ctr">
              <a:lnSpc>
                <a:spcPts val="3359"/>
              </a:lnSpc>
            </a:pPr>
            <a:r>
              <a:rPr lang="en-US" sz="19900" b="1" spc="69" dirty="0">
                <a:solidFill>
                  <a:srgbClr val="442F27"/>
                </a:solidFill>
                <a:latin typeface="iCiel Cadena" panose="02000503000000020004" pitchFamily="2" charset="0"/>
                <a:cs typeface="Calibri" panose="020F0502020204030204" pitchFamily="34" charset="0"/>
              </a:rPr>
              <a:t>ĐỊA LÍ</a:t>
            </a:r>
          </a:p>
        </p:txBody>
      </p:sp>
      <p:sp>
        <p:nvSpPr>
          <p:cNvPr id="17" name="TextBox 16">
            <a:extLst>
              <a:ext uri="{FF2B5EF4-FFF2-40B4-BE49-F238E27FC236}">
                <a16:creationId xmlns:a16="http://schemas.microsoft.com/office/drawing/2014/main" id="{14D19C83-7FF7-D44B-9DFC-9525C8068059}"/>
              </a:ext>
            </a:extLst>
          </p:cNvPr>
          <p:cNvSpPr txBox="1"/>
          <p:nvPr/>
        </p:nvSpPr>
        <p:spPr>
          <a:xfrm>
            <a:off x="3462189" y="6170992"/>
            <a:ext cx="11363622" cy="845168"/>
          </a:xfrm>
          <a:prstGeom prst="rect">
            <a:avLst/>
          </a:prstGeom>
        </p:spPr>
        <p:txBody>
          <a:bodyPr wrap="square" lIns="0" tIns="0" rIns="0" bIns="0" rtlCol="0" anchor="t">
            <a:spAutoFit/>
          </a:bodyPr>
          <a:lstStyle/>
          <a:p>
            <a:pPr algn="ctr">
              <a:lnSpc>
                <a:spcPts val="3359"/>
              </a:lnSpc>
            </a:pPr>
            <a:r>
              <a:rPr lang="en-US" sz="19900" b="1" dirty="0">
                <a:solidFill>
                  <a:schemeClr val="accent6">
                    <a:lumMod val="50000"/>
                  </a:schemeClr>
                </a:solidFill>
                <a:latin typeface="iCiel Cadena" panose="02000503000000020004" pitchFamily="2" charset="0"/>
                <a:cs typeface="Calibri" panose="020F0502020204030204" pitchFamily="34" charset="0"/>
              </a:rPr>
              <a:t>CHÂU MĨ</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3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fltVal val="0"/>
                                          </p:val>
                                        </p:tav>
                                        <p:tav tm="100000">
                                          <p:val>
                                            <p:strVal val="#ppt_w"/>
                                          </p:val>
                                        </p:tav>
                                      </p:tavLst>
                                    </p:anim>
                                    <p:anim calcmode="lin" valueType="num">
                                      <p:cBhvr>
                                        <p:cTn id="17" dur="1000" fill="hold"/>
                                        <p:tgtEl>
                                          <p:spTgt spid="11"/>
                                        </p:tgtEl>
                                        <p:attrNameLst>
                                          <p:attrName>ppt_h</p:attrName>
                                        </p:attrNameLst>
                                      </p:cBhvr>
                                      <p:tavLst>
                                        <p:tav tm="0">
                                          <p:val>
                                            <p:fltVal val="0"/>
                                          </p:val>
                                        </p:tav>
                                        <p:tav tm="100000">
                                          <p:val>
                                            <p:strVal val="#ppt_h"/>
                                          </p:val>
                                        </p:tav>
                                      </p:tavLst>
                                    </p:anim>
                                    <p:anim calcmode="lin" valueType="num">
                                      <p:cBhvr>
                                        <p:cTn id="18" dur="1000" fill="hold"/>
                                        <p:tgtEl>
                                          <p:spTgt spid="11"/>
                                        </p:tgtEl>
                                        <p:attrNameLst>
                                          <p:attrName>style.rotation</p:attrName>
                                        </p:attrNameLst>
                                      </p:cBhvr>
                                      <p:tavLst>
                                        <p:tav tm="0">
                                          <p:val>
                                            <p:fltVal val="90"/>
                                          </p:val>
                                        </p:tav>
                                        <p:tav tm="100000">
                                          <p:val>
                                            <p:fltVal val="0"/>
                                          </p:val>
                                        </p:tav>
                                      </p:tavLst>
                                    </p:anim>
                                    <p:animEffect transition="in" filter="fade">
                                      <p:cBhvr>
                                        <p:cTn id="19" dur="1000"/>
                                        <p:tgtEl>
                                          <p:spTgt spid="11"/>
                                        </p:tgtEl>
                                      </p:cBhvr>
                                    </p:animEffect>
                                  </p:childTnLst>
                                </p:cTn>
                              </p:par>
                            </p:childTnLst>
                          </p:cTn>
                        </p:par>
                        <p:par>
                          <p:cTn id="20" fill="hold">
                            <p:stCondLst>
                              <p:cond delay="1500"/>
                            </p:stCondLst>
                            <p:childTnLst>
                              <p:par>
                                <p:cTn id="21" presetID="55"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strVal val="#ppt_w*0.70"/>
                                          </p:val>
                                        </p:tav>
                                        <p:tav tm="100000">
                                          <p:val>
                                            <p:strVal val="#ppt_w"/>
                                          </p:val>
                                        </p:tav>
                                      </p:tavLst>
                                    </p:anim>
                                    <p:anim calcmode="lin" valueType="num">
                                      <p:cBhvr>
                                        <p:cTn id="24" dur="1000" fill="hold"/>
                                        <p:tgtEl>
                                          <p:spTgt spid="4"/>
                                        </p:tgtEl>
                                        <p:attrNameLst>
                                          <p:attrName>ppt_h</p:attrName>
                                        </p:attrNameLst>
                                      </p:cBhvr>
                                      <p:tavLst>
                                        <p:tav tm="0">
                                          <p:val>
                                            <p:strVal val="#ppt_h"/>
                                          </p:val>
                                        </p:tav>
                                        <p:tav tm="100000">
                                          <p:val>
                                            <p:strVal val="#ppt_h"/>
                                          </p:val>
                                        </p:tav>
                                      </p:tavLst>
                                    </p:anim>
                                    <p:animEffect transition="in" filter="fade">
                                      <p:cBhvr>
                                        <p:cTn id="25" dur="1000"/>
                                        <p:tgtEl>
                                          <p:spTgt spid="4"/>
                                        </p:tgtEl>
                                      </p:cBhvr>
                                    </p:animEffect>
                                  </p:childTnLst>
                                </p:cTn>
                              </p:par>
                              <p:par>
                                <p:cTn id="26" presetID="55"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strVal val="#ppt_w*0.70"/>
                                          </p:val>
                                        </p:tav>
                                        <p:tav tm="100000">
                                          <p:val>
                                            <p:strVal val="#ppt_w"/>
                                          </p:val>
                                        </p:tav>
                                      </p:tavLst>
                                    </p:anim>
                                    <p:anim calcmode="lin" valueType="num">
                                      <p:cBhvr>
                                        <p:cTn id="29" dur="1000" fill="hold"/>
                                        <p:tgtEl>
                                          <p:spTgt spid="5"/>
                                        </p:tgtEl>
                                        <p:attrNameLst>
                                          <p:attrName>ppt_h</p:attrName>
                                        </p:attrNameLst>
                                      </p:cBhvr>
                                      <p:tavLst>
                                        <p:tav tm="0">
                                          <p:val>
                                            <p:strVal val="#ppt_h"/>
                                          </p:val>
                                        </p:tav>
                                        <p:tav tm="100000">
                                          <p:val>
                                            <p:strVal val="#ppt_h"/>
                                          </p:val>
                                        </p:tav>
                                      </p:tavLst>
                                    </p:anim>
                                    <p:animEffect transition="in" filter="fade">
                                      <p:cBhvr>
                                        <p:cTn id="30" dur="1000"/>
                                        <p:tgtEl>
                                          <p:spTgt spid="5"/>
                                        </p:tgtEl>
                                      </p:cBhvr>
                                    </p:animEffect>
                                  </p:childTnLst>
                                </p:cTn>
                              </p:par>
                              <p:par>
                                <p:cTn id="31" presetID="55"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ppt_w</p:attrName>
                                        </p:attrNameLst>
                                      </p:cBhvr>
                                      <p:tavLst>
                                        <p:tav tm="0">
                                          <p:val>
                                            <p:strVal val="#ppt_w*0.70"/>
                                          </p:val>
                                        </p:tav>
                                        <p:tav tm="100000">
                                          <p:val>
                                            <p:strVal val="#ppt_w"/>
                                          </p:val>
                                        </p:tav>
                                      </p:tavLst>
                                    </p:anim>
                                    <p:anim calcmode="lin" valueType="num">
                                      <p:cBhvr>
                                        <p:cTn id="34" dur="1000" fill="hold"/>
                                        <p:tgtEl>
                                          <p:spTgt spid="6"/>
                                        </p:tgtEl>
                                        <p:attrNameLst>
                                          <p:attrName>ppt_h</p:attrName>
                                        </p:attrNameLst>
                                      </p:cBhvr>
                                      <p:tavLst>
                                        <p:tav tm="0">
                                          <p:val>
                                            <p:strVal val="#ppt_h"/>
                                          </p:val>
                                        </p:tav>
                                        <p:tav tm="100000">
                                          <p:val>
                                            <p:strVal val="#ppt_h"/>
                                          </p:val>
                                        </p:tav>
                                      </p:tavLst>
                                    </p:anim>
                                    <p:animEffect transition="in" filter="fade">
                                      <p:cBhvr>
                                        <p:cTn id="35" dur="1000"/>
                                        <p:tgtEl>
                                          <p:spTgt spid="6"/>
                                        </p:tgtEl>
                                      </p:cBhvr>
                                    </p:animEffect>
                                  </p:childTnLst>
                                </p:cTn>
                              </p:par>
                              <p:par>
                                <p:cTn id="36" presetID="55"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strVal val="#ppt_w*0.70"/>
                                          </p:val>
                                        </p:tav>
                                        <p:tav tm="100000">
                                          <p:val>
                                            <p:strVal val="#ppt_w"/>
                                          </p:val>
                                        </p:tav>
                                      </p:tavLst>
                                    </p:anim>
                                    <p:anim calcmode="lin" valueType="num">
                                      <p:cBhvr>
                                        <p:cTn id="39" dur="1000" fill="hold"/>
                                        <p:tgtEl>
                                          <p:spTgt spid="7"/>
                                        </p:tgtEl>
                                        <p:attrNameLst>
                                          <p:attrName>ppt_h</p:attrName>
                                        </p:attrNameLst>
                                      </p:cBhvr>
                                      <p:tavLst>
                                        <p:tav tm="0">
                                          <p:val>
                                            <p:strVal val="#ppt_h"/>
                                          </p:val>
                                        </p:tav>
                                        <p:tav tm="100000">
                                          <p:val>
                                            <p:strVal val="#ppt_h"/>
                                          </p:val>
                                        </p:tav>
                                      </p:tavLst>
                                    </p:anim>
                                    <p:animEffect transition="in" filter="fade">
                                      <p:cBhvr>
                                        <p:cTn id="40" dur="1000"/>
                                        <p:tgtEl>
                                          <p:spTgt spid="7"/>
                                        </p:tgtEl>
                                      </p:cBhvr>
                                    </p:animEffect>
                                  </p:childTnLst>
                                </p:cTn>
                              </p:par>
                              <p:par>
                                <p:cTn id="41" presetID="5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strVal val="#ppt_w*0.70"/>
                                          </p:val>
                                        </p:tav>
                                        <p:tav tm="100000">
                                          <p:val>
                                            <p:strVal val="#ppt_w"/>
                                          </p:val>
                                        </p:tav>
                                      </p:tavLst>
                                    </p:anim>
                                    <p:anim calcmode="lin" valueType="num">
                                      <p:cBhvr>
                                        <p:cTn id="44" dur="1000" fill="hold"/>
                                        <p:tgtEl>
                                          <p:spTgt spid="8"/>
                                        </p:tgtEl>
                                        <p:attrNameLst>
                                          <p:attrName>ppt_h</p:attrName>
                                        </p:attrNameLst>
                                      </p:cBhvr>
                                      <p:tavLst>
                                        <p:tav tm="0">
                                          <p:val>
                                            <p:strVal val="#ppt_h"/>
                                          </p:val>
                                        </p:tav>
                                        <p:tav tm="100000">
                                          <p:val>
                                            <p:strVal val="#ppt_h"/>
                                          </p:val>
                                        </p:tav>
                                      </p:tavLst>
                                    </p:anim>
                                    <p:animEffect transition="in" filter="fade">
                                      <p:cBhvr>
                                        <p:cTn id="45" dur="1000"/>
                                        <p:tgtEl>
                                          <p:spTgt spid="8"/>
                                        </p:tgtEl>
                                      </p:cBhvr>
                                    </p:animEffect>
                                  </p:childTnLst>
                                </p:cTn>
                              </p:par>
                              <p:par>
                                <p:cTn id="46" presetID="55"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ppt_w</p:attrName>
                                        </p:attrNameLst>
                                      </p:cBhvr>
                                      <p:tavLst>
                                        <p:tav tm="0">
                                          <p:val>
                                            <p:strVal val="#ppt_w*0.70"/>
                                          </p:val>
                                        </p:tav>
                                        <p:tav tm="100000">
                                          <p:val>
                                            <p:strVal val="#ppt_w"/>
                                          </p:val>
                                        </p:tav>
                                      </p:tavLst>
                                    </p:anim>
                                    <p:anim calcmode="lin" valueType="num">
                                      <p:cBhvr>
                                        <p:cTn id="49" dur="1000" fill="hold"/>
                                        <p:tgtEl>
                                          <p:spTgt spid="9"/>
                                        </p:tgtEl>
                                        <p:attrNameLst>
                                          <p:attrName>ppt_h</p:attrName>
                                        </p:attrNameLst>
                                      </p:cBhvr>
                                      <p:tavLst>
                                        <p:tav tm="0">
                                          <p:val>
                                            <p:strVal val="#ppt_h"/>
                                          </p:val>
                                        </p:tav>
                                        <p:tav tm="100000">
                                          <p:val>
                                            <p:strVal val="#ppt_h"/>
                                          </p:val>
                                        </p:tav>
                                      </p:tavLst>
                                    </p:anim>
                                    <p:animEffect transition="in" filter="fade">
                                      <p:cBhvr>
                                        <p:cTn id="50" dur="1000"/>
                                        <p:tgtEl>
                                          <p:spTgt spid="9"/>
                                        </p:tgtEl>
                                      </p:cBhvr>
                                    </p:animEffect>
                                  </p:childTnLst>
                                </p:cTn>
                              </p:par>
                              <p:par>
                                <p:cTn id="51" presetID="55"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1000" fill="hold"/>
                                        <p:tgtEl>
                                          <p:spTgt spid="10"/>
                                        </p:tgtEl>
                                        <p:attrNameLst>
                                          <p:attrName>ppt_w</p:attrName>
                                        </p:attrNameLst>
                                      </p:cBhvr>
                                      <p:tavLst>
                                        <p:tav tm="0">
                                          <p:val>
                                            <p:strVal val="#ppt_w*0.70"/>
                                          </p:val>
                                        </p:tav>
                                        <p:tav tm="100000">
                                          <p:val>
                                            <p:strVal val="#ppt_w"/>
                                          </p:val>
                                        </p:tav>
                                      </p:tavLst>
                                    </p:anim>
                                    <p:anim calcmode="lin" valueType="num">
                                      <p:cBhvr>
                                        <p:cTn id="54" dur="1000" fill="hold"/>
                                        <p:tgtEl>
                                          <p:spTgt spid="10"/>
                                        </p:tgtEl>
                                        <p:attrNameLst>
                                          <p:attrName>ppt_h</p:attrName>
                                        </p:attrNameLst>
                                      </p:cBhvr>
                                      <p:tavLst>
                                        <p:tav tm="0">
                                          <p:val>
                                            <p:strVal val="#ppt_h"/>
                                          </p:val>
                                        </p:tav>
                                        <p:tav tm="100000">
                                          <p:val>
                                            <p:strVal val="#ppt_h"/>
                                          </p:val>
                                        </p:tav>
                                      </p:tavLst>
                                    </p:anim>
                                    <p:animEffect transition="in" filter="fade">
                                      <p:cBhvr>
                                        <p:cTn id="55" dur="1000"/>
                                        <p:tgtEl>
                                          <p:spTgt spid="10"/>
                                        </p:tgtEl>
                                      </p:cBhvr>
                                    </p:animEffect>
                                  </p:childTnLst>
                                </p:cTn>
                              </p:par>
                              <p:par>
                                <p:cTn id="56" presetID="42"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3" presetClass="entr" presetSubtype="16"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500" fill="hold"/>
                                        <p:tgtEl>
                                          <p:spTgt spid="16"/>
                                        </p:tgtEl>
                                        <p:attrNameLst>
                                          <p:attrName>ppt_w</p:attrName>
                                        </p:attrNameLst>
                                      </p:cBhvr>
                                      <p:tavLst>
                                        <p:tav tm="0">
                                          <p:val>
                                            <p:fltVal val="0"/>
                                          </p:val>
                                        </p:tav>
                                        <p:tav tm="100000">
                                          <p:val>
                                            <p:strVal val="#ppt_w"/>
                                          </p:val>
                                        </p:tav>
                                      </p:tavLst>
                                    </p:anim>
                                    <p:anim calcmode="lin" valueType="num">
                                      <p:cBhvr>
                                        <p:cTn id="66"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41" presetClass="entr" presetSubtype="0" fill="hold" grpId="0" nodeType="clickEffect">
                                  <p:stCondLst>
                                    <p:cond delay="0"/>
                                  </p:stCondLst>
                                  <p:iterate type="lt">
                                    <p:tmPct val="10000"/>
                                  </p:iterate>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17"/>
                                        </p:tgtEl>
                                        <p:attrNameLst>
                                          <p:attrName>ppt_y</p:attrName>
                                        </p:attrNameLst>
                                      </p:cBhvr>
                                      <p:tavLst>
                                        <p:tav tm="0">
                                          <p:val>
                                            <p:strVal val="#ppt_y"/>
                                          </p:val>
                                        </p:tav>
                                        <p:tav tm="100000">
                                          <p:val>
                                            <p:strVal val="#ppt_y"/>
                                          </p:val>
                                        </p:tav>
                                      </p:tavLst>
                                    </p:anim>
                                    <p:anim calcmode="lin" valueType="num">
                                      <p:cBhvr>
                                        <p:cTn id="73"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015291" y="7433496"/>
            <a:ext cx="16579921" cy="6004493"/>
          </a:xfrm>
          <a:prstGeom prst="rect">
            <a:avLst/>
          </a:prstGeom>
        </p:spPr>
      </p:pic>
      <p:pic>
        <p:nvPicPr>
          <p:cNvPr id="5" name="Picture 9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646"/>
            <a:ext cx="2344311" cy="285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le 18">
            <a:extLst>
              <a:ext uri="{FF2B5EF4-FFF2-40B4-BE49-F238E27FC236}">
                <a16:creationId xmlns:a16="http://schemas.microsoft.com/office/drawing/2014/main" id="{5BA9CF45-B285-8844-9427-5958F267ECCC}"/>
              </a:ext>
            </a:extLst>
          </p:cNvPr>
          <p:cNvGraphicFramePr>
            <a:graphicFrameLocks noGrp="1"/>
          </p:cNvGraphicFramePr>
          <p:nvPr>
            <p:extLst>
              <p:ext uri="{D42A27DB-BD31-4B8C-83A1-F6EECF244321}">
                <p14:modId xmlns:p14="http://schemas.microsoft.com/office/powerpoint/2010/main" val="2327224848"/>
              </p:ext>
            </p:extLst>
          </p:nvPr>
        </p:nvGraphicFramePr>
        <p:xfrm>
          <a:off x="1873055" y="2186172"/>
          <a:ext cx="14352698" cy="6995927"/>
        </p:xfrm>
        <a:graphic>
          <a:graphicData uri="http://schemas.openxmlformats.org/drawingml/2006/table">
            <a:tbl>
              <a:tblPr firstRow="1" bandRow="1">
                <a:tableStyleId>{F5AB1C69-6EDB-4FF4-983F-18BD219EF322}</a:tableStyleId>
              </a:tblPr>
              <a:tblGrid>
                <a:gridCol w="5973033">
                  <a:extLst>
                    <a:ext uri="{9D8B030D-6E8A-4147-A177-3AD203B41FA5}">
                      <a16:colId xmlns:a16="http://schemas.microsoft.com/office/drawing/2014/main" val="2340578956"/>
                    </a:ext>
                  </a:extLst>
                </a:gridCol>
                <a:gridCol w="8379665">
                  <a:extLst>
                    <a:ext uri="{9D8B030D-6E8A-4147-A177-3AD203B41FA5}">
                      <a16:colId xmlns:a16="http://schemas.microsoft.com/office/drawing/2014/main" val="1990575916"/>
                    </a:ext>
                  </a:extLst>
                </a:gridCol>
              </a:tblGrid>
              <a:tr h="1281158">
                <a:tc>
                  <a:txBody>
                    <a:bodyPr/>
                    <a:lstStyle/>
                    <a:p>
                      <a:pPr algn="ctr">
                        <a:lnSpc>
                          <a:spcPct val="150000"/>
                        </a:lnSpc>
                      </a:pPr>
                      <a:r>
                        <a:rPr lang="en-VN" sz="4400" dirty="0"/>
                        <a:t>Khu vực</a:t>
                      </a:r>
                      <a:endParaRPr lang="en-VN" sz="4400" dirty="0">
                        <a:solidFill>
                          <a:schemeClr val="tx1"/>
                        </a:solidFill>
                        <a:latin typeface="Calibri" panose="020F0502020204030204" pitchFamily="34" charset="0"/>
                        <a:cs typeface="Calibri" panose="020F0502020204030204" pitchFamily="34" charset="0"/>
                      </a:endParaRPr>
                    </a:p>
                  </a:txBody>
                  <a:tcPr marL="137160" marR="13716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VN" sz="4400" dirty="0"/>
                        <a:t>Cảnh thiên nhiên tiêu biểu</a:t>
                      </a:r>
                      <a:endParaRPr lang="en-VN" sz="4400" dirty="0">
                        <a:solidFill>
                          <a:schemeClr val="tx1"/>
                        </a:solidFill>
                        <a:latin typeface="Calibri" panose="020F0502020204030204" pitchFamily="34" charset="0"/>
                        <a:cs typeface="Calibri" panose="020F0502020204030204" pitchFamily="34" charset="0"/>
                      </a:endParaRPr>
                    </a:p>
                  </a:txBody>
                  <a:tcPr marL="137160" marR="13716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9845257"/>
                  </a:ext>
                </a:extLst>
              </a:tr>
              <a:tr h="1904923">
                <a:tc>
                  <a:txBody>
                    <a:bodyPr/>
                    <a:lstStyle/>
                    <a:p>
                      <a:pPr algn="ctr">
                        <a:lnSpc>
                          <a:spcPct val="150000"/>
                        </a:lnSpc>
                      </a:pPr>
                      <a:r>
                        <a:rPr lang="en-VN" sz="4400" b="1" dirty="0"/>
                        <a:t>Bắc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4400"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179908"/>
                  </a:ext>
                </a:extLst>
              </a:tr>
              <a:tr h="1904923">
                <a:tc>
                  <a:txBody>
                    <a:bodyPr/>
                    <a:lstStyle/>
                    <a:p>
                      <a:pPr algn="ctr">
                        <a:lnSpc>
                          <a:spcPct val="150000"/>
                        </a:lnSpc>
                      </a:pPr>
                      <a:r>
                        <a:rPr lang="en-VN" sz="4400" b="1" dirty="0"/>
                        <a:t>Trung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4400"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0902703"/>
                  </a:ext>
                </a:extLst>
              </a:tr>
              <a:tr h="1904923">
                <a:tc>
                  <a:txBody>
                    <a:bodyPr/>
                    <a:lstStyle/>
                    <a:p>
                      <a:pPr algn="ctr">
                        <a:lnSpc>
                          <a:spcPct val="150000"/>
                        </a:lnSpc>
                      </a:pPr>
                      <a:r>
                        <a:rPr lang="en-VN" sz="4400" b="1" dirty="0"/>
                        <a:t>Nam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4400"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8459617"/>
                  </a:ext>
                </a:extLst>
              </a:tr>
            </a:tbl>
          </a:graphicData>
        </a:graphic>
      </p:graphicFrame>
      <p:sp>
        <p:nvSpPr>
          <p:cNvPr id="21" name="Google Shape;614;p36">
            <a:extLst>
              <a:ext uri="{FF2B5EF4-FFF2-40B4-BE49-F238E27FC236}">
                <a16:creationId xmlns:a16="http://schemas.microsoft.com/office/drawing/2014/main" id="{7F9794A1-9756-2448-92AC-1410462E726B}"/>
              </a:ext>
            </a:extLst>
          </p:cNvPr>
          <p:cNvSpPr>
            <a:spLocks noChangeArrowheads="1"/>
          </p:cNvSpPr>
          <p:nvPr/>
        </p:nvSpPr>
        <p:spPr bwMode="auto">
          <a:xfrm>
            <a:off x="3031378" y="278223"/>
            <a:ext cx="12036053" cy="1386078"/>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137138" tIns="137138" rIns="137138" bIns="137138"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3600" b="1"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22" name="Rectangle 21">
            <a:extLst>
              <a:ext uri="{FF2B5EF4-FFF2-40B4-BE49-F238E27FC236}">
                <a16:creationId xmlns:a16="http://schemas.microsoft.com/office/drawing/2014/main" id="{230AC9FB-0A74-3949-9F2B-D9D6FC4D89A8}"/>
              </a:ext>
            </a:extLst>
          </p:cNvPr>
          <p:cNvSpPr/>
          <p:nvPr/>
        </p:nvSpPr>
        <p:spPr>
          <a:xfrm>
            <a:off x="3198742" y="323210"/>
            <a:ext cx="11963285" cy="1292662"/>
          </a:xfrm>
          <a:prstGeom prst="rect">
            <a:avLst/>
          </a:prstGeom>
        </p:spPr>
        <p:txBody>
          <a:bodyPr wrap="square">
            <a:spAutoFit/>
          </a:bodyPr>
          <a:lstStyle/>
          <a:p>
            <a:pPr>
              <a:lnSpc>
                <a:spcPct val="100000"/>
              </a:lnSpc>
              <a:spcBef>
                <a:spcPct val="0"/>
              </a:spcBef>
              <a:buFontTx/>
              <a:buNone/>
            </a:pPr>
            <a:r>
              <a:rPr lang="en-US" altLang="en-US" sz="3900" b="1" dirty="0">
                <a:latin typeface="Calibri" panose="020F0502020204030204" pitchFamily="34" charset="0"/>
                <a:ea typeface="Cambria" panose="02040503050406030204" pitchFamily="18" charset="0"/>
                <a:cs typeface="Calibri" panose="020F0502020204030204" pitchFamily="34" charset="0"/>
              </a:rPr>
              <a:t>Quan </a:t>
            </a:r>
            <a:r>
              <a:rPr lang="en-US" altLang="en-US" sz="3900" b="1" dirty="0" err="1">
                <a:latin typeface="Calibri" panose="020F0502020204030204" pitchFamily="34" charset="0"/>
                <a:ea typeface="Cambria" panose="02040503050406030204" pitchFamily="18" charset="0"/>
                <a:cs typeface="Calibri" panose="020F0502020204030204" pitchFamily="34" charset="0"/>
              </a:rPr>
              <a:t>sát</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hình</a:t>
            </a:r>
            <a:r>
              <a:rPr lang="en-US" altLang="en-US" sz="3900" b="1" dirty="0">
                <a:latin typeface="Calibri" panose="020F0502020204030204" pitchFamily="34" charset="0"/>
                <a:ea typeface="Cambria" panose="02040503050406030204" pitchFamily="18" charset="0"/>
                <a:cs typeface="Calibri" panose="020F0502020204030204" pitchFamily="34" charset="0"/>
              </a:rPr>
              <a:t> 1, </a:t>
            </a:r>
            <a:r>
              <a:rPr lang="en-US" altLang="en-US" sz="3900" b="1" dirty="0" err="1">
                <a:latin typeface="Calibri" panose="020F0502020204030204" pitchFamily="34" charset="0"/>
                <a:ea typeface="Cambria" panose="02040503050406030204" pitchFamily="18" charset="0"/>
                <a:cs typeface="Calibri" panose="020F0502020204030204" pitchFamily="34" charset="0"/>
              </a:rPr>
              <a:t>hình</a:t>
            </a:r>
            <a:r>
              <a:rPr lang="en-US" altLang="en-US" sz="3900" b="1" dirty="0">
                <a:latin typeface="Calibri" panose="020F0502020204030204" pitchFamily="34" charset="0"/>
                <a:ea typeface="Cambria" panose="02040503050406030204" pitchFamily="18" charset="0"/>
                <a:cs typeface="Calibri" panose="020F0502020204030204" pitchFamily="34" charset="0"/>
              </a:rPr>
              <a:t> 2 </a:t>
            </a:r>
            <a:r>
              <a:rPr lang="en-US" altLang="en-US" sz="3900" b="1" dirty="0" err="1">
                <a:latin typeface="Calibri" panose="020F0502020204030204" pitchFamily="34" charset="0"/>
                <a:ea typeface="Cambria" panose="02040503050406030204" pitchFamily="18" charset="0"/>
                <a:cs typeface="Calibri" panose="020F0502020204030204" pitchFamily="34" charset="0"/>
              </a:rPr>
              <a:t>và</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dựa</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vào</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thông</a:t>
            </a:r>
            <a:r>
              <a:rPr lang="en-US" altLang="en-US" sz="3900" b="1" dirty="0">
                <a:latin typeface="Calibri" panose="020F0502020204030204" pitchFamily="34" charset="0"/>
                <a:ea typeface="Cambria" panose="02040503050406030204" pitchFamily="18" charset="0"/>
                <a:cs typeface="Calibri" panose="020F0502020204030204" pitchFamily="34" charset="0"/>
              </a:rPr>
              <a:t> tin SGK tr.122, </a:t>
            </a:r>
            <a:r>
              <a:rPr lang="en-US" altLang="en-US" sz="3900" b="1" dirty="0" err="1">
                <a:latin typeface="Calibri" panose="020F0502020204030204" pitchFamily="34" charset="0"/>
                <a:ea typeface="Cambria" panose="02040503050406030204" pitchFamily="18" charset="0"/>
                <a:cs typeface="Calibri" panose="020F0502020204030204" pitchFamily="34" charset="0"/>
              </a:rPr>
              <a:t>hoàn</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thành</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bảng</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thống</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kê</a:t>
            </a:r>
            <a:r>
              <a:rPr lang="en-US" altLang="en-US" sz="3900" b="1" dirty="0">
                <a:latin typeface="Calibri" panose="020F0502020204030204" pitchFamily="34" charset="0"/>
                <a:ea typeface="Cambria" panose="02040503050406030204" pitchFamily="18" charset="0"/>
                <a:cs typeface="Calibri" panose="020F0502020204030204" pitchFamily="34" charset="0"/>
              </a:rPr>
              <a:t> </a:t>
            </a:r>
            <a:r>
              <a:rPr lang="en-US" altLang="en-US" sz="3900" b="1" dirty="0" err="1">
                <a:latin typeface="Calibri" panose="020F0502020204030204" pitchFamily="34" charset="0"/>
                <a:ea typeface="Cambria" panose="02040503050406030204" pitchFamily="18" charset="0"/>
                <a:cs typeface="Calibri" panose="020F0502020204030204" pitchFamily="34" charset="0"/>
              </a:rPr>
              <a:t>sau</a:t>
            </a:r>
            <a:r>
              <a:rPr lang="en-US" altLang="en-US" sz="3900" b="1" dirty="0">
                <a:latin typeface="Calibri" panose="020F0502020204030204" pitchFamily="34" charset="0"/>
                <a:ea typeface="Cambria" panose="02040503050406030204" pitchFamily="18" charset="0"/>
                <a:cs typeface="Calibri" panose="020F0502020204030204" pitchFamily="34" charset="0"/>
              </a:rPr>
              <a:t>:</a:t>
            </a:r>
          </a:p>
        </p:txBody>
      </p:sp>
      <p:sp>
        <p:nvSpPr>
          <p:cNvPr id="23" name="TextBox 682">
            <a:extLst>
              <a:ext uri="{FF2B5EF4-FFF2-40B4-BE49-F238E27FC236}">
                <a16:creationId xmlns:a16="http://schemas.microsoft.com/office/drawing/2014/main" id="{3AD01937-B45D-324B-9EB3-158F69E621DE}"/>
              </a:ext>
            </a:extLst>
          </p:cNvPr>
          <p:cNvSpPr txBox="1"/>
          <p:nvPr/>
        </p:nvSpPr>
        <p:spPr>
          <a:xfrm>
            <a:off x="11165251" y="5744468"/>
            <a:ext cx="7121351" cy="3993252"/>
          </a:xfrm>
          <a:prstGeom prst="cloudCallout">
            <a:avLst>
              <a:gd name="adj1" fmla="val -39424"/>
              <a:gd name="adj2" fmla="val 46436"/>
            </a:avLst>
          </a:prstGeom>
          <a:solidFill>
            <a:schemeClr val="accent6">
              <a:lumMod val="20000"/>
              <a:lumOff val="80000"/>
            </a:schemeClr>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US" altLang="zh-CN" sz="4800" b="1" dirty="0" err="1">
                <a:solidFill>
                  <a:schemeClr val="tx1"/>
                </a:solidFill>
                <a:latin typeface="Calibri" panose="020F0502020204030204" pitchFamily="34" charset="0"/>
                <a:cs typeface="Calibri" panose="020F0502020204030204" pitchFamily="34" charset="0"/>
              </a:rPr>
              <a:t>Thảo</a:t>
            </a:r>
            <a:r>
              <a:rPr lang="en-US" altLang="zh-CN" sz="4800" b="1" dirty="0">
                <a:solidFill>
                  <a:schemeClr val="tx1"/>
                </a:solidFill>
                <a:latin typeface="Calibri" panose="020F0502020204030204" pitchFamily="34" charset="0"/>
                <a:cs typeface="Calibri" panose="020F0502020204030204" pitchFamily="34" charset="0"/>
              </a:rPr>
              <a:t> </a:t>
            </a:r>
            <a:r>
              <a:rPr lang="en-US" altLang="zh-CN" sz="4800" b="1" dirty="0" err="1">
                <a:solidFill>
                  <a:schemeClr val="tx1"/>
                </a:solidFill>
                <a:latin typeface="Calibri" panose="020F0502020204030204" pitchFamily="34" charset="0"/>
                <a:cs typeface="Calibri" panose="020F0502020204030204" pitchFamily="34" charset="0"/>
              </a:rPr>
              <a:t>luận</a:t>
            </a:r>
            <a:r>
              <a:rPr lang="en-US" altLang="zh-CN" sz="4800" b="1" dirty="0">
                <a:solidFill>
                  <a:schemeClr val="tx1"/>
                </a:solidFill>
                <a:latin typeface="Calibri" panose="020F0502020204030204" pitchFamily="34" charset="0"/>
                <a:cs typeface="Calibri" panose="020F0502020204030204" pitchFamily="34" charset="0"/>
              </a:rPr>
              <a:t> </a:t>
            </a:r>
            <a:r>
              <a:rPr lang="en-US" altLang="zh-CN" sz="4800" b="1" dirty="0" err="1">
                <a:solidFill>
                  <a:schemeClr val="tx1"/>
                </a:solidFill>
                <a:latin typeface="Calibri" panose="020F0502020204030204" pitchFamily="34" charset="0"/>
                <a:cs typeface="Calibri" panose="020F0502020204030204" pitchFamily="34" charset="0"/>
              </a:rPr>
              <a:t>nhóm</a:t>
            </a:r>
            <a:r>
              <a:rPr lang="en-US" altLang="zh-CN" sz="4800" b="1" dirty="0">
                <a:solidFill>
                  <a:schemeClr val="tx1"/>
                </a:solidFill>
                <a:latin typeface="Calibri" panose="020F0502020204030204" pitchFamily="34" charset="0"/>
                <a:cs typeface="Calibri" panose="020F0502020204030204" pitchFamily="34" charset="0"/>
              </a:rPr>
              <a:t> 3</a:t>
            </a:r>
          </a:p>
          <a:p>
            <a:pPr>
              <a:defRPr/>
            </a:pPr>
            <a:r>
              <a:rPr lang="en-US" altLang="zh-CN" sz="4800" i="1" dirty="0" err="1">
                <a:solidFill>
                  <a:schemeClr val="tx1"/>
                </a:solidFill>
                <a:latin typeface="Calibri" panose="020F0502020204030204" pitchFamily="34" charset="0"/>
                <a:cs typeface="Calibri" panose="020F0502020204030204" pitchFamily="34" charset="0"/>
              </a:rPr>
              <a:t>Thời</a:t>
            </a:r>
            <a:r>
              <a:rPr lang="en-US" altLang="zh-CN" sz="4800" i="1" dirty="0">
                <a:solidFill>
                  <a:schemeClr val="tx1"/>
                </a:solidFill>
                <a:latin typeface="Calibri" panose="020F0502020204030204" pitchFamily="34" charset="0"/>
                <a:cs typeface="Calibri" panose="020F0502020204030204" pitchFamily="34" charset="0"/>
              </a:rPr>
              <a:t> </a:t>
            </a:r>
            <a:r>
              <a:rPr lang="en-US" altLang="zh-CN" sz="4800" i="1" dirty="0" err="1">
                <a:solidFill>
                  <a:schemeClr val="tx1"/>
                </a:solidFill>
                <a:latin typeface="Calibri" panose="020F0502020204030204" pitchFamily="34" charset="0"/>
                <a:cs typeface="Calibri" panose="020F0502020204030204" pitchFamily="34" charset="0"/>
              </a:rPr>
              <a:t>gian</a:t>
            </a:r>
            <a:r>
              <a:rPr lang="en-US" altLang="zh-CN" sz="4800" i="1" dirty="0">
                <a:solidFill>
                  <a:schemeClr val="tx1"/>
                </a:solidFill>
                <a:latin typeface="Calibri" panose="020F0502020204030204" pitchFamily="34" charset="0"/>
                <a:cs typeface="Calibri" panose="020F0502020204030204" pitchFamily="34" charset="0"/>
              </a:rPr>
              <a:t>: 5 </a:t>
            </a:r>
            <a:r>
              <a:rPr lang="en-US" altLang="zh-CN" sz="4800" i="1" dirty="0" err="1">
                <a:solidFill>
                  <a:schemeClr val="tx1"/>
                </a:solidFill>
                <a:latin typeface="Calibri" panose="020F0502020204030204" pitchFamily="34" charset="0"/>
                <a:cs typeface="Calibri" panose="020F0502020204030204" pitchFamily="34" charset="0"/>
              </a:rPr>
              <a:t>phút</a:t>
            </a:r>
            <a:endParaRPr lang="zh-CN" altLang="en-US" sz="4800" i="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1584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ssolv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fltVal val="0"/>
                                          </p:val>
                                        </p:tav>
                                        <p:tav tm="100000">
                                          <p:val>
                                            <p:strVal val="#ppt_h"/>
                                          </p:val>
                                        </p:tav>
                                      </p:tavLst>
                                    </p:anim>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grpId="0" nodeType="clickEffect">
                                  <p:stCondLst>
                                    <p:cond delay="0"/>
                                  </p:stCondLst>
                                  <p:childTnLst>
                                    <p:animEffect transition="out" filter="circle(out)">
                                      <p:cBhvr>
                                        <p:cTn id="26" dur="2000"/>
                                        <p:tgtEl>
                                          <p:spTgt spid="23"/>
                                        </p:tgtEl>
                                      </p:cBhvr>
                                    </p:animEffect>
                                    <p:set>
                                      <p:cBhvr>
                                        <p:cTn id="27" dur="1" fill="hold">
                                          <p:stCondLst>
                                            <p:cond delay="1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379035">
            <a:off x="330319" y="19200"/>
            <a:ext cx="483932" cy="1155657"/>
          </a:xfrm>
          <a:prstGeom prst="rect">
            <a:avLst/>
          </a:prstGeom>
        </p:spPr>
      </p:pic>
      <p:pic>
        <p:nvPicPr>
          <p:cNvPr id="12" name="Picture 2">
            <a:extLst>
              <a:ext uri="{FF2B5EF4-FFF2-40B4-BE49-F238E27FC236}">
                <a16:creationId xmlns:a16="http://schemas.microsoft.com/office/drawing/2014/main" id="{F0977875-3AD8-1946-80CA-BFD1D27E6B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336234" y="6743700"/>
            <a:ext cx="16579921" cy="6004493"/>
          </a:xfrm>
          <a:prstGeom prst="rect">
            <a:avLst/>
          </a:prstGeom>
        </p:spPr>
      </p:pic>
      <p:pic>
        <p:nvPicPr>
          <p:cNvPr id="13" name="Picture 3">
            <a:extLst>
              <a:ext uri="{FF2B5EF4-FFF2-40B4-BE49-F238E27FC236}">
                <a16:creationId xmlns:a16="http://schemas.microsoft.com/office/drawing/2014/main" id="{72942FE2-1038-4C4C-8FC8-8155D884ED4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108011" y="7367328"/>
            <a:ext cx="16579921" cy="6462972"/>
          </a:xfrm>
          <a:prstGeom prst="rect">
            <a:avLst/>
          </a:prstGeom>
        </p:spPr>
      </p:pic>
      <p:pic>
        <p:nvPicPr>
          <p:cNvPr id="14" name="Picture 4">
            <a:extLst>
              <a:ext uri="{FF2B5EF4-FFF2-40B4-BE49-F238E27FC236}">
                <a16:creationId xmlns:a16="http://schemas.microsoft.com/office/drawing/2014/main" id="{A9158522-0C1D-6542-8809-3790C046F76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78262" y="8429823"/>
            <a:ext cx="708601" cy="534285"/>
          </a:xfrm>
          <a:prstGeom prst="rect">
            <a:avLst/>
          </a:prstGeom>
        </p:spPr>
      </p:pic>
      <p:sp>
        <p:nvSpPr>
          <p:cNvPr id="15" name="TextBox 14">
            <a:extLst>
              <a:ext uri="{FF2B5EF4-FFF2-40B4-BE49-F238E27FC236}">
                <a16:creationId xmlns:a16="http://schemas.microsoft.com/office/drawing/2014/main" id="{3FF655A9-30D0-C241-9CCD-6BE27BE3A026}"/>
              </a:ext>
            </a:extLst>
          </p:cNvPr>
          <p:cNvSpPr txBox="1"/>
          <p:nvPr/>
        </p:nvSpPr>
        <p:spPr>
          <a:xfrm>
            <a:off x="886863" y="9640669"/>
            <a:ext cx="6494085" cy="646331"/>
          </a:xfrm>
          <a:prstGeom prst="rect">
            <a:avLst/>
          </a:prstGeom>
          <a:noFill/>
        </p:spPr>
        <p:txBody>
          <a:bodyPr wrap="none" rtlCol="0">
            <a:spAutoFit/>
          </a:bodyPr>
          <a:lstStyle/>
          <a:p>
            <a:r>
              <a:rPr lang="en-VN" sz="3600" b="1" dirty="0"/>
              <a:t>Hình 1. </a:t>
            </a:r>
            <a:r>
              <a:rPr lang="en-VN" sz="3600" i="1" dirty="0"/>
              <a:t>Lược đồ tự nhiên châu Mĩ</a:t>
            </a:r>
          </a:p>
        </p:txBody>
      </p:sp>
      <p:pic>
        <p:nvPicPr>
          <p:cNvPr id="16" name="Picture 15">
            <a:extLst>
              <a:ext uri="{FF2B5EF4-FFF2-40B4-BE49-F238E27FC236}">
                <a16:creationId xmlns:a16="http://schemas.microsoft.com/office/drawing/2014/main" id="{2C5940A7-B675-514E-8471-4958AE39A0A5}"/>
              </a:ext>
            </a:extLst>
          </p:cNvPr>
          <p:cNvPicPr>
            <a:picLocks noChangeAspect="1"/>
          </p:cNvPicPr>
          <p:nvPr/>
        </p:nvPicPr>
        <p:blipFill rotWithShape="1">
          <a:blip r:embed="rId11">
            <a:extLst>
              <a:ext uri="{28A0092B-C50C-407E-A947-70E740481C1C}">
                <a14:useLocalDpi xmlns:a14="http://schemas.microsoft.com/office/drawing/2010/main" val="0"/>
              </a:ext>
            </a:extLst>
          </a:blip>
          <a:srcRect l="6277" t="1239" r="4276" b="4821"/>
          <a:stretch/>
        </p:blipFill>
        <p:spPr>
          <a:xfrm>
            <a:off x="1112948" y="191869"/>
            <a:ext cx="6659452" cy="9525000"/>
          </a:xfrm>
          <a:prstGeom prst="rect">
            <a:avLst/>
          </a:prstGeom>
        </p:spPr>
      </p:pic>
      <p:pic>
        <p:nvPicPr>
          <p:cNvPr id="7" name="Picture 6">
            <a:extLst>
              <a:ext uri="{FF2B5EF4-FFF2-40B4-BE49-F238E27FC236}">
                <a16:creationId xmlns:a16="http://schemas.microsoft.com/office/drawing/2014/main" id="{A11858DC-5F58-0048-9D5A-7AC84B5281EA}"/>
              </a:ext>
            </a:extLst>
          </p:cNvPr>
          <p:cNvPicPr>
            <a:picLocks noChangeAspect="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b="4152"/>
          <a:stretch/>
        </p:blipFill>
        <p:spPr>
          <a:xfrm>
            <a:off x="8580463" y="192755"/>
            <a:ext cx="8571744" cy="9524114"/>
          </a:xfrm>
          <a:prstGeom prst="rect">
            <a:avLst/>
          </a:prstGeom>
        </p:spPr>
      </p:pic>
      <p:sp>
        <p:nvSpPr>
          <p:cNvPr id="17" name="TextBox 16">
            <a:extLst>
              <a:ext uri="{FF2B5EF4-FFF2-40B4-BE49-F238E27FC236}">
                <a16:creationId xmlns:a16="http://schemas.microsoft.com/office/drawing/2014/main" id="{7C37DD45-DD4B-9F41-9181-AACDE3BBE873}"/>
              </a:ext>
            </a:extLst>
          </p:cNvPr>
          <p:cNvSpPr txBox="1"/>
          <p:nvPr/>
        </p:nvSpPr>
        <p:spPr>
          <a:xfrm>
            <a:off x="8976360" y="9640669"/>
            <a:ext cx="7779950" cy="646331"/>
          </a:xfrm>
          <a:prstGeom prst="rect">
            <a:avLst/>
          </a:prstGeom>
          <a:noFill/>
        </p:spPr>
        <p:txBody>
          <a:bodyPr wrap="none" rtlCol="0">
            <a:spAutoFit/>
          </a:bodyPr>
          <a:lstStyle/>
          <a:p>
            <a:r>
              <a:rPr lang="en-VN" sz="3600" b="1" dirty="0"/>
              <a:t>Hình 2. </a:t>
            </a:r>
            <a:r>
              <a:rPr lang="en-VN" sz="3600" i="1" dirty="0"/>
              <a:t>Một số cảnh thiên nhiên châu Mĩ</a:t>
            </a:r>
          </a:p>
        </p:txBody>
      </p:sp>
    </p:spTree>
    <p:extLst>
      <p:ext uri="{BB962C8B-B14F-4D97-AF65-F5344CB8AC3E}">
        <p14:creationId xmlns:p14="http://schemas.microsoft.com/office/powerpoint/2010/main" val="372954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5" name="Picture 9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646"/>
            <a:ext cx="2344311" cy="285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le 18">
            <a:extLst>
              <a:ext uri="{FF2B5EF4-FFF2-40B4-BE49-F238E27FC236}">
                <a16:creationId xmlns:a16="http://schemas.microsoft.com/office/drawing/2014/main" id="{5BA9CF45-B285-8844-9427-5958F267ECCC}"/>
              </a:ext>
            </a:extLst>
          </p:cNvPr>
          <p:cNvGraphicFramePr>
            <a:graphicFrameLocks noGrp="1"/>
          </p:cNvGraphicFramePr>
          <p:nvPr>
            <p:extLst>
              <p:ext uri="{D42A27DB-BD31-4B8C-83A1-F6EECF244321}">
                <p14:modId xmlns:p14="http://schemas.microsoft.com/office/powerpoint/2010/main" val="3374005461"/>
              </p:ext>
            </p:extLst>
          </p:nvPr>
        </p:nvGraphicFramePr>
        <p:xfrm>
          <a:off x="1967650" y="1257300"/>
          <a:ext cx="14720149" cy="6606540"/>
        </p:xfrm>
        <a:graphic>
          <a:graphicData uri="http://schemas.openxmlformats.org/drawingml/2006/table">
            <a:tbl>
              <a:tblPr firstRow="1" bandRow="1">
                <a:tableStyleId>{F5AB1C69-6EDB-4FF4-983F-18BD219EF322}</a:tableStyleId>
              </a:tblPr>
              <a:tblGrid>
                <a:gridCol w="5195150">
                  <a:extLst>
                    <a:ext uri="{9D8B030D-6E8A-4147-A177-3AD203B41FA5}">
                      <a16:colId xmlns:a16="http://schemas.microsoft.com/office/drawing/2014/main" val="2340578956"/>
                    </a:ext>
                  </a:extLst>
                </a:gridCol>
                <a:gridCol w="9524999">
                  <a:extLst>
                    <a:ext uri="{9D8B030D-6E8A-4147-A177-3AD203B41FA5}">
                      <a16:colId xmlns:a16="http://schemas.microsoft.com/office/drawing/2014/main" val="1990575916"/>
                    </a:ext>
                  </a:extLst>
                </a:gridCol>
              </a:tblGrid>
              <a:tr h="1219200">
                <a:tc>
                  <a:txBody>
                    <a:bodyPr/>
                    <a:lstStyle/>
                    <a:p>
                      <a:pPr algn="ctr">
                        <a:lnSpc>
                          <a:spcPct val="150000"/>
                        </a:lnSpc>
                      </a:pPr>
                      <a:r>
                        <a:rPr lang="en-VN" sz="4400" dirty="0"/>
                        <a:t>Khu vực</a:t>
                      </a:r>
                      <a:endParaRPr lang="en-VN" sz="4400" dirty="0">
                        <a:solidFill>
                          <a:schemeClr val="tx1"/>
                        </a:solidFill>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VN" sz="4400" dirty="0"/>
                        <a:t>Cảnh thiên nhiên tiêu biểu</a:t>
                      </a:r>
                      <a:endParaRPr lang="en-VN" sz="4400" dirty="0">
                        <a:solidFill>
                          <a:schemeClr val="tx1"/>
                        </a:solidFill>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9845257"/>
                  </a:ext>
                </a:extLst>
              </a:tr>
              <a:tr h="1714500">
                <a:tc>
                  <a:txBody>
                    <a:bodyPr/>
                    <a:lstStyle/>
                    <a:p>
                      <a:pPr algn="ctr">
                        <a:lnSpc>
                          <a:spcPct val="150000"/>
                        </a:lnSpc>
                      </a:pPr>
                      <a:r>
                        <a:rPr lang="en-VN" sz="4400" b="1" dirty="0"/>
                        <a:t>Bắc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US" sz="4400" i="1" dirty="0">
                          <a:latin typeface="Calibri" panose="020F0502020204030204" pitchFamily="34" charset="0"/>
                          <a:cs typeface="Calibri" panose="020F0502020204030204" pitchFamily="34" charset="0"/>
                        </a:rPr>
                        <a:t>b) </a:t>
                      </a:r>
                      <a:r>
                        <a:rPr lang="en-US" sz="4400" i="1" dirty="0" err="1">
                          <a:latin typeface="Calibri" panose="020F0502020204030204" pitchFamily="34" charset="0"/>
                          <a:cs typeface="Calibri" panose="020F0502020204030204" pitchFamily="34" charset="0"/>
                        </a:rPr>
                        <a:t>Đồng</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bằng</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Trung</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tâm</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Hoa</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Kì</a:t>
                      </a:r>
                      <a:r>
                        <a:rPr lang="en-US" sz="4400" i="1" dirty="0">
                          <a:latin typeface="Calibri" panose="020F0502020204030204" pitchFamily="34" charset="0"/>
                          <a:cs typeface="Calibri" panose="020F0502020204030204" pitchFamily="34" charset="0"/>
                        </a:rPr>
                        <a:t>)</a:t>
                      </a:r>
                    </a:p>
                    <a:p>
                      <a:pPr algn="ctr">
                        <a:lnSpc>
                          <a:spcPct val="100000"/>
                        </a:lnSpc>
                      </a:pPr>
                      <a:r>
                        <a:rPr lang="en-US" sz="4400" i="1" dirty="0">
                          <a:latin typeface="Calibri" panose="020F0502020204030204" pitchFamily="34" charset="0"/>
                          <a:cs typeface="Calibri" panose="020F0502020204030204" pitchFamily="34" charset="0"/>
                        </a:rPr>
                        <a:t>c) </a:t>
                      </a:r>
                      <a:r>
                        <a:rPr lang="en-US" sz="4400" i="1" dirty="0" err="1">
                          <a:latin typeface="Calibri" panose="020F0502020204030204" pitchFamily="34" charset="0"/>
                          <a:cs typeface="Calibri" panose="020F0502020204030204" pitchFamily="34" charset="0"/>
                        </a:rPr>
                        <a:t>Thác</a:t>
                      </a:r>
                      <a:r>
                        <a:rPr lang="en-US" sz="4400" i="1" dirty="0">
                          <a:latin typeface="Calibri" panose="020F0502020204030204" pitchFamily="34" charset="0"/>
                          <a:cs typeface="Calibri" panose="020F0502020204030204" pitchFamily="34" charset="0"/>
                        </a:rPr>
                        <a:t> Ni-a-</a:t>
                      </a:r>
                      <a:r>
                        <a:rPr lang="en-US" sz="4400" i="1" dirty="0" err="1">
                          <a:latin typeface="Calibri" panose="020F0502020204030204" pitchFamily="34" charset="0"/>
                          <a:cs typeface="Calibri" panose="020F0502020204030204" pitchFamily="34" charset="0"/>
                        </a:rPr>
                        <a:t>ga</a:t>
                      </a:r>
                      <a:r>
                        <a:rPr lang="en-US" sz="4400" i="1" dirty="0">
                          <a:latin typeface="Calibri" panose="020F0502020204030204" pitchFamily="34" charset="0"/>
                          <a:cs typeface="Calibri" panose="020F0502020204030204" pitchFamily="34" charset="0"/>
                        </a:rPr>
                        <a:t>-ra (</a:t>
                      </a:r>
                      <a:r>
                        <a:rPr lang="en-US" sz="4400" i="1" dirty="0" err="1">
                          <a:latin typeface="Calibri" panose="020F0502020204030204" pitchFamily="34" charset="0"/>
                          <a:cs typeface="Calibri" panose="020F0502020204030204" pitchFamily="34" charset="0"/>
                        </a:rPr>
                        <a:t>Hoa</a:t>
                      </a:r>
                      <a:r>
                        <a:rPr lang="en-US" sz="4400" i="1" dirty="0">
                          <a:latin typeface="Calibri" panose="020F0502020204030204" pitchFamily="34" charset="0"/>
                          <a:cs typeface="Calibri" panose="020F0502020204030204" pitchFamily="34" charset="0"/>
                        </a:rPr>
                        <a:t> </a:t>
                      </a:r>
                      <a:r>
                        <a:rPr lang="en-US" sz="4400" i="1" dirty="0" err="1">
                          <a:latin typeface="Calibri" panose="020F0502020204030204" pitchFamily="34" charset="0"/>
                          <a:cs typeface="Calibri" panose="020F0502020204030204" pitchFamily="34" charset="0"/>
                        </a:rPr>
                        <a:t>Kì</a:t>
                      </a:r>
                      <a:r>
                        <a:rPr lang="en-US" sz="4400" i="1" dirty="0">
                          <a:latin typeface="Calibri" panose="020F0502020204030204" pitchFamily="34" charset="0"/>
                          <a:cs typeface="Calibri" panose="020F0502020204030204" pitchFamily="34" charset="0"/>
                        </a:rPr>
                        <a:t>)</a:t>
                      </a:r>
                      <a:endParaRPr lang="en-VN" sz="4400" i="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179908"/>
                  </a:ext>
                </a:extLst>
              </a:tr>
              <a:tr h="1524000">
                <a:tc>
                  <a:txBody>
                    <a:bodyPr/>
                    <a:lstStyle/>
                    <a:p>
                      <a:pPr algn="ctr">
                        <a:lnSpc>
                          <a:spcPct val="150000"/>
                        </a:lnSpc>
                      </a:pPr>
                      <a:r>
                        <a:rPr lang="en-VN" sz="4400" b="1" dirty="0"/>
                        <a:t>Trung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VN" sz="4400" i="1" dirty="0">
                          <a:latin typeface="Calibri" panose="020F0502020204030204" pitchFamily="34" charset="0"/>
                          <a:cs typeface="Calibri" panose="020F0502020204030204" pitchFamily="34" charset="0"/>
                        </a:rPr>
                        <a:t>g) Bãi biển ở vùng Ca-ri-bê</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0902703"/>
                  </a:ext>
                </a:extLst>
              </a:tr>
              <a:tr h="1943100">
                <a:tc>
                  <a:txBody>
                    <a:bodyPr/>
                    <a:lstStyle/>
                    <a:p>
                      <a:pPr algn="ctr">
                        <a:lnSpc>
                          <a:spcPct val="150000"/>
                        </a:lnSpc>
                      </a:pPr>
                      <a:r>
                        <a:rPr lang="en-VN" sz="4400" b="1" dirty="0"/>
                        <a:t>Nam Mĩ</a:t>
                      </a:r>
                      <a:endParaRPr lang="en-VN" sz="4400" b="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4400" i="1" dirty="0">
                          <a:latin typeface="Calibri" panose="020F0502020204030204" pitchFamily="34" charset="0"/>
                          <a:cs typeface="Calibri" panose="020F0502020204030204" pitchFamily="34" charset="0"/>
                        </a:rPr>
                        <a:t>a) Núi An-đét (Pê-ru)</a:t>
                      </a:r>
                    </a:p>
                    <a:p>
                      <a:pPr algn="ctr">
                        <a:lnSpc>
                          <a:spcPct val="100000"/>
                        </a:lnSpc>
                      </a:pPr>
                      <a:r>
                        <a:rPr lang="en-US" sz="4400" i="1" dirty="0">
                          <a:latin typeface="Calibri" panose="020F0502020204030204" pitchFamily="34" charset="0"/>
                          <a:cs typeface="Calibri" panose="020F0502020204030204" pitchFamily="34" charset="0"/>
                        </a:rPr>
                        <a:t>d) </a:t>
                      </a:r>
                      <a:r>
                        <a:rPr lang="en-US" sz="4400" i="1" dirty="0" err="1">
                          <a:latin typeface="Calibri" panose="020F0502020204030204" pitchFamily="34" charset="0"/>
                          <a:cs typeface="Calibri" panose="020F0502020204030204" pitchFamily="34" charset="0"/>
                        </a:rPr>
                        <a:t>Sông</a:t>
                      </a:r>
                      <a:r>
                        <a:rPr lang="en-US" sz="4400" i="1" dirty="0">
                          <a:latin typeface="Calibri" panose="020F0502020204030204" pitchFamily="34" charset="0"/>
                          <a:cs typeface="Calibri" panose="020F0502020204030204" pitchFamily="34" charset="0"/>
                        </a:rPr>
                        <a:t> A-ma-</a:t>
                      </a:r>
                      <a:r>
                        <a:rPr lang="en-US" sz="4400" i="1" dirty="0" err="1">
                          <a:latin typeface="Calibri" panose="020F0502020204030204" pitchFamily="34" charset="0"/>
                          <a:cs typeface="Calibri" panose="020F0502020204030204" pitchFamily="34" charset="0"/>
                        </a:rPr>
                        <a:t>dôn</a:t>
                      </a:r>
                      <a:r>
                        <a:rPr lang="en-US" sz="4400" i="1" dirty="0">
                          <a:latin typeface="Calibri" panose="020F0502020204030204" pitchFamily="34" charset="0"/>
                          <a:cs typeface="Calibri" panose="020F0502020204030204" pitchFamily="34" charset="0"/>
                        </a:rPr>
                        <a:t> (Bra-</a:t>
                      </a:r>
                      <a:r>
                        <a:rPr lang="en-US" sz="4400" i="1" dirty="0" err="1">
                          <a:latin typeface="Calibri" panose="020F0502020204030204" pitchFamily="34" charset="0"/>
                          <a:cs typeface="Calibri" panose="020F0502020204030204" pitchFamily="34" charset="0"/>
                        </a:rPr>
                        <a:t>xin</a:t>
                      </a:r>
                      <a:r>
                        <a:rPr lang="en-US" sz="4400" i="1" dirty="0">
                          <a:latin typeface="Calibri" panose="020F0502020204030204" pitchFamily="34" charset="0"/>
                          <a:cs typeface="Calibri" panose="020F0502020204030204" pitchFamily="34" charset="0"/>
                        </a:rPr>
                        <a:t>)</a:t>
                      </a:r>
                    </a:p>
                    <a:p>
                      <a:pPr algn="ctr">
                        <a:lnSpc>
                          <a:spcPct val="100000"/>
                        </a:lnSpc>
                      </a:pPr>
                      <a:r>
                        <a:rPr lang="en-US" sz="4400" i="1" dirty="0">
                          <a:latin typeface="Calibri" panose="020F0502020204030204" pitchFamily="34" charset="0"/>
                          <a:cs typeface="Calibri" panose="020F0502020204030204" pitchFamily="34" charset="0"/>
                        </a:rPr>
                        <a:t>e) Hoang </a:t>
                      </a:r>
                      <a:r>
                        <a:rPr lang="en-US" sz="4400" i="1" dirty="0" err="1">
                          <a:latin typeface="Calibri" panose="020F0502020204030204" pitchFamily="34" charset="0"/>
                          <a:cs typeface="Calibri" panose="020F0502020204030204" pitchFamily="34" charset="0"/>
                        </a:rPr>
                        <a:t>mạc</a:t>
                      </a:r>
                      <a:r>
                        <a:rPr lang="en-US" sz="4400" i="1" dirty="0">
                          <a:latin typeface="Calibri" panose="020F0502020204030204" pitchFamily="34" charset="0"/>
                          <a:cs typeface="Calibri" panose="020F0502020204030204" pitchFamily="34" charset="0"/>
                        </a:rPr>
                        <a:t> A-ta-ca-ma (Chi-</a:t>
                      </a:r>
                      <a:r>
                        <a:rPr lang="en-US" sz="4400" i="1" dirty="0" err="1">
                          <a:latin typeface="Calibri" panose="020F0502020204030204" pitchFamily="34" charset="0"/>
                          <a:cs typeface="Calibri" panose="020F0502020204030204" pitchFamily="34" charset="0"/>
                        </a:rPr>
                        <a:t>lê</a:t>
                      </a:r>
                      <a:r>
                        <a:rPr lang="en-US" sz="4400" i="1" dirty="0">
                          <a:latin typeface="Calibri" panose="020F0502020204030204" pitchFamily="34" charset="0"/>
                          <a:cs typeface="Calibri" panose="020F0502020204030204" pitchFamily="34" charset="0"/>
                        </a:rPr>
                        <a:t>)</a:t>
                      </a:r>
                      <a:endParaRPr lang="en-VN" sz="4400" i="1" dirty="0">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8459617"/>
                  </a:ext>
                </a:extLst>
              </a:tr>
            </a:tbl>
          </a:graphicData>
        </a:graphic>
      </p:graphicFrame>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2877800" y="6784747"/>
            <a:ext cx="6248401" cy="3502253"/>
          </a:xfrm>
          <a:prstGeom prst="rect">
            <a:avLst/>
          </a:prstGeom>
        </p:spPr>
      </p:pic>
    </p:spTree>
    <p:extLst>
      <p:ext uri="{BB962C8B-B14F-4D97-AF65-F5344CB8AC3E}">
        <p14:creationId xmlns:p14="http://schemas.microsoft.com/office/powerpoint/2010/main" val="2932057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92107" y="302960"/>
            <a:ext cx="7594600" cy="47058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390710" y="5291733"/>
            <a:ext cx="7328779" cy="48809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580418" y="271366"/>
            <a:ext cx="7086051" cy="4747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752432" y="8418374"/>
            <a:ext cx="4187675" cy="1754326"/>
          </a:xfrm>
          <a:prstGeom prst="rect">
            <a:avLst/>
          </a:prstGeom>
          <a:noFill/>
        </p:spPr>
        <p:txBody>
          <a:bodyPr wrap="square" rtlCol="0">
            <a:spAutoFit/>
          </a:bodyPr>
          <a:lstStyle/>
          <a:p>
            <a:pPr algn="ctr"/>
            <a:r>
              <a:rPr lang="en-VN" sz="3600" b="1"/>
              <a:t>Một số</a:t>
            </a:r>
            <a:r>
              <a:rPr lang="vi-VN" sz="3600" b="1"/>
              <a:t> hình ảnh đồng bằng Trung Tâm, Hoa Kì</a:t>
            </a:r>
            <a:endParaRPr lang="en-VN" sz="3600" b="1" dirty="0"/>
          </a:p>
        </p:txBody>
      </p:sp>
    </p:spTree>
    <p:extLst>
      <p:ext uri="{BB962C8B-B14F-4D97-AF65-F5344CB8AC3E}">
        <p14:creationId xmlns:p14="http://schemas.microsoft.com/office/powerpoint/2010/main" val="752310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53586" y="302960"/>
            <a:ext cx="7504614" cy="47058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390796" y="5291733"/>
            <a:ext cx="7328607" cy="48809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539436" y="519270"/>
            <a:ext cx="7328607" cy="44895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752432" y="8418374"/>
            <a:ext cx="4187675" cy="1754326"/>
          </a:xfrm>
          <a:prstGeom prst="rect">
            <a:avLst/>
          </a:prstGeom>
          <a:noFill/>
        </p:spPr>
        <p:txBody>
          <a:bodyPr wrap="square" rtlCol="0">
            <a:spAutoFit/>
          </a:bodyPr>
          <a:lstStyle/>
          <a:p>
            <a:pPr algn="ctr"/>
            <a:r>
              <a:rPr lang="en-VN" sz="3600" b="1"/>
              <a:t>Một số</a:t>
            </a:r>
            <a:r>
              <a:rPr lang="vi-VN" sz="3600" b="1"/>
              <a:t> hình ảnh thác Ni-a-ga-ra, Hoa Kì</a:t>
            </a:r>
            <a:endParaRPr lang="en-VN" sz="3600" b="1" dirty="0"/>
          </a:p>
        </p:txBody>
      </p:sp>
    </p:spTree>
    <p:extLst>
      <p:ext uri="{BB962C8B-B14F-4D97-AF65-F5344CB8AC3E}">
        <p14:creationId xmlns:p14="http://schemas.microsoft.com/office/powerpoint/2010/main" val="3551263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stretch>
            <a:fillRect/>
          </a:stretch>
        </p:blipFill>
        <p:spPr>
          <a:xfrm>
            <a:off x="692107" y="282576"/>
            <a:ext cx="7594600" cy="47466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stretch>
            <a:fillRect/>
          </a:stretch>
        </p:blipFill>
        <p:spPr>
          <a:xfrm>
            <a:off x="5257800" y="5291733"/>
            <a:ext cx="7594599" cy="48809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stretch>
            <a:fillRect/>
          </a:stretch>
        </p:blipFill>
        <p:spPr>
          <a:xfrm>
            <a:off x="9555388" y="271366"/>
            <a:ext cx="7132411" cy="4747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966216" y="8394395"/>
            <a:ext cx="4187675" cy="1754326"/>
          </a:xfrm>
          <a:prstGeom prst="rect">
            <a:avLst/>
          </a:prstGeom>
          <a:noFill/>
        </p:spPr>
        <p:txBody>
          <a:bodyPr wrap="square" rtlCol="0">
            <a:spAutoFit/>
          </a:bodyPr>
          <a:lstStyle/>
          <a:p>
            <a:pPr algn="ctr"/>
            <a:r>
              <a:rPr lang="en-VN" sz="3600" b="1" dirty="0"/>
              <a:t>Một </a:t>
            </a:r>
            <a:r>
              <a:rPr lang="en-VN" sz="3600" b="1"/>
              <a:t>số </a:t>
            </a:r>
            <a:r>
              <a:rPr lang="vi-VN" sz="3600" b="1"/>
              <a:t>hình ảnh </a:t>
            </a:r>
            <a:r>
              <a:rPr lang="en-VN" sz="3600" b="1"/>
              <a:t>hòn đảo,</a:t>
            </a:r>
            <a:r>
              <a:rPr lang="vi-VN" sz="3600" b="1"/>
              <a:t> </a:t>
            </a:r>
            <a:r>
              <a:rPr lang="en-VN" sz="3600" b="1"/>
              <a:t>bãi </a:t>
            </a:r>
            <a:r>
              <a:rPr lang="en-VN" sz="3600" b="1" dirty="0"/>
              <a:t>biển Ca-ri-bê</a:t>
            </a:r>
          </a:p>
        </p:txBody>
      </p:sp>
    </p:spTree>
    <p:extLst>
      <p:ext uri="{BB962C8B-B14F-4D97-AF65-F5344CB8AC3E}">
        <p14:creationId xmlns:p14="http://schemas.microsoft.com/office/powerpoint/2010/main" val="3369653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84504" y="302960"/>
            <a:ext cx="7042777" cy="47058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390796" y="5291790"/>
            <a:ext cx="7328607" cy="48808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539436" y="302960"/>
            <a:ext cx="7328607" cy="46596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752432" y="8591371"/>
            <a:ext cx="4187675" cy="1200329"/>
          </a:xfrm>
          <a:prstGeom prst="rect">
            <a:avLst/>
          </a:prstGeom>
          <a:noFill/>
        </p:spPr>
        <p:txBody>
          <a:bodyPr wrap="square" rtlCol="0">
            <a:spAutoFit/>
          </a:bodyPr>
          <a:lstStyle/>
          <a:p>
            <a:pPr algn="ctr"/>
            <a:r>
              <a:rPr lang="en-VN" sz="3600" b="1"/>
              <a:t>Một số</a:t>
            </a:r>
            <a:r>
              <a:rPr lang="vi-VN" sz="3600" b="1"/>
              <a:t> hình ảnh núi An-đét, Pê-ru</a:t>
            </a:r>
            <a:endParaRPr lang="en-VN" sz="3600" b="1" dirty="0"/>
          </a:p>
        </p:txBody>
      </p:sp>
    </p:spTree>
    <p:extLst>
      <p:ext uri="{BB962C8B-B14F-4D97-AF65-F5344CB8AC3E}">
        <p14:creationId xmlns:p14="http://schemas.microsoft.com/office/powerpoint/2010/main" val="1192829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84504" y="302960"/>
            <a:ext cx="7042777" cy="4692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412673" y="5291790"/>
            <a:ext cx="7284853" cy="48808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373378" y="302960"/>
            <a:ext cx="7328607" cy="46596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752432" y="8343900"/>
            <a:ext cx="4187675" cy="1754326"/>
          </a:xfrm>
          <a:prstGeom prst="rect">
            <a:avLst/>
          </a:prstGeom>
          <a:noFill/>
        </p:spPr>
        <p:txBody>
          <a:bodyPr wrap="square" rtlCol="0">
            <a:spAutoFit/>
          </a:bodyPr>
          <a:lstStyle/>
          <a:p>
            <a:pPr algn="ctr"/>
            <a:r>
              <a:rPr lang="en-VN" sz="3600" b="1"/>
              <a:t>Một số</a:t>
            </a:r>
            <a:r>
              <a:rPr lang="vi-VN" sz="3600" b="1"/>
              <a:t> hình ảnh sông A-ma-dôn, Bra-xin </a:t>
            </a:r>
            <a:endParaRPr lang="en-VN" sz="3600" b="1" dirty="0"/>
          </a:p>
        </p:txBody>
      </p:sp>
    </p:spTree>
    <p:extLst>
      <p:ext uri="{BB962C8B-B14F-4D97-AF65-F5344CB8AC3E}">
        <p14:creationId xmlns:p14="http://schemas.microsoft.com/office/powerpoint/2010/main" val="805917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9AFC0C7-3EAB-0F4D-9FCF-E68500D475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50000"/>
          <a:stretch/>
        </p:blipFill>
        <p:spPr>
          <a:xfrm flipH="1">
            <a:off x="-23038" y="7284753"/>
            <a:ext cx="18463438" cy="3002247"/>
          </a:xfrm>
          <a:prstGeom prst="rect">
            <a:avLst/>
          </a:prstGeom>
        </p:spPr>
      </p:pic>
      <p:pic>
        <p:nvPicPr>
          <p:cNvPr id="9" name="Picture 10">
            <a:extLst>
              <a:ext uri="{FF2B5EF4-FFF2-40B4-BE49-F238E27FC236}">
                <a16:creationId xmlns:a16="http://schemas.microsoft.com/office/drawing/2014/main" id="{ED206BDF-941B-EB41-AD90-E7A0795F3E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2877800" y="6784747"/>
            <a:ext cx="6248401" cy="3502253"/>
          </a:xfrm>
          <a:prstGeom prst="rect">
            <a:avLst/>
          </a:prstGeom>
        </p:spPr>
      </p:pic>
      <p:pic>
        <p:nvPicPr>
          <p:cNvPr id="10" name="Picture 3">
            <a:extLst>
              <a:ext uri="{FF2B5EF4-FFF2-40B4-BE49-F238E27FC236}">
                <a16:creationId xmlns:a16="http://schemas.microsoft.com/office/drawing/2014/main" id="{BF4FA0BD-0AF5-4142-9B9E-88C804F9AF7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92374">
            <a:off x="919067" y="6720474"/>
            <a:ext cx="1388421" cy="1482959"/>
          </a:xfrm>
          <a:prstGeom prst="rect">
            <a:avLst/>
          </a:prstGeom>
        </p:spPr>
      </p:pic>
      <p:pic>
        <p:nvPicPr>
          <p:cNvPr id="14" name="Picture 15">
            <a:extLst>
              <a:ext uri="{FF2B5EF4-FFF2-40B4-BE49-F238E27FC236}">
                <a16:creationId xmlns:a16="http://schemas.microsoft.com/office/drawing/2014/main" id="{DEE33426-4092-CE4F-9F0C-AC0B741FB9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181600" y="134342"/>
            <a:ext cx="477238" cy="477238"/>
          </a:xfrm>
          <a:prstGeom prst="rect">
            <a:avLst/>
          </a:prstGeom>
        </p:spPr>
      </p:pic>
      <p:pic>
        <p:nvPicPr>
          <p:cNvPr id="15" name="Picture 23">
            <a:extLst>
              <a:ext uri="{FF2B5EF4-FFF2-40B4-BE49-F238E27FC236}">
                <a16:creationId xmlns:a16="http://schemas.microsoft.com/office/drawing/2014/main" id="{A40C4312-6548-2045-A381-D981304829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231191"/>
            <a:ext cx="715856" cy="715856"/>
          </a:xfrm>
          <a:prstGeom prst="rect">
            <a:avLst/>
          </a:prstGeom>
        </p:spPr>
      </p:pic>
      <p:pic>
        <p:nvPicPr>
          <p:cNvPr id="16" name="Picture 24">
            <a:extLst>
              <a:ext uri="{FF2B5EF4-FFF2-40B4-BE49-F238E27FC236}">
                <a16:creationId xmlns:a16="http://schemas.microsoft.com/office/drawing/2014/main" id="{74758BEA-2606-154D-86A4-AED59690CB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281780" y="611580"/>
            <a:ext cx="477238" cy="477238"/>
          </a:xfrm>
          <a:prstGeom prst="rect">
            <a:avLst/>
          </a:prstGeom>
        </p:spPr>
      </p:pic>
      <p:pic>
        <p:nvPicPr>
          <p:cNvPr id="3" name="Picture 2">
            <a:extLst>
              <a:ext uri="{FF2B5EF4-FFF2-40B4-BE49-F238E27FC236}">
                <a16:creationId xmlns:a16="http://schemas.microsoft.com/office/drawing/2014/main" id="{76ABD074-AD82-124B-865D-A4AB6E4E4AC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84504" y="448217"/>
            <a:ext cx="7042777" cy="440173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14CADC4E-6C9D-7B4C-9C0D-F5947047C4F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638503" y="5291790"/>
            <a:ext cx="6833192" cy="48808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6FED6EE-33E6-0449-B02F-403B5CA447A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373378" y="434210"/>
            <a:ext cx="7328607" cy="43971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B4A3E0E4-61D8-284F-926E-CD2B12735449}"/>
              </a:ext>
            </a:extLst>
          </p:cNvPr>
          <p:cNvSpPr txBox="1"/>
          <p:nvPr/>
        </p:nvSpPr>
        <p:spPr>
          <a:xfrm>
            <a:off x="752432" y="8343900"/>
            <a:ext cx="4187675" cy="1754326"/>
          </a:xfrm>
          <a:prstGeom prst="rect">
            <a:avLst/>
          </a:prstGeom>
          <a:noFill/>
        </p:spPr>
        <p:txBody>
          <a:bodyPr wrap="square" rtlCol="0">
            <a:spAutoFit/>
          </a:bodyPr>
          <a:lstStyle/>
          <a:p>
            <a:pPr algn="ctr"/>
            <a:r>
              <a:rPr lang="en-VN" sz="3600" b="1"/>
              <a:t>Một số</a:t>
            </a:r>
            <a:r>
              <a:rPr lang="vi-VN" sz="3600" b="1"/>
              <a:t> hình ảnh hoang mạc A-ta-ca-ma, Chi-lê</a:t>
            </a:r>
            <a:endParaRPr lang="en-VN" sz="3600" b="1" dirty="0"/>
          </a:p>
        </p:txBody>
      </p:sp>
    </p:spTree>
    <p:extLst>
      <p:ext uri="{BB962C8B-B14F-4D97-AF65-F5344CB8AC3E}">
        <p14:creationId xmlns:p14="http://schemas.microsoft.com/office/powerpoint/2010/main" val="1489127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379035">
            <a:off x="330319" y="19200"/>
            <a:ext cx="483932" cy="1155657"/>
          </a:xfrm>
          <a:prstGeom prst="rect">
            <a:avLst/>
          </a:prstGeom>
        </p:spPr>
      </p:pic>
      <p:pic>
        <p:nvPicPr>
          <p:cNvPr id="12" name="Picture 2">
            <a:extLst>
              <a:ext uri="{FF2B5EF4-FFF2-40B4-BE49-F238E27FC236}">
                <a16:creationId xmlns:a16="http://schemas.microsoft.com/office/drawing/2014/main" id="{F0977875-3AD8-1946-80CA-BFD1D27E6B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336234" y="6743700"/>
            <a:ext cx="16579921" cy="6004493"/>
          </a:xfrm>
          <a:prstGeom prst="rect">
            <a:avLst/>
          </a:prstGeom>
        </p:spPr>
      </p:pic>
      <p:pic>
        <p:nvPicPr>
          <p:cNvPr id="13" name="Picture 3">
            <a:extLst>
              <a:ext uri="{FF2B5EF4-FFF2-40B4-BE49-F238E27FC236}">
                <a16:creationId xmlns:a16="http://schemas.microsoft.com/office/drawing/2014/main" id="{72942FE2-1038-4C4C-8FC8-8155D884ED4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108011" y="7367328"/>
            <a:ext cx="16579921" cy="6462972"/>
          </a:xfrm>
          <a:prstGeom prst="rect">
            <a:avLst/>
          </a:prstGeom>
        </p:spPr>
      </p:pic>
      <p:pic>
        <p:nvPicPr>
          <p:cNvPr id="14" name="Picture 4">
            <a:extLst>
              <a:ext uri="{FF2B5EF4-FFF2-40B4-BE49-F238E27FC236}">
                <a16:creationId xmlns:a16="http://schemas.microsoft.com/office/drawing/2014/main" id="{A9158522-0C1D-6542-8809-3790C046F76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78262" y="8429823"/>
            <a:ext cx="708601" cy="534285"/>
          </a:xfrm>
          <a:prstGeom prst="rect">
            <a:avLst/>
          </a:prstGeom>
        </p:spPr>
      </p:pic>
      <p:sp>
        <p:nvSpPr>
          <p:cNvPr id="15" name="TextBox 14">
            <a:extLst>
              <a:ext uri="{FF2B5EF4-FFF2-40B4-BE49-F238E27FC236}">
                <a16:creationId xmlns:a16="http://schemas.microsoft.com/office/drawing/2014/main" id="{3FF655A9-30D0-C241-9CCD-6BE27BE3A026}"/>
              </a:ext>
            </a:extLst>
          </p:cNvPr>
          <p:cNvSpPr txBox="1"/>
          <p:nvPr/>
        </p:nvSpPr>
        <p:spPr>
          <a:xfrm>
            <a:off x="886863" y="9640669"/>
            <a:ext cx="6494085" cy="646331"/>
          </a:xfrm>
          <a:prstGeom prst="rect">
            <a:avLst/>
          </a:prstGeom>
          <a:noFill/>
        </p:spPr>
        <p:txBody>
          <a:bodyPr wrap="none" rtlCol="0">
            <a:spAutoFit/>
          </a:bodyPr>
          <a:lstStyle/>
          <a:p>
            <a:r>
              <a:rPr lang="en-VN" sz="3600" b="1" dirty="0"/>
              <a:t>Hình 1. </a:t>
            </a:r>
            <a:r>
              <a:rPr lang="en-VN" sz="3600" i="1" dirty="0"/>
              <a:t>Lược đồ tự nhiên châu Mĩ</a:t>
            </a:r>
          </a:p>
        </p:txBody>
      </p:sp>
      <p:pic>
        <p:nvPicPr>
          <p:cNvPr id="16" name="Picture 15">
            <a:extLst>
              <a:ext uri="{FF2B5EF4-FFF2-40B4-BE49-F238E27FC236}">
                <a16:creationId xmlns:a16="http://schemas.microsoft.com/office/drawing/2014/main" id="{2C5940A7-B675-514E-8471-4958AE39A0A5}"/>
              </a:ext>
            </a:extLst>
          </p:cNvPr>
          <p:cNvPicPr>
            <a:picLocks noChangeAspect="1"/>
          </p:cNvPicPr>
          <p:nvPr/>
        </p:nvPicPr>
        <p:blipFill rotWithShape="1">
          <a:blip r:embed="rId11">
            <a:extLst>
              <a:ext uri="{28A0092B-C50C-407E-A947-70E740481C1C}">
                <a14:useLocalDpi xmlns:a14="http://schemas.microsoft.com/office/drawing/2010/main" val="0"/>
              </a:ext>
            </a:extLst>
          </a:blip>
          <a:srcRect l="6277" t="1239" r="4276" b="4821"/>
          <a:stretch/>
        </p:blipFill>
        <p:spPr>
          <a:xfrm>
            <a:off x="1112948" y="191869"/>
            <a:ext cx="6659452" cy="9525000"/>
          </a:xfrm>
          <a:prstGeom prst="rect">
            <a:avLst/>
          </a:prstGeom>
        </p:spPr>
      </p:pic>
      <p:grpSp>
        <p:nvGrpSpPr>
          <p:cNvPr id="18" name="Group 11">
            <a:extLst>
              <a:ext uri="{FF2B5EF4-FFF2-40B4-BE49-F238E27FC236}">
                <a16:creationId xmlns:a16="http://schemas.microsoft.com/office/drawing/2014/main" id="{DCE64DBE-A8F2-4448-9E86-BF4DCFC7C34D}"/>
              </a:ext>
            </a:extLst>
          </p:cNvPr>
          <p:cNvGrpSpPr/>
          <p:nvPr/>
        </p:nvGrpSpPr>
        <p:grpSpPr>
          <a:xfrm>
            <a:off x="8325370" y="1194058"/>
            <a:ext cx="9197086" cy="2648517"/>
            <a:chOff x="0" y="0"/>
            <a:chExt cx="1106252" cy="773743"/>
          </a:xfrm>
        </p:grpSpPr>
        <p:sp>
          <p:nvSpPr>
            <p:cNvPr id="19" name="Freeform 12">
              <a:extLst>
                <a:ext uri="{FF2B5EF4-FFF2-40B4-BE49-F238E27FC236}">
                  <a16:creationId xmlns:a16="http://schemas.microsoft.com/office/drawing/2014/main" id="{3D12D63A-9135-6C47-8945-63C7061A4AB0}"/>
                </a:ext>
              </a:extLst>
            </p:cNvPr>
            <p:cNvSpPr/>
            <p:nvPr/>
          </p:nvSpPr>
          <p:spPr>
            <a:xfrm>
              <a:off x="0" y="0"/>
              <a:ext cx="1106252" cy="773743"/>
            </a:xfrm>
            <a:custGeom>
              <a:avLst/>
              <a:gdLst/>
              <a:ahLst/>
              <a:cxnLst/>
              <a:rect l="l" t="t" r="r" b="b"/>
              <a:pathLst>
                <a:path w="1106252" h="773743">
                  <a:moveTo>
                    <a:pt x="981791" y="773743"/>
                  </a:moveTo>
                  <a:lnTo>
                    <a:pt x="124460" y="773743"/>
                  </a:lnTo>
                  <a:cubicBezTo>
                    <a:pt x="55880" y="773743"/>
                    <a:pt x="0" y="717863"/>
                    <a:pt x="0" y="649283"/>
                  </a:cubicBezTo>
                  <a:lnTo>
                    <a:pt x="0" y="124460"/>
                  </a:lnTo>
                  <a:cubicBezTo>
                    <a:pt x="0" y="55880"/>
                    <a:pt x="55880" y="0"/>
                    <a:pt x="124460" y="0"/>
                  </a:cubicBezTo>
                  <a:lnTo>
                    <a:pt x="981792" y="0"/>
                  </a:lnTo>
                  <a:cubicBezTo>
                    <a:pt x="1050372" y="0"/>
                    <a:pt x="1106252" y="55880"/>
                    <a:pt x="1106252" y="124460"/>
                  </a:cubicBezTo>
                  <a:lnTo>
                    <a:pt x="1106252" y="649283"/>
                  </a:lnTo>
                  <a:cubicBezTo>
                    <a:pt x="1106252" y="717863"/>
                    <a:pt x="1050372" y="773743"/>
                    <a:pt x="981792" y="773743"/>
                  </a:cubicBezTo>
                  <a:close/>
                </a:path>
              </a:pathLst>
            </a:custGeom>
            <a:solidFill>
              <a:srgbClr val="442F27"/>
            </a:solidFill>
          </p:spPr>
          <p:txBody>
            <a:bodyPr/>
            <a:lstStyle/>
            <a:p>
              <a:endParaRPr lang="en-VN" dirty="0"/>
            </a:p>
          </p:txBody>
        </p:sp>
      </p:grpSp>
      <p:sp>
        <p:nvSpPr>
          <p:cNvPr id="20" name="TextBox 19">
            <a:extLst>
              <a:ext uri="{FF2B5EF4-FFF2-40B4-BE49-F238E27FC236}">
                <a16:creationId xmlns:a16="http://schemas.microsoft.com/office/drawing/2014/main" id="{F7234FA2-3B06-2D47-AFDA-304ACCE009D6}"/>
              </a:ext>
            </a:extLst>
          </p:cNvPr>
          <p:cNvSpPr txBox="1"/>
          <p:nvPr/>
        </p:nvSpPr>
        <p:spPr>
          <a:xfrm>
            <a:off x="8543338" y="1772513"/>
            <a:ext cx="8846138" cy="1446550"/>
          </a:xfrm>
          <a:prstGeom prst="rect">
            <a:avLst/>
          </a:prstGeom>
          <a:noFill/>
        </p:spPr>
        <p:txBody>
          <a:bodyPr wrap="square" rtlCol="0">
            <a:spAutoFit/>
          </a:bodyPr>
          <a:lstStyle/>
          <a:p>
            <a:r>
              <a:rPr lang="en-VN" sz="4400" b="1" dirty="0">
                <a:solidFill>
                  <a:schemeClr val="bg1"/>
                </a:solidFill>
              </a:rPr>
              <a:t>Quan sát hình bên, em có nhận xét gì về địa hình châu Mĩ.</a:t>
            </a:r>
          </a:p>
        </p:txBody>
      </p:sp>
      <p:grpSp>
        <p:nvGrpSpPr>
          <p:cNvPr id="25" name="Group 11">
            <a:extLst>
              <a:ext uri="{FF2B5EF4-FFF2-40B4-BE49-F238E27FC236}">
                <a16:creationId xmlns:a16="http://schemas.microsoft.com/office/drawing/2014/main" id="{D4FE9F0D-6B25-6040-9DAC-2AD214575E3D}"/>
              </a:ext>
            </a:extLst>
          </p:cNvPr>
          <p:cNvGrpSpPr/>
          <p:nvPr/>
        </p:nvGrpSpPr>
        <p:grpSpPr>
          <a:xfrm>
            <a:off x="8325370" y="1142756"/>
            <a:ext cx="9197086" cy="2699819"/>
            <a:chOff x="0" y="0"/>
            <a:chExt cx="1106252" cy="773743"/>
          </a:xfrm>
        </p:grpSpPr>
        <p:sp>
          <p:nvSpPr>
            <p:cNvPr id="26" name="Freeform 12">
              <a:extLst>
                <a:ext uri="{FF2B5EF4-FFF2-40B4-BE49-F238E27FC236}">
                  <a16:creationId xmlns:a16="http://schemas.microsoft.com/office/drawing/2014/main" id="{CA807976-8F0E-744B-A19B-F3606A83C204}"/>
                </a:ext>
              </a:extLst>
            </p:cNvPr>
            <p:cNvSpPr/>
            <p:nvPr/>
          </p:nvSpPr>
          <p:spPr>
            <a:xfrm>
              <a:off x="0" y="0"/>
              <a:ext cx="1106252" cy="773743"/>
            </a:xfrm>
            <a:custGeom>
              <a:avLst/>
              <a:gdLst/>
              <a:ahLst/>
              <a:cxnLst/>
              <a:rect l="l" t="t" r="r" b="b"/>
              <a:pathLst>
                <a:path w="1106252" h="773743">
                  <a:moveTo>
                    <a:pt x="981791" y="773743"/>
                  </a:moveTo>
                  <a:lnTo>
                    <a:pt x="124460" y="773743"/>
                  </a:lnTo>
                  <a:cubicBezTo>
                    <a:pt x="55880" y="773743"/>
                    <a:pt x="0" y="717863"/>
                    <a:pt x="0" y="649283"/>
                  </a:cubicBezTo>
                  <a:lnTo>
                    <a:pt x="0" y="124460"/>
                  </a:lnTo>
                  <a:cubicBezTo>
                    <a:pt x="0" y="55880"/>
                    <a:pt x="55880" y="0"/>
                    <a:pt x="124460" y="0"/>
                  </a:cubicBezTo>
                  <a:lnTo>
                    <a:pt x="981792" y="0"/>
                  </a:lnTo>
                  <a:cubicBezTo>
                    <a:pt x="1050372" y="0"/>
                    <a:pt x="1106252" y="55880"/>
                    <a:pt x="1106252" y="124460"/>
                  </a:cubicBezTo>
                  <a:lnTo>
                    <a:pt x="1106252" y="649283"/>
                  </a:lnTo>
                  <a:cubicBezTo>
                    <a:pt x="1106252" y="717863"/>
                    <a:pt x="1050372" y="773743"/>
                    <a:pt x="981792" y="773743"/>
                  </a:cubicBezTo>
                  <a:close/>
                </a:path>
              </a:pathLst>
            </a:custGeom>
            <a:solidFill>
              <a:srgbClr val="442F27"/>
            </a:solidFill>
          </p:spPr>
          <p:txBody>
            <a:bodyPr/>
            <a:lstStyle/>
            <a:p>
              <a:endParaRPr lang="en-VN" dirty="0"/>
            </a:p>
          </p:txBody>
        </p:sp>
      </p:grpSp>
      <p:sp>
        <p:nvSpPr>
          <p:cNvPr id="27" name="TextBox 26">
            <a:extLst>
              <a:ext uri="{FF2B5EF4-FFF2-40B4-BE49-F238E27FC236}">
                <a16:creationId xmlns:a16="http://schemas.microsoft.com/office/drawing/2014/main" id="{3035DA90-521A-A24A-B88E-7B62B47F098D}"/>
              </a:ext>
            </a:extLst>
          </p:cNvPr>
          <p:cNvSpPr txBox="1"/>
          <p:nvPr/>
        </p:nvSpPr>
        <p:spPr>
          <a:xfrm>
            <a:off x="8761306" y="1769390"/>
            <a:ext cx="8846138" cy="1446550"/>
          </a:xfrm>
          <a:prstGeom prst="rect">
            <a:avLst/>
          </a:prstGeom>
          <a:noFill/>
        </p:spPr>
        <p:txBody>
          <a:bodyPr wrap="square" rtlCol="0">
            <a:spAutoFit/>
          </a:bodyPr>
          <a:lstStyle/>
          <a:p>
            <a:r>
              <a:rPr lang="en-VN" sz="4400" b="1" dirty="0">
                <a:solidFill>
                  <a:schemeClr val="bg1"/>
                </a:solidFill>
              </a:rPr>
              <a:t>Địa hình châu Mĩ thay đổi từ tây sang đông:</a:t>
            </a:r>
          </a:p>
        </p:txBody>
      </p:sp>
      <p:sp>
        <p:nvSpPr>
          <p:cNvPr id="28" name="TextBox 27">
            <a:extLst>
              <a:ext uri="{FF2B5EF4-FFF2-40B4-BE49-F238E27FC236}">
                <a16:creationId xmlns:a16="http://schemas.microsoft.com/office/drawing/2014/main" id="{1BEAA157-02A2-484E-B96A-E60586EE5320}"/>
              </a:ext>
            </a:extLst>
          </p:cNvPr>
          <p:cNvSpPr txBox="1"/>
          <p:nvPr/>
        </p:nvSpPr>
        <p:spPr>
          <a:xfrm>
            <a:off x="8353723" y="4262671"/>
            <a:ext cx="8846138" cy="3477875"/>
          </a:xfrm>
          <a:prstGeom prst="rect">
            <a:avLst/>
          </a:prstGeom>
          <a:noFill/>
        </p:spPr>
        <p:txBody>
          <a:bodyPr wrap="square" rtlCol="0">
            <a:spAutoFit/>
          </a:bodyPr>
          <a:lstStyle/>
          <a:p>
            <a:pPr marL="571500" indent="-571500">
              <a:buFontTx/>
              <a:buChar char="-"/>
            </a:pPr>
            <a:r>
              <a:rPr lang="en-VN" sz="4400" b="1" dirty="0">
                <a:solidFill>
                  <a:schemeClr val="accent6">
                    <a:lumMod val="50000"/>
                  </a:schemeClr>
                </a:solidFill>
              </a:rPr>
              <a:t>Dọc bờ biển phía tây là các dãy núi cao, đồ sộ.</a:t>
            </a:r>
          </a:p>
          <a:p>
            <a:pPr marL="571500" indent="-571500">
              <a:buFontTx/>
              <a:buChar char="-"/>
            </a:pPr>
            <a:r>
              <a:rPr lang="en-VN" sz="4400" b="1" dirty="0">
                <a:solidFill>
                  <a:schemeClr val="accent6">
                    <a:lumMod val="50000"/>
                  </a:schemeClr>
                </a:solidFill>
              </a:rPr>
              <a:t>Ở giữa là những đồng bằng lớn.</a:t>
            </a:r>
          </a:p>
          <a:p>
            <a:pPr marL="571500" indent="-571500" algn="just">
              <a:buFontTx/>
              <a:buChar char="-"/>
            </a:pPr>
            <a:r>
              <a:rPr lang="en-VN" sz="4400" b="1" dirty="0">
                <a:solidFill>
                  <a:schemeClr val="accent6">
                    <a:lumMod val="50000"/>
                  </a:schemeClr>
                </a:solidFill>
              </a:rPr>
              <a:t>Phía đông là các dãy núi thấp và cao nguyên.</a:t>
            </a:r>
          </a:p>
        </p:txBody>
      </p:sp>
    </p:spTree>
    <p:extLst>
      <p:ext uri="{BB962C8B-B14F-4D97-AF65-F5344CB8AC3E}">
        <p14:creationId xmlns:p14="http://schemas.microsoft.com/office/powerpoint/2010/main" val="3645112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1" nodeType="clickEffect">
                                  <p:stCondLst>
                                    <p:cond delay="0"/>
                                  </p:stCondLst>
                                  <p:childTnLst>
                                    <p:animEffect transition="out" filter="circle(out)">
                                      <p:cBhvr>
                                        <p:cTn id="16" dur="2000"/>
                                        <p:tgtEl>
                                          <p:spTgt spid="20"/>
                                        </p:tgtEl>
                                      </p:cBhvr>
                                    </p:animEffect>
                                    <p:set>
                                      <p:cBhvr>
                                        <p:cTn id="17" dur="1" fill="hold">
                                          <p:stCondLst>
                                            <p:cond delay="1999"/>
                                          </p:stCondLst>
                                        </p:cTn>
                                        <p:tgtEl>
                                          <p:spTgt spid="20"/>
                                        </p:tgtEl>
                                        <p:attrNameLst>
                                          <p:attrName>style.visibility</p:attrName>
                                        </p:attrNameLst>
                                      </p:cBhvr>
                                      <p:to>
                                        <p:strVal val="hidden"/>
                                      </p:to>
                                    </p:set>
                                  </p:childTnLst>
                                </p:cTn>
                              </p:par>
                              <p:par>
                                <p:cTn id="18" presetID="9"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dissolve">
                                      <p:cBhvr>
                                        <p:cTn id="20" dur="500"/>
                                        <p:tgtEl>
                                          <p:spTgt spid="27"/>
                                        </p:tgtEl>
                                      </p:cBhvr>
                                    </p:animEffect>
                                  </p:childTnLst>
                                </p:cTn>
                              </p:par>
                              <p:par>
                                <p:cTn id="21" presetID="9"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dissolv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fill="hold"/>
                                        <p:tgtEl>
                                          <p:spTgt spid="28"/>
                                        </p:tgtEl>
                                        <p:attrNameLst>
                                          <p:attrName>ppt_x</p:attrName>
                                        </p:attrNameLst>
                                      </p:cBhvr>
                                      <p:tavLst>
                                        <p:tav tm="0">
                                          <p:val>
                                            <p:strVal val="#ppt_x"/>
                                          </p:val>
                                        </p:tav>
                                        <p:tav tm="100000">
                                          <p:val>
                                            <p:strVal val="#ppt_x"/>
                                          </p:val>
                                        </p:tav>
                                      </p:tavLst>
                                    </p:anim>
                                    <p:anim calcmode="lin" valueType="num">
                                      <p:cBhvr additive="base">
                                        <p:cTn id="2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66849" y="196372"/>
            <a:ext cx="11669083" cy="105859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441316" y="6991942"/>
            <a:ext cx="25170631" cy="911565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401934" y="1757343"/>
            <a:ext cx="6164916" cy="7828464"/>
          </a:xfrm>
          <a:prstGeom prst="rect">
            <a:avLst/>
          </a:prstGeom>
        </p:spPr>
      </p:pic>
      <p:sp>
        <p:nvSpPr>
          <p:cNvPr id="5" name="TextBox 5"/>
          <p:cNvSpPr txBox="1"/>
          <p:nvPr/>
        </p:nvSpPr>
        <p:spPr>
          <a:xfrm>
            <a:off x="8399884" y="2033556"/>
            <a:ext cx="8803638" cy="2215991"/>
          </a:xfrm>
          <a:prstGeom prst="rect">
            <a:avLst/>
          </a:prstGeom>
        </p:spPr>
        <p:txBody>
          <a:bodyPr wrap="square" lIns="0" tIns="0" rIns="0" bIns="0" rtlCol="0" anchor="t">
            <a:spAutoFit/>
          </a:bodyPr>
          <a:lstStyle/>
          <a:p>
            <a:r>
              <a:rPr lang="en-US" sz="4800" b="1" dirty="0" err="1">
                <a:solidFill>
                  <a:srgbClr val="442F27"/>
                </a:solidFill>
                <a:latin typeface="UTM Isadora" panose="02040603050506020204" pitchFamily="18" charset="0"/>
                <a:cs typeface="Calibri" panose="020F0502020204030204" pitchFamily="34" charset="0"/>
              </a:rPr>
              <a:t>Xác</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định</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và</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mô</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tả</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sơ</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lược</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vị</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trí</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địa</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lí</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giới</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hạn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của</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châu</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Mĩ</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trên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lược</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đồ</a:t>
            </a:r>
            <a:r>
              <a:rPr lang="en-US" sz="4800" b="1" dirty="0">
                <a:solidFill>
                  <a:srgbClr val="442F27"/>
                </a:solidFill>
                <a:latin typeface="UTM Isadora" panose="02040603050506020204" pitchFamily="18" charset="0"/>
                <a:cs typeface="Calibri" panose="020F0502020204030204" pitchFamily="34" charset="0"/>
              </a:rPr>
              <a:t>.</a:t>
            </a:r>
          </a:p>
        </p:txBody>
      </p:sp>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292374">
            <a:off x="17046720" y="7263326"/>
            <a:ext cx="2394155" cy="2557175"/>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13439" y="2095500"/>
            <a:ext cx="839961" cy="839961"/>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898817">
            <a:off x="16954919" y="91436"/>
            <a:ext cx="861536" cy="2057400"/>
          </a:xfrm>
          <a:prstGeom prst="rect">
            <a:avLst/>
          </a:prstGeom>
        </p:spPr>
      </p:pic>
      <p:sp>
        <p:nvSpPr>
          <p:cNvPr id="11" name="TextBox 11"/>
          <p:cNvSpPr txBox="1"/>
          <p:nvPr/>
        </p:nvSpPr>
        <p:spPr>
          <a:xfrm>
            <a:off x="8554844" y="1060002"/>
            <a:ext cx="7789985" cy="769441"/>
          </a:xfrm>
          <a:prstGeom prst="rect">
            <a:avLst/>
          </a:prstGeom>
        </p:spPr>
        <p:txBody>
          <a:bodyPr lIns="0" tIns="0" rIns="0" bIns="0" rtlCol="0" anchor="t">
            <a:spAutoFit/>
          </a:bodyPr>
          <a:lstStyle/>
          <a:p>
            <a:pPr algn="ctr">
              <a:lnSpc>
                <a:spcPts val="5999"/>
              </a:lnSpc>
            </a:pPr>
            <a:r>
              <a:rPr lang="en-US" sz="6600" b="1" spc="124" dirty="0" err="1">
                <a:solidFill>
                  <a:schemeClr val="accent6">
                    <a:lumMod val="75000"/>
                  </a:schemeClr>
                </a:solidFill>
                <a:latin typeface="UTM Alberta Heavy" panose="02040603050506020204" pitchFamily="18" charset="0"/>
                <a:cs typeface="Calibri" panose="020F0502020204030204" pitchFamily="34" charset="0"/>
              </a:rPr>
              <a:t>Mục</a:t>
            </a:r>
            <a:r>
              <a:rPr lang="en-US" sz="6600" b="1" spc="124" dirty="0">
                <a:solidFill>
                  <a:schemeClr val="accent6">
                    <a:lumMod val="75000"/>
                  </a:schemeClr>
                </a:solidFill>
                <a:latin typeface="UTM Alberta Heavy" panose="02040603050506020204" pitchFamily="18" charset="0"/>
                <a:cs typeface="Calibri" panose="020F0502020204030204" pitchFamily="34" charset="0"/>
              </a:rPr>
              <a:t> </a:t>
            </a:r>
            <a:r>
              <a:rPr lang="en-US" sz="6600" b="1" spc="124" dirty="0" err="1">
                <a:solidFill>
                  <a:schemeClr val="accent6">
                    <a:lumMod val="75000"/>
                  </a:schemeClr>
                </a:solidFill>
                <a:latin typeface="UTM Alberta Heavy" panose="02040603050506020204" pitchFamily="18" charset="0"/>
                <a:cs typeface="Calibri" panose="020F0502020204030204" pitchFamily="34" charset="0"/>
              </a:rPr>
              <a:t>tiêu</a:t>
            </a:r>
            <a:endParaRPr lang="en-US" sz="6600" b="1" spc="124" dirty="0">
              <a:solidFill>
                <a:schemeClr val="accent6">
                  <a:lumMod val="75000"/>
                </a:schemeClr>
              </a:solidFill>
              <a:latin typeface="UTM Alberta Heavy" panose="02040603050506020204" pitchFamily="18" charset="0"/>
              <a:cs typeface="Calibri" panose="020F0502020204030204" pitchFamily="34" charset="0"/>
            </a:endParaRPr>
          </a:p>
        </p:txBody>
      </p:sp>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166240">
            <a:off x="1497870" y="252739"/>
            <a:ext cx="597206" cy="1426163"/>
          </a:xfrm>
          <a:prstGeom prst="rect">
            <a:avLst/>
          </a:prstGeom>
        </p:spPr>
      </p:pic>
      <p:sp>
        <p:nvSpPr>
          <p:cNvPr id="13" name="TextBox 5">
            <a:extLst>
              <a:ext uri="{FF2B5EF4-FFF2-40B4-BE49-F238E27FC236}">
                <a16:creationId xmlns:a16="http://schemas.microsoft.com/office/drawing/2014/main" id="{C26BF280-2FAD-4441-9601-28F6AD16C86A}"/>
              </a:ext>
            </a:extLst>
          </p:cNvPr>
          <p:cNvSpPr txBox="1"/>
          <p:nvPr/>
        </p:nvSpPr>
        <p:spPr>
          <a:xfrm>
            <a:off x="8399884" y="4519226"/>
            <a:ext cx="8803638" cy="2215991"/>
          </a:xfrm>
          <a:prstGeom prst="rect">
            <a:avLst/>
          </a:prstGeom>
        </p:spPr>
        <p:txBody>
          <a:bodyPr wrap="square" lIns="0" tIns="0" rIns="0" bIns="0" rtlCol="0" anchor="t">
            <a:spAutoFit/>
          </a:bodyPr>
          <a:lstStyle/>
          <a:p>
            <a:r>
              <a:rPr lang="en-US" sz="4800" b="1" dirty="0" err="1">
                <a:solidFill>
                  <a:srgbClr val="442F27"/>
                </a:solidFill>
                <a:latin typeface="UTM Isadora" panose="02040603050506020204" pitchFamily="18" charset="0"/>
                <a:cs typeface="Calibri" panose="020F0502020204030204" pitchFamily="34" charset="0"/>
              </a:rPr>
              <a:t>Nêu</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tên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và</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chỉ</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được</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vị</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trí</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một</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số</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dãy</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núi</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và</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đồng</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bằng</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lớn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ở</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châu</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Mĩ</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trên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lược</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đồ</a:t>
            </a:r>
            <a:r>
              <a:rPr lang="en-US" sz="4800" b="1" dirty="0">
                <a:solidFill>
                  <a:srgbClr val="442F27"/>
                </a:solidFill>
                <a:latin typeface="UTM Isadora" panose="02040603050506020204" pitchFamily="18" charset="0"/>
                <a:cs typeface="Calibri" panose="020F0502020204030204" pitchFamily="34" charset="0"/>
              </a:rPr>
              <a:t>.</a:t>
            </a:r>
          </a:p>
        </p:txBody>
      </p:sp>
      <p:pic>
        <p:nvPicPr>
          <p:cNvPr id="14" name="Picture 9">
            <a:extLst>
              <a:ext uri="{FF2B5EF4-FFF2-40B4-BE49-F238E27FC236}">
                <a16:creationId xmlns:a16="http://schemas.microsoft.com/office/drawing/2014/main" id="{A1CC9B1C-012B-C447-962E-CF392A3A3F5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13439" y="4581170"/>
            <a:ext cx="839961" cy="839961"/>
          </a:xfrm>
          <a:prstGeom prst="rect">
            <a:avLst/>
          </a:prstGeom>
        </p:spPr>
      </p:pic>
      <p:sp>
        <p:nvSpPr>
          <p:cNvPr id="15" name="TextBox 5">
            <a:extLst>
              <a:ext uri="{FF2B5EF4-FFF2-40B4-BE49-F238E27FC236}">
                <a16:creationId xmlns:a16="http://schemas.microsoft.com/office/drawing/2014/main" id="{648408EC-2322-C74F-AE47-1BA7F10CD747}"/>
              </a:ext>
            </a:extLst>
          </p:cNvPr>
          <p:cNvSpPr txBox="1"/>
          <p:nvPr/>
        </p:nvSpPr>
        <p:spPr>
          <a:xfrm>
            <a:off x="8353930" y="7055530"/>
            <a:ext cx="8803638" cy="1477328"/>
          </a:xfrm>
          <a:prstGeom prst="rect">
            <a:avLst/>
          </a:prstGeom>
        </p:spPr>
        <p:txBody>
          <a:bodyPr wrap="square" lIns="0" tIns="0" rIns="0" bIns="0" rtlCol="0" anchor="t">
            <a:spAutoFit/>
          </a:bodyPr>
          <a:lstStyle/>
          <a:p>
            <a:r>
              <a:rPr lang="en-US" sz="4800" b="1" dirty="0" err="1">
                <a:solidFill>
                  <a:srgbClr val="442F27"/>
                </a:solidFill>
                <a:latin typeface="UTM Isadora" panose="02040603050506020204" pitchFamily="18" charset="0"/>
                <a:cs typeface="Calibri" panose="020F0502020204030204" pitchFamily="34" charset="0"/>
              </a:rPr>
              <a:t>Có</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một</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số</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hiểu</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biết</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về</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thiên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nhiên</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châu</a:t>
            </a:r>
            <a:r>
              <a:rPr lang="en-US" sz="4800" b="1" dirty="0">
                <a:solidFill>
                  <a:srgbClr val="442F27"/>
                </a:solidFill>
                <a:latin typeface="UTM Isadora" panose="02040603050506020204" pitchFamily="18" charset="0"/>
                <a:cs typeface="Calibri" panose="020F0502020204030204" pitchFamily="34" charset="0"/>
              </a:rPr>
              <a:t> </a:t>
            </a:r>
            <a:r>
              <a:rPr lang="en-US" sz="4800" b="1" dirty="0" err="1">
                <a:solidFill>
                  <a:srgbClr val="442F27"/>
                </a:solidFill>
                <a:latin typeface="UTM Isadora" panose="02040603050506020204" pitchFamily="18" charset="0"/>
                <a:cs typeface="Calibri" panose="020F0502020204030204" pitchFamily="34" charset="0"/>
              </a:rPr>
              <a:t>Mĩ</a:t>
            </a:r>
            <a:r>
              <a:rPr lang="en-US" sz="4800" b="1" dirty="0">
                <a:solidFill>
                  <a:srgbClr val="442F27"/>
                </a:solidFill>
                <a:latin typeface="UTM Isadora" panose="02040603050506020204" pitchFamily="18" charset="0"/>
                <a:cs typeface="Calibri" panose="020F0502020204030204" pitchFamily="34" charset="0"/>
              </a:rPr>
              <a:t>.</a:t>
            </a:r>
          </a:p>
        </p:txBody>
      </p:sp>
      <p:pic>
        <p:nvPicPr>
          <p:cNvPr id="16" name="Picture 9">
            <a:extLst>
              <a:ext uri="{FF2B5EF4-FFF2-40B4-BE49-F238E27FC236}">
                <a16:creationId xmlns:a16="http://schemas.microsoft.com/office/drawing/2014/main" id="{5F8FA18A-E714-B64C-8EF8-631C6EDBA1C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267485" y="7117474"/>
            <a:ext cx="839961" cy="8399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11"/>
                                        </p:tgtEl>
                                        <p:attrNameLst>
                                          <p:attrName>ppt_y</p:attrName>
                                        </p:attrNameLst>
                                      </p:cBhvr>
                                      <p:tavLst>
                                        <p:tav tm="0">
                                          <p:val>
                                            <p:strVal val="#ppt_y"/>
                                          </p:val>
                                        </p:tav>
                                        <p:tav tm="100000">
                                          <p:val>
                                            <p:strVal val="#ppt_y"/>
                                          </p:val>
                                        </p:tav>
                                      </p:tavLst>
                                    </p:anim>
                                    <p:anim calcmode="lin" valueType="num">
                                      <p:cBhvr>
                                        <p:cTn id="3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par>
                                <p:cTn id="45" presetID="8" presetClass="emph" presetSubtype="0" fill="hold" nodeType="withEffect">
                                  <p:stCondLst>
                                    <p:cond delay="0"/>
                                  </p:stCondLst>
                                  <p:childTnLst>
                                    <p:animRot by="21600000">
                                      <p:cBhvr>
                                        <p:cTn id="46" dur="2000" fill="hold"/>
                                        <p:tgtEl>
                                          <p:spTgt spid="9"/>
                                        </p:tgtEl>
                                        <p:attrNameLst>
                                          <p:attrName>r</p:attrName>
                                        </p:attrNameLst>
                                      </p:cBhvr>
                                    </p:animRot>
                                  </p:childTnLst>
                                </p:cTn>
                              </p:par>
                            </p:childTnLst>
                          </p:cTn>
                        </p:par>
                        <p:par>
                          <p:cTn id="47" fill="hold">
                            <p:stCondLst>
                              <p:cond delay="2000"/>
                            </p:stCondLst>
                            <p:childTnLst>
                              <p:par>
                                <p:cTn id="48" presetID="2" presetClass="entr" presetSubtype="4"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500" fill="hold"/>
                                        <p:tgtEl>
                                          <p:spTgt spid="14"/>
                                        </p:tgtEl>
                                        <p:attrNameLst>
                                          <p:attrName>ppt_x</p:attrName>
                                        </p:attrNameLst>
                                      </p:cBhvr>
                                      <p:tavLst>
                                        <p:tav tm="0">
                                          <p:val>
                                            <p:strVal val="#ppt_x"/>
                                          </p:val>
                                        </p:tav>
                                        <p:tav tm="100000">
                                          <p:val>
                                            <p:strVal val="#ppt_x"/>
                                          </p:val>
                                        </p:tav>
                                      </p:tavLst>
                                    </p:anim>
                                    <p:anim calcmode="lin" valueType="num">
                                      <p:cBhvr additive="base">
                                        <p:cTn id="51" dur="500" fill="hold"/>
                                        <p:tgtEl>
                                          <p:spTgt spid="14"/>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ppt_x"/>
                                          </p:val>
                                        </p:tav>
                                        <p:tav tm="100000">
                                          <p:val>
                                            <p:strVal val="#ppt_x"/>
                                          </p:val>
                                        </p:tav>
                                      </p:tavLst>
                                    </p:anim>
                                    <p:anim calcmode="lin" valueType="num">
                                      <p:cBhvr additive="base">
                                        <p:cTn id="55" dur="500" fill="hold"/>
                                        <p:tgtEl>
                                          <p:spTgt spid="13"/>
                                        </p:tgtEl>
                                        <p:attrNameLst>
                                          <p:attrName>ppt_y</p:attrName>
                                        </p:attrNameLst>
                                      </p:cBhvr>
                                      <p:tavLst>
                                        <p:tav tm="0">
                                          <p:val>
                                            <p:strVal val="1+#ppt_h/2"/>
                                          </p:val>
                                        </p:tav>
                                        <p:tav tm="100000">
                                          <p:val>
                                            <p:strVal val="#ppt_y"/>
                                          </p:val>
                                        </p:tav>
                                      </p:tavLst>
                                    </p:anim>
                                  </p:childTnLst>
                                </p:cTn>
                              </p:par>
                              <p:par>
                                <p:cTn id="56" presetID="8" presetClass="emph" presetSubtype="0" fill="hold" nodeType="withEffect">
                                  <p:stCondLst>
                                    <p:cond delay="0"/>
                                  </p:stCondLst>
                                  <p:childTnLst>
                                    <p:animRot by="21600000">
                                      <p:cBhvr>
                                        <p:cTn id="57" dur="2000" fill="hold"/>
                                        <p:tgtEl>
                                          <p:spTgt spid="14"/>
                                        </p:tgtEl>
                                        <p:attrNameLst>
                                          <p:attrName>r</p:attrName>
                                        </p:attrNameLst>
                                      </p:cBhvr>
                                    </p:animRot>
                                  </p:childTnLst>
                                </p:cTn>
                              </p:par>
                            </p:childTnLst>
                          </p:cTn>
                        </p:par>
                        <p:par>
                          <p:cTn id="58" fill="hold">
                            <p:stCondLst>
                              <p:cond delay="4000"/>
                            </p:stCondLst>
                            <p:childTnLst>
                              <p:par>
                                <p:cTn id="59" presetID="2" presetClass="entr" presetSubtype="4" fill="hold"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par>
                                <p:cTn id="67" presetID="8" presetClass="emph" presetSubtype="0" fill="hold" nodeType="withEffect">
                                  <p:stCondLst>
                                    <p:cond delay="0"/>
                                  </p:stCondLst>
                                  <p:childTnLst>
                                    <p:animRot by="21600000">
                                      <p:cBhvr>
                                        <p:cTn id="68" dur="20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3"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4366" flipH="1">
            <a:off x="-3441316" y="6625631"/>
            <a:ext cx="25170631" cy="9115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056211" y="6664859"/>
            <a:ext cx="6160626" cy="34730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080861" y="8071866"/>
            <a:ext cx="1934335" cy="2066045"/>
          </a:xfrm>
          <a:prstGeom prst="rect">
            <a:avLst/>
          </a:prstGeom>
        </p:spPr>
      </p:pic>
      <p:grpSp>
        <p:nvGrpSpPr>
          <p:cNvPr id="5" name="Group 5"/>
          <p:cNvGrpSpPr/>
          <p:nvPr/>
        </p:nvGrpSpPr>
        <p:grpSpPr>
          <a:xfrm>
            <a:off x="1175166" y="862271"/>
            <a:ext cx="8361013" cy="4411972"/>
            <a:chOff x="0" y="0"/>
            <a:chExt cx="2621271" cy="864828"/>
          </a:xfrm>
        </p:grpSpPr>
        <p:sp>
          <p:nvSpPr>
            <p:cNvPr id="6" name="Freeform 6"/>
            <p:cNvSpPr/>
            <p:nvPr/>
          </p:nvSpPr>
          <p:spPr>
            <a:xfrm>
              <a:off x="0" y="0"/>
              <a:ext cx="2621271" cy="864828"/>
            </a:xfrm>
            <a:custGeom>
              <a:avLst/>
              <a:gdLst/>
              <a:ahLst/>
              <a:cxnLst/>
              <a:rect l="l" t="t" r="r" b="b"/>
              <a:pathLst>
                <a:path w="2621271" h="864828">
                  <a:moveTo>
                    <a:pt x="2496811" y="864828"/>
                  </a:moveTo>
                  <a:lnTo>
                    <a:pt x="124460" y="864828"/>
                  </a:lnTo>
                  <a:cubicBezTo>
                    <a:pt x="55880" y="864828"/>
                    <a:pt x="0" y="808948"/>
                    <a:pt x="0" y="740368"/>
                  </a:cubicBezTo>
                  <a:lnTo>
                    <a:pt x="0" y="124460"/>
                  </a:lnTo>
                  <a:cubicBezTo>
                    <a:pt x="0" y="55880"/>
                    <a:pt x="55880" y="0"/>
                    <a:pt x="124460" y="0"/>
                  </a:cubicBezTo>
                  <a:lnTo>
                    <a:pt x="2496811" y="0"/>
                  </a:lnTo>
                  <a:cubicBezTo>
                    <a:pt x="2565391" y="0"/>
                    <a:pt x="2621271" y="55880"/>
                    <a:pt x="2621271" y="124460"/>
                  </a:cubicBezTo>
                  <a:lnTo>
                    <a:pt x="2621271" y="740368"/>
                  </a:lnTo>
                  <a:cubicBezTo>
                    <a:pt x="2621271" y="808948"/>
                    <a:pt x="2565391" y="864828"/>
                    <a:pt x="2496811" y="864828"/>
                  </a:cubicBezTo>
                  <a:close/>
                </a:path>
              </a:pathLst>
            </a:custGeom>
            <a:solidFill>
              <a:srgbClr val="FFFDF7"/>
            </a:solidFill>
          </p:spPr>
        </p:sp>
      </p:grpSp>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336279" y="4936047"/>
            <a:ext cx="414905" cy="414905"/>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945654" y="4936047"/>
            <a:ext cx="414905" cy="414905"/>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18970" y="4936047"/>
            <a:ext cx="414905" cy="414905"/>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18970" y="341313"/>
            <a:ext cx="414905" cy="414905"/>
          </a:xfrm>
          <a:prstGeom prst="rect">
            <a:avLst/>
          </a:prstGeom>
        </p:spPr>
      </p:pic>
      <p:pic>
        <p:nvPicPr>
          <p:cNvPr id="19" name="Picture 1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945654" y="341313"/>
            <a:ext cx="414905" cy="414905"/>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336279" y="341313"/>
            <a:ext cx="414905" cy="414905"/>
          </a:xfrm>
          <a:prstGeom prst="rect">
            <a:avLst/>
          </a:prstGeom>
        </p:spPr>
      </p:pic>
      <p:pic>
        <p:nvPicPr>
          <p:cNvPr id="21" name="Picture 2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394975" y="4936047"/>
            <a:ext cx="414905" cy="414905"/>
          </a:xfrm>
          <a:prstGeom prst="rect">
            <a:avLst/>
          </a:prstGeom>
        </p:spPr>
      </p:pic>
      <p:pic>
        <p:nvPicPr>
          <p:cNvPr id="2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394975" y="341313"/>
            <a:ext cx="414905" cy="414905"/>
          </a:xfrm>
          <a:prstGeom prst="rect">
            <a:avLst/>
          </a:prstGeom>
        </p:spPr>
      </p:pic>
      <p:sp>
        <p:nvSpPr>
          <p:cNvPr id="25" name="TextBox 25"/>
          <p:cNvSpPr txBox="1"/>
          <p:nvPr/>
        </p:nvSpPr>
        <p:spPr>
          <a:xfrm>
            <a:off x="1583772" y="1187768"/>
            <a:ext cx="7543800" cy="3385542"/>
          </a:xfrm>
          <a:prstGeom prst="rect">
            <a:avLst/>
          </a:prstGeom>
        </p:spPr>
        <p:txBody>
          <a:bodyPr wrap="square" lIns="0" tIns="0" rIns="0" bIns="0" rtlCol="0" anchor="t">
            <a:spAutoFit/>
          </a:bodyPr>
          <a:lstStyle/>
          <a:p>
            <a:r>
              <a:rPr lang="en-US" sz="4400" b="1" dirty="0" err="1">
                <a:solidFill>
                  <a:srgbClr val="442F27"/>
                </a:solidFill>
                <a:latin typeface="Calibri" panose="020F0502020204030204" pitchFamily="34" charset="0"/>
                <a:cs typeface="Calibri" panose="020F0502020204030204" pitchFamily="34" charset="0"/>
              </a:rPr>
              <a:t>Hãy</a:t>
            </a:r>
            <a:r>
              <a:rPr lang="en-US" sz="4400" b="1" dirty="0">
                <a:solidFill>
                  <a:srgbClr val="442F27"/>
                </a:solidFill>
                <a:latin typeface="Calibri" panose="020F0502020204030204" pitchFamily="34" charset="0"/>
                <a:cs typeface="Calibri" panose="020F0502020204030204" pitchFamily="34" charset="0"/>
              </a:rPr>
              <a:t> </a:t>
            </a:r>
            <a:r>
              <a:rPr lang="en-US" sz="4400" b="1" dirty="0" err="1">
                <a:solidFill>
                  <a:srgbClr val="442F27"/>
                </a:solidFill>
                <a:latin typeface="Calibri" panose="020F0502020204030204" pitchFamily="34" charset="0"/>
                <a:cs typeface="Calibri" panose="020F0502020204030204" pitchFamily="34" charset="0"/>
              </a:rPr>
              <a:t>chỉ</a:t>
            </a:r>
            <a:r>
              <a:rPr lang="en-US" sz="4400" b="1" dirty="0">
                <a:solidFill>
                  <a:srgbClr val="442F27"/>
                </a:solidFill>
                <a:latin typeface="Calibri" panose="020F0502020204030204" pitchFamily="34" charset="0"/>
                <a:cs typeface="Calibri" panose="020F0502020204030204" pitchFamily="34" charset="0"/>
              </a:rPr>
              <a:t> </a:t>
            </a:r>
            <a:r>
              <a:rPr lang="en-US" sz="4400" b="1" dirty="0" err="1">
                <a:solidFill>
                  <a:srgbClr val="442F27"/>
                </a:solidFill>
                <a:latin typeface="Calibri" panose="020F0502020204030204" pitchFamily="34" charset="0"/>
                <a:cs typeface="Calibri" panose="020F0502020204030204" pitchFamily="34" charset="0"/>
              </a:rPr>
              <a:t>và</a:t>
            </a:r>
            <a:r>
              <a:rPr lang="en-US" sz="4400" b="1" dirty="0">
                <a:solidFill>
                  <a:srgbClr val="442F27"/>
                </a:solidFill>
                <a:latin typeface="Calibri" panose="020F0502020204030204" pitchFamily="34" charset="0"/>
                <a:cs typeface="Calibri" panose="020F0502020204030204" pitchFamily="34" charset="0"/>
              </a:rPr>
              <a:t> </a:t>
            </a:r>
            <a:r>
              <a:rPr lang="en-US" sz="4400" b="1" dirty="0" err="1">
                <a:solidFill>
                  <a:srgbClr val="442F27"/>
                </a:solidFill>
                <a:latin typeface="Calibri" panose="020F0502020204030204" pitchFamily="34" charset="0"/>
                <a:cs typeface="Calibri" panose="020F0502020204030204" pitchFamily="34" charset="0"/>
              </a:rPr>
              <a:t>đọc</a:t>
            </a:r>
            <a:r>
              <a:rPr lang="en-US" sz="4400" b="1" dirty="0">
                <a:solidFill>
                  <a:srgbClr val="442F27"/>
                </a:solidFill>
                <a:latin typeface="Calibri" panose="020F0502020204030204" pitchFamily="34" charset="0"/>
                <a:cs typeface="Calibri" panose="020F0502020204030204" pitchFamily="34" charset="0"/>
              </a:rPr>
              <a:t> </a:t>
            </a:r>
            <a:r>
              <a:rPr lang="en-US" sz="4400" b="1" dirty="0" err="1">
                <a:solidFill>
                  <a:srgbClr val="442F27"/>
                </a:solidFill>
                <a:latin typeface="Calibri" panose="020F0502020204030204" pitchFamily="34" charset="0"/>
                <a:cs typeface="Calibri" panose="020F0502020204030204" pitchFamily="34" charset="0"/>
              </a:rPr>
              <a:t>tên</a:t>
            </a:r>
            <a:r>
              <a:rPr lang="en-US" sz="4400" b="1" dirty="0">
                <a:solidFill>
                  <a:srgbClr val="442F27"/>
                </a:solidFill>
                <a:latin typeface="Calibri" panose="020F0502020204030204" pitchFamily="34" charset="0"/>
                <a:cs typeface="Calibri" panose="020F0502020204030204" pitchFamily="34" charset="0"/>
              </a:rPr>
              <a:t>:</a:t>
            </a:r>
          </a:p>
          <a:p>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Các</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dãy</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núi</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cao</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ở</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phía</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tây</a:t>
            </a:r>
            <a:r>
              <a:rPr lang="en-US" sz="4400" dirty="0">
                <a:solidFill>
                  <a:srgbClr val="442F27"/>
                </a:solidFill>
                <a:latin typeface="Calibri" panose="020F0502020204030204" pitchFamily="34" charset="0"/>
                <a:cs typeface="Calibri" panose="020F0502020204030204" pitchFamily="34" charset="0"/>
              </a:rPr>
              <a:t>.</a:t>
            </a:r>
          </a:p>
          <a:p>
            <a:r>
              <a:rPr lang="en-US" sz="4400" dirty="0">
                <a:solidFill>
                  <a:srgbClr val="442F27"/>
                </a:solidFill>
                <a:latin typeface="Calibri" panose="020F0502020204030204" pitchFamily="34" charset="0"/>
                <a:cs typeface="Calibri" panose="020F0502020204030204" pitchFamily="34" charset="0"/>
              </a:rPr>
              <a:t>+ Hai </a:t>
            </a:r>
            <a:r>
              <a:rPr lang="en-US" sz="4400" dirty="0" err="1">
                <a:solidFill>
                  <a:srgbClr val="442F27"/>
                </a:solidFill>
                <a:latin typeface="Calibri" panose="020F0502020204030204" pitchFamily="34" charset="0"/>
                <a:cs typeface="Calibri" panose="020F0502020204030204" pitchFamily="34" charset="0"/>
              </a:rPr>
              <a:t>đồng</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bằng</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lớn</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ở</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giữa</a:t>
            </a:r>
            <a:r>
              <a:rPr lang="en-US" sz="4400" dirty="0">
                <a:solidFill>
                  <a:srgbClr val="442F27"/>
                </a:solidFill>
                <a:latin typeface="Calibri" panose="020F0502020204030204" pitchFamily="34" charset="0"/>
                <a:cs typeface="Calibri" panose="020F0502020204030204" pitchFamily="34" charset="0"/>
              </a:rPr>
              <a:t>.</a:t>
            </a:r>
          </a:p>
          <a:p>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Các</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dãy</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núi</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thấp</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và</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cao</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nguyên</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ở</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phía</a:t>
            </a:r>
            <a:r>
              <a:rPr lang="en-US" sz="4400" dirty="0">
                <a:solidFill>
                  <a:srgbClr val="442F27"/>
                </a:solidFill>
                <a:latin typeface="Calibri" panose="020F0502020204030204" pitchFamily="34" charset="0"/>
                <a:cs typeface="Calibri" panose="020F0502020204030204" pitchFamily="34" charset="0"/>
              </a:rPr>
              <a:t> </a:t>
            </a:r>
            <a:r>
              <a:rPr lang="en-US" sz="4400" dirty="0" err="1">
                <a:solidFill>
                  <a:srgbClr val="442F27"/>
                </a:solidFill>
                <a:latin typeface="Calibri" panose="020F0502020204030204" pitchFamily="34" charset="0"/>
                <a:cs typeface="Calibri" panose="020F0502020204030204" pitchFamily="34" charset="0"/>
              </a:rPr>
              <a:t>đông</a:t>
            </a:r>
            <a:r>
              <a:rPr lang="en-US" sz="4400" dirty="0">
                <a:solidFill>
                  <a:srgbClr val="442F27"/>
                </a:solidFill>
                <a:latin typeface="Calibri" panose="020F0502020204030204" pitchFamily="34" charset="0"/>
                <a:cs typeface="Calibri" panose="020F0502020204030204" pitchFamily="34" charset="0"/>
              </a:rPr>
              <a:t>.</a:t>
            </a:r>
          </a:p>
        </p:txBody>
      </p:sp>
      <p:sp>
        <p:nvSpPr>
          <p:cNvPr id="26" name="TextBox 25">
            <a:extLst>
              <a:ext uri="{FF2B5EF4-FFF2-40B4-BE49-F238E27FC236}">
                <a16:creationId xmlns:a16="http://schemas.microsoft.com/office/drawing/2014/main" id="{365FCF4A-03E1-5744-8BCF-29C4AD22B7AE}"/>
              </a:ext>
            </a:extLst>
          </p:cNvPr>
          <p:cNvSpPr txBox="1"/>
          <p:nvPr/>
        </p:nvSpPr>
        <p:spPr>
          <a:xfrm>
            <a:off x="10059624" y="9693616"/>
            <a:ext cx="6494085" cy="646331"/>
          </a:xfrm>
          <a:prstGeom prst="rect">
            <a:avLst/>
          </a:prstGeom>
          <a:noFill/>
        </p:spPr>
        <p:txBody>
          <a:bodyPr wrap="none" rtlCol="0">
            <a:spAutoFit/>
          </a:bodyPr>
          <a:lstStyle/>
          <a:p>
            <a:r>
              <a:rPr lang="en-VN" sz="3600" b="1" dirty="0"/>
              <a:t>Hình 1. </a:t>
            </a:r>
            <a:r>
              <a:rPr lang="en-VN" sz="3600" i="1" dirty="0"/>
              <a:t>Lược đồ tự nhiên châu Mĩ</a:t>
            </a:r>
          </a:p>
        </p:txBody>
      </p:sp>
      <p:pic>
        <p:nvPicPr>
          <p:cNvPr id="27" name="Picture 26">
            <a:extLst>
              <a:ext uri="{FF2B5EF4-FFF2-40B4-BE49-F238E27FC236}">
                <a16:creationId xmlns:a16="http://schemas.microsoft.com/office/drawing/2014/main" id="{B0492E5E-F8B3-AC48-BE3F-19520D91372F}"/>
              </a:ext>
            </a:extLst>
          </p:cNvPr>
          <p:cNvPicPr>
            <a:picLocks noChangeAspect="1"/>
          </p:cNvPicPr>
          <p:nvPr/>
        </p:nvPicPr>
        <p:blipFill rotWithShape="1">
          <a:blip r:embed="rId10">
            <a:extLst>
              <a:ext uri="{28A0092B-C50C-407E-A947-70E740481C1C}">
                <a14:useLocalDpi xmlns:a14="http://schemas.microsoft.com/office/drawing/2010/main" val="0"/>
              </a:ext>
            </a:extLst>
          </a:blip>
          <a:srcRect l="6277" t="1239" r="4276" b="4821"/>
          <a:stretch/>
        </p:blipFill>
        <p:spPr>
          <a:xfrm>
            <a:off x="9775997" y="205820"/>
            <a:ext cx="7037104" cy="9525000"/>
          </a:xfrm>
          <a:prstGeom prst="rect">
            <a:avLst/>
          </a:prstGeom>
        </p:spPr>
      </p:pic>
      <p:sp>
        <p:nvSpPr>
          <p:cNvPr id="28" name="Freeform 27">
            <a:extLst>
              <a:ext uri="{FF2B5EF4-FFF2-40B4-BE49-F238E27FC236}">
                <a16:creationId xmlns:a16="http://schemas.microsoft.com/office/drawing/2014/main" id="{EBF078D4-6DEB-8A4C-8964-0E06D1C0C30C}"/>
              </a:ext>
            </a:extLst>
          </p:cNvPr>
          <p:cNvSpPr/>
          <p:nvPr/>
        </p:nvSpPr>
        <p:spPr>
          <a:xfrm>
            <a:off x="11497257" y="1540042"/>
            <a:ext cx="264815" cy="2170497"/>
          </a:xfrm>
          <a:custGeom>
            <a:avLst/>
            <a:gdLst>
              <a:gd name="connsiteX0" fmla="*/ 4932 w 264815"/>
              <a:gd name="connsiteY0" fmla="*/ 0 h 2170497"/>
              <a:gd name="connsiteX1" fmla="*/ 120 w 264815"/>
              <a:gd name="connsiteY1" fmla="*/ 33689 h 2170497"/>
              <a:gd name="connsiteX2" fmla="*/ 9745 w 264815"/>
              <a:gd name="connsiteY2" fmla="*/ 62564 h 2170497"/>
              <a:gd name="connsiteX3" fmla="*/ 28996 w 264815"/>
              <a:gd name="connsiteY3" fmla="*/ 120316 h 2170497"/>
              <a:gd name="connsiteX4" fmla="*/ 38621 w 264815"/>
              <a:gd name="connsiteY4" fmla="*/ 154004 h 2170497"/>
              <a:gd name="connsiteX5" fmla="*/ 53059 w 264815"/>
              <a:gd name="connsiteY5" fmla="*/ 202131 h 2170497"/>
              <a:gd name="connsiteX6" fmla="*/ 57871 w 264815"/>
              <a:gd name="connsiteY6" fmla="*/ 231006 h 2170497"/>
              <a:gd name="connsiteX7" fmla="*/ 62684 w 264815"/>
              <a:gd name="connsiteY7" fmla="*/ 245444 h 2170497"/>
              <a:gd name="connsiteX8" fmla="*/ 67497 w 264815"/>
              <a:gd name="connsiteY8" fmla="*/ 264695 h 2170497"/>
              <a:gd name="connsiteX9" fmla="*/ 72309 w 264815"/>
              <a:gd name="connsiteY9" fmla="*/ 293571 h 2170497"/>
              <a:gd name="connsiteX10" fmla="*/ 77122 w 264815"/>
              <a:gd name="connsiteY10" fmla="*/ 312821 h 2170497"/>
              <a:gd name="connsiteX11" fmla="*/ 86747 w 264815"/>
              <a:gd name="connsiteY11" fmla="*/ 360947 h 2170497"/>
              <a:gd name="connsiteX12" fmla="*/ 91560 w 264815"/>
              <a:gd name="connsiteY12" fmla="*/ 385011 h 2170497"/>
              <a:gd name="connsiteX13" fmla="*/ 101185 w 264815"/>
              <a:gd name="connsiteY13" fmla="*/ 423512 h 2170497"/>
              <a:gd name="connsiteX14" fmla="*/ 105998 w 264815"/>
              <a:gd name="connsiteY14" fmla="*/ 437950 h 2170497"/>
              <a:gd name="connsiteX15" fmla="*/ 115623 w 264815"/>
              <a:gd name="connsiteY15" fmla="*/ 486076 h 2170497"/>
              <a:gd name="connsiteX16" fmla="*/ 130061 w 264815"/>
              <a:gd name="connsiteY16" fmla="*/ 529390 h 2170497"/>
              <a:gd name="connsiteX17" fmla="*/ 139686 w 264815"/>
              <a:gd name="connsiteY17" fmla="*/ 563078 h 2170497"/>
              <a:gd name="connsiteX18" fmla="*/ 149311 w 264815"/>
              <a:gd name="connsiteY18" fmla="*/ 644893 h 2170497"/>
              <a:gd name="connsiteX19" fmla="*/ 154124 w 264815"/>
              <a:gd name="connsiteY19" fmla="*/ 673769 h 2170497"/>
              <a:gd name="connsiteX20" fmla="*/ 163749 w 264815"/>
              <a:gd name="connsiteY20" fmla="*/ 721895 h 2170497"/>
              <a:gd name="connsiteX21" fmla="*/ 168562 w 264815"/>
              <a:gd name="connsiteY21" fmla="*/ 736333 h 2170497"/>
              <a:gd name="connsiteX22" fmla="*/ 178187 w 264815"/>
              <a:gd name="connsiteY22" fmla="*/ 794084 h 2170497"/>
              <a:gd name="connsiteX23" fmla="*/ 187812 w 264815"/>
              <a:gd name="connsiteY23" fmla="*/ 851836 h 2170497"/>
              <a:gd name="connsiteX24" fmla="*/ 192625 w 264815"/>
              <a:gd name="connsiteY24" fmla="*/ 885524 h 2170497"/>
              <a:gd name="connsiteX25" fmla="*/ 202250 w 264815"/>
              <a:gd name="connsiteY25" fmla="*/ 924025 h 2170497"/>
              <a:gd name="connsiteX26" fmla="*/ 211876 w 264815"/>
              <a:gd name="connsiteY26" fmla="*/ 976964 h 2170497"/>
              <a:gd name="connsiteX27" fmla="*/ 221501 w 264815"/>
              <a:gd name="connsiteY27" fmla="*/ 1063592 h 2170497"/>
              <a:gd name="connsiteX28" fmla="*/ 231126 w 264815"/>
              <a:gd name="connsiteY28" fmla="*/ 1121343 h 2170497"/>
              <a:gd name="connsiteX29" fmla="*/ 235939 w 264815"/>
              <a:gd name="connsiteY29" fmla="*/ 1140594 h 2170497"/>
              <a:gd name="connsiteX30" fmla="*/ 240751 w 264815"/>
              <a:gd name="connsiteY30" fmla="*/ 1174282 h 2170497"/>
              <a:gd name="connsiteX31" fmla="*/ 250377 w 264815"/>
              <a:gd name="connsiteY31" fmla="*/ 1294598 h 2170497"/>
              <a:gd name="connsiteX32" fmla="*/ 255189 w 264815"/>
              <a:gd name="connsiteY32" fmla="*/ 1453415 h 2170497"/>
              <a:gd name="connsiteX33" fmla="*/ 264815 w 264815"/>
              <a:gd name="connsiteY33" fmla="*/ 1621857 h 2170497"/>
              <a:gd name="connsiteX34" fmla="*/ 260002 w 264815"/>
              <a:gd name="connsiteY34" fmla="*/ 1756611 h 2170497"/>
              <a:gd name="connsiteX35" fmla="*/ 255189 w 264815"/>
              <a:gd name="connsiteY35" fmla="*/ 1804737 h 2170497"/>
              <a:gd name="connsiteX36" fmla="*/ 250377 w 264815"/>
              <a:gd name="connsiteY36" fmla="*/ 1891364 h 2170497"/>
              <a:gd name="connsiteX37" fmla="*/ 245564 w 264815"/>
              <a:gd name="connsiteY37" fmla="*/ 1920240 h 2170497"/>
              <a:gd name="connsiteX38" fmla="*/ 240751 w 264815"/>
              <a:gd name="connsiteY38" fmla="*/ 1973179 h 2170497"/>
              <a:gd name="connsiteX39" fmla="*/ 235939 w 264815"/>
              <a:gd name="connsiteY39" fmla="*/ 2016493 h 2170497"/>
              <a:gd name="connsiteX40" fmla="*/ 226314 w 264815"/>
              <a:gd name="connsiteY40" fmla="*/ 2093495 h 2170497"/>
              <a:gd name="connsiteX41" fmla="*/ 216688 w 264815"/>
              <a:gd name="connsiteY41" fmla="*/ 2131996 h 2170497"/>
              <a:gd name="connsiteX42" fmla="*/ 207063 w 264815"/>
              <a:gd name="connsiteY42" fmla="*/ 2165684 h 2170497"/>
              <a:gd name="connsiteX43" fmla="*/ 202250 w 264815"/>
              <a:gd name="connsiteY43" fmla="*/ 2170497 h 2170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64815" h="2170497">
                <a:moveTo>
                  <a:pt x="4932" y="0"/>
                </a:moveTo>
                <a:cubicBezTo>
                  <a:pt x="3328" y="11230"/>
                  <a:pt x="-750" y="22379"/>
                  <a:pt x="120" y="33689"/>
                </a:cubicBezTo>
                <a:cubicBezTo>
                  <a:pt x="898" y="43805"/>
                  <a:pt x="6537" y="52939"/>
                  <a:pt x="9745" y="62564"/>
                </a:cubicBezTo>
                <a:lnTo>
                  <a:pt x="28996" y="120316"/>
                </a:lnTo>
                <a:cubicBezTo>
                  <a:pt x="45162" y="168817"/>
                  <a:pt x="20500" y="93602"/>
                  <a:pt x="38621" y="154004"/>
                </a:cubicBezTo>
                <a:cubicBezTo>
                  <a:pt x="45984" y="178546"/>
                  <a:pt x="48624" y="179953"/>
                  <a:pt x="53059" y="202131"/>
                </a:cubicBezTo>
                <a:cubicBezTo>
                  <a:pt x="54973" y="211699"/>
                  <a:pt x="55754" y="221481"/>
                  <a:pt x="57871" y="231006"/>
                </a:cubicBezTo>
                <a:cubicBezTo>
                  <a:pt x="58971" y="235958"/>
                  <a:pt x="61290" y="240566"/>
                  <a:pt x="62684" y="245444"/>
                </a:cubicBezTo>
                <a:cubicBezTo>
                  <a:pt x="64501" y="251804"/>
                  <a:pt x="66200" y="258209"/>
                  <a:pt x="67497" y="264695"/>
                </a:cubicBezTo>
                <a:cubicBezTo>
                  <a:pt x="69411" y="274264"/>
                  <a:pt x="70395" y="284002"/>
                  <a:pt x="72309" y="293571"/>
                </a:cubicBezTo>
                <a:cubicBezTo>
                  <a:pt x="73606" y="300057"/>
                  <a:pt x="75736" y="306354"/>
                  <a:pt x="77122" y="312821"/>
                </a:cubicBezTo>
                <a:cubicBezTo>
                  <a:pt x="80550" y="328818"/>
                  <a:pt x="83539" y="344905"/>
                  <a:pt x="86747" y="360947"/>
                </a:cubicBezTo>
                <a:cubicBezTo>
                  <a:pt x="88351" y="368968"/>
                  <a:pt x="89576" y="377075"/>
                  <a:pt x="91560" y="385011"/>
                </a:cubicBezTo>
                <a:cubicBezTo>
                  <a:pt x="94768" y="397845"/>
                  <a:pt x="97001" y="410962"/>
                  <a:pt x="101185" y="423512"/>
                </a:cubicBezTo>
                <a:cubicBezTo>
                  <a:pt x="102789" y="428325"/>
                  <a:pt x="104857" y="433007"/>
                  <a:pt x="105998" y="437950"/>
                </a:cubicBezTo>
                <a:cubicBezTo>
                  <a:pt x="109677" y="453891"/>
                  <a:pt x="110450" y="470556"/>
                  <a:pt x="115623" y="486076"/>
                </a:cubicBezTo>
                <a:lnTo>
                  <a:pt x="130061" y="529390"/>
                </a:lnTo>
                <a:cubicBezTo>
                  <a:pt x="134651" y="543158"/>
                  <a:pt x="136662" y="547960"/>
                  <a:pt x="139686" y="563078"/>
                </a:cubicBezTo>
                <a:cubicBezTo>
                  <a:pt x="147448" y="601887"/>
                  <a:pt x="143552" y="595936"/>
                  <a:pt x="149311" y="644893"/>
                </a:cubicBezTo>
                <a:cubicBezTo>
                  <a:pt x="150451" y="654584"/>
                  <a:pt x="152326" y="664178"/>
                  <a:pt x="154124" y="673769"/>
                </a:cubicBezTo>
                <a:cubicBezTo>
                  <a:pt x="157139" y="689848"/>
                  <a:pt x="158575" y="706375"/>
                  <a:pt x="163749" y="721895"/>
                </a:cubicBezTo>
                <a:cubicBezTo>
                  <a:pt x="165353" y="726708"/>
                  <a:pt x="167332" y="731411"/>
                  <a:pt x="168562" y="736333"/>
                </a:cubicBezTo>
                <a:cubicBezTo>
                  <a:pt x="173815" y="757343"/>
                  <a:pt x="174693" y="771956"/>
                  <a:pt x="178187" y="794084"/>
                </a:cubicBezTo>
                <a:cubicBezTo>
                  <a:pt x="181231" y="813361"/>
                  <a:pt x="185052" y="832516"/>
                  <a:pt x="187812" y="851836"/>
                </a:cubicBezTo>
                <a:cubicBezTo>
                  <a:pt x="189416" y="863065"/>
                  <a:pt x="190400" y="874401"/>
                  <a:pt x="192625" y="885524"/>
                </a:cubicBezTo>
                <a:cubicBezTo>
                  <a:pt x="195219" y="898496"/>
                  <a:pt x="199656" y="911053"/>
                  <a:pt x="202250" y="924025"/>
                </a:cubicBezTo>
                <a:cubicBezTo>
                  <a:pt x="205534" y="940445"/>
                  <a:pt x="209824" y="960551"/>
                  <a:pt x="211876" y="976964"/>
                </a:cubicBezTo>
                <a:cubicBezTo>
                  <a:pt x="218639" y="1031071"/>
                  <a:pt x="214155" y="1014620"/>
                  <a:pt x="221501" y="1063592"/>
                </a:cubicBezTo>
                <a:cubicBezTo>
                  <a:pt x="224396" y="1082892"/>
                  <a:pt x="226392" y="1102410"/>
                  <a:pt x="231126" y="1121343"/>
                </a:cubicBezTo>
                <a:cubicBezTo>
                  <a:pt x="232730" y="1127760"/>
                  <a:pt x="234756" y="1134086"/>
                  <a:pt x="235939" y="1140594"/>
                </a:cubicBezTo>
                <a:cubicBezTo>
                  <a:pt x="237968" y="1151754"/>
                  <a:pt x="239692" y="1162988"/>
                  <a:pt x="240751" y="1174282"/>
                </a:cubicBezTo>
                <a:cubicBezTo>
                  <a:pt x="244506" y="1214340"/>
                  <a:pt x="250377" y="1294598"/>
                  <a:pt x="250377" y="1294598"/>
                </a:cubicBezTo>
                <a:cubicBezTo>
                  <a:pt x="251981" y="1347537"/>
                  <a:pt x="253229" y="1400488"/>
                  <a:pt x="255189" y="1453415"/>
                </a:cubicBezTo>
                <a:cubicBezTo>
                  <a:pt x="258357" y="1538943"/>
                  <a:pt x="259412" y="1546227"/>
                  <a:pt x="264815" y="1621857"/>
                </a:cubicBezTo>
                <a:cubicBezTo>
                  <a:pt x="263211" y="1666775"/>
                  <a:pt x="262365" y="1711726"/>
                  <a:pt x="260002" y="1756611"/>
                </a:cubicBezTo>
                <a:cubicBezTo>
                  <a:pt x="259155" y="1772711"/>
                  <a:pt x="256338" y="1788656"/>
                  <a:pt x="255189" y="1804737"/>
                </a:cubicBezTo>
                <a:cubicBezTo>
                  <a:pt x="253129" y="1833584"/>
                  <a:pt x="252779" y="1862544"/>
                  <a:pt x="250377" y="1891364"/>
                </a:cubicBezTo>
                <a:cubicBezTo>
                  <a:pt x="249567" y="1901088"/>
                  <a:pt x="246704" y="1910549"/>
                  <a:pt x="245564" y="1920240"/>
                </a:cubicBezTo>
                <a:cubicBezTo>
                  <a:pt x="243494" y="1937838"/>
                  <a:pt x="242514" y="1955548"/>
                  <a:pt x="240751" y="1973179"/>
                </a:cubicBezTo>
                <a:cubicBezTo>
                  <a:pt x="239306" y="1987634"/>
                  <a:pt x="237460" y="2002046"/>
                  <a:pt x="235939" y="2016493"/>
                </a:cubicBezTo>
                <a:cubicBezTo>
                  <a:pt x="232961" y="2044785"/>
                  <a:pt x="232078" y="2066598"/>
                  <a:pt x="226314" y="2093495"/>
                </a:cubicBezTo>
                <a:cubicBezTo>
                  <a:pt x="223542" y="2106430"/>
                  <a:pt x="219896" y="2119162"/>
                  <a:pt x="216688" y="2131996"/>
                </a:cubicBezTo>
                <a:cubicBezTo>
                  <a:pt x="215145" y="2138169"/>
                  <a:pt x="210517" y="2158777"/>
                  <a:pt x="207063" y="2165684"/>
                </a:cubicBezTo>
                <a:cubicBezTo>
                  <a:pt x="206048" y="2167713"/>
                  <a:pt x="203854" y="2168893"/>
                  <a:pt x="202250" y="2170497"/>
                </a:cubicBezTo>
              </a:path>
            </a:pathLst>
          </a:custGeom>
          <a:ln w="76200">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VN"/>
          </a:p>
        </p:txBody>
      </p:sp>
      <p:sp>
        <p:nvSpPr>
          <p:cNvPr id="30" name="Freeform 29">
            <a:extLst>
              <a:ext uri="{FF2B5EF4-FFF2-40B4-BE49-F238E27FC236}">
                <a16:creationId xmlns:a16="http://schemas.microsoft.com/office/drawing/2014/main" id="{435EAC3B-C794-D84A-A6E1-49323B648E81}"/>
              </a:ext>
            </a:extLst>
          </p:cNvPr>
          <p:cNvSpPr/>
          <p:nvPr/>
        </p:nvSpPr>
        <p:spPr>
          <a:xfrm>
            <a:off x="13256157" y="5803533"/>
            <a:ext cx="761119" cy="2352559"/>
          </a:xfrm>
          <a:custGeom>
            <a:avLst/>
            <a:gdLst>
              <a:gd name="connsiteX0" fmla="*/ 200851 w 761119"/>
              <a:gd name="connsiteY0" fmla="*/ 0 h 2352559"/>
              <a:gd name="connsiteX1" fmla="*/ 163852 w 761119"/>
              <a:gd name="connsiteY1" fmla="*/ 15857 h 2352559"/>
              <a:gd name="connsiteX2" fmla="*/ 137425 w 761119"/>
              <a:gd name="connsiteY2" fmla="*/ 36999 h 2352559"/>
              <a:gd name="connsiteX3" fmla="*/ 126853 w 761119"/>
              <a:gd name="connsiteY3" fmla="*/ 47570 h 2352559"/>
              <a:gd name="connsiteX4" fmla="*/ 110997 w 761119"/>
              <a:gd name="connsiteY4" fmla="*/ 58141 h 2352559"/>
              <a:gd name="connsiteX5" fmla="*/ 105711 w 761119"/>
              <a:gd name="connsiteY5" fmla="*/ 73998 h 2352559"/>
              <a:gd name="connsiteX6" fmla="*/ 84569 w 761119"/>
              <a:gd name="connsiteY6" fmla="*/ 105711 h 2352559"/>
              <a:gd name="connsiteX7" fmla="*/ 73998 w 761119"/>
              <a:gd name="connsiteY7" fmla="*/ 121568 h 2352559"/>
              <a:gd name="connsiteX8" fmla="*/ 63427 w 761119"/>
              <a:gd name="connsiteY8" fmla="*/ 137424 h 2352559"/>
              <a:gd name="connsiteX9" fmla="*/ 52856 w 761119"/>
              <a:gd name="connsiteY9" fmla="*/ 169138 h 2352559"/>
              <a:gd name="connsiteX10" fmla="*/ 31714 w 761119"/>
              <a:gd name="connsiteY10" fmla="*/ 216707 h 2352559"/>
              <a:gd name="connsiteX11" fmla="*/ 26428 w 761119"/>
              <a:gd name="connsiteY11" fmla="*/ 232564 h 2352559"/>
              <a:gd name="connsiteX12" fmla="*/ 15857 w 761119"/>
              <a:gd name="connsiteY12" fmla="*/ 306562 h 2352559"/>
              <a:gd name="connsiteX13" fmla="*/ 10571 w 761119"/>
              <a:gd name="connsiteY13" fmla="*/ 332990 h 2352559"/>
              <a:gd name="connsiteX14" fmla="*/ 5286 w 761119"/>
              <a:gd name="connsiteY14" fmla="*/ 375274 h 2352559"/>
              <a:gd name="connsiteX15" fmla="*/ 0 w 761119"/>
              <a:gd name="connsiteY15" fmla="*/ 406987 h 2352559"/>
              <a:gd name="connsiteX16" fmla="*/ 5286 w 761119"/>
              <a:gd name="connsiteY16" fmla="*/ 449272 h 2352559"/>
              <a:gd name="connsiteX17" fmla="*/ 10571 w 761119"/>
              <a:gd name="connsiteY17" fmla="*/ 475699 h 2352559"/>
              <a:gd name="connsiteX18" fmla="*/ 15857 w 761119"/>
              <a:gd name="connsiteY18" fmla="*/ 528555 h 2352559"/>
              <a:gd name="connsiteX19" fmla="*/ 21142 w 761119"/>
              <a:gd name="connsiteY19" fmla="*/ 549697 h 2352559"/>
              <a:gd name="connsiteX20" fmla="*/ 31714 w 761119"/>
              <a:gd name="connsiteY20" fmla="*/ 613124 h 2352559"/>
              <a:gd name="connsiteX21" fmla="*/ 42285 w 761119"/>
              <a:gd name="connsiteY21" fmla="*/ 644837 h 2352559"/>
              <a:gd name="connsiteX22" fmla="*/ 58141 w 761119"/>
              <a:gd name="connsiteY22" fmla="*/ 676550 h 2352559"/>
              <a:gd name="connsiteX23" fmla="*/ 89855 w 761119"/>
              <a:gd name="connsiteY23" fmla="*/ 697692 h 2352559"/>
              <a:gd name="connsiteX24" fmla="*/ 79283 w 761119"/>
              <a:gd name="connsiteY24" fmla="*/ 687121 h 2352559"/>
              <a:gd name="connsiteX25" fmla="*/ 63427 w 761119"/>
              <a:gd name="connsiteY25" fmla="*/ 681836 h 2352559"/>
              <a:gd name="connsiteX26" fmla="*/ 73998 w 761119"/>
              <a:gd name="connsiteY26" fmla="*/ 713549 h 2352559"/>
              <a:gd name="connsiteX27" fmla="*/ 105711 w 761119"/>
              <a:gd name="connsiteY27" fmla="*/ 761119 h 2352559"/>
              <a:gd name="connsiteX28" fmla="*/ 116282 w 761119"/>
              <a:gd name="connsiteY28" fmla="*/ 776976 h 2352559"/>
              <a:gd name="connsiteX29" fmla="*/ 137425 w 761119"/>
              <a:gd name="connsiteY29" fmla="*/ 819260 h 2352559"/>
              <a:gd name="connsiteX30" fmla="*/ 142710 w 761119"/>
              <a:gd name="connsiteY30" fmla="*/ 835117 h 2352559"/>
              <a:gd name="connsiteX31" fmla="*/ 158567 w 761119"/>
              <a:gd name="connsiteY31" fmla="*/ 850973 h 2352559"/>
              <a:gd name="connsiteX32" fmla="*/ 169138 w 761119"/>
              <a:gd name="connsiteY32" fmla="*/ 866830 h 2352559"/>
              <a:gd name="connsiteX33" fmla="*/ 174423 w 761119"/>
              <a:gd name="connsiteY33" fmla="*/ 882687 h 2352559"/>
              <a:gd name="connsiteX34" fmla="*/ 206137 w 761119"/>
              <a:gd name="connsiteY34" fmla="*/ 903829 h 2352559"/>
              <a:gd name="connsiteX35" fmla="*/ 221993 w 761119"/>
              <a:gd name="connsiteY35" fmla="*/ 914400 h 2352559"/>
              <a:gd name="connsiteX36" fmla="*/ 253707 w 761119"/>
              <a:gd name="connsiteY36" fmla="*/ 951399 h 2352559"/>
              <a:gd name="connsiteX37" fmla="*/ 274849 w 761119"/>
              <a:gd name="connsiteY37" fmla="*/ 977827 h 2352559"/>
              <a:gd name="connsiteX38" fmla="*/ 306562 w 761119"/>
              <a:gd name="connsiteY38" fmla="*/ 1009540 h 2352559"/>
              <a:gd name="connsiteX39" fmla="*/ 338275 w 761119"/>
              <a:gd name="connsiteY39" fmla="*/ 1030682 h 2352559"/>
              <a:gd name="connsiteX40" fmla="*/ 354132 w 761119"/>
              <a:gd name="connsiteY40" fmla="*/ 1035968 h 2352559"/>
              <a:gd name="connsiteX41" fmla="*/ 385845 w 761119"/>
              <a:gd name="connsiteY41" fmla="*/ 1057110 h 2352559"/>
              <a:gd name="connsiteX42" fmla="*/ 401702 w 761119"/>
              <a:gd name="connsiteY42" fmla="*/ 1067681 h 2352559"/>
              <a:gd name="connsiteX43" fmla="*/ 433415 w 761119"/>
              <a:gd name="connsiteY43" fmla="*/ 1099394 h 2352559"/>
              <a:gd name="connsiteX44" fmla="*/ 465129 w 761119"/>
              <a:gd name="connsiteY44" fmla="*/ 1120536 h 2352559"/>
              <a:gd name="connsiteX45" fmla="*/ 480985 w 761119"/>
              <a:gd name="connsiteY45" fmla="*/ 1125822 h 2352559"/>
              <a:gd name="connsiteX46" fmla="*/ 512698 w 761119"/>
              <a:gd name="connsiteY46" fmla="*/ 1146964 h 2352559"/>
              <a:gd name="connsiteX47" fmla="*/ 533841 w 761119"/>
              <a:gd name="connsiteY47" fmla="*/ 1178677 h 2352559"/>
              <a:gd name="connsiteX48" fmla="*/ 565554 w 761119"/>
              <a:gd name="connsiteY48" fmla="*/ 1194534 h 2352559"/>
              <a:gd name="connsiteX49" fmla="*/ 597267 w 761119"/>
              <a:gd name="connsiteY49" fmla="*/ 1210391 h 2352559"/>
              <a:gd name="connsiteX50" fmla="*/ 628981 w 761119"/>
              <a:gd name="connsiteY50" fmla="*/ 1247390 h 2352559"/>
              <a:gd name="connsiteX51" fmla="*/ 665979 w 761119"/>
              <a:gd name="connsiteY51" fmla="*/ 1294959 h 2352559"/>
              <a:gd name="connsiteX52" fmla="*/ 692407 w 761119"/>
              <a:gd name="connsiteY52" fmla="*/ 1326673 h 2352559"/>
              <a:gd name="connsiteX53" fmla="*/ 708264 w 761119"/>
              <a:gd name="connsiteY53" fmla="*/ 1347815 h 2352559"/>
              <a:gd name="connsiteX54" fmla="*/ 724120 w 761119"/>
              <a:gd name="connsiteY54" fmla="*/ 1379528 h 2352559"/>
              <a:gd name="connsiteX55" fmla="*/ 734692 w 761119"/>
              <a:gd name="connsiteY55" fmla="*/ 1411242 h 2352559"/>
              <a:gd name="connsiteX56" fmla="*/ 755834 w 761119"/>
              <a:gd name="connsiteY56" fmla="*/ 1453526 h 2352559"/>
              <a:gd name="connsiteX57" fmla="*/ 761119 w 761119"/>
              <a:gd name="connsiteY57" fmla="*/ 1490525 h 2352559"/>
              <a:gd name="connsiteX58" fmla="*/ 750548 w 761119"/>
              <a:gd name="connsiteY58" fmla="*/ 1670233 h 2352559"/>
              <a:gd name="connsiteX59" fmla="*/ 745263 w 761119"/>
              <a:gd name="connsiteY59" fmla="*/ 1649091 h 2352559"/>
              <a:gd name="connsiteX60" fmla="*/ 739977 w 761119"/>
              <a:gd name="connsiteY60" fmla="*/ 1664948 h 2352559"/>
              <a:gd name="connsiteX61" fmla="*/ 729406 w 761119"/>
              <a:gd name="connsiteY61" fmla="*/ 1707232 h 2352559"/>
              <a:gd name="connsiteX62" fmla="*/ 718835 w 761119"/>
              <a:gd name="connsiteY62" fmla="*/ 1765373 h 2352559"/>
              <a:gd name="connsiteX63" fmla="*/ 702978 w 761119"/>
              <a:gd name="connsiteY63" fmla="*/ 1781230 h 2352559"/>
              <a:gd name="connsiteX64" fmla="*/ 697693 w 761119"/>
              <a:gd name="connsiteY64" fmla="*/ 1797087 h 2352559"/>
              <a:gd name="connsiteX65" fmla="*/ 676551 w 761119"/>
              <a:gd name="connsiteY65" fmla="*/ 1849942 h 2352559"/>
              <a:gd name="connsiteX66" fmla="*/ 671265 w 761119"/>
              <a:gd name="connsiteY66" fmla="*/ 1865799 h 2352559"/>
              <a:gd name="connsiteX67" fmla="*/ 660694 w 761119"/>
              <a:gd name="connsiteY67" fmla="*/ 1881655 h 2352559"/>
              <a:gd name="connsiteX68" fmla="*/ 650123 w 761119"/>
              <a:gd name="connsiteY68" fmla="*/ 1913369 h 2352559"/>
              <a:gd name="connsiteX69" fmla="*/ 644837 w 761119"/>
              <a:gd name="connsiteY69" fmla="*/ 1929225 h 2352559"/>
              <a:gd name="connsiteX70" fmla="*/ 634266 w 761119"/>
              <a:gd name="connsiteY70" fmla="*/ 1945082 h 2352559"/>
              <a:gd name="connsiteX71" fmla="*/ 623695 w 761119"/>
              <a:gd name="connsiteY71" fmla="*/ 1976795 h 2352559"/>
              <a:gd name="connsiteX72" fmla="*/ 602553 w 761119"/>
              <a:gd name="connsiteY72" fmla="*/ 2013794 h 2352559"/>
              <a:gd name="connsiteX73" fmla="*/ 581411 w 761119"/>
              <a:gd name="connsiteY73" fmla="*/ 2050793 h 2352559"/>
              <a:gd name="connsiteX74" fmla="*/ 570840 w 761119"/>
              <a:gd name="connsiteY74" fmla="*/ 2082506 h 2352559"/>
              <a:gd name="connsiteX75" fmla="*/ 565554 w 761119"/>
              <a:gd name="connsiteY75" fmla="*/ 2098363 h 2352559"/>
              <a:gd name="connsiteX76" fmla="*/ 570840 w 761119"/>
              <a:gd name="connsiteY76" fmla="*/ 2283357 h 2352559"/>
              <a:gd name="connsiteX77" fmla="*/ 560268 w 761119"/>
              <a:gd name="connsiteY77" fmla="*/ 2293928 h 2352559"/>
              <a:gd name="connsiteX78" fmla="*/ 549697 w 761119"/>
              <a:gd name="connsiteY78" fmla="*/ 2315070 h 2352559"/>
              <a:gd name="connsiteX79" fmla="*/ 544412 w 761119"/>
              <a:gd name="connsiteY79" fmla="*/ 2330927 h 2352559"/>
              <a:gd name="connsiteX80" fmla="*/ 539126 w 761119"/>
              <a:gd name="connsiteY80" fmla="*/ 2352069 h 2352559"/>
              <a:gd name="connsiteX81" fmla="*/ 533841 w 761119"/>
              <a:gd name="connsiteY81" fmla="*/ 2341498 h 235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761119" h="2352559">
                <a:moveTo>
                  <a:pt x="200851" y="0"/>
                </a:moveTo>
                <a:cubicBezTo>
                  <a:pt x="188518" y="5286"/>
                  <a:pt x="175016" y="8414"/>
                  <a:pt x="163852" y="15857"/>
                </a:cubicBezTo>
                <a:cubicBezTo>
                  <a:pt x="116033" y="47736"/>
                  <a:pt x="189265" y="19717"/>
                  <a:pt x="137425" y="36999"/>
                </a:cubicBezTo>
                <a:cubicBezTo>
                  <a:pt x="133901" y="40523"/>
                  <a:pt x="130744" y="44457"/>
                  <a:pt x="126853" y="47570"/>
                </a:cubicBezTo>
                <a:cubicBezTo>
                  <a:pt x="121893" y="51538"/>
                  <a:pt x="114965" y="53181"/>
                  <a:pt x="110997" y="58141"/>
                </a:cubicBezTo>
                <a:cubicBezTo>
                  <a:pt x="107516" y="62492"/>
                  <a:pt x="108417" y="69128"/>
                  <a:pt x="105711" y="73998"/>
                </a:cubicBezTo>
                <a:cubicBezTo>
                  <a:pt x="99541" y="85104"/>
                  <a:pt x="91616" y="95140"/>
                  <a:pt x="84569" y="105711"/>
                </a:cubicBezTo>
                <a:lnTo>
                  <a:pt x="73998" y="121568"/>
                </a:lnTo>
                <a:cubicBezTo>
                  <a:pt x="70474" y="126853"/>
                  <a:pt x="65436" y="131398"/>
                  <a:pt x="63427" y="137424"/>
                </a:cubicBezTo>
                <a:cubicBezTo>
                  <a:pt x="59903" y="147995"/>
                  <a:pt x="59037" y="159866"/>
                  <a:pt x="52856" y="169138"/>
                </a:cubicBezTo>
                <a:cubicBezTo>
                  <a:pt x="36104" y="194266"/>
                  <a:pt x="44294" y="178967"/>
                  <a:pt x="31714" y="216707"/>
                </a:cubicBezTo>
                <a:cubicBezTo>
                  <a:pt x="29952" y="221993"/>
                  <a:pt x="27521" y="227101"/>
                  <a:pt x="26428" y="232564"/>
                </a:cubicBezTo>
                <a:cubicBezTo>
                  <a:pt x="14478" y="292311"/>
                  <a:pt x="28412" y="218675"/>
                  <a:pt x="15857" y="306562"/>
                </a:cubicBezTo>
                <a:cubicBezTo>
                  <a:pt x="14587" y="315456"/>
                  <a:pt x="11937" y="324111"/>
                  <a:pt x="10571" y="332990"/>
                </a:cubicBezTo>
                <a:cubicBezTo>
                  <a:pt x="8411" y="347029"/>
                  <a:pt x="7295" y="361212"/>
                  <a:pt x="5286" y="375274"/>
                </a:cubicBezTo>
                <a:cubicBezTo>
                  <a:pt x="3770" y="385883"/>
                  <a:pt x="1762" y="396416"/>
                  <a:pt x="0" y="406987"/>
                </a:cubicBezTo>
                <a:cubicBezTo>
                  <a:pt x="1762" y="421082"/>
                  <a:pt x="3126" y="435232"/>
                  <a:pt x="5286" y="449272"/>
                </a:cubicBezTo>
                <a:cubicBezTo>
                  <a:pt x="6652" y="458151"/>
                  <a:pt x="9384" y="466794"/>
                  <a:pt x="10571" y="475699"/>
                </a:cubicBezTo>
                <a:cubicBezTo>
                  <a:pt x="12911" y="493250"/>
                  <a:pt x="13353" y="511026"/>
                  <a:pt x="15857" y="528555"/>
                </a:cubicBezTo>
                <a:cubicBezTo>
                  <a:pt x="16884" y="535746"/>
                  <a:pt x="19948" y="542532"/>
                  <a:pt x="21142" y="549697"/>
                </a:cubicBezTo>
                <a:cubicBezTo>
                  <a:pt x="27701" y="589049"/>
                  <a:pt x="22793" y="583387"/>
                  <a:pt x="31714" y="613124"/>
                </a:cubicBezTo>
                <a:cubicBezTo>
                  <a:pt x="34916" y="623797"/>
                  <a:pt x="38761" y="634266"/>
                  <a:pt x="42285" y="644837"/>
                </a:cubicBezTo>
                <a:cubicBezTo>
                  <a:pt x="46055" y="656149"/>
                  <a:pt x="48496" y="668111"/>
                  <a:pt x="58141" y="676550"/>
                </a:cubicBezTo>
                <a:cubicBezTo>
                  <a:pt x="67703" y="684916"/>
                  <a:pt x="89855" y="697692"/>
                  <a:pt x="89855" y="697692"/>
                </a:cubicBezTo>
                <a:cubicBezTo>
                  <a:pt x="89855" y="697692"/>
                  <a:pt x="83556" y="689685"/>
                  <a:pt x="79283" y="687121"/>
                </a:cubicBezTo>
                <a:cubicBezTo>
                  <a:pt x="74506" y="684255"/>
                  <a:pt x="68712" y="683598"/>
                  <a:pt x="63427" y="681836"/>
                </a:cubicBezTo>
                <a:cubicBezTo>
                  <a:pt x="66951" y="692407"/>
                  <a:pt x="67817" y="704278"/>
                  <a:pt x="73998" y="713549"/>
                </a:cubicBezTo>
                <a:lnTo>
                  <a:pt x="105711" y="761119"/>
                </a:lnTo>
                <a:cubicBezTo>
                  <a:pt x="109235" y="766405"/>
                  <a:pt x="114273" y="770949"/>
                  <a:pt x="116282" y="776976"/>
                </a:cubicBezTo>
                <a:cubicBezTo>
                  <a:pt x="128429" y="813417"/>
                  <a:pt x="118973" y="800810"/>
                  <a:pt x="137425" y="819260"/>
                </a:cubicBezTo>
                <a:cubicBezTo>
                  <a:pt x="139187" y="824546"/>
                  <a:pt x="139619" y="830481"/>
                  <a:pt x="142710" y="835117"/>
                </a:cubicBezTo>
                <a:cubicBezTo>
                  <a:pt x="146856" y="841336"/>
                  <a:pt x="153782" y="845231"/>
                  <a:pt x="158567" y="850973"/>
                </a:cubicBezTo>
                <a:cubicBezTo>
                  <a:pt x="162634" y="855853"/>
                  <a:pt x="165614" y="861544"/>
                  <a:pt x="169138" y="866830"/>
                </a:cubicBezTo>
                <a:cubicBezTo>
                  <a:pt x="170900" y="872116"/>
                  <a:pt x="170483" y="878747"/>
                  <a:pt x="174423" y="882687"/>
                </a:cubicBezTo>
                <a:cubicBezTo>
                  <a:pt x="183407" y="891671"/>
                  <a:pt x="195566" y="896782"/>
                  <a:pt x="206137" y="903829"/>
                </a:cubicBezTo>
                <a:cubicBezTo>
                  <a:pt x="211422" y="907353"/>
                  <a:pt x="217501" y="909908"/>
                  <a:pt x="221993" y="914400"/>
                </a:cubicBezTo>
                <a:cubicBezTo>
                  <a:pt x="244079" y="936486"/>
                  <a:pt x="233365" y="924277"/>
                  <a:pt x="253707" y="951399"/>
                </a:cubicBezTo>
                <a:cubicBezTo>
                  <a:pt x="262892" y="978956"/>
                  <a:pt x="252200" y="957694"/>
                  <a:pt x="274849" y="977827"/>
                </a:cubicBezTo>
                <a:cubicBezTo>
                  <a:pt x="286022" y="987759"/>
                  <a:pt x="294123" y="1001247"/>
                  <a:pt x="306562" y="1009540"/>
                </a:cubicBezTo>
                <a:cubicBezTo>
                  <a:pt x="317133" y="1016587"/>
                  <a:pt x="326222" y="1026664"/>
                  <a:pt x="338275" y="1030682"/>
                </a:cubicBezTo>
                <a:cubicBezTo>
                  <a:pt x="343561" y="1032444"/>
                  <a:pt x="349262" y="1033262"/>
                  <a:pt x="354132" y="1035968"/>
                </a:cubicBezTo>
                <a:cubicBezTo>
                  <a:pt x="365238" y="1042138"/>
                  <a:pt x="375274" y="1050063"/>
                  <a:pt x="385845" y="1057110"/>
                </a:cubicBezTo>
                <a:cubicBezTo>
                  <a:pt x="391131" y="1060634"/>
                  <a:pt x="397210" y="1063189"/>
                  <a:pt x="401702" y="1067681"/>
                </a:cubicBezTo>
                <a:cubicBezTo>
                  <a:pt x="412273" y="1078252"/>
                  <a:pt x="420976" y="1091102"/>
                  <a:pt x="433415" y="1099394"/>
                </a:cubicBezTo>
                <a:cubicBezTo>
                  <a:pt x="443986" y="1106441"/>
                  <a:pt x="453076" y="1116518"/>
                  <a:pt x="465129" y="1120536"/>
                </a:cubicBezTo>
                <a:cubicBezTo>
                  <a:pt x="470414" y="1122298"/>
                  <a:pt x="476115" y="1123116"/>
                  <a:pt x="480985" y="1125822"/>
                </a:cubicBezTo>
                <a:cubicBezTo>
                  <a:pt x="492091" y="1131992"/>
                  <a:pt x="512698" y="1146964"/>
                  <a:pt x="512698" y="1146964"/>
                </a:cubicBezTo>
                <a:cubicBezTo>
                  <a:pt x="519746" y="1157535"/>
                  <a:pt x="521788" y="1174659"/>
                  <a:pt x="533841" y="1178677"/>
                </a:cubicBezTo>
                <a:cubicBezTo>
                  <a:pt x="573698" y="1191964"/>
                  <a:pt x="524566" y="1174040"/>
                  <a:pt x="565554" y="1194534"/>
                </a:cubicBezTo>
                <a:cubicBezTo>
                  <a:pt x="589393" y="1206453"/>
                  <a:pt x="574546" y="1191457"/>
                  <a:pt x="597267" y="1210391"/>
                </a:cubicBezTo>
                <a:cubicBezTo>
                  <a:pt x="611994" y="1222663"/>
                  <a:pt x="617313" y="1231832"/>
                  <a:pt x="628981" y="1247390"/>
                </a:cubicBezTo>
                <a:cubicBezTo>
                  <a:pt x="643420" y="1290711"/>
                  <a:pt x="618447" y="1223665"/>
                  <a:pt x="665979" y="1294959"/>
                </a:cubicBezTo>
                <a:cubicBezTo>
                  <a:pt x="689345" y="1330005"/>
                  <a:pt x="661885" y="1291063"/>
                  <a:pt x="692407" y="1326673"/>
                </a:cubicBezTo>
                <a:cubicBezTo>
                  <a:pt x="698140" y="1333362"/>
                  <a:pt x="702978" y="1340768"/>
                  <a:pt x="708264" y="1347815"/>
                </a:cubicBezTo>
                <a:cubicBezTo>
                  <a:pt x="727532" y="1405627"/>
                  <a:pt x="696806" y="1318073"/>
                  <a:pt x="724120" y="1379528"/>
                </a:cubicBezTo>
                <a:cubicBezTo>
                  <a:pt x="728646" y="1389711"/>
                  <a:pt x="728959" y="1401687"/>
                  <a:pt x="734692" y="1411242"/>
                </a:cubicBezTo>
                <a:cubicBezTo>
                  <a:pt x="753415" y="1442447"/>
                  <a:pt x="747299" y="1427923"/>
                  <a:pt x="755834" y="1453526"/>
                </a:cubicBezTo>
                <a:cubicBezTo>
                  <a:pt x="757596" y="1465859"/>
                  <a:pt x="761119" y="1478067"/>
                  <a:pt x="761119" y="1490525"/>
                </a:cubicBezTo>
                <a:cubicBezTo>
                  <a:pt x="761119" y="1574854"/>
                  <a:pt x="757526" y="1600460"/>
                  <a:pt x="750548" y="1670233"/>
                </a:cubicBezTo>
                <a:cubicBezTo>
                  <a:pt x="748786" y="1663186"/>
                  <a:pt x="751760" y="1652339"/>
                  <a:pt x="745263" y="1649091"/>
                </a:cubicBezTo>
                <a:cubicBezTo>
                  <a:pt x="740279" y="1646599"/>
                  <a:pt x="741328" y="1659543"/>
                  <a:pt x="739977" y="1664948"/>
                </a:cubicBezTo>
                <a:lnTo>
                  <a:pt x="729406" y="1707232"/>
                </a:lnTo>
                <a:cubicBezTo>
                  <a:pt x="729183" y="1709019"/>
                  <a:pt x="726355" y="1754093"/>
                  <a:pt x="718835" y="1765373"/>
                </a:cubicBezTo>
                <a:cubicBezTo>
                  <a:pt x="714689" y="1771593"/>
                  <a:pt x="708264" y="1775944"/>
                  <a:pt x="702978" y="1781230"/>
                </a:cubicBezTo>
                <a:cubicBezTo>
                  <a:pt x="701216" y="1786516"/>
                  <a:pt x="699693" y="1791887"/>
                  <a:pt x="697693" y="1797087"/>
                </a:cubicBezTo>
                <a:cubicBezTo>
                  <a:pt x="690881" y="1814798"/>
                  <a:pt x="682552" y="1831940"/>
                  <a:pt x="676551" y="1849942"/>
                </a:cubicBezTo>
                <a:cubicBezTo>
                  <a:pt x="674789" y="1855228"/>
                  <a:pt x="673757" y="1860816"/>
                  <a:pt x="671265" y="1865799"/>
                </a:cubicBezTo>
                <a:cubicBezTo>
                  <a:pt x="668424" y="1871481"/>
                  <a:pt x="663274" y="1875850"/>
                  <a:pt x="660694" y="1881655"/>
                </a:cubicBezTo>
                <a:cubicBezTo>
                  <a:pt x="656168" y="1891838"/>
                  <a:pt x="653647" y="1902798"/>
                  <a:pt x="650123" y="1913369"/>
                </a:cubicBezTo>
                <a:cubicBezTo>
                  <a:pt x="648361" y="1918654"/>
                  <a:pt x="647927" y="1924589"/>
                  <a:pt x="644837" y="1929225"/>
                </a:cubicBezTo>
                <a:lnTo>
                  <a:pt x="634266" y="1945082"/>
                </a:lnTo>
                <a:cubicBezTo>
                  <a:pt x="630742" y="1955653"/>
                  <a:pt x="629876" y="1967524"/>
                  <a:pt x="623695" y="1976795"/>
                </a:cubicBezTo>
                <a:cubicBezTo>
                  <a:pt x="597940" y="2015428"/>
                  <a:pt x="629377" y="1966852"/>
                  <a:pt x="602553" y="2013794"/>
                </a:cubicBezTo>
                <a:cubicBezTo>
                  <a:pt x="589840" y="2036041"/>
                  <a:pt x="592058" y="2024175"/>
                  <a:pt x="581411" y="2050793"/>
                </a:cubicBezTo>
                <a:cubicBezTo>
                  <a:pt x="577273" y="2061139"/>
                  <a:pt x="574364" y="2071935"/>
                  <a:pt x="570840" y="2082506"/>
                </a:cubicBezTo>
                <a:lnTo>
                  <a:pt x="565554" y="2098363"/>
                </a:lnTo>
                <a:cubicBezTo>
                  <a:pt x="567316" y="2160028"/>
                  <a:pt x="572507" y="2221690"/>
                  <a:pt x="570840" y="2283357"/>
                </a:cubicBezTo>
                <a:cubicBezTo>
                  <a:pt x="570705" y="2288339"/>
                  <a:pt x="563032" y="2289782"/>
                  <a:pt x="560268" y="2293928"/>
                </a:cubicBezTo>
                <a:cubicBezTo>
                  <a:pt x="555897" y="2300484"/>
                  <a:pt x="552801" y="2307828"/>
                  <a:pt x="549697" y="2315070"/>
                </a:cubicBezTo>
                <a:cubicBezTo>
                  <a:pt x="547502" y="2320191"/>
                  <a:pt x="545943" y="2325570"/>
                  <a:pt x="544412" y="2330927"/>
                </a:cubicBezTo>
                <a:cubicBezTo>
                  <a:pt x="542416" y="2337912"/>
                  <a:pt x="544263" y="2346932"/>
                  <a:pt x="539126" y="2352069"/>
                </a:cubicBezTo>
                <a:cubicBezTo>
                  <a:pt x="536340" y="2354855"/>
                  <a:pt x="535603" y="2345022"/>
                  <a:pt x="533841" y="2341498"/>
                </a:cubicBezTo>
              </a:path>
            </a:pathLst>
          </a:custGeom>
          <a:ln w="76200">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VN"/>
          </a:p>
        </p:txBody>
      </p:sp>
      <p:sp>
        <p:nvSpPr>
          <p:cNvPr id="31" name="Oval 30">
            <a:extLst>
              <a:ext uri="{FF2B5EF4-FFF2-40B4-BE49-F238E27FC236}">
                <a16:creationId xmlns:a16="http://schemas.microsoft.com/office/drawing/2014/main" id="{E30290B7-5D39-1944-8316-EDF6EE8F8A88}"/>
              </a:ext>
            </a:extLst>
          </p:cNvPr>
          <p:cNvSpPr/>
          <p:nvPr/>
        </p:nvSpPr>
        <p:spPr>
          <a:xfrm>
            <a:off x="14023085" y="5292509"/>
            <a:ext cx="761118" cy="538304"/>
          </a:xfrm>
          <a:prstGeom prst="ellipse">
            <a:avLst/>
          </a:prstGeom>
          <a:noFill/>
          <a:ln w="571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
        <p:nvSpPr>
          <p:cNvPr id="32" name="Oval 31">
            <a:extLst>
              <a:ext uri="{FF2B5EF4-FFF2-40B4-BE49-F238E27FC236}">
                <a16:creationId xmlns:a16="http://schemas.microsoft.com/office/drawing/2014/main" id="{3C223924-EF09-B342-BCE0-006396530B19}"/>
              </a:ext>
            </a:extLst>
          </p:cNvPr>
          <p:cNvSpPr/>
          <p:nvPr/>
        </p:nvSpPr>
        <p:spPr>
          <a:xfrm rot="18775513">
            <a:off x="14419806" y="6594029"/>
            <a:ext cx="2269344" cy="823361"/>
          </a:xfrm>
          <a:prstGeom prst="ellipse">
            <a:avLst/>
          </a:prstGeom>
          <a:noFill/>
          <a:ln w="571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
        <p:nvSpPr>
          <p:cNvPr id="34" name="Oval 33">
            <a:extLst>
              <a:ext uri="{FF2B5EF4-FFF2-40B4-BE49-F238E27FC236}">
                <a16:creationId xmlns:a16="http://schemas.microsoft.com/office/drawing/2014/main" id="{315D16FB-793A-1448-86A4-EC2C24F41FAF}"/>
              </a:ext>
            </a:extLst>
          </p:cNvPr>
          <p:cNvSpPr/>
          <p:nvPr/>
        </p:nvSpPr>
        <p:spPr>
          <a:xfrm rot="18929771">
            <a:off x="12775964" y="3422208"/>
            <a:ext cx="853137" cy="272664"/>
          </a:xfrm>
          <a:prstGeom prst="ellipse">
            <a:avLst/>
          </a:prstGeom>
          <a:noFill/>
          <a:ln w="571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
        <p:nvSpPr>
          <p:cNvPr id="36" name="Oval 35">
            <a:extLst>
              <a:ext uri="{FF2B5EF4-FFF2-40B4-BE49-F238E27FC236}">
                <a16:creationId xmlns:a16="http://schemas.microsoft.com/office/drawing/2014/main" id="{B291F843-22EB-1A43-BA40-7E4597237113}"/>
              </a:ext>
            </a:extLst>
          </p:cNvPr>
          <p:cNvSpPr/>
          <p:nvPr/>
        </p:nvSpPr>
        <p:spPr>
          <a:xfrm>
            <a:off x="12420600" y="3162300"/>
            <a:ext cx="577965" cy="685800"/>
          </a:xfrm>
          <a:prstGeom prst="ellipse">
            <a:avLst/>
          </a:prstGeom>
          <a:noFill/>
          <a:ln w="5715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
        <p:nvSpPr>
          <p:cNvPr id="37" name="Oval 36">
            <a:extLst>
              <a:ext uri="{FF2B5EF4-FFF2-40B4-BE49-F238E27FC236}">
                <a16:creationId xmlns:a16="http://schemas.microsoft.com/office/drawing/2014/main" id="{28070A44-7594-A84F-A08C-6B8D3D34147B}"/>
              </a:ext>
            </a:extLst>
          </p:cNvPr>
          <p:cNvSpPr/>
          <p:nvPr/>
        </p:nvSpPr>
        <p:spPr>
          <a:xfrm rot="20675575">
            <a:off x="13693663" y="5887259"/>
            <a:ext cx="1669988" cy="654592"/>
          </a:xfrm>
          <a:prstGeom prst="ellipse">
            <a:avLst/>
          </a:prstGeom>
          <a:noFill/>
          <a:ln w="5715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12" repeatCount="indefinite"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strips(downLeft)">
                                      <p:cBhvr>
                                        <p:cTn id="17" dur="1000"/>
                                        <p:tgtEl>
                                          <p:spTgt spid="28"/>
                                        </p:tgtEl>
                                      </p:cBhvr>
                                    </p:animEffect>
                                  </p:childTnLst>
                                </p:cTn>
                              </p:par>
                              <p:par>
                                <p:cTn id="18" presetID="18" presetClass="entr" presetSubtype="12" repeatCount="indefinite"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strips(downLeft)">
                                      <p:cBhvr>
                                        <p:cTn id="20" dur="10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repeatCount="indefinite"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strips(downLeft)">
                                      <p:cBhvr>
                                        <p:cTn id="25" dur="125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repeatCount="indefinite"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strips(downLeft)">
                                      <p:cBhvr>
                                        <p:cTn id="30" dur="125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strips(downLeft)">
                                      <p:cBhvr>
                                        <p:cTn id="35" dur="1250"/>
                                        <p:tgtEl>
                                          <p:spTgt spid="31"/>
                                        </p:tgtEl>
                                      </p:cBhvr>
                                    </p:animEffect>
                                  </p:childTnLst>
                                </p:cTn>
                              </p:par>
                            </p:childTnLst>
                          </p:cTn>
                        </p:par>
                        <p:par>
                          <p:cTn id="36" fill="hold">
                            <p:stCondLst>
                              <p:cond delay="1250"/>
                            </p:stCondLst>
                            <p:childTnLst>
                              <p:par>
                                <p:cTn id="37" presetID="18" presetClass="entr" presetSubtype="12"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strips(downLeft)">
                                      <p:cBhvr>
                                        <p:cTn id="39" dur="125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repeatCount="indefinite"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strips(downLeft)">
                                      <p:cBhvr>
                                        <p:cTn id="44" dur="12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animBg="1"/>
      <p:bldP spid="30" grpId="0" animBg="1"/>
      <p:bldP spid="31" grpId="0" animBg="1"/>
      <p:bldP spid="32" grpId="0" animBg="1"/>
      <p:bldP spid="34" grpId="0" animBg="1"/>
      <p:bldP spid="36"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4366" flipH="1">
            <a:off x="-3454871" y="6370130"/>
            <a:ext cx="25170631" cy="937187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056211" y="6664859"/>
            <a:ext cx="6160626" cy="34730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080861" y="8071866"/>
            <a:ext cx="1934335" cy="2066045"/>
          </a:xfrm>
          <a:prstGeom prst="rect">
            <a:avLst/>
          </a:prstGeom>
        </p:spPr>
      </p:pic>
      <p:sp>
        <p:nvSpPr>
          <p:cNvPr id="29" name="Google Shape;789;p35">
            <a:extLst>
              <a:ext uri="{FF2B5EF4-FFF2-40B4-BE49-F238E27FC236}">
                <a16:creationId xmlns:a16="http://schemas.microsoft.com/office/drawing/2014/main" id="{54E4F984-9F3E-4C95-828A-29A914201545}"/>
              </a:ext>
            </a:extLst>
          </p:cNvPr>
          <p:cNvSpPr txBox="1">
            <a:spLocks/>
          </p:cNvSpPr>
          <p:nvPr/>
        </p:nvSpPr>
        <p:spPr>
          <a:xfrm>
            <a:off x="5081175" y="3097243"/>
            <a:ext cx="8125651" cy="25293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spcBef>
                <a:spcPts val="0"/>
              </a:spcBef>
            </a:pPr>
            <a:r>
              <a:rPr lang="vi-VN" sz="16600" b="1">
                <a:solidFill>
                  <a:srgbClr val="CAA46E"/>
                </a:solidFill>
                <a:latin typeface="UTM Alberta Heavy" panose="02040603050506020204" pitchFamily="18" charset="0"/>
                <a:cs typeface="Calibri" panose="020F0502020204030204" pitchFamily="34" charset="0"/>
              </a:rPr>
              <a:t>Khí hậu</a:t>
            </a:r>
            <a:endParaRPr lang="en-US" sz="16600" b="1" dirty="0">
              <a:solidFill>
                <a:srgbClr val="CAA46E"/>
              </a:solidFill>
              <a:latin typeface="UTM Alberta Heavy" panose="02040603050506020204" pitchFamily="18" charset="0"/>
              <a:cs typeface="Calibri" panose="020F0502020204030204" pitchFamily="34" charset="0"/>
            </a:endParaRPr>
          </a:p>
        </p:txBody>
      </p:sp>
    </p:spTree>
    <p:extLst>
      <p:ext uri="{BB962C8B-B14F-4D97-AF65-F5344CB8AC3E}">
        <p14:creationId xmlns:p14="http://schemas.microsoft.com/office/powerpoint/2010/main" val="3993624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strVal val="#ppt_w*0.70"/>
                                          </p:val>
                                        </p:tav>
                                        <p:tav tm="100000">
                                          <p:val>
                                            <p:strVal val="#ppt_w"/>
                                          </p:val>
                                        </p:tav>
                                      </p:tavLst>
                                    </p:anim>
                                    <p:anim calcmode="lin" valueType="num">
                                      <p:cBhvr>
                                        <p:cTn id="8" dur="1000" fill="hold"/>
                                        <p:tgtEl>
                                          <p:spTgt spid="29"/>
                                        </p:tgtEl>
                                        <p:attrNameLst>
                                          <p:attrName>ppt_h</p:attrName>
                                        </p:attrNameLst>
                                      </p:cBhvr>
                                      <p:tavLst>
                                        <p:tav tm="0">
                                          <p:val>
                                            <p:strVal val="#ppt_h"/>
                                          </p:val>
                                        </p:tav>
                                        <p:tav tm="100000">
                                          <p:val>
                                            <p:strVal val="#ppt_h"/>
                                          </p:val>
                                        </p:tav>
                                      </p:tavLst>
                                    </p:anim>
                                    <p:animEffect transition="in" filter="fade">
                                      <p:cBhvr>
                                        <p:cTn id="9" dur="1000"/>
                                        <p:tgtEl>
                                          <p:spTgt spid="29"/>
                                        </p:tgtEl>
                                      </p:cBhvr>
                                    </p:animEffect>
                                  </p:childTnLst>
                                </p:cTn>
                              </p:par>
                            </p:childTnLst>
                          </p:cTn>
                        </p:par>
                        <p:par>
                          <p:cTn id="10" fill="hold">
                            <p:stCondLst>
                              <p:cond delay="1000"/>
                            </p:stCondLst>
                            <p:childTnLst>
                              <p:par>
                                <p:cTn id="11" presetID="2" presetClass="entr" presetSubtype="4" fill="hold" grpId="1"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920">
            <a:off x="-1758400" y="6837511"/>
            <a:ext cx="25170631" cy="911565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7203" y="6833067"/>
            <a:ext cx="6587380" cy="3203114"/>
          </a:xfrm>
          <a:prstGeom prst="rect">
            <a:avLst/>
          </a:prstGeom>
        </p:spPr>
      </p:pic>
      <p:grpSp>
        <p:nvGrpSpPr>
          <p:cNvPr id="12" name="Group 12"/>
          <p:cNvGrpSpPr/>
          <p:nvPr/>
        </p:nvGrpSpPr>
        <p:grpSpPr>
          <a:xfrm>
            <a:off x="461948" y="461948"/>
            <a:ext cx="1133504" cy="1133504"/>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sp>
        <p:nvSpPr>
          <p:cNvPr id="59" name="Thought Bubble: Cloud 10">
            <a:extLst>
              <a:ext uri="{FF2B5EF4-FFF2-40B4-BE49-F238E27FC236}">
                <a16:creationId xmlns:a16="http://schemas.microsoft.com/office/drawing/2014/main" id="{5CB67104-1339-FA45-95E3-A48CA71B616D}"/>
              </a:ext>
            </a:extLst>
          </p:cNvPr>
          <p:cNvSpPr/>
          <p:nvPr/>
        </p:nvSpPr>
        <p:spPr>
          <a:xfrm rot="168496">
            <a:off x="168627" y="2364365"/>
            <a:ext cx="5465078" cy="3452581"/>
          </a:xfrm>
          <a:prstGeom prst="cloudCallout">
            <a:avLst>
              <a:gd name="adj1" fmla="val -273"/>
              <a:gd name="adj2" fmla="val 76632"/>
            </a:avLst>
          </a:prstGeom>
          <a:solidFill>
            <a:schemeClr val="accent6">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00"/>
          </a:p>
        </p:txBody>
      </p:sp>
      <p:sp>
        <p:nvSpPr>
          <p:cNvPr id="60" name="Text Box 7">
            <a:extLst>
              <a:ext uri="{FF2B5EF4-FFF2-40B4-BE49-F238E27FC236}">
                <a16:creationId xmlns:a16="http://schemas.microsoft.com/office/drawing/2014/main" id="{AF27C12B-7E8F-5845-A611-462FD7296E08}"/>
              </a:ext>
            </a:extLst>
          </p:cNvPr>
          <p:cNvSpPr txBox="1">
            <a:spLocks noChangeArrowheads="1"/>
          </p:cNvSpPr>
          <p:nvPr/>
        </p:nvSpPr>
        <p:spPr bwMode="auto">
          <a:xfrm>
            <a:off x="1028700" y="2989678"/>
            <a:ext cx="42005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sz="4200" dirty="0" err="1">
                <a:solidFill>
                  <a:schemeClr val="tx1"/>
                </a:solidFill>
                <a:latin typeface="Calibri" panose="020F0502020204030204" pitchFamily="34" charset="0"/>
                <a:cs typeface="Calibri" panose="020F0502020204030204" pitchFamily="34" charset="0"/>
              </a:rPr>
              <a:t>Châu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Mĩ</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chịu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ảnh</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hưởng</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của</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các</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đới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khí</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hậu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nào</a:t>
            </a:r>
            <a:r>
              <a:rPr lang="en-US" altLang="en-US" sz="4200" dirty="0">
                <a:solidFill>
                  <a:schemeClr val="tx1"/>
                </a:solidFill>
                <a:latin typeface="Calibri" panose="020F0502020204030204" pitchFamily="34" charset="0"/>
                <a:cs typeface="Calibri" panose="020F0502020204030204" pitchFamily="34" charset="0"/>
              </a:rPr>
              <a:t>?</a:t>
            </a:r>
          </a:p>
        </p:txBody>
      </p:sp>
      <p:sp>
        <p:nvSpPr>
          <p:cNvPr id="62" name="Text Box 7">
            <a:extLst>
              <a:ext uri="{FF2B5EF4-FFF2-40B4-BE49-F238E27FC236}">
                <a16:creationId xmlns:a16="http://schemas.microsoft.com/office/drawing/2014/main" id="{1FFB2A4C-613C-8041-8C0B-5D5921E37D8F}"/>
              </a:ext>
            </a:extLst>
          </p:cNvPr>
          <p:cNvSpPr txBox="1">
            <a:spLocks noChangeArrowheads="1"/>
          </p:cNvSpPr>
          <p:nvPr/>
        </p:nvSpPr>
        <p:spPr bwMode="auto">
          <a:xfrm>
            <a:off x="1100390" y="2772249"/>
            <a:ext cx="42005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sz="4200" dirty="0" err="1">
                <a:solidFill>
                  <a:schemeClr val="tx1"/>
                </a:solidFill>
                <a:latin typeface="Calibri" panose="020F0502020204030204" pitchFamily="34" charset="0"/>
                <a:cs typeface="Calibri" panose="020F0502020204030204" pitchFamily="34" charset="0"/>
              </a:rPr>
              <a:t>Châu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Mĩ</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trải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dài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trên</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nhiều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đới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khí</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hậu</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nhiệt</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đới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ôn</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đới</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và</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hàn</a:t>
            </a:r>
            <a:r>
              <a:rPr lang="en-US" altLang="en-US" sz="4200" dirty="0">
                <a:solidFill>
                  <a:schemeClr val="tx1"/>
                </a:solidFill>
                <a:latin typeface="Calibri" panose="020F0502020204030204" pitchFamily="34" charset="0"/>
                <a:cs typeface="Calibri" panose="020F0502020204030204" pitchFamily="34" charset="0"/>
              </a:rPr>
              <a:t> </a:t>
            </a:r>
            <a:r>
              <a:rPr lang="en-US" altLang="en-US" sz="4200" dirty="0" err="1">
                <a:solidFill>
                  <a:schemeClr val="tx1"/>
                </a:solidFill>
                <a:latin typeface="Calibri" panose="020F0502020204030204" pitchFamily="34" charset="0"/>
                <a:cs typeface="Calibri" panose="020F0502020204030204" pitchFamily="34" charset="0"/>
              </a:rPr>
              <a:t>đới</a:t>
            </a:r>
            <a:r>
              <a:rPr lang="en-US" altLang="en-US" sz="4200" dirty="0">
                <a:solidFill>
                  <a:schemeClr val="tx1"/>
                </a:solidFill>
                <a:latin typeface="Calibri" panose="020F0502020204030204" pitchFamily="34" charset="0"/>
                <a:cs typeface="Calibri" panose="020F0502020204030204" pitchFamily="34" charset="0"/>
              </a:rPr>
              <a:t>.</a:t>
            </a:r>
          </a:p>
        </p:txBody>
      </p:sp>
      <p:pic>
        <p:nvPicPr>
          <p:cNvPr id="26" name="Picture 2" descr="05_ChauMy">
            <a:extLst>
              <a:ext uri="{FF2B5EF4-FFF2-40B4-BE49-F238E27FC236}">
                <a16:creationId xmlns:a16="http://schemas.microsoft.com/office/drawing/2014/main" id="{D7C20D23-7987-4305-9197-B8F6C571675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3510" y="458907"/>
            <a:ext cx="9944100" cy="9515179"/>
          </a:xfrm>
          <a:prstGeom prst="rect">
            <a:avLst/>
          </a:prstGeom>
          <a:noFill/>
          <a:ln w="1905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pic>
      <p:sp>
        <p:nvSpPr>
          <p:cNvPr id="27" name="Freeform 9">
            <a:extLst>
              <a:ext uri="{FF2B5EF4-FFF2-40B4-BE49-F238E27FC236}">
                <a16:creationId xmlns:a16="http://schemas.microsoft.com/office/drawing/2014/main" id="{8AB9672E-5B46-4ED6-8FD6-7B19B3DD9CB9}"/>
              </a:ext>
            </a:extLst>
          </p:cNvPr>
          <p:cNvSpPr>
            <a:spLocks/>
          </p:cNvSpPr>
          <p:nvPr/>
        </p:nvSpPr>
        <p:spPr bwMode="auto">
          <a:xfrm>
            <a:off x="11380377" y="4294639"/>
            <a:ext cx="1766473" cy="2488069"/>
          </a:xfrm>
          <a:custGeom>
            <a:avLst/>
            <a:gdLst>
              <a:gd name="T0" fmla="*/ 2147483646 w 545"/>
              <a:gd name="T1" fmla="*/ 0 h 1413"/>
              <a:gd name="T2" fmla="*/ 2147483646 w 545"/>
              <a:gd name="T3" fmla="*/ 2147483646 h 1413"/>
              <a:gd name="T4" fmla="*/ 2147483646 w 545"/>
              <a:gd name="T5" fmla="*/ 2147483646 h 1413"/>
              <a:gd name="T6" fmla="*/ 2147483646 w 545"/>
              <a:gd name="T7" fmla="*/ 2147483646 h 1413"/>
              <a:gd name="T8" fmla="*/ 2147483646 w 545"/>
              <a:gd name="T9" fmla="*/ 2147483646 h 1413"/>
              <a:gd name="T10" fmla="*/ 2147483646 w 545"/>
              <a:gd name="T11" fmla="*/ 2147483646 h 1413"/>
              <a:gd name="T12" fmla="*/ 2147483646 w 545"/>
              <a:gd name="T13" fmla="*/ 2147483646 h 1413"/>
              <a:gd name="T14" fmla="*/ 2147483646 w 545"/>
              <a:gd name="T15" fmla="*/ 2147483646 h 1413"/>
              <a:gd name="T16" fmla="*/ 2147483646 w 545"/>
              <a:gd name="T17" fmla="*/ 2147483646 h 1413"/>
              <a:gd name="T18" fmla="*/ 2147483646 w 545"/>
              <a:gd name="T19" fmla="*/ 2147483646 h 1413"/>
              <a:gd name="T20" fmla="*/ 2147483646 w 545"/>
              <a:gd name="T21" fmla="*/ 2147483646 h 1413"/>
              <a:gd name="T22" fmla="*/ 2147483646 w 545"/>
              <a:gd name="T23" fmla="*/ 2147483646 h 1413"/>
              <a:gd name="T24" fmla="*/ 2147483646 w 545"/>
              <a:gd name="T25" fmla="*/ 2147483646 h 1413"/>
              <a:gd name="T26" fmla="*/ 2147483646 w 545"/>
              <a:gd name="T27" fmla="*/ 2147483646 h 1413"/>
              <a:gd name="T28" fmla="*/ 2147483646 w 545"/>
              <a:gd name="T29" fmla="*/ 2147483646 h 1413"/>
              <a:gd name="T30" fmla="*/ 2147483646 w 545"/>
              <a:gd name="T31" fmla="*/ 2147483646 h 1413"/>
              <a:gd name="T32" fmla="*/ 2147483646 w 545"/>
              <a:gd name="T33" fmla="*/ 2147483646 h 1413"/>
              <a:gd name="T34" fmla="*/ 2147483646 w 545"/>
              <a:gd name="T35" fmla="*/ 2147483646 h 1413"/>
              <a:gd name="T36" fmla="*/ 2147483646 w 545"/>
              <a:gd name="T37" fmla="*/ 2147483646 h 1413"/>
              <a:gd name="T38" fmla="*/ 2147483646 w 545"/>
              <a:gd name="T39" fmla="*/ 2147483646 h 1413"/>
              <a:gd name="T40" fmla="*/ 2147483646 w 545"/>
              <a:gd name="T41" fmla="*/ 2147483646 h 1413"/>
              <a:gd name="T42" fmla="*/ 2147483646 w 545"/>
              <a:gd name="T43" fmla="*/ 2147483646 h 1413"/>
              <a:gd name="T44" fmla="*/ 2147483646 w 545"/>
              <a:gd name="T45" fmla="*/ 2147483646 h 1413"/>
              <a:gd name="T46" fmla="*/ 2147483646 w 545"/>
              <a:gd name="T47" fmla="*/ 2147483646 h 1413"/>
              <a:gd name="T48" fmla="*/ 2147483646 w 545"/>
              <a:gd name="T49" fmla="*/ 2147483646 h 1413"/>
              <a:gd name="T50" fmla="*/ 2147483646 w 545"/>
              <a:gd name="T51" fmla="*/ 2147483646 h 14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5"/>
              <a:gd name="T79" fmla="*/ 0 h 1413"/>
              <a:gd name="T80" fmla="*/ 545 w 545"/>
              <a:gd name="T81" fmla="*/ 1413 h 14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5" h="1413">
                <a:moveTo>
                  <a:pt x="132" y="0"/>
                </a:moveTo>
                <a:cubicBezTo>
                  <a:pt x="159" y="107"/>
                  <a:pt x="139" y="146"/>
                  <a:pt x="84" y="228"/>
                </a:cubicBezTo>
                <a:cubicBezTo>
                  <a:pt x="66" y="254"/>
                  <a:pt x="56" y="277"/>
                  <a:pt x="24" y="288"/>
                </a:cubicBezTo>
                <a:cubicBezTo>
                  <a:pt x="4" y="368"/>
                  <a:pt x="0" y="454"/>
                  <a:pt x="24" y="534"/>
                </a:cubicBezTo>
                <a:cubicBezTo>
                  <a:pt x="33" y="564"/>
                  <a:pt x="36" y="553"/>
                  <a:pt x="54" y="576"/>
                </a:cubicBezTo>
                <a:cubicBezTo>
                  <a:pt x="84" y="614"/>
                  <a:pt x="110" y="656"/>
                  <a:pt x="144" y="690"/>
                </a:cubicBezTo>
                <a:cubicBezTo>
                  <a:pt x="164" y="749"/>
                  <a:pt x="206" y="794"/>
                  <a:pt x="246" y="840"/>
                </a:cubicBezTo>
                <a:cubicBezTo>
                  <a:pt x="260" y="856"/>
                  <a:pt x="264" y="876"/>
                  <a:pt x="276" y="894"/>
                </a:cubicBezTo>
                <a:cubicBezTo>
                  <a:pt x="274" y="952"/>
                  <a:pt x="270" y="1078"/>
                  <a:pt x="264" y="1146"/>
                </a:cubicBezTo>
                <a:cubicBezTo>
                  <a:pt x="260" y="1192"/>
                  <a:pt x="243" y="1234"/>
                  <a:pt x="234" y="1278"/>
                </a:cubicBezTo>
                <a:cubicBezTo>
                  <a:pt x="236" y="1316"/>
                  <a:pt x="233" y="1355"/>
                  <a:pt x="240" y="1392"/>
                </a:cubicBezTo>
                <a:cubicBezTo>
                  <a:pt x="244" y="1413"/>
                  <a:pt x="312" y="1382"/>
                  <a:pt x="324" y="1374"/>
                </a:cubicBezTo>
                <a:cubicBezTo>
                  <a:pt x="336" y="1339"/>
                  <a:pt x="382" y="1328"/>
                  <a:pt x="408" y="1302"/>
                </a:cubicBezTo>
                <a:cubicBezTo>
                  <a:pt x="424" y="1240"/>
                  <a:pt x="400" y="1300"/>
                  <a:pt x="432" y="1284"/>
                </a:cubicBezTo>
                <a:cubicBezTo>
                  <a:pt x="438" y="1281"/>
                  <a:pt x="434" y="1271"/>
                  <a:pt x="438" y="1266"/>
                </a:cubicBezTo>
                <a:cubicBezTo>
                  <a:pt x="453" y="1244"/>
                  <a:pt x="477" y="1234"/>
                  <a:pt x="492" y="1212"/>
                </a:cubicBezTo>
                <a:cubicBezTo>
                  <a:pt x="455" y="1138"/>
                  <a:pt x="442" y="1039"/>
                  <a:pt x="516" y="990"/>
                </a:cubicBezTo>
                <a:cubicBezTo>
                  <a:pt x="514" y="934"/>
                  <a:pt x="545" y="831"/>
                  <a:pt x="486" y="792"/>
                </a:cubicBezTo>
                <a:cubicBezTo>
                  <a:pt x="472" y="771"/>
                  <a:pt x="465" y="752"/>
                  <a:pt x="450" y="732"/>
                </a:cubicBezTo>
                <a:cubicBezTo>
                  <a:pt x="448" y="704"/>
                  <a:pt x="451" y="675"/>
                  <a:pt x="444" y="648"/>
                </a:cubicBezTo>
                <a:cubicBezTo>
                  <a:pt x="431" y="595"/>
                  <a:pt x="348" y="545"/>
                  <a:pt x="330" y="492"/>
                </a:cubicBezTo>
                <a:cubicBezTo>
                  <a:pt x="315" y="446"/>
                  <a:pt x="291" y="406"/>
                  <a:pt x="276" y="360"/>
                </a:cubicBezTo>
                <a:cubicBezTo>
                  <a:pt x="264" y="324"/>
                  <a:pt x="219" y="283"/>
                  <a:pt x="198" y="252"/>
                </a:cubicBezTo>
                <a:cubicBezTo>
                  <a:pt x="189" y="239"/>
                  <a:pt x="173" y="233"/>
                  <a:pt x="162" y="222"/>
                </a:cubicBezTo>
                <a:cubicBezTo>
                  <a:pt x="160" y="216"/>
                  <a:pt x="160" y="209"/>
                  <a:pt x="156" y="204"/>
                </a:cubicBezTo>
                <a:cubicBezTo>
                  <a:pt x="136" y="179"/>
                  <a:pt x="138" y="202"/>
                  <a:pt x="138" y="186"/>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bIns="137160" anchor="ctr"/>
          <a:lstStyle/>
          <a:p>
            <a:endParaRPr lang="en-US"/>
          </a:p>
        </p:txBody>
      </p:sp>
      <p:sp>
        <p:nvSpPr>
          <p:cNvPr id="28" name="Freeform 32">
            <a:extLst>
              <a:ext uri="{FF2B5EF4-FFF2-40B4-BE49-F238E27FC236}">
                <a16:creationId xmlns:a16="http://schemas.microsoft.com/office/drawing/2014/main" id="{1A81CCD4-5C6D-4175-8CC4-426602958B67}"/>
              </a:ext>
            </a:extLst>
          </p:cNvPr>
          <p:cNvSpPr>
            <a:spLocks/>
          </p:cNvSpPr>
          <p:nvPr/>
        </p:nvSpPr>
        <p:spPr bwMode="auto">
          <a:xfrm>
            <a:off x="7568327" y="3044674"/>
            <a:ext cx="9957064" cy="656794"/>
          </a:xfrm>
          <a:custGeom>
            <a:avLst/>
            <a:gdLst>
              <a:gd name="T0" fmla="*/ 0 w 3072"/>
              <a:gd name="T1" fmla="*/ 0 h 373"/>
              <a:gd name="T2" fmla="*/ 2147483646 w 3072"/>
              <a:gd name="T3" fmla="*/ 2147483646 h 373"/>
              <a:gd name="T4" fmla="*/ 2147483646 w 3072"/>
              <a:gd name="T5" fmla="*/ 2147483646 h 373"/>
              <a:gd name="T6" fmla="*/ 2147483646 w 3072"/>
              <a:gd name="T7" fmla="*/ 2147483646 h 373"/>
              <a:gd name="T8" fmla="*/ 2147483646 w 3072"/>
              <a:gd name="T9" fmla="*/ 2147483646 h 373"/>
              <a:gd name="T10" fmla="*/ 2147483646 w 3072"/>
              <a:gd name="T11" fmla="*/ 2147483646 h 373"/>
              <a:gd name="T12" fmla="*/ 2147483646 w 3072"/>
              <a:gd name="T13" fmla="*/ 2147483646 h 373"/>
              <a:gd name="T14" fmla="*/ 2147483646 w 3072"/>
              <a:gd name="T15" fmla="*/ 2147483646 h 373"/>
              <a:gd name="T16" fmla="*/ 2147483646 w 3072"/>
              <a:gd name="T17" fmla="*/ 0 h 3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72"/>
              <a:gd name="T28" fmla="*/ 0 h 373"/>
              <a:gd name="T29" fmla="*/ 3072 w 3072"/>
              <a:gd name="T30" fmla="*/ 373 h 3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72" h="373">
                <a:moveTo>
                  <a:pt x="0" y="0"/>
                </a:moveTo>
                <a:cubicBezTo>
                  <a:pt x="72" y="34"/>
                  <a:pt x="352" y="168"/>
                  <a:pt x="432" y="204"/>
                </a:cubicBezTo>
                <a:cubicBezTo>
                  <a:pt x="512" y="240"/>
                  <a:pt x="469" y="212"/>
                  <a:pt x="480" y="216"/>
                </a:cubicBezTo>
                <a:cubicBezTo>
                  <a:pt x="491" y="220"/>
                  <a:pt x="492" y="226"/>
                  <a:pt x="498" y="228"/>
                </a:cubicBezTo>
                <a:cubicBezTo>
                  <a:pt x="504" y="230"/>
                  <a:pt x="504" y="225"/>
                  <a:pt x="516" y="228"/>
                </a:cubicBezTo>
                <a:cubicBezTo>
                  <a:pt x="528" y="231"/>
                  <a:pt x="422" y="223"/>
                  <a:pt x="570" y="246"/>
                </a:cubicBezTo>
                <a:cubicBezTo>
                  <a:pt x="718" y="269"/>
                  <a:pt x="1115" y="359"/>
                  <a:pt x="1404" y="366"/>
                </a:cubicBezTo>
                <a:cubicBezTo>
                  <a:pt x="1693" y="373"/>
                  <a:pt x="2026" y="349"/>
                  <a:pt x="2304" y="288"/>
                </a:cubicBezTo>
                <a:cubicBezTo>
                  <a:pt x="2582" y="227"/>
                  <a:pt x="2828" y="112"/>
                  <a:pt x="3072" y="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bIns="137160" anchor="ctr"/>
          <a:lstStyle/>
          <a:p>
            <a:endParaRPr lang="en-US"/>
          </a:p>
        </p:txBody>
      </p:sp>
      <p:sp>
        <p:nvSpPr>
          <p:cNvPr id="29" name="Freeform 33">
            <a:extLst>
              <a:ext uri="{FF2B5EF4-FFF2-40B4-BE49-F238E27FC236}">
                <a16:creationId xmlns:a16="http://schemas.microsoft.com/office/drawing/2014/main" id="{713031C7-4C97-4738-90E0-CCAC6B60BA59}"/>
              </a:ext>
            </a:extLst>
          </p:cNvPr>
          <p:cNvSpPr>
            <a:spLocks/>
          </p:cNvSpPr>
          <p:nvPr/>
        </p:nvSpPr>
        <p:spPr bwMode="auto">
          <a:xfrm>
            <a:off x="8152082" y="458907"/>
            <a:ext cx="8245694" cy="1137503"/>
          </a:xfrm>
          <a:custGeom>
            <a:avLst/>
            <a:gdLst>
              <a:gd name="T0" fmla="*/ 0 w 1548"/>
              <a:gd name="T1" fmla="*/ 0 h 646"/>
              <a:gd name="T2" fmla="*/ 2147483646 w 1548"/>
              <a:gd name="T3" fmla="*/ 2147483646 h 646"/>
              <a:gd name="T4" fmla="*/ 2147483646 w 1548"/>
              <a:gd name="T5" fmla="*/ 2147483646 h 646"/>
              <a:gd name="T6" fmla="*/ 2147483646 w 1548"/>
              <a:gd name="T7" fmla="*/ 2147483646 h 646"/>
              <a:gd name="T8" fmla="*/ 2147483646 w 1548"/>
              <a:gd name="T9" fmla="*/ 2147483646 h 646"/>
              <a:gd name="T10" fmla="*/ 2147483646 w 1548"/>
              <a:gd name="T11" fmla="*/ 2147483646 h 646"/>
              <a:gd name="T12" fmla="*/ 2147483646 w 1548"/>
              <a:gd name="T13" fmla="*/ 2147483646 h 646"/>
              <a:gd name="T14" fmla="*/ 2147483646 w 1548"/>
              <a:gd name="T15" fmla="*/ 2147483646 h 646"/>
              <a:gd name="T16" fmla="*/ 2147483646 w 1548"/>
              <a:gd name="T17" fmla="*/ 2147483646 h 646"/>
              <a:gd name="T18" fmla="*/ 2147483646 w 1548"/>
              <a:gd name="T19" fmla="*/ 2147483646 h 646"/>
              <a:gd name="T20" fmla="*/ 2147483646 w 1548"/>
              <a:gd name="T21" fmla="*/ 2147483646 h 646"/>
              <a:gd name="T22" fmla="*/ 2147483646 w 1548"/>
              <a:gd name="T23" fmla="*/ 2147483646 h 6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48"/>
              <a:gd name="T37" fmla="*/ 0 h 646"/>
              <a:gd name="T38" fmla="*/ 1548 w 1548"/>
              <a:gd name="T39" fmla="*/ 646 h 6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48" h="646">
                <a:moveTo>
                  <a:pt x="0" y="0"/>
                </a:moveTo>
                <a:cubicBezTo>
                  <a:pt x="1" y="27"/>
                  <a:pt x="4" y="122"/>
                  <a:pt x="12" y="162"/>
                </a:cubicBezTo>
                <a:cubicBezTo>
                  <a:pt x="20" y="202"/>
                  <a:pt x="37" y="217"/>
                  <a:pt x="48" y="240"/>
                </a:cubicBezTo>
                <a:cubicBezTo>
                  <a:pt x="59" y="263"/>
                  <a:pt x="41" y="259"/>
                  <a:pt x="78" y="300"/>
                </a:cubicBezTo>
                <a:cubicBezTo>
                  <a:pt x="115" y="341"/>
                  <a:pt x="222" y="445"/>
                  <a:pt x="270" y="486"/>
                </a:cubicBezTo>
                <a:cubicBezTo>
                  <a:pt x="318" y="527"/>
                  <a:pt x="319" y="524"/>
                  <a:pt x="366" y="546"/>
                </a:cubicBezTo>
                <a:cubicBezTo>
                  <a:pt x="413" y="568"/>
                  <a:pt x="483" y="602"/>
                  <a:pt x="552" y="618"/>
                </a:cubicBezTo>
                <a:cubicBezTo>
                  <a:pt x="621" y="634"/>
                  <a:pt x="694" y="646"/>
                  <a:pt x="780" y="642"/>
                </a:cubicBezTo>
                <a:cubicBezTo>
                  <a:pt x="866" y="638"/>
                  <a:pt x="974" y="627"/>
                  <a:pt x="1068" y="594"/>
                </a:cubicBezTo>
                <a:cubicBezTo>
                  <a:pt x="1162" y="561"/>
                  <a:pt x="1272" y="508"/>
                  <a:pt x="1344" y="444"/>
                </a:cubicBezTo>
                <a:cubicBezTo>
                  <a:pt x="1416" y="380"/>
                  <a:pt x="1466" y="281"/>
                  <a:pt x="1500" y="210"/>
                </a:cubicBezTo>
                <a:cubicBezTo>
                  <a:pt x="1534" y="139"/>
                  <a:pt x="1540" y="78"/>
                  <a:pt x="1548" y="18"/>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bIns="137160" anchor="ctr"/>
          <a:lstStyle/>
          <a:p>
            <a:endParaRPr lang="en-US"/>
          </a:p>
        </p:txBody>
      </p:sp>
      <p:sp>
        <p:nvSpPr>
          <p:cNvPr id="30" name="Oval 28">
            <a:extLst>
              <a:ext uri="{FF2B5EF4-FFF2-40B4-BE49-F238E27FC236}">
                <a16:creationId xmlns:a16="http://schemas.microsoft.com/office/drawing/2014/main" id="{7F21A7A1-ED80-4A3B-8E8D-00A0F038D887}"/>
              </a:ext>
            </a:extLst>
          </p:cNvPr>
          <p:cNvSpPr>
            <a:spLocks noChangeArrowheads="1"/>
          </p:cNvSpPr>
          <p:nvPr/>
        </p:nvSpPr>
        <p:spPr bwMode="auto">
          <a:xfrm>
            <a:off x="10007372" y="2233755"/>
            <a:ext cx="6064346" cy="1038701"/>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bIns="13716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3600" b="1">
                <a:latin typeface="Arial" panose="020B0604020202020204" pitchFamily="34" charset="0"/>
              </a:rPr>
              <a:t>ôn đới</a:t>
            </a:r>
          </a:p>
        </p:txBody>
      </p:sp>
      <p:sp>
        <p:nvSpPr>
          <p:cNvPr id="31" name="Line 35">
            <a:extLst>
              <a:ext uri="{FF2B5EF4-FFF2-40B4-BE49-F238E27FC236}">
                <a16:creationId xmlns:a16="http://schemas.microsoft.com/office/drawing/2014/main" id="{F75626F6-EE8D-4FAA-AA98-54F749A65113}"/>
              </a:ext>
            </a:extLst>
          </p:cNvPr>
          <p:cNvSpPr>
            <a:spLocks noChangeShapeType="1"/>
          </p:cNvSpPr>
          <p:nvPr/>
        </p:nvSpPr>
        <p:spPr bwMode="auto">
          <a:xfrm>
            <a:off x="13146850" y="3117126"/>
            <a:ext cx="0" cy="58434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bIns="137160" anchor="ctr"/>
          <a:lstStyle/>
          <a:p>
            <a:endParaRPr lang="en-US"/>
          </a:p>
        </p:txBody>
      </p:sp>
      <p:sp>
        <p:nvSpPr>
          <p:cNvPr id="32" name="Line 36">
            <a:extLst>
              <a:ext uri="{FF2B5EF4-FFF2-40B4-BE49-F238E27FC236}">
                <a16:creationId xmlns:a16="http://schemas.microsoft.com/office/drawing/2014/main" id="{7A888638-F6C9-420F-8F4E-71484ABECFDF}"/>
              </a:ext>
            </a:extLst>
          </p:cNvPr>
          <p:cNvSpPr>
            <a:spLocks noChangeShapeType="1"/>
          </p:cNvSpPr>
          <p:nvPr/>
        </p:nvSpPr>
        <p:spPr bwMode="auto">
          <a:xfrm>
            <a:off x="13146850" y="1578763"/>
            <a:ext cx="0" cy="653797"/>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bIns="137160" anchor="ctr"/>
          <a:lstStyle/>
          <a:p>
            <a:endParaRPr lang="en-US"/>
          </a:p>
        </p:txBody>
      </p:sp>
      <p:sp>
        <p:nvSpPr>
          <p:cNvPr id="33" name="Oval 37">
            <a:extLst>
              <a:ext uri="{FF2B5EF4-FFF2-40B4-BE49-F238E27FC236}">
                <a16:creationId xmlns:a16="http://schemas.microsoft.com/office/drawing/2014/main" id="{F3813429-12DC-4731-B28E-373F7F3296EB}"/>
              </a:ext>
            </a:extLst>
          </p:cNvPr>
          <p:cNvSpPr>
            <a:spLocks noChangeArrowheads="1"/>
          </p:cNvSpPr>
          <p:nvPr/>
        </p:nvSpPr>
        <p:spPr bwMode="auto">
          <a:xfrm>
            <a:off x="10007372" y="5158187"/>
            <a:ext cx="6070828" cy="1038701"/>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bIns="13716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3600" b="1">
                <a:latin typeface="Arial" panose="020B0604020202020204" pitchFamily="34" charset="0"/>
              </a:rPr>
              <a:t>nhiệt đới</a:t>
            </a:r>
          </a:p>
        </p:txBody>
      </p:sp>
      <p:sp>
        <p:nvSpPr>
          <p:cNvPr id="34" name="Line 38">
            <a:extLst>
              <a:ext uri="{FF2B5EF4-FFF2-40B4-BE49-F238E27FC236}">
                <a16:creationId xmlns:a16="http://schemas.microsoft.com/office/drawing/2014/main" id="{D1422E3B-930D-452D-A350-E492223C31B1}"/>
              </a:ext>
            </a:extLst>
          </p:cNvPr>
          <p:cNvSpPr>
            <a:spLocks noChangeShapeType="1"/>
          </p:cNvSpPr>
          <p:nvPr/>
        </p:nvSpPr>
        <p:spPr bwMode="auto">
          <a:xfrm>
            <a:off x="13146850" y="6196888"/>
            <a:ext cx="0" cy="363120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bIns="137160" anchor="ctr"/>
          <a:lstStyle/>
          <a:p>
            <a:endParaRPr lang="en-US"/>
          </a:p>
        </p:txBody>
      </p:sp>
      <p:sp>
        <p:nvSpPr>
          <p:cNvPr id="35" name="Line 39">
            <a:extLst>
              <a:ext uri="{FF2B5EF4-FFF2-40B4-BE49-F238E27FC236}">
                <a16:creationId xmlns:a16="http://schemas.microsoft.com/office/drawing/2014/main" id="{BEF09AF6-8E00-4163-BF77-96ABDCED973A}"/>
              </a:ext>
            </a:extLst>
          </p:cNvPr>
          <p:cNvSpPr>
            <a:spLocks noChangeShapeType="1"/>
          </p:cNvSpPr>
          <p:nvPr/>
        </p:nvSpPr>
        <p:spPr bwMode="auto">
          <a:xfrm>
            <a:off x="13146850" y="3701468"/>
            <a:ext cx="0" cy="1542853"/>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bIns="137160" anchor="ctr"/>
          <a:lstStyle/>
          <a:p>
            <a:endParaRPr lang="en-US"/>
          </a:p>
        </p:txBody>
      </p:sp>
      <p:sp>
        <p:nvSpPr>
          <p:cNvPr id="36" name="AutoShape 40">
            <a:extLst>
              <a:ext uri="{FF2B5EF4-FFF2-40B4-BE49-F238E27FC236}">
                <a16:creationId xmlns:a16="http://schemas.microsoft.com/office/drawing/2014/main" id="{233E8CB2-197E-47E5-B458-94D15A6BBE87}"/>
              </a:ext>
            </a:extLst>
          </p:cNvPr>
          <p:cNvSpPr>
            <a:spLocks noChangeArrowheads="1"/>
          </p:cNvSpPr>
          <p:nvPr/>
        </p:nvSpPr>
        <p:spPr bwMode="auto">
          <a:xfrm>
            <a:off x="9246520" y="598231"/>
            <a:ext cx="5325343" cy="817245"/>
          </a:xfrm>
          <a:prstGeom prst="roundRect">
            <a:avLst>
              <a:gd name="adj" fmla="val 16667"/>
            </a:avLst>
          </a:prstGeom>
          <a:noFill/>
          <a:ln w="28575" algn="ctr">
            <a:noFill/>
            <a:round/>
            <a:headEnd/>
            <a:tailEnd/>
          </a:ln>
          <a:extLst>
            <a:ext uri="{909E8E84-426E-40DD-AFC4-6F175D3DCCD1}">
              <a14:hiddenFill xmlns:a14="http://schemas.microsoft.com/office/drawing/2010/main">
                <a:solidFill>
                  <a:srgbClr val="FFFFFF"/>
                </a:solidFill>
              </a14:hiddenFill>
            </a:ext>
          </a:extLst>
        </p:spPr>
        <p:txBody>
          <a:bodyPr wrap="square" bIns="13716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3600" b="1">
                <a:latin typeface="Arial" panose="020B0604020202020204" pitchFamily="34" charset="0"/>
              </a:rPr>
              <a:t>Hàn đới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4"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box(in)">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60"/>
                                        </p:tgtEl>
                                      </p:cBhvr>
                                    </p:animEffect>
                                    <p:anim calcmode="lin" valueType="num">
                                      <p:cBhvr>
                                        <p:cTn id="17" dur="1000"/>
                                        <p:tgtEl>
                                          <p:spTgt spid="60"/>
                                        </p:tgtEl>
                                        <p:attrNameLst>
                                          <p:attrName>ppt_x</p:attrName>
                                        </p:attrNameLst>
                                      </p:cBhvr>
                                      <p:tavLst>
                                        <p:tav tm="0">
                                          <p:val>
                                            <p:strVal val="ppt_x"/>
                                          </p:val>
                                        </p:tav>
                                        <p:tav tm="100000">
                                          <p:val>
                                            <p:strVal val="ppt_x"/>
                                          </p:val>
                                        </p:tav>
                                      </p:tavLst>
                                    </p:anim>
                                    <p:anim calcmode="lin" valueType="num">
                                      <p:cBhvr>
                                        <p:cTn id="18" dur="1000"/>
                                        <p:tgtEl>
                                          <p:spTgt spid="60"/>
                                        </p:tgtEl>
                                        <p:attrNameLst>
                                          <p:attrName>ppt_y</p:attrName>
                                        </p:attrNameLst>
                                      </p:cBhvr>
                                      <p:tavLst>
                                        <p:tav tm="0">
                                          <p:val>
                                            <p:strVal val="ppt_y"/>
                                          </p:val>
                                        </p:tav>
                                        <p:tav tm="100000">
                                          <p:val>
                                            <p:strVal val="ppt_y+.1"/>
                                          </p:val>
                                        </p:tav>
                                      </p:tavLst>
                                    </p:anim>
                                    <p:set>
                                      <p:cBhvr>
                                        <p:cTn id="19" dur="1" fill="hold">
                                          <p:stCondLst>
                                            <p:cond delay="999"/>
                                          </p:stCondLst>
                                        </p:cTn>
                                        <p:tgtEl>
                                          <p:spTgt spid="60"/>
                                        </p:tgtEl>
                                        <p:attrNameLst>
                                          <p:attrName>style.visibility</p:attrName>
                                        </p:attrNameLst>
                                      </p:cBhvr>
                                      <p:to>
                                        <p:strVal val="hidden"/>
                                      </p:to>
                                    </p:set>
                                  </p:childTnLst>
                                </p:cTn>
                              </p:par>
                              <p:par>
                                <p:cTn id="20" presetID="4" presetClass="entr" presetSubtype="16"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box(in)">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strips(downRight)">
                                      <p:cBhvr>
                                        <p:cTn id="27" dur="1000"/>
                                        <p:tgtEl>
                                          <p:spTgt spid="29"/>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3"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strips(upRight)">
                                      <p:cBhvr>
                                        <p:cTn id="36" dur="1000"/>
                                        <p:tgtEl>
                                          <p:spTgt spid="28"/>
                                        </p:tgtEl>
                                      </p:cBhvr>
                                    </p:animEffect>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par>
                          <p:cTn id="37" fill="hold">
                            <p:stCondLst>
                              <p:cond delay="1000"/>
                            </p:stCondLst>
                            <p:childTnLst>
                              <p:par>
                                <p:cTn id="38" presetID="10" presetClass="entr" presetSubtype="0"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childTnLst>
                          </p:cTn>
                        </p:par>
                        <p:par>
                          <p:cTn id="41" fill="hold">
                            <p:stCondLst>
                              <p:cond delay="1500"/>
                            </p:stCondLst>
                            <p:childTnLst>
                              <p:par>
                                <p:cTn id="42" presetID="18" presetClass="entr" presetSubtype="12"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strips(downLeft)">
                                      <p:cBhvr>
                                        <p:cTn id="44" dur="500"/>
                                        <p:tgtEl>
                                          <p:spTgt spid="31"/>
                                        </p:tgtEl>
                                      </p:cBhvr>
                                    </p:animEffect>
                                  </p:childTnLst>
                                </p:cTn>
                              </p:par>
                            </p:childTnLst>
                          </p:cTn>
                        </p:par>
                        <p:par>
                          <p:cTn id="45" fill="hold">
                            <p:stCondLst>
                              <p:cond delay="2000"/>
                            </p:stCondLst>
                            <p:childTnLst>
                              <p:par>
                                <p:cTn id="46" presetID="18" presetClass="entr" presetSubtype="9"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strips(upLeft)">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par>
                          <p:cTn id="54" fill="hold">
                            <p:stCondLst>
                              <p:cond delay="500"/>
                            </p:stCondLst>
                            <p:childTnLst>
                              <p:par>
                                <p:cTn id="55" presetID="18" presetClass="entr" presetSubtype="9" fill="hold" nodeType="after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strips(upLeft)">
                                      <p:cBhvr>
                                        <p:cTn id="57" dur="500"/>
                                        <p:tgtEl>
                                          <p:spTgt spid="35"/>
                                        </p:tgtEl>
                                      </p:cBhvr>
                                    </p:animEffect>
                                  </p:childTnLst>
                                </p:cTn>
                              </p:par>
                            </p:childTnLst>
                          </p:cTn>
                        </p:par>
                        <p:par>
                          <p:cTn id="58" fill="hold">
                            <p:stCondLst>
                              <p:cond delay="1000"/>
                            </p:stCondLst>
                            <p:childTnLst>
                              <p:par>
                                <p:cTn id="59" presetID="18" presetClass="entr" presetSubtype="12" fill="hold"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strips(downLeft)">
                                      <p:cBhvr>
                                        <p:cTn id="6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0" grpId="1"/>
      <p:bldP spid="62" grpId="0"/>
      <p:bldP spid="30" grpId="0" animBg="1"/>
      <p:bldP spid="33" grpId="0" animBg="1"/>
      <p:bldP spid="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A27099EE-1F83-439E-B52B-94116F44CB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40920">
            <a:off x="-1758400" y="6837511"/>
            <a:ext cx="25170631" cy="9115657"/>
          </a:xfrm>
          <a:prstGeom prst="rect">
            <a:avLst/>
          </a:prstGeom>
        </p:spPr>
      </p:pic>
      <p:pic>
        <p:nvPicPr>
          <p:cNvPr id="9" name="Picture 10">
            <a:extLst>
              <a:ext uri="{FF2B5EF4-FFF2-40B4-BE49-F238E27FC236}">
                <a16:creationId xmlns:a16="http://schemas.microsoft.com/office/drawing/2014/main" id="{4266D127-7768-4B69-BBB4-9C798F207D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7203" y="6833067"/>
            <a:ext cx="6587380" cy="3203114"/>
          </a:xfrm>
          <a:prstGeom prst="rect">
            <a:avLst/>
          </a:prstGeom>
        </p:spPr>
      </p:pic>
      <p:sp>
        <p:nvSpPr>
          <p:cNvPr id="67587" name="Rectangle 3">
            <a:extLst>
              <a:ext uri="{FF2B5EF4-FFF2-40B4-BE49-F238E27FC236}">
                <a16:creationId xmlns:a16="http://schemas.microsoft.com/office/drawing/2014/main" id="{01569755-39E0-4E8E-B9B7-D702C4463189}"/>
              </a:ext>
            </a:extLst>
          </p:cNvPr>
          <p:cNvSpPr>
            <a:spLocks noChangeArrowheads="1"/>
          </p:cNvSpPr>
          <p:nvPr/>
        </p:nvSpPr>
        <p:spPr bwMode="auto">
          <a:xfrm>
            <a:off x="1714500" y="114300"/>
            <a:ext cx="166878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137160" bIns="137160"/>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sz="6300" b="1">
                <a:solidFill>
                  <a:srgbClr val="990099"/>
                </a:solidFill>
                <a:latin typeface="Arial" panose="020B0604020202020204" pitchFamily="34" charset="0"/>
              </a:rPr>
              <a:t>        2.Nêu tác dụng của rừng rậm </a:t>
            </a:r>
          </a:p>
          <a:p>
            <a:pPr eaLnBrk="1" hangingPunct="1">
              <a:buFontTx/>
              <a:buNone/>
            </a:pPr>
            <a:r>
              <a:rPr lang="en-US" altLang="en-US" sz="6300" b="1">
                <a:solidFill>
                  <a:srgbClr val="990099"/>
                </a:solidFill>
                <a:latin typeface="Arial" panose="020B0604020202020204" pitchFamily="34" charset="0"/>
              </a:rPr>
              <a:t>A-ma-dôn đối với khí hậu của châu Mĩ.</a:t>
            </a:r>
          </a:p>
        </p:txBody>
      </p:sp>
      <p:pic>
        <p:nvPicPr>
          <p:cNvPr id="67603" name="Picture 19" descr="rungamazon1">
            <a:extLst>
              <a:ext uri="{FF2B5EF4-FFF2-40B4-BE49-F238E27FC236}">
                <a16:creationId xmlns:a16="http://schemas.microsoft.com/office/drawing/2014/main" id="{FA63606E-FF0E-42A6-A3F3-7E23403F12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35945" y="3662363"/>
            <a:ext cx="14728031" cy="64674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7604" name="Rectangle 20">
            <a:extLst>
              <a:ext uri="{FF2B5EF4-FFF2-40B4-BE49-F238E27FC236}">
                <a16:creationId xmlns:a16="http://schemas.microsoft.com/office/drawing/2014/main" id="{58B23F80-28BC-4FB4-B428-44D1A8627713}"/>
              </a:ext>
            </a:extLst>
          </p:cNvPr>
          <p:cNvSpPr>
            <a:spLocks noChangeArrowheads="1"/>
          </p:cNvSpPr>
          <p:nvPr/>
        </p:nvSpPr>
        <p:spPr bwMode="auto">
          <a:xfrm>
            <a:off x="1485900" y="-342900"/>
            <a:ext cx="152019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411480" bIns="137160"/>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sz="6000" b="1">
                <a:solidFill>
                  <a:srgbClr val="FF0000"/>
                </a:solidFill>
                <a:latin typeface="Arial" panose="020B0604020202020204" pitchFamily="34" charset="0"/>
              </a:rPr>
              <a:t>    </a:t>
            </a:r>
            <a:r>
              <a:rPr lang="en-US" altLang="en-US" sz="5700" b="1">
                <a:solidFill>
                  <a:srgbClr val="000066"/>
                </a:solidFill>
                <a:latin typeface="Arial" panose="020B0604020202020204" pitchFamily="34" charset="0"/>
              </a:rPr>
              <a:t>Đây là khu rừng nhiệt đới lớn nhất thế giới, làm trong lành và dịu mát khí hậu nhiệt đới Nam Mĩ, điều tiết sông ngòi. Nơi đây được ví là lá phổi của trái đất.</a:t>
            </a:r>
          </a:p>
        </p:txBody>
      </p:sp>
      <p:pic>
        <p:nvPicPr>
          <p:cNvPr id="67605" name="Picture 21" descr="rungamazon2">
            <a:extLst>
              <a:ext uri="{FF2B5EF4-FFF2-40B4-BE49-F238E27FC236}">
                <a16:creationId xmlns:a16="http://schemas.microsoft.com/office/drawing/2014/main" id="{9D5F1C3C-B2CF-4D6F-AD11-073DE68AD0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4500" y="3659982"/>
            <a:ext cx="14859000" cy="6553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7606" name="Picture 22">
            <a:extLst>
              <a:ext uri="{FF2B5EF4-FFF2-40B4-BE49-F238E27FC236}">
                <a16:creationId xmlns:a16="http://schemas.microsoft.com/office/drawing/2014/main" id="{5E57C136-AC29-4556-A9C3-439C6AB5198B}"/>
              </a:ext>
            </a:extLst>
          </p:cNvPr>
          <p:cNvPicPr preferRelativeResize="0">
            <a:picLocks noChangeArrowheads="1"/>
          </p:cNvPicPr>
          <p:nvPr/>
        </p:nvPicPr>
        <p:blipFill>
          <a:blip r:embed="rId9">
            <a:extLst>
              <a:ext uri="{28A0092B-C50C-407E-A947-70E740481C1C}">
                <a14:useLocalDpi xmlns:a14="http://schemas.microsoft.com/office/drawing/2010/main" val="0"/>
              </a:ext>
            </a:extLst>
          </a:blip>
          <a:srcRect/>
          <a:stretch/>
        </p:blipFill>
        <p:spPr bwMode="auto">
          <a:xfrm>
            <a:off x="1485900" y="3467101"/>
            <a:ext cx="15201900" cy="68199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7607" name="Picture 23">
            <a:extLst>
              <a:ext uri="{FF2B5EF4-FFF2-40B4-BE49-F238E27FC236}">
                <a16:creationId xmlns:a16="http://schemas.microsoft.com/office/drawing/2014/main" id="{5302F4BF-FF3F-418E-8C64-3D5D0AF95D10}"/>
              </a:ext>
            </a:extLst>
          </p:cNvPr>
          <p:cNvPicPr preferRelativeResize="0">
            <a:picLocks noChangeArrowheads="1"/>
          </p:cNvPicPr>
          <p:nvPr/>
        </p:nvPicPr>
        <p:blipFill>
          <a:blip r:embed="rId10">
            <a:extLst>
              <a:ext uri="{28A0092B-C50C-407E-A947-70E740481C1C}">
                <a14:useLocalDpi xmlns:a14="http://schemas.microsoft.com/office/drawing/2010/main" val="0"/>
              </a:ext>
            </a:extLst>
          </a:blip>
          <a:srcRect/>
          <a:stretch/>
        </p:blipFill>
        <p:spPr bwMode="auto">
          <a:xfrm>
            <a:off x="1559010" y="3526632"/>
            <a:ext cx="15243090" cy="68199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fade">
                                      <p:cBhvr>
                                        <p:cTn id="7" dur="1000"/>
                                        <p:tgtEl>
                                          <p:spTgt spid="67587">
                                            <p:txEl>
                                              <p:pRg st="0" end="0"/>
                                            </p:txEl>
                                          </p:spTgt>
                                        </p:tgtEl>
                                      </p:cBhvr>
                                    </p:animEffect>
                                    <p:anim calcmode="lin" valueType="num">
                                      <p:cBhvr>
                                        <p:cTn id="8" dur="10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6758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7587">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67587">
                                            <p:txEl>
                                              <p:pRg st="1" end="1"/>
                                            </p:txEl>
                                          </p:spTgt>
                                        </p:tgtEl>
                                        <p:attrNameLst>
                                          <p:attrName>style.visibility</p:attrName>
                                        </p:attrNameLst>
                                      </p:cBhvr>
                                      <p:to>
                                        <p:strVal val="visible"/>
                                      </p:to>
                                    </p:set>
                                    <p:animEffect transition="in" filter="fade">
                                      <p:cBhvr>
                                        <p:cTn id="14" dur="1000"/>
                                        <p:tgtEl>
                                          <p:spTgt spid="67587">
                                            <p:txEl>
                                              <p:pRg st="1" end="1"/>
                                            </p:txEl>
                                          </p:spTgt>
                                        </p:tgtEl>
                                      </p:cBhvr>
                                    </p:animEffect>
                                    <p:anim calcmode="lin" valueType="num">
                                      <p:cBhvr>
                                        <p:cTn id="15" dur="10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67587">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7587">
                                            <p:txEl>
                                              <p:pRg st="1" end="1"/>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14" presetClass="entr" presetSubtype="10" fill="hold" nodeType="afterEffect">
                                  <p:stCondLst>
                                    <p:cond delay="0"/>
                                  </p:stCondLst>
                                  <p:childTnLst>
                                    <p:set>
                                      <p:cBhvr>
                                        <p:cTn id="20" dur="1" fill="hold">
                                          <p:stCondLst>
                                            <p:cond delay="0"/>
                                          </p:stCondLst>
                                        </p:cTn>
                                        <p:tgtEl>
                                          <p:spTgt spid="67603"/>
                                        </p:tgtEl>
                                        <p:attrNameLst>
                                          <p:attrName>style.visibility</p:attrName>
                                        </p:attrNameLst>
                                      </p:cBhvr>
                                      <p:to>
                                        <p:strVal val="visible"/>
                                      </p:to>
                                    </p:set>
                                    <p:animEffect transition="in" filter="randombar(horizontal)">
                                      <p:cBhvr>
                                        <p:cTn id="21" dur="1000"/>
                                        <p:tgtEl>
                                          <p:spTgt spid="67603"/>
                                        </p:tgtEl>
                                      </p:cBhvr>
                                    </p:animEffect>
                                  </p:childTnLst>
                                </p:cTn>
                              </p:par>
                            </p:childTnLst>
                          </p:cTn>
                        </p:par>
                        <p:par>
                          <p:cTn id="22" fill="hold" nodeType="afterGroup">
                            <p:stCondLst>
                              <p:cond delay="3000"/>
                            </p:stCondLst>
                            <p:childTnLst>
                              <p:par>
                                <p:cTn id="23" presetID="53" presetClass="entr" presetSubtype="0" fill="hold" nodeType="afterEffect">
                                  <p:stCondLst>
                                    <p:cond delay="0"/>
                                  </p:stCondLst>
                                  <p:childTnLst>
                                    <p:set>
                                      <p:cBhvr>
                                        <p:cTn id="24" dur="1" fill="hold">
                                          <p:stCondLst>
                                            <p:cond delay="0"/>
                                          </p:stCondLst>
                                        </p:cTn>
                                        <p:tgtEl>
                                          <p:spTgt spid="67605"/>
                                        </p:tgtEl>
                                        <p:attrNameLst>
                                          <p:attrName>style.visibility</p:attrName>
                                        </p:attrNameLst>
                                      </p:cBhvr>
                                      <p:to>
                                        <p:strVal val="visible"/>
                                      </p:to>
                                    </p:set>
                                    <p:anim calcmode="lin" valueType="num">
                                      <p:cBhvr>
                                        <p:cTn id="25" dur="1000" fill="hold"/>
                                        <p:tgtEl>
                                          <p:spTgt spid="67605"/>
                                        </p:tgtEl>
                                        <p:attrNameLst>
                                          <p:attrName>ppt_w</p:attrName>
                                        </p:attrNameLst>
                                      </p:cBhvr>
                                      <p:tavLst>
                                        <p:tav tm="0">
                                          <p:val>
                                            <p:fltVal val="0"/>
                                          </p:val>
                                        </p:tav>
                                        <p:tav tm="100000">
                                          <p:val>
                                            <p:strVal val="#ppt_w"/>
                                          </p:val>
                                        </p:tav>
                                      </p:tavLst>
                                    </p:anim>
                                    <p:anim calcmode="lin" valueType="num">
                                      <p:cBhvr>
                                        <p:cTn id="26" dur="1000" fill="hold"/>
                                        <p:tgtEl>
                                          <p:spTgt spid="67605"/>
                                        </p:tgtEl>
                                        <p:attrNameLst>
                                          <p:attrName>ppt_h</p:attrName>
                                        </p:attrNameLst>
                                      </p:cBhvr>
                                      <p:tavLst>
                                        <p:tav tm="0">
                                          <p:val>
                                            <p:fltVal val="0"/>
                                          </p:val>
                                        </p:tav>
                                        <p:tav tm="100000">
                                          <p:val>
                                            <p:strVal val="#ppt_h"/>
                                          </p:val>
                                        </p:tav>
                                      </p:tavLst>
                                    </p:anim>
                                    <p:animEffect transition="in" filter="fade">
                                      <p:cBhvr>
                                        <p:cTn id="27" dur="1000"/>
                                        <p:tgtEl>
                                          <p:spTgt spid="67605"/>
                                        </p:tgtEl>
                                      </p:cBhvr>
                                    </p:animEffect>
                                  </p:childTnLst>
                                </p:cTn>
                              </p:par>
                            </p:childTnLst>
                          </p:cTn>
                        </p:par>
                        <p:par>
                          <p:cTn id="28" fill="hold" nodeType="afterGroup">
                            <p:stCondLst>
                              <p:cond delay="4000"/>
                            </p:stCondLst>
                            <p:childTnLst>
                              <p:par>
                                <p:cTn id="29" presetID="10" presetClass="entr" presetSubtype="0" fill="hold" nodeType="afterEffect">
                                  <p:stCondLst>
                                    <p:cond delay="0"/>
                                  </p:stCondLst>
                                  <p:childTnLst>
                                    <p:set>
                                      <p:cBhvr>
                                        <p:cTn id="30" dur="1" fill="hold">
                                          <p:stCondLst>
                                            <p:cond delay="0"/>
                                          </p:stCondLst>
                                        </p:cTn>
                                        <p:tgtEl>
                                          <p:spTgt spid="67606"/>
                                        </p:tgtEl>
                                        <p:attrNameLst>
                                          <p:attrName>style.visibility</p:attrName>
                                        </p:attrNameLst>
                                      </p:cBhvr>
                                      <p:to>
                                        <p:strVal val="visible"/>
                                      </p:to>
                                    </p:set>
                                    <p:animEffect transition="in" filter="fade">
                                      <p:cBhvr>
                                        <p:cTn id="31" dur="1000"/>
                                        <p:tgtEl>
                                          <p:spTgt spid="67606"/>
                                        </p:tgtEl>
                                      </p:cBhvr>
                                    </p:animEffect>
                                  </p:childTnLst>
                                </p:cTn>
                              </p:par>
                            </p:childTnLst>
                          </p:cTn>
                        </p:par>
                        <p:par>
                          <p:cTn id="32" fill="hold" nodeType="afterGroup">
                            <p:stCondLst>
                              <p:cond delay="5000"/>
                            </p:stCondLst>
                            <p:childTnLst>
                              <p:par>
                                <p:cTn id="33" presetID="13" presetClass="entr" presetSubtype="16" fill="hold" nodeType="afterEffect">
                                  <p:stCondLst>
                                    <p:cond delay="0"/>
                                  </p:stCondLst>
                                  <p:childTnLst>
                                    <p:set>
                                      <p:cBhvr>
                                        <p:cTn id="34" dur="1" fill="hold">
                                          <p:stCondLst>
                                            <p:cond delay="0"/>
                                          </p:stCondLst>
                                        </p:cTn>
                                        <p:tgtEl>
                                          <p:spTgt spid="67607"/>
                                        </p:tgtEl>
                                        <p:attrNameLst>
                                          <p:attrName>style.visibility</p:attrName>
                                        </p:attrNameLst>
                                      </p:cBhvr>
                                      <p:to>
                                        <p:strVal val="visible"/>
                                      </p:to>
                                    </p:set>
                                    <p:animEffect transition="in" filter="plus(in)">
                                      <p:cBhvr>
                                        <p:cTn id="35" dur="1000"/>
                                        <p:tgtEl>
                                          <p:spTgt spid="6760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xit" presetSubtype="16" fill="hold" nodeType="clickEffect">
                                  <p:stCondLst>
                                    <p:cond delay="0"/>
                                  </p:stCondLst>
                                  <p:childTnLst>
                                    <p:animEffect transition="out" filter="box(in)">
                                      <p:cBhvr>
                                        <p:cTn id="39" dur="500"/>
                                        <p:tgtEl>
                                          <p:spTgt spid="67587">
                                            <p:txEl>
                                              <p:pRg st="0" end="0"/>
                                            </p:txEl>
                                          </p:spTgt>
                                        </p:tgtEl>
                                      </p:cBhvr>
                                    </p:animEffect>
                                    <p:set>
                                      <p:cBhvr>
                                        <p:cTn id="40" dur="1" fill="hold">
                                          <p:stCondLst>
                                            <p:cond delay="499"/>
                                          </p:stCondLst>
                                        </p:cTn>
                                        <p:tgtEl>
                                          <p:spTgt spid="67587">
                                            <p:txEl>
                                              <p:pRg st="0" end="0"/>
                                            </p:txEl>
                                          </p:spTgt>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4" presetClass="exit" presetSubtype="16" fill="hold" nodeType="clickEffect">
                                  <p:stCondLst>
                                    <p:cond delay="0"/>
                                  </p:stCondLst>
                                  <p:childTnLst>
                                    <p:animEffect transition="out" filter="box(in)">
                                      <p:cBhvr>
                                        <p:cTn id="44" dur="500"/>
                                        <p:tgtEl>
                                          <p:spTgt spid="67587">
                                            <p:txEl>
                                              <p:pRg st="1" end="1"/>
                                            </p:txEl>
                                          </p:spTgt>
                                        </p:tgtEl>
                                      </p:cBhvr>
                                    </p:animEffect>
                                    <p:set>
                                      <p:cBhvr>
                                        <p:cTn id="45" dur="1" fill="hold">
                                          <p:stCondLst>
                                            <p:cond delay="499"/>
                                          </p:stCondLst>
                                        </p:cTn>
                                        <p:tgtEl>
                                          <p:spTgt spid="67587">
                                            <p:txEl>
                                              <p:pRg st="1" end="1"/>
                                            </p:txEl>
                                          </p:spTgt>
                                        </p:tgtEl>
                                        <p:attrNameLst>
                                          <p:attrName>style.visibility</p:attrName>
                                        </p:attrNameLst>
                                      </p:cBhvr>
                                      <p:to>
                                        <p:strVal val="hidden"/>
                                      </p:to>
                                    </p:set>
                                  </p:childTnLst>
                                </p:cTn>
                              </p:par>
                            </p:childTnLst>
                          </p:cTn>
                        </p:par>
                        <p:par>
                          <p:cTn id="46" fill="hold" nodeType="afterGroup">
                            <p:stCondLst>
                              <p:cond delay="500"/>
                            </p:stCondLst>
                            <p:childTnLst>
                              <p:par>
                                <p:cTn id="47" presetID="37" presetClass="entr" presetSubtype="0" fill="hold" nodeType="afterEffect">
                                  <p:stCondLst>
                                    <p:cond delay="0"/>
                                  </p:stCondLst>
                                  <p:childTnLst>
                                    <p:set>
                                      <p:cBhvr>
                                        <p:cTn id="48" dur="1" fill="hold">
                                          <p:stCondLst>
                                            <p:cond delay="0"/>
                                          </p:stCondLst>
                                        </p:cTn>
                                        <p:tgtEl>
                                          <p:spTgt spid="67604">
                                            <p:txEl>
                                              <p:pRg st="0" end="0"/>
                                            </p:txEl>
                                          </p:spTgt>
                                        </p:tgtEl>
                                        <p:attrNameLst>
                                          <p:attrName>style.visibility</p:attrName>
                                        </p:attrNameLst>
                                      </p:cBhvr>
                                      <p:to>
                                        <p:strVal val="visible"/>
                                      </p:to>
                                    </p:set>
                                    <p:animEffect transition="in" filter="fade">
                                      <p:cBhvr>
                                        <p:cTn id="49" dur="1000"/>
                                        <p:tgtEl>
                                          <p:spTgt spid="67604">
                                            <p:txEl>
                                              <p:pRg st="0" end="0"/>
                                            </p:txEl>
                                          </p:spTgt>
                                        </p:tgtEl>
                                      </p:cBhvr>
                                    </p:animEffect>
                                    <p:anim calcmode="lin" valueType="num">
                                      <p:cBhvr>
                                        <p:cTn id="50" dur="1000" fill="hold"/>
                                        <p:tgtEl>
                                          <p:spTgt spid="67604">
                                            <p:txEl>
                                              <p:pRg st="0" end="0"/>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67604">
                                            <p:txEl>
                                              <p:pRg st="0" end="0"/>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67604">
                                            <p:txEl>
                                              <p:pRg st="0" end="0"/>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7180141"/>
            <a:ext cx="25170631" cy="9115657"/>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259678" y="8309994"/>
            <a:ext cx="1669916" cy="1783622"/>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585159" y="3661583"/>
            <a:ext cx="12467531" cy="7028570"/>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898064" y="4485622"/>
            <a:ext cx="9947661" cy="5607994"/>
          </a:xfrm>
          <a:prstGeom prst="rect">
            <a:avLst/>
          </a:prstGeom>
        </p:spPr>
      </p:pic>
      <p:grpSp>
        <p:nvGrpSpPr>
          <p:cNvPr id="12" name="Group 12"/>
          <p:cNvGrpSpPr/>
          <p:nvPr/>
        </p:nvGrpSpPr>
        <p:grpSpPr>
          <a:xfrm>
            <a:off x="713403" y="772414"/>
            <a:ext cx="1804891" cy="180489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096787" y="1389302"/>
            <a:ext cx="1697464" cy="1107595"/>
          </a:xfrm>
          <a:prstGeom prst="rect">
            <a:avLst/>
          </a:prstGeom>
        </p:spPr>
      </p:pic>
      <p:pic>
        <p:nvPicPr>
          <p:cNvPr id="22" name="Picture 2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9432196" flipH="1" flipV="1">
            <a:off x="16513312" y="4412230"/>
            <a:ext cx="600773" cy="870686"/>
          </a:xfrm>
          <a:prstGeom prst="rect">
            <a:avLst/>
          </a:prstGeom>
        </p:spPr>
      </p:pic>
      <p:sp>
        <p:nvSpPr>
          <p:cNvPr id="5" name="Rounded Rectangle 4">
            <a:extLst>
              <a:ext uri="{FF2B5EF4-FFF2-40B4-BE49-F238E27FC236}">
                <a16:creationId xmlns:a16="http://schemas.microsoft.com/office/drawing/2014/main" id="{D679724D-9E79-F24D-92DC-4CC48884BB5A}"/>
              </a:ext>
            </a:extLst>
          </p:cNvPr>
          <p:cNvSpPr/>
          <p:nvPr/>
        </p:nvSpPr>
        <p:spPr>
          <a:xfrm>
            <a:off x="6819899" y="642256"/>
            <a:ext cx="4648200" cy="1295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6000" b="1" dirty="0">
                <a:ln w="22225">
                  <a:solidFill>
                    <a:schemeClr val="accent2"/>
                  </a:solidFill>
                  <a:prstDash val="solid"/>
                </a:ln>
                <a:solidFill>
                  <a:schemeClr val="accent6">
                    <a:lumMod val="75000"/>
                  </a:schemeClr>
                </a:solidFill>
              </a:rPr>
              <a:t>THỰC TRẠNG</a:t>
            </a:r>
          </a:p>
        </p:txBody>
      </p:sp>
      <p:pic>
        <p:nvPicPr>
          <p:cNvPr id="6" name="Picture 5">
            <a:extLst>
              <a:ext uri="{FF2B5EF4-FFF2-40B4-BE49-F238E27FC236}">
                <a16:creationId xmlns:a16="http://schemas.microsoft.com/office/drawing/2014/main" id="{BAF3E701-CF15-3E4E-8240-398BD61340CB}"/>
              </a:ext>
            </a:extLst>
          </p:cNvPr>
          <p:cNvPicPr>
            <a:picLocks noChangeAspect="1"/>
          </p:cNvPicPr>
          <p:nvPr/>
        </p:nvPicPr>
        <p:blipFill>
          <a:blip r:embed="rId13"/>
          <a:stretch>
            <a:fillRect/>
          </a:stretch>
        </p:blipFill>
        <p:spPr>
          <a:xfrm>
            <a:off x="265343" y="2420432"/>
            <a:ext cx="8891884" cy="5918995"/>
          </a:xfrm>
          <a:prstGeom prst="rect">
            <a:avLst/>
          </a:prstGeom>
          <a:ln>
            <a:noFill/>
          </a:ln>
          <a:effectLst>
            <a:softEdge rad="112500"/>
          </a:effectLst>
        </p:spPr>
      </p:pic>
      <p:pic>
        <p:nvPicPr>
          <p:cNvPr id="7" name="Picture 6">
            <a:extLst>
              <a:ext uri="{FF2B5EF4-FFF2-40B4-BE49-F238E27FC236}">
                <a16:creationId xmlns:a16="http://schemas.microsoft.com/office/drawing/2014/main" id="{0BCC5383-BA04-0A4D-886B-394C13AA65EC}"/>
              </a:ext>
            </a:extLst>
          </p:cNvPr>
          <p:cNvPicPr>
            <a:picLocks noChangeAspect="1"/>
          </p:cNvPicPr>
          <p:nvPr/>
        </p:nvPicPr>
        <p:blipFill>
          <a:blip r:embed="rId14"/>
          <a:stretch>
            <a:fillRect/>
          </a:stretch>
        </p:blipFill>
        <p:spPr>
          <a:xfrm>
            <a:off x="9517684" y="2420431"/>
            <a:ext cx="8704404" cy="5918995"/>
          </a:xfrm>
          <a:prstGeom prst="rect">
            <a:avLst/>
          </a:prstGeom>
          <a:ln>
            <a:noFill/>
          </a:ln>
          <a:effectLst>
            <a:softEdge rad="112500"/>
          </a:effectLst>
        </p:spPr>
      </p:pic>
    </p:spTree>
    <p:extLst>
      <p:ext uri="{BB962C8B-B14F-4D97-AF65-F5344CB8AC3E}">
        <p14:creationId xmlns:p14="http://schemas.microsoft.com/office/powerpoint/2010/main" val="4110747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441316" y="7180141"/>
            <a:ext cx="25170631" cy="9115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259678" y="8309994"/>
            <a:ext cx="1669916" cy="1783622"/>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898064" y="4485622"/>
            <a:ext cx="9947661" cy="5607994"/>
          </a:xfrm>
          <a:prstGeom prst="rect">
            <a:avLst/>
          </a:prstGeom>
        </p:spPr>
      </p:pic>
      <p:grpSp>
        <p:nvGrpSpPr>
          <p:cNvPr id="12" name="Group 12"/>
          <p:cNvGrpSpPr/>
          <p:nvPr/>
        </p:nvGrpSpPr>
        <p:grpSpPr>
          <a:xfrm>
            <a:off x="493749" y="193384"/>
            <a:ext cx="1804891" cy="180489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96787" y="1389302"/>
            <a:ext cx="1697464" cy="1107595"/>
          </a:xfrm>
          <a:prstGeom prst="rect">
            <a:avLst/>
          </a:prstGeom>
        </p:spPr>
      </p:pic>
      <p:pic>
        <p:nvPicPr>
          <p:cNvPr id="23" name="Picture 7">
            <a:extLst>
              <a:ext uri="{FF2B5EF4-FFF2-40B4-BE49-F238E27FC236}">
                <a16:creationId xmlns:a16="http://schemas.microsoft.com/office/drawing/2014/main" id="{AAFB7EEA-C455-3042-A27D-54CE2C9BFDD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048563" y="6656335"/>
            <a:ext cx="9793911" cy="3427870"/>
          </a:xfrm>
          <a:prstGeom prst="rect">
            <a:avLst/>
          </a:prstGeom>
        </p:spPr>
      </p:pic>
      <p:sp>
        <p:nvSpPr>
          <p:cNvPr id="25" name="Rounded Rectangle 24">
            <a:extLst>
              <a:ext uri="{FF2B5EF4-FFF2-40B4-BE49-F238E27FC236}">
                <a16:creationId xmlns:a16="http://schemas.microsoft.com/office/drawing/2014/main" id="{FD053695-C442-9A4F-A297-7DCC8B05D638}"/>
              </a:ext>
            </a:extLst>
          </p:cNvPr>
          <p:cNvSpPr/>
          <p:nvPr/>
        </p:nvSpPr>
        <p:spPr>
          <a:xfrm>
            <a:off x="3924299" y="1239959"/>
            <a:ext cx="10439400" cy="37338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6500" b="1" dirty="0">
                <a:solidFill>
                  <a:srgbClr val="FF0000"/>
                </a:solidFill>
              </a:rPr>
              <a:t>Chúng ta cần làm gì để bảo vệ môi trường rừng?</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dissolv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4366" flipH="1">
            <a:off x="-2356502" y="6929946"/>
            <a:ext cx="25170631" cy="9115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1034051" y="6095746"/>
            <a:ext cx="7949816" cy="3865598"/>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420434" y="6095746"/>
            <a:ext cx="7949816" cy="3865598"/>
          </a:xfrm>
          <a:prstGeom prst="rect">
            <a:avLst/>
          </a:prstGeom>
        </p:spPr>
      </p:pic>
      <p:grpSp>
        <p:nvGrpSpPr>
          <p:cNvPr id="9" name="Group 9"/>
          <p:cNvGrpSpPr/>
          <p:nvPr/>
        </p:nvGrpSpPr>
        <p:grpSpPr>
          <a:xfrm>
            <a:off x="3572417" y="2556056"/>
            <a:ext cx="11143166" cy="4476750"/>
            <a:chOff x="0" y="0"/>
            <a:chExt cx="1640343" cy="1631621"/>
          </a:xfrm>
        </p:grpSpPr>
        <p:sp>
          <p:nvSpPr>
            <p:cNvPr id="10" name="Freeform 10"/>
            <p:cNvSpPr/>
            <p:nvPr/>
          </p:nvSpPr>
          <p:spPr>
            <a:xfrm>
              <a:off x="0" y="0"/>
              <a:ext cx="1640343" cy="1631621"/>
            </a:xfrm>
            <a:custGeom>
              <a:avLst/>
              <a:gdLst/>
              <a:ahLst/>
              <a:cxnLst/>
              <a:rect l="l" t="t" r="r" b="b"/>
              <a:pathLst>
                <a:path w="1640343" h="1631621">
                  <a:moveTo>
                    <a:pt x="1515883" y="1631621"/>
                  </a:moveTo>
                  <a:lnTo>
                    <a:pt x="124460" y="1631621"/>
                  </a:lnTo>
                  <a:cubicBezTo>
                    <a:pt x="55880" y="1631621"/>
                    <a:pt x="0" y="1575741"/>
                    <a:pt x="0" y="1507161"/>
                  </a:cubicBezTo>
                  <a:lnTo>
                    <a:pt x="0" y="124460"/>
                  </a:lnTo>
                  <a:cubicBezTo>
                    <a:pt x="0" y="55880"/>
                    <a:pt x="55880" y="0"/>
                    <a:pt x="124460" y="0"/>
                  </a:cubicBezTo>
                  <a:lnTo>
                    <a:pt x="1515883" y="0"/>
                  </a:lnTo>
                  <a:cubicBezTo>
                    <a:pt x="1584463" y="0"/>
                    <a:pt x="1640343" y="55880"/>
                    <a:pt x="1640343" y="124460"/>
                  </a:cubicBezTo>
                  <a:lnTo>
                    <a:pt x="1640343" y="1507161"/>
                  </a:lnTo>
                  <a:cubicBezTo>
                    <a:pt x="1640343" y="1575741"/>
                    <a:pt x="1584463" y="1631621"/>
                    <a:pt x="1515883" y="1631621"/>
                  </a:cubicBezTo>
                  <a:close/>
                </a:path>
              </a:pathLst>
            </a:custGeom>
            <a:solidFill>
              <a:srgbClr val="FFFDF7"/>
            </a:solidFill>
          </p:spPr>
        </p:sp>
      </p:grpSp>
      <p:grpSp>
        <p:nvGrpSpPr>
          <p:cNvPr id="14" name="Group 14"/>
          <p:cNvGrpSpPr/>
          <p:nvPr/>
        </p:nvGrpSpPr>
        <p:grpSpPr>
          <a:xfrm>
            <a:off x="16625106" y="394506"/>
            <a:ext cx="1268388" cy="1268388"/>
            <a:chOff x="0" y="0"/>
            <a:chExt cx="6350000" cy="6350000"/>
          </a:xfrm>
        </p:grpSpPr>
        <p:sp>
          <p:nvSpPr>
            <p:cNvPr id="15" name="Freeform 1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387187">
            <a:off x="1499755" y="305699"/>
            <a:ext cx="722850" cy="1726209"/>
          </a:xfrm>
          <a:prstGeom prst="rect">
            <a:avLst/>
          </a:prstGeom>
        </p:spPr>
      </p:pic>
      <p:sp>
        <p:nvSpPr>
          <p:cNvPr id="19" name="TextBox 19"/>
          <p:cNvSpPr txBox="1"/>
          <p:nvPr/>
        </p:nvSpPr>
        <p:spPr>
          <a:xfrm>
            <a:off x="4216490" y="885825"/>
            <a:ext cx="9855021" cy="1081835"/>
          </a:xfrm>
          <a:prstGeom prst="rect">
            <a:avLst/>
          </a:prstGeom>
        </p:spPr>
        <p:txBody>
          <a:bodyPr lIns="0" tIns="0" rIns="0" bIns="0" rtlCol="0" anchor="t">
            <a:spAutoFit/>
          </a:bodyPr>
          <a:lstStyle/>
          <a:p>
            <a:pPr algn="ctr">
              <a:lnSpc>
                <a:spcPts val="7199"/>
              </a:lnSpc>
            </a:pPr>
            <a:r>
              <a:rPr lang="en-US" sz="11500" b="1" spc="149" dirty="0">
                <a:solidFill>
                  <a:srgbClr val="FF0000"/>
                </a:solidFill>
                <a:latin typeface="Calibri" panose="020F0502020204030204" pitchFamily="34" charset="0"/>
                <a:cs typeface="Calibri" panose="020F0502020204030204" pitchFamily="34" charset="0"/>
              </a:rPr>
              <a:t>KẾT LUẬN</a:t>
            </a:r>
          </a:p>
        </p:txBody>
      </p:sp>
      <p:sp>
        <p:nvSpPr>
          <p:cNvPr id="22" name="TextBox 22"/>
          <p:cNvSpPr txBox="1"/>
          <p:nvPr/>
        </p:nvSpPr>
        <p:spPr>
          <a:xfrm>
            <a:off x="4042735" y="2947771"/>
            <a:ext cx="10202529" cy="3693319"/>
          </a:xfrm>
          <a:prstGeom prst="rect">
            <a:avLst/>
          </a:prstGeom>
        </p:spPr>
        <p:txBody>
          <a:bodyPr wrap="square" lIns="0" tIns="0" rIns="0" bIns="0" rtlCol="0" anchor="t">
            <a:spAutoFit/>
          </a:bodyPr>
          <a:lstStyle/>
          <a:p>
            <a:pPr algn="just"/>
            <a:r>
              <a:rPr lang="en-US" sz="4800" b="1" dirty="0" err="1">
                <a:solidFill>
                  <a:srgbClr val="442F27"/>
                </a:solidFill>
                <a:latin typeface="Calibri" panose="020F0502020204030204" pitchFamily="34" charset="0"/>
                <a:cs typeface="Calibri" panose="020F0502020204030204" pitchFamily="34" charset="0"/>
              </a:rPr>
              <a:t>Châu</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Mĩ</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nằm</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ở</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bán</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cầu</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Tây</a:t>
            </a:r>
            <a:r>
              <a:rPr lang="en-US" sz="4800" b="1" dirty="0">
                <a:solidFill>
                  <a:srgbClr val="442F27"/>
                </a:solidFill>
                <a:latin typeface="Calibri" panose="020F0502020204030204" pitchFamily="34" charset="0"/>
                <a:cs typeface="Calibri" panose="020F0502020204030204" pitchFamily="34" charset="0"/>
              </a:rPr>
              <a:t>, bao </a:t>
            </a:r>
            <a:r>
              <a:rPr lang="en-US" sz="4800" b="1" dirty="0" err="1">
                <a:solidFill>
                  <a:srgbClr val="442F27"/>
                </a:solidFill>
                <a:latin typeface="Calibri" panose="020F0502020204030204" pitchFamily="34" charset="0"/>
                <a:cs typeface="Calibri" panose="020F0502020204030204" pitchFamily="34" charset="0"/>
              </a:rPr>
              <a:t>gồm</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Bắc</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Mĩ</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Trung</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Mĩ</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và</a:t>
            </a:r>
            <a:r>
              <a:rPr lang="en-US" sz="4800" b="1" dirty="0">
                <a:solidFill>
                  <a:srgbClr val="442F27"/>
                </a:solidFill>
                <a:latin typeface="Calibri" panose="020F0502020204030204" pitchFamily="34" charset="0"/>
                <a:cs typeface="Calibri" panose="020F0502020204030204" pitchFamily="34" charset="0"/>
              </a:rPr>
              <a:t> Nam </a:t>
            </a:r>
            <a:r>
              <a:rPr lang="en-US" sz="4800" b="1" dirty="0" err="1">
                <a:solidFill>
                  <a:srgbClr val="442F27"/>
                </a:solidFill>
                <a:latin typeface="Calibri" panose="020F0502020204030204" pitchFamily="34" charset="0"/>
                <a:cs typeface="Calibri" panose="020F0502020204030204" pitchFamily="34" charset="0"/>
              </a:rPr>
              <a:t>Mĩ</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Châu</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Mĩ</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có</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thiên</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nhiên</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đa</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dạng</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và</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phong</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phú</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Rừng</a:t>
            </a:r>
            <a:r>
              <a:rPr lang="en-US" sz="4800" b="1" dirty="0">
                <a:solidFill>
                  <a:srgbClr val="442F27"/>
                </a:solidFill>
                <a:latin typeface="Calibri" panose="020F0502020204030204" pitchFamily="34" charset="0"/>
                <a:cs typeface="Calibri" panose="020F0502020204030204" pitchFamily="34" charset="0"/>
              </a:rPr>
              <a:t> A-ma-</a:t>
            </a:r>
            <a:r>
              <a:rPr lang="en-US" sz="4800" b="1" dirty="0" err="1">
                <a:solidFill>
                  <a:srgbClr val="442F27"/>
                </a:solidFill>
                <a:latin typeface="Calibri" panose="020F0502020204030204" pitchFamily="34" charset="0"/>
                <a:cs typeface="Calibri" panose="020F0502020204030204" pitchFamily="34" charset="0"/>
              </a:rPr>
              <a:t>dôn</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là</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vùng</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rừng</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rậm</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nhiệt</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đới</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lớn</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nhất</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thế</a:t>
            </a:r>
            <a:r>
              <a:rPr lang="en-US" sz="4800" b="1" dirty="0">
                <a:solidFill>
                  <a:srgbClr val="442F27"/>
                </a:solidFill>
                <a:latin typeface="Calibri" panose="020F0502020204030204" pitchFamily="34" charset="0"/>
                <a:cs typeface="Calibri" panose="020F0502020204030204" pitchFamily="34" charset="0"/>
              </a:rPr>
              <a:t> </a:t>
            </a:r>
            <a:r>
              <a:rPr lang="en-US" sz="4800" b="1" dirty="0" err="1">
                <a:solidFill>
                  <a:srgbClr val="442F27"/>
                </a:solidFill>
                <a:latin typeface="Calibri" panose="020F0502020204030204" pitchFamily="34" charset="0"/>
                <a:cs typeface="Calibri" panose="020F0502020204030204" pitchFamily="34" charset="0"/>
              </a:rPr>
              <a:t>giới</a:t>
            </a:r>
            <a:r>
              <a:rPr lang="en-US" sz="4800" b="1" dirty="0">
                <a:solidFill>
                  <a:srgbClr val="442F27"/>
                </a:solidFill>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anim calcmode="lin" valueType="num">
                                      <p:cBhvr>
                                        <p:cTn id="9"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strVal val="#ppt_w*0.70"/>
                                          </p:val>
                                        </p:tav>
                                        <p:tav tm="100000">
                                          <p:val>
                                            <p:strVal val="#ppt_w"/>
                                          </p:val>
                                        </p:tav>
                                      </p:tavLst>
                                    </p:anim>
                                    <p:anim calcmode="lin" valueType="num">
                                      <p:cBhvr>
                                        <p:cTn id="17" dur="1000" fill="hold"/>
                                        <p:tgtEl>
                                          <p:spTgt spid="9"/>
                                        </p:tgtEl>
                                        <p:attrNameLst>
                                          <p:attrName>ppt_h</p:attrName>
                                        </p:attrNameLst>
                                      </p:cBhvr>
                                      <p:tavLst>
                                        <p:tav tm="0">
                                          <p:val>
                                            <p:strVal val="#ppt_h"/>
                                          </p:val>
                                        </p:tav>
                                        <p:tav tm="100000">
                                          <p:val>
                                            <p:strVal val="#ppt_h"/>
                                          </p:val>
                                        </p:tav>
                                      </p:tavLst>
                                    </p:anim>
                                    <p:animEffect transition="in" filter="fade">
                                      <p:cBhvr>
                                        <p:cTn id="18" dur="1000"/>
                                        <p:tgtEl>
                                          <p:spTgt spid="9"/>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strVal val="#ppt_w*0.70"/>
                                          </p:val>
                                        </p:tav>
                                        <p:tav tm="100000">
                                          <p:val>
                                            <p:strVal val="#ppt_w"/>
                                          </p:val>
                                        </p:tav>
                                      </p:tavLst>
                                    </p:anim>
                                    <p:anim calcmode="lin" valueType="num">
                                      <p:cBhvr>
                                        <p:cTn id="22" dur="1000" fill="hold"/>
                                        <p:tgtEl>
                                          <p:spTgt spid="22"/>
                                        </p:tgtEl>
                                        <p:attrNameLst>
                                          <p:attrName>ppt_h</p:attrName>
                                        </p:attrNameLst>
                                      </p:cBhvr>
                                      <p:tavLst>
                                        <p:tav tm="0">
                                          <p:val>
                                            <p:strVal val="#ppt_h"/>
                                          </p:val>
                                        </p:tav>
                                        <p:tav tm="100000">
                                          <p:val>
                                            <p:strVal val="#ppt_h"/>
                                          </p:val>
                                        </p:tav>
                                      </p:tavLst>
                                    </p:anim>
                                    <p:animEffect transition="in" filter="fade">
                                      <p:cBhvr>
                                        <p:cTn id="23"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265EE905-1A19-450F-A458-B02DE06984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328157" y="7291251"/>
            <a:ext cx="25170631" cy="9115657"/>
          </a:xfrm>
          <a:prstGeom prst="rect">
            <a:avLst/>
          </a:prstGeom>
        </p:spPr>
      </p:pic>
      <p:pic>
        <p:nvPicPr>
          <p:cNvPr id="27" name="Picture 11">
            <a:extLst>
              <a:ext uri="{FF2B5EF4-FFF2-40B4-BE49-F238E27FC236}">
                <a16:creationId xmlns:a16="http://schemas.microsoft.com/office/drawing/2014/main" id="{65508A64-25EA-4462-BB47-B6DF6BF725B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98064" y="4485622"/>
            <a:ext cx="9947661" cy="5607994"/>
          </a:xfrm>
          <a:prstGeom prst="rect">
            <a:avLst/>
          </a:prstGeom>
        </p:spPr>
      </p:pic>
      <p:sp>
        <p:nvSpPr>
          <p:cNvPr id="32770" name="Text Box 2">
            <a:extLst>
              <a:ext uri="{FF2B5EF4-FFF2-40B4-BE49-F238E27FC236}">
                <a16:creationId xmlns:a16="http://schemas.microsoft.com/office/drawing/2014/main" id="{BEAEFE82-D14C-431E-8797-6E2F2B7A260B}"/>
              </a:ext>
            </a:extLst>
          </p:cNvPr>
          <p:cNvSpPr txBox="1">
            <a:spLocks noChangeArrowheads="1"/>
          </p:cNvSpPr>
          <p:nvPr/>
        </p:nvSpPr>
        <p:spPr bwMode="auto">
          <a:xfrm>
            <a:off x="3086100" y="685801"/>
            <a:ext cx="11087100" cy="1269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bIns="20574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vi-VN" altLang="en-US" sz="6600">
              <a:latin typeface="Arial" panose="020B0604020202020204" pitchFamily="34" charset="0"/>
            </a:endParaRPr>
          </a:p>
        </p:txBody>
      </p:sp>
      <p:sp>
        <p:nvSpPr>
          <p:cNvPr id="32771" name="Text Box 3">
            <a:extLst>
              <a:ext uri="{FF2B5EF4-FFF2-40B4-BE49-F238E27FC236}">
                <a16:creationId xmlns:a16="http://schemas.microsoft.com/office/drawing/2014/main" id="{06A68C17-6436-4F86-9592-CD1A7189B69D}"/>
              </a:ext>
            </a:extLst>
          </p:cNvPr>
          <p:cNvSpPr txBox="1">
            <a:spLocks noChangeArrowheads="1"/>
          </p:cNvSpPr>
          <p:nvPr/>
        </p:nvSpPr>
        <p:spPr bwMode="auto">
          <a:xfrm>
            <a:off x="2743200" y="266700"/>
            <a:ext cx="13030200" cy="177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bIns="20574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9900" b="1">
                <a:solidFill>
                  <a:srgbClr val="CAA46E"/>
                </a:solidFill>
                <a:latin typeface="UTM Alberta Heavy" panose="02040603050506020204" pitchFamily="18" charset="0"/>
              </a:rPr>
              <a:t>ĐUỔI HÌNH BẮT CHỮ</a:t>
            </a:r>
          </a:p>
        </p:txBody>
      </p:sp>
      <p:sp>
        <p:nvSpPr>
          <p:cNvPr id="34820" name="Oval 4">
            <a:hlinkClick r:id="rId6" action="ppaction://hlinksldjump"/>
            <a:extLst>
              <a:ext uri="{FF2B5EF4-FFF2-40B4-BE49-F238E27FC236}">
                <a16:creationId xmlns:a16="http://schemas.microsoft.com/office/drawing/2014/main" id="{F4B45F41-AC93-486E-ADC0-FA303E2C8049}"/>
              </a:ext>
            </a:extLst>
          </p:cNvPr>
          <p:cNvSpPr>
            <a:spLocks noChangeArrowheads="1"/>
          </p:cNvSpPr>
          <p:nvPr/>
        </p:nvSpPr>
        <p:spPr bwMode="auto">
          <a:xfrm>
            <a:off x="4341020" y="2143185"/>
            <a:ext cx="2857500"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1</a:t>
            </a:r>
          </a:p>
        </p:txBody>
      </p:sp>
      <p:sp>
        <p:nvSpPr>
          <p:cNvPr id="34821" name="Oval 5">
            <a:hlinkClick r:id="rId7" action="ppaction://hlinksldjump"/>
            <a:extLst>
              <a:ext uri="{FF2B5EF4-FFF2-40B4-BE49-F238E27FC236}">
                <a16:creationId xmlns:a16="http://schemas.microsoft.com/office/drawing/2014/main" id="{EC1BB5F8-49CF-40B5-9F45-26CD10FC7769}"/>
              </a:ext>
            </a:extLst>
          </p:cNvPr>
          <p:cNvSpPr>
            <a:spLocks noChangeArrowheads="1"/>
          </p:cNvSpPr>
          <p:nvPr/>
        </p:nvSpPr>
        <p:spPr bwMode="auto">
          <a:xfrm>
            <a:off x="8229600" y="2207478"/>
            <a:ext cx="2857500"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2</a:t>
            </a:r>
          </a:p>
        </p:txBody>
      </p:sp>
      <p:sp>
        <p:nvSpPr>
          <p:cNvPr id="34822" name="Oval 6">
            <a:hlinkClick r:id="rId8" action="ppaction://hlinksldjump"/>
            <a:extLst>
              <a:ext uri="{FF2B5EF4-FFF2-40B4-BE49-F238E27FC236}">
                <a16:creationId xmlns:a16="http://schemas.microsoft.com/office/drawing/2014/main" id="{9995590D-AB53-4E2B-AED1-48460B50B1D2}"/>
              </a:ext>
            </a:extLst>
          </p:cNvPr>
          <p:cNvSpPr>
            <a:spLocks noChangeArrowheads="1"/>
          </p:cNvSpPr>
          <p:nvPr/>
        </p:nvSpPr>
        <p:spPr bwMode="auto">
          <a:xfrm>
            <a:off x="12684920" y="2207478"/>
            <a:ext cx="2745581"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3</a:t>
            </a:r>
          </a:p>
        </p:txBody>
      </p:sp>
      <p:sp>
        <p:nvSpPr>
          <p:cNvPr id="32775" name="Line 7">
            <a:extLst>
              <a:ext uri="{FF2B5EF4-FFF2-40B4-BE49-F238E27FC236}">
                <a16:creationId xmlns:a16="http://schemas.microsoft.com/office/drawing/2014/main" id="{30B63B13-5C42-4AE0-9052-52761AB8DD84}"/>
              </a:ext>
            </a:extLst>
          </p:cNvPr>
          <p:cNvSpPr>
            <a:spLocks noChangeShapeType="1"/>
          </p:cNvSpPr>
          <p:nvPr/>
        </p:nvSpPr>
        <p:spPr bwMode="auto">
          <a:xfrm>
            <a:off x="2628900" y="11544300"/>
            <a:ext cx="5715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2700"/>
          </a:p>
        </p:txBody>
      </p:sp>
      <p:sp>
        <p:nvSpPr>
          <p:cNvPr id="34827" name="Oval 11">
            <a:hlinkClick r:id="rId9" action="ppaction://hlinksldjump"/>
            <a:extLst>
              <a:ext uri="{FF2B5EF4-FFF2-40B4-BE49-F238E27FC236}">
                <a16:creationId xmlns:a16="http://schemas.microsoft.com/office/drawing/2014/main" id="{0177ECA0-5133-44A1-B693-D37CEA3A14EF}"/>
              </a:ext>
            </a:extLst>
          </p:cNvPr>
          <p:cNvSpPr>
            <a:spLocks noChangeArrowheads="1"/>
          </p:cNvSpPr>
          <p:nvPr/>
        </p:nvSpPr>
        <p:spPr bwMode="auto">
          <a:xfrm>
            <a:off x="4114800" y="5050690"/>
            <a:ext cx="2857500"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4</a:t>
            </a:r>
          </a:p>
        </p:txBody>
      </p:sp>
      <p:sp>
        <p:nvSpPr>
          <p:cNvPr id="34828" name="Oval 12">
            <a:hlinkClick r:id="rId10" action="ppaction://hlinksldjump"/>
            <a:extLst>
              <a:ext uri="{FF2B5EF4-FFF2-40B4-BE49-F238E27FC236}">
                <a16:creationId xmlns:a16="http://schemas.microsoft.com/office/drawing/2014/main" id="{7EDA7E5D-856D-4F5D-A83E-80E44990FA1F}"/>
              </a:ext>
            </a:extLst>
          </p:cNvPr>
          <p:cNvSpPr>
            <a:spLocks noChangeArrowheads="1"/>
          </p:cNvSpPr>
          <p:nvPr/>
        </p:nvSpPr>
        <p:spPr bwMode="auto">
          <a:xfrm>
            <a:off x="8001000" y="5000685"/>
            <a:ext cx="2857500"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5</a:t>
            </a:r>
          </a:p>
        </p:txBody>
      </p:sp>
      <p:sp>
        <p:nvSpPr>
          <p:cNvPr id="34829" name="Oval 13">
            <a:hlinkClick r:id="rId11" action="ppaction://hlinksldjump"/>
            <a:extLst>
              <a:ext uri="{FF2B5EF4-FFF2-40B4-BE49-F238E27FC236}">
                <a16:creationId xmlns:a16="http://schemas.microsoft.com/office/drawing/2014/main" id="{6C19DC59-C3DF-46B2-80CB-2B2431ED2E86}"/>
              </a:ext>
            </a:extLst>
          </p:cNvPr>
          <p:cNvSpPr>
            <a:spLocks noChangeArrowheads="1"/>
          </p:cNvSpPr>
          <p:nvPr/>
        </p:nvSpPr>
        <p:spPr bwMode="auto">
          <a:xfrm>
            <a:off x="12687300" y="5114985"/>
            <a:ext cx="2745582" cy="2466915"/>
          </a:xfrm>
          <a:prstGeom prst="ellipse">
            <a:avLst/>
          </a:prstGeom>
          <a:gradFill rotWithShape="1">
            <a:gsLst>
              <a:gs pos="0">
                <a:srgbClr val="FFFFFF"/>
              </a:gs>
              <a:gs pos="100000">
                <a:srgbClr val="FF3399"/>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0800" b="1">
                <a:solidFill>
                  <a:srgbClr val="0000CC"/>
                </a:solidFill>
                <a:latin typeface="VNI-Broad" pitchFamily="2" charset="0"/>
              </a:rPr>
              <a:t>6</a:t>
            </a:r>
          </a:p>
        </p:txBody>
      </p:sp>
      <p:pic>
        <p:nvPicPr>
          <p:cNvPr id="26" name="Picture 3">
            <a:extLst>
              <a:ext uri="{FF2B5EF4-FFF2-40B4-BE49-F238E27FC236}">
                <a16:creationId xmlns:a16="http://schemas.microsoft.com/office/drawing/2014/main" id="{B828E7A3-93D2-4563-9CA8-DA3FE84F4E6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745794" y="8263892"/>
            <a:ext cx="1669916" cy="1783622"/>
          </a:xfrm>
          <a:prstGeom prst="rect">
            <a:avLst/>
          </a:prstGeom>
        </p:spPr>
      </p:pic>
      <p:pic>
        <p:nvPicPr>
          <p:cNvPr id="28" name="Picture 7">
            <a:extLst>
              <a:ext uri="{FF2B5EF4-FFF2-40B4-BE49-F238E27FC236}">
                <a16:creationId xmlns:a16="http://schemas.microsoft.com/office/drawing/2014/main" id="{A41505A2-0B0E-4189-9204-DAF421D3A9E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0542207" y="7581900"/>
            <a:ext cx="9793911" cy="3427870"/>
          </a:xfrm>
          <a:prstGeom prst="rect">
            <a:avLst/>
          </a:prstGeom>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strips(downLeft)">
                                      <p:cBhvr>
                                        <p:cTn id="7" dur="500"/>
                                        <p:tgtEl>
                                          <p:spTgt spid="2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34820"/>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4" presetClass="exit" presetSubtype="16" fill="hold" nodeType="clickEffect">
                                  <p:stCondLst>
                                    <p:cond delay="0"/>
                                  </p:stCondLst>
                                  <p:childTnLst>
                                    <p:animEffect transition="out" filter="box(in)">
                                      <p:cBhvr>
                                        <p:cTn id="22" dur="500"/>
                                        <p:tgtEl>
                                          <p:spTgt spid="34820"/>
                                        </p:tgtEl>
                                      </p:cBhvr>
                                    </p:animEffect>
                                    <p:set>
                                      <p:cBhvr>
                                        <p:cTn id="23" dur="1" fill="hold">
                                          <p:stCondLst>
                                            <p:cond delay="499"/>
                                          </p:stCondLst>
                                        </p:cTn>
                                        <p:tgtEl>
                                          <p:spTgt spid="34820"/>
                                        </p:tgtEl>
                                        <p:attrNameLst>
                                          <p:attrName>style.visibility</p:attrName>
                                        </p:attrNameLst>
                                      </p:cBhvr>
                                      <p:to>
                                        <p:strVal val="hidden"/>
                                      </p:to>
                                    </p:set>
                                  </p:childTnLst>
                                </p:cTn>
                              </p:par>
                            </p:childTnLst>
                          </p:cTn>
                        </p:par>
                      </p:childTnLst>
                    </p:cTn>
                  </p:par>
                </p:childTnLst>
              </p:cTn>
              <p:nextCondLst>
                <p:cond evt="onClick" delay="0">
                  <p:tgtEl>
                    <p:spTgt spid="34820"/>
                  </p:tgtEl>
                </p:cond>
              </p:nextCondLst>
            </p:seq>
            <p:seq concurrent="1" nextAc="seek">
              <p:cTn id="24" restart="whenNotActive" fill="hold" evtFilter="cancelBubble" nodeType="interactiveSeq">
                <p:stCondLst>
                  <p:cond evt="onClick" delay="0">
                    <p:tgtEl>
                      <p:spTgt spid="34821"/>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4" presetClass="exit" presetSubtype="16" fill="hold" nodeType="clickEffect">
                                  <p:stCondLst>
                                    <p:cond delay="0"/>
                                  </p:stCondLst>
                                  <p:childTnLst>
                                    <p:animEffect transition="out" filter="box(in)">
                                      <p:cBhvr>
                                        <p:cTn id="28" dur="500"/>
                                        <p:tgtEl>
                                          <p:spTgt spid="34821"/>
                                        </p:tgtEl>
                                      </p:cBhvr>
                                    </p:animEffect>
                                    <p:set>
                                      <p:cBhvr>
                                        <p:cTn id="29" dur="1" fill="hold">
                                          <p:stCondLst>
                                            <p:cond delay="499"/>
                                          </p:stCondLst>
                                        </p:cTn>
                                        <p:tgtEl>
                                          <p:spTgt spid="34821"/>
                                        </p:tgtEl>
                                        <p:attrNameLst>
                                          <p:attrName>style.visibility</p:attrName>
                                        </p:attrNameLst>
                                      </p:cBhvr>
                                      <p:to>
                                        <p:strVal val="hidden"/>
                                      </p:to>
                                    </p:set>
                                  </p:childTnLst>
                                </p:cTn>
                              </p:par>
                            </p:childTnLst>
                          </p:cTn>
                        </p:par>
                      </p:childTnLst>
                    </p:cTn>
                  </p:par>
                </p:childTnLst>
              </p:cTn>
              <p:nextCondLst>
                <p:cond evt="onClick" delay="0">
                  <p:tgtEl>
                    <p:spTgt spid="34821"/>
                  </p:tgtEl>
                </p:cond>
              </p:nextCondLst>
            </p:seq>
            <p:seq concurrent="1" nextAc="seek">
              <p:cTn id="30" restart="whenNotActive" fill="hold" evtFilter="cancelBubble" nodeType="interactiveSeq">
                <p:stCondLst>
                  <p:cond evt="onClick" delay="0">
                    <p:tgtEl>
                      <p:spTgt spid="34822"/>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5" presetClass="exit" presetSubtype="10" fill="hold" nodeType="clickEffect">
                                  <p:stCondLst>
                                    <p:cond delay="0"/>
                                  </p:stCondLst>
                                  <p:childTnLst>
                                    <p:animEffect transition="out" filter="checkerboard(across)">
                                      <p:cBhvr>
                                        <p:cTn id="34" dur="500"/>
                                        <p:tgtEl>
                                          <p:spTgt spid="34822"/>
                                        </p:tgtEl>
                                      </p:cBhvr>
                                    </p:animEffect>
                                    <p:set>
                                      <p:cBhvr>
                                        <p:cTn id="35" dur="1" fill="hold">
                                          <p:stCondLst>
                                            <p:cond delay="499"/>
                                          </p:stCondLst>
                                        </p:cTn>
                                        <p:tgtEl>
                                          <p:spTgt spid="34822"/>
                                        </p:tgtEl>
                                        <p:attrNameLst>
                                          <p:attrName>style.visibility</p:attrName>
                                        </p:attrNameLst>
                                      </p:cBhvr>
                                      <p:to>
                                        <p:strVal val="hidden"/>
                                      </p:to>
                                    </p:set>
                                  </p:childTnLst>
                                </p:cTn>
                              </p:par>
                            </p:childTnLst>
                          </p:cTn>
                        </p:par>
                      </p:childTnLst>
                    </p:cTn>
                  </p:par>
                </p:childTnLst>
              </p:cTn>
              <p:nextCondLst>
                <p:cond evt="onClick" delay="0">
                  <p:tgtEl>
                    <p:spTgt spid="34822"/>
                  </p:tgtEl>
                </p:cond>
              </p:nextCondLst>
            </p:seq>
            <p:seq concurrent="1" nextAc="seek">
              <p:cTn id="36" restart="whenNotActive" fill="hold" evtFilter="cancelBubble" nodeType="interactiveSeq">
                <p:stCondLst>
                  <p:cond evt="onClick" delay="0">
                    <p:tgtEl>
                      <p:spTgt spid="3482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4" presetClass="exit" presetSubtype="16" fill="hold" nodeType="clickEffect">
                                  <p:stCondLst>
                                    <p:cond delay="0"/>
                                  </p:stCondLst>
                                  <p:childTnLst>
                                    <p:animEffect transition="out" filter="box(in)">
                                      <p:cBhvr>
                                        <p:cTn id="40" dur="500"/>
                                        <p:tgtEl>
                                          <p:spTgt spid="34827"/>
                                        </p:tgtEl>
                                      </p:cBhvr>
                                    </p:animEffect>
                                    <p:set>
                                      <p:cBhvr>
                                        <p:cTn id="41" dur="1" fill="hold">
                                          <p:stCondLst>
                                            <p:cond delay="499"/>
                                          </p:stCondLst>
                                        </p:cTn>
                                        <p:tgtEl>
                                          <p:spTgt spid="34827"/>
                                        </p:tgtEl>
                                        <p:attrNameLst>
                                          <p:attrName>style.visibility</p:attrName>
                                        </p:attrNameLst>
                                      </p:cBhvr>
                                      <p:to>
                                        <p:strVal val="hidden"/>
                                      </p:to>
                                    </p:set>
                                  </p:childTnLst>
                                </p:cTn>
                              </p:par>
                            </p:childTnLst>
                          </p:cTn>
                        </p:par>
                      </p:childTnLst>
                    </p:cTn>
                  </p:par>
                </p:childTnLst>
              </p:cTn>
              <p:nextCondLst>
                <p:cond evt="onClick" delay="0">
                  <p:tgtEl>
                    <p:spTgt spid="34827"/>
                  </p:tgtEl>
                </p:cond>
              </p:nextCondLst>
            </p:seq>
            <p:seq concurrent="1" nextAc="seek">
              <p:cTn id="42" restart="whenNotActive" fill="hold" evtFilter="cancelBubble" nodeType="interactiveSeq">
                <p:stCondLst>
                  <p:cond evt="onClick" delay="0">
                    <p:tgtEl>
                      <p:spTgt spid="34828"/>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4" presetClass="exit" presetSubtype="16" fill="hold" nodeType="clickEffect">
                                  <p:stCondLst>
                                    <p:cond delay="0"/>
                                  </p:stCondLst>
                                  <p:childTnLst>
                                    <p:animEffect transition="out" filter="box(in)">
                                      <p:cBhvr>
                                        <p:cTn id="46" dur="500"/>
                                        <p:tgtEl>
                                          <p:spTgt spid="34828"/>
                                        </p:tgtEl>
                                      </p:cBhvr>
                                    </p:animEffect>
                                    <p:set>
                                      <p:cBhvr>
                                        <p:cTn id="47" dur="1" fill="hold">
                                          <p:stCondLst>
                                            <p:cond delay="499"/>
                                          </p:stCondLst>
                                        </p:cTn>
                                        <p:tgtEl>
                                          <p:spTgt spid="34828"/>
                                        </p:tgtEl>
                                        <p:attrNameLst>
                                          <p:attrName>style.visibility</p:attrName>
                                        </p:attrNameLst>
                                      </p:cBhvr>
                                      <p:to>
                                        <p:strVal val="hidden"/>
                                      </p:to>
                                    </p:set>
                                  </p:childTnLst>
                                </p:cTn>
                              </p:par>
                            </p:childTnLst>
                          </p:cTn>
                        </p:par>
                      </p:childTnLst>
                    </p:cTn>
                  </p:par>
                </p:childTnLst>
              </p:cTn>
              <p:nextCondLst>
                <p:cond evt="onClick" delay="0">
                  <p:tgtEl>
                    <p:spTgt spid="34828"/>
                  </p:tgtEl>
                </p:cond>
              </p:nextCondLst>
            </p:seq>
            <p:seq concurrent="1" nextAc="seek">
              <p:cTn id="48" restart="whenNotActive" fill="hold" evtFilter="cancelBubble" nodeType="interactiveSeq">
                <p:stCondLst>
                  <p:cond evt="onClick" delay="0">
                    <p:tgtEl>
                      <p:spTgt spid="34829"/>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5" presetClass="exit" presetSubtype="10" fill="hold" nodeType="clickEffect">
                                  <p:stCondLst>
                                    <p:cond delay="0"/>
                                  </p:stCondLst>
                                  <p:childTnLst>
                                    <p:animEffect transition="out" filter="checkerboard(across)">
                                      <p:cBhvr>
                                        <p:cTn id="52" dur="500"/>
                                        <p:tgtEl>
                                          <p:spTgt spid="34829"/>
                                        </p:tgtEl>
                                      </p:cBhvr>
                                    </p:animEffect>
                                    <p:set>
                                      <p:cBhvr>
                                        <p:cTn id="53" dur="1" fill="hold">
                                          <p:stCondLst>
                                            <p:cond delay="499"/>
                                          </p:stCondLst>
                                        </p:cTn>
                                        <p:tgtEl>
                                          <p:spTgt spid="34829"/>
                                        </p:tgtEl>
                                        <p:attrNameLst>
                                          <p:attrName>style.visibility</p:attrName>
                                        </p:attrNameLst>
                                      </p:cBhvr>
                                      <p:to>
                                        <p:strVal val="hidden"/>
                                      </p:to>
                                    </p:set>
                                  </p:childTnLst>
                                </p:cTn>
                              </p:par>
                            </p:childTnLst>
                          </p:cTn>
                        </p:par>
                      </p:childTnLst>
                    </p:cTn>
                  </p:par>
                </p:childTnLst>
              </p:cTn>
              <p:nextCondLst>
                <p:cond evt="onClick" delay="0">
                  <p:tgtEl>
                    <p:spTgt spid="34829"/>
                  </p:tgtEl>
                </p:cond>
              </p:nextCondLst>
            </p:seq>
          </p:childTnLst>
        </p:cTn>
      </p:par>
    </p:tnLst>
    <p:bldLst>
      <p:bldP spid="34820" grpId="0" animBg="1"/>
      <p:bldP spid="34821" grpId="0" animBg="1"/>
      <p:bldP spid="34822" grpId="0" animBg="1"/>
      <p:bldP spid="34827" grpId="0" animBg="1"/>
      <p:bldP spid="34828" grpId="0" animBg="1"/>
      <p:bldP spid="348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en-US" altLang="en-US" sz="7200">
                <a:solidFill>
                  <a:srgbClr val="FF0066"/>
                </a:solidFill>
                <a:latin typeface="Arial" panose="020B0604020202020204" pitchFamily="34" charset="0"/>
              </a:rPr>
              <a:t>10</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267200" y="2095500"/>
            <a:ext cx="13406439" cy="819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6600" b="1">
                <a:solidFill>
                  <a:srgbClr val="FF0000"/>
                </a:solidFill>
                <a:latin typeface="Arial" panose="020B0604020202020204" pitchFamily="34" charset="0"/>
              </a:rPr>
              <a:t>Sông A-ma-dôn</a:t>
            </a: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vi-VN" altLang="en-US" sz="7200">
                <a:solidFill>
                  <a:srgbClr val="FF0066"/>
                </a:solidFill>
                <a:latin typeface="Arial" panose="020B0604020202020204" pitchFamily="34" charset="0"/>
              </a:rPr>
              <a:t>11</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750798" y="2095500"/>
            <a:ext cx="13080002" cy="819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vi-VN" altLang="en-US" sz="6600" b="1">
                <a:solidFill>
                  <a:srgbClr val="FF0000"/>
                </a:solidFill>
                <a:latin typeface="Arial" panose="020B0604020202020204" pitchFamily="34" charset="0"/>
              </a:rPr>
              <a:t>Thác Ni-a-ga-ra</a:t>
            </a:r>
            <a:endParaRPr lang="en-US" altLang="en-US" sz="6600" b="1">
              <a:solidFill>
                <a:srgbClr val="FF0000"/>
              </a:solidFill>
              <a:latin typeface="Arial" panose="020B0604020202020204" pitchFamily="34" charset="0"/>
            </a:endParaRP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extLst>
      <p:ext uri="{BB962C8B-B14F-4D97-AF65-F5344CB8AC3E}">
        <p14:creationId xmlns:p14="http://schemas.microsoft.com/office/powerpoint/2010/main" val="3347039194"/>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4366" flipH="1">
            <a:off x="-3780728" y="6235695"/>
            <a:ext cx="25170631" cy="9115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1769539" y="3894356"/>
            <a:ext cx="8764550" cy="426176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15373" y="4552043"/>
            <a:ext cx="8764550" cy="4261762"/>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192284" y="5870757"/>
            <a:ext cx="8764550" cy="4261762"/>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914959" y="6025238"/>
            <a:ext cx="8764550" cy="4261762"/>
          </a:xfrm>
          <a:prstGeom prst="rect">
            <a:avLst/>
          </a:prstGeom>
        </p:spPr>
      </p:pic>
      <p:grpSp>
        <p:nvGrpSpPr>
          <p:cNvPr id="9" name="Group 9"/>
          <p:cNvGrpSpPr/>
          <p:nvPr/>
        </p:nvGrpSpPr>
        <p:grpSpPr>
          <a:xfrm>
            <a:off x="15914794" y="671820"/>
            <a:ext cx="1597231" cy="1597231"/>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sp>
        <p:nvSpPr>
          <p:cNvPr id="11" name="TextBox 11"/>
          <p:cNvSpPr txBox="1"/>
          <p:nvPr/>
        </p:nvSpPr>
        <p:spPr>
          <a:xfrm>
            <a:off x="2659557" y="2945718"/>
            <a:ext cx="13258800" cy="1538883"/>
          </a:xfrm>
          <a:prstGeom prst="rect">
            <a:avLst/>
          </a:prstGeom>
        </p:spPr>
        <p:txBody>
          <a:bodyPr wrap="square" lIns="0" tIns="0" rIns="0" bIns="0" rtlCol="0" anchor="t">
            <a:spAutoFit/>
          </a:bodyPr>
          <a:lstStyle/>
          <a:p>
            <a:pPr algn="ctr"/>
            <a:r>
              <a:rPr lang="en-US" sz="10000" b="1" spc="174" dirty="0" err="1">
                <a:solidFill>
                  <a:srgbClr val="442F27"/>
                </a:solidFill>
                <a:latin typeface="UTM Alberta Heavy" panose="02040603050506020204" pitchFamily="18" charset="0"/>
              </a:rPr>
              <a:t>Vị</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trí</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địa</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lí</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và</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giới</a:t>
            </a:r>
            <a:r>
              <a:rPr lang="en-US" sz="10000" b="1" spc="174" dirty="0">
                <a:solidFill>
                  <a:srgbClr val="442F27"/>
                </a:solidFill>
                <a:latin typeface="UTM Alberta Heavy" panose="02040603050506020204" pitchFamily="18" charset="0"/>
              </a:rPr>
              <a:t> </a:t>
            </a:r>
            <a:r>
              <a:rPr lang="en-US" sz="10000" b="1" spc="174" dirty="0" err="1">
                <a:solidFill>
                  <a:srgbClr val="442F27"/>
                </a:solidFill>
                <a:latin typeface="UTM Alberta Heavy" panose="02040603050506020204" pitchFamily="18" charset="0"/>
              </a:rPr>
              <a:t>hạn</a:t>
            </a:r>
            <a:endParaRPr lang="en-US" sz="10000" b="1" spc="174" dirty="0">
              <a:solidFill>
                <a:srgbClr val="442F27"/>
              </a:solidFill>
              <a:latin typeface="UTM Alberta Heavy" panose="02040603050506020204" pitchFamily="18" charset="0"/>
            </a:endParaR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432196" flipH="1" flipV="1">
            <a:off x="1804028" y="441128"/>
            <a:ext cx="600773" cy="870686"/>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282365" flipV="1">
            <a:off x="728313" y="2234771"/>
            <a:ext cx="600773" cy="8706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childTnLst>
                          </p:cTn>
                        </p:par>
                        <p:par>
                          <p:cTn id="20" fill="hold">
                            <p:stCondLst>
                              <p:cond delay="1000"/>
                            </p:stCondLst>
                            <p:childTnLst>
                              <p:par>
                                <p:cTn id="21" presetID="55"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strVal val="#ppt_w*0.70"/>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Effect transition="in" filter="fade">
                                      <p:cBhvr>
                                        <p:cTn id="25" dur="1000"/>
                                        <p:tgtEl>
                                          <p:spTgt spid="7"/>
                                        </p:tgtEl>
                                      </p:cBhvr>
                                    </p:animEffect>
                                  </p:childTnLst>
                                </p:cTn>
                              </p:par>
                            </p:childTnLst>
                          </p:cTn>
                        </p:par>
                        <p:par>
                          <p:cTn id="26" fill="hold">
                            <p:stCondLst>
                              <p:cond delay="2000"/>
                            </p:stCondLst>
                            <p:childTnLst>
                              <p:par>
                                <p:cTn id="27" presetID="55" presetClass="entr" presetSubtype="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0.70"/>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vi-VN" altLang="en-US" sz="7200">
                <a:solidFill>
                  <a:srgbClr val="FF0066"/>
                </a:solidFill>
                <a:latin typeface="Arial" panose="020B0604020202020204" pitchFamily="34" charset="0"/>
              </a:rPr>
              <a:t>16</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843969" y="2095500"/>
            <a:ext cx="12893660" cy="819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vi-VN" altLang="en-US" sz="6600" b="1">
                <a:solidFill>
                  <a:srgbClr val="FF0000"/>
                </a:solidFill>
                <a:latin typeface="Arial" panose="020B0604020202020204" pitchFamily="34" charset="0"/>
              </a:rPr>
              <a:t>Đồng bằng Trung tâm</a:t>
            </a:r>
            <a:endParaRPr lang="en-US" altLang="en-US" sz="6600" b="1">
              <a:solidFill>
                <a:srgbClr val="FF0000"/>
              </a:solidFill>
              <a:latin typeface="Arial" panose="020B0604020202020204" pitchFamily="34" charset="0"/>
            </a:endParaRP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extLst>
      <p:ext uri="{BB962C8B-B14F-4D97-AF65-F5344CB8AC3E}">
        <p14:creationId xmlns:p14="http://schemas.microsoft.com/office/powerpoint/2010/main" val="1428871349"/>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vi-VN" altLang="en-US" sz="7200">
                <a:solidFill>
                  <a:srgbClr val="FF0066"/>
                </a:solidFill>
                <a:latin typeface="Arial" panose="020B0604020202020204" pitchFamily="34" charset="0"/>
              </a:rPr>
              <a:t>8</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996594" y="2095500"/>
            <a:ext cx="12588409" cy="819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vi-VN" altLang="en-US" sz="6600" b="1">
                <a:solidFill>
                  <a:srgbClr val="FF0000"/>
                </a:solidFill>
                <a:latin typeface="Arial" panose="020B0604020202020204" pitchFamily="34" charset="0"/>
              </a:rPr>
              <a:t>Núi An-đét</a:t>
            </a:r>
            <a:endParaRPr lang="en-US" altLang="en-US" sz="6600" b="1">
              <a:solidFill>
                <a:srgbClr val="FF0000"/>
              </a:solidFill>
              <a:latin typeface="Arial" panose="020B0604020202020204" pitchFamily="34" charset="0"/>
            </a:endParaRP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extLst>
      <p:ext uri="{BB962C8B-B14F-4D97-AF65-F5344CB8AC3E}">
        <p14:creationId xmlns:p14="http://schemas.microsoft.com/office/powerpoint/2010/main" val="2499636524"/>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vi-VN" altLang="en-US" sz="7200">
                <a:solidFill>
                  <a:srgbClr val="FF0066"/>
                </a:solidFill>
                <a:latin typeface="Arial" panose="020B0604020202020204" pitchFamily="34" charset="0"/>
              </a:rPr>
              <a:t>15</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996594" y="2158374"/>
            <a:ext cx="12588409" cy="8065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vi-VN" altLang="en-US" sz="6600" b="1">
                <a:solidFill>
                  <a:srgbClr val="FF0000"/>
                </a:solidFill>
                <a:latin typeface="Arial" panose="020B0604020202020204" pitchFamily="34" charset="0"/>
              </a:rPr>
              <a:t>Hoang mạc A-ta-ca-ma</a:t>
            </a:r>
            <a:endParaRPr lang="en-US" altLang="en-US" sz="6600" b="1">
              <a:solidFill>
                <a:srgbClr val="FF0000"/>
              </a:solidFill>
              <a:latin typeface="Arial" panose="020B0604020202020204" pitchFamily="34" charset="0"/>
            </a:endParaRP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extLst>
      <p:ext uri="{BB962C8B-B14F-4D97-AF65-F5344CB8AC3E}">
        <p14:creationId xmlns:p14="http://schemas.microsoft.com/office/powerpoint/2010/main" val="1162088494"/>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a:extLst>
              <a:ext uri="{FF2B5EF4-FFF2-40B4-BE49-F238E27FC236}">
                <a16:creationId xmlns:a16="http://schemas.microsoft.com/office/drawing/2014/main" id="{EFD5E88C-E910-498E-B926-FF5B680DFE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41316" y="6991942"/>
            <a:ext cx="25170631" cy="9115657"/>
          </a:xfrm>
          <a:prstGeom prst="rect">
            <a:avLst/>
          </a:prstGeom>
        </p:spPr>
      </p:pic>
      <p:pic>
        <p:nvPicPr>
          <p:cNvPr id="21" name="Picture 3">
            <a:extLst>
              <a:ext uri="{FF2B5EF4-FFF2-40B4-BE49-F238E27FC236}">
                <a16:creationId xmlns:a16="http://schemas.microsoft.com/office/drawing/2014/main" id="{E3F3C6D8-FF57-4AA7-AF9A-B46624D8F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05701" y="4710876"/>
            <a:ext cx="5741398" cy="5167259"/>
          </a:xfrm>
          <a:prstGeom prst="rect">
            <a:avLst/>
          </a:prstGeom>
        </p:spPr>
      </p:pic>
      <p:pic>
        <p:nvPicPr>
          <p:cNvPr id="1026" name="Picture 2" descr="Flores Icono PNG, Vectores, PSD, e Clipart Para Descarga Gratuita - Pngtree">
            <a:extLst>
              <a:ext uri="{FF2B5EF4-FFF2-40B4-BE49-F238E27FC236}">
                <a16:creationId xmlns:a16="http://schemas.microsoft.com/office/drawing/2014/main" id="{3FA7CBDD-5528-45CC-B634-35DAC4C5AB0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5372100"/>
            <a:ext cx="61722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48DEEA2-EB99-465A-BCA0-AFC5CA7BED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715623" y="5483632"/>
            <a:ext cx="3055962" cy="3880586"/>
          </a:xfrm>
          <a:prstGeom prst="rect">
            <a:avLst/>
          </a:prstGeom>
        </p:spPr>
      </p:pic>
      <p:pic>
        <p:nvPicPr>
          <p:cNvPr id="33807" name="Picture 15">
            <a:hlinkClick r:id="rId11" action="ppaction://hlinksldjump"/>
            <a:extLst>
              <a:ext uri="{FF2B5EF4-FFF2-40B4-BE49-F238E27FC236}">
                <a16:creationId xmlns:a16="http://schemas.microsoft.com/office/drawing/2014/main" id="{F3B9A091-421F-4A62-B687-6F09924F278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1250" y1="53750" x2="63250" y2="54625"/>
                        <a14:foregroundMark x1="63250" y1="54625" x2="68625" y2="45375"/>
                        <a14:foregroundMark x1="54875" y1="50750" x2="66250" y2="34750"/>
                      </a14:backgroundRemoval>
                    </a14:imgEffect>
                  </a14:imgLayer>
                </a14:imgProps>
              </a:ext>
              <a:ext uri="{28A0092B-C50C-407E-A947-70E740481C1C}">
                <a14:useLocalDpi xmlns:a14="http://schemas.microsoft.com/office/drawing/2010/main" val="0"/>
              </a:ext>
            </a:extLst>
          </a:blip>
          <a:srcRect/>
          <a:stretch/>
        </p:blipFill>
        <p:spPr bwMode="auto">
          <a:xfrm>
            <a:off x="-228600" y="-228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AutoShape 17">
            <a:extLst>
              <a:ext uri="{FF2B5EF4-FFF2-40B4-BE49-F238E27FC236}">
                <a16:creationId xmlns:a16="http://schemas.microsoft.com/office/drawing/2014/main" id="{63666E94-FDEB-430F-B346-CF85F67DE017}"/>
              </a:ext>
            </a:extLst>
          </p:cNvPr>
          <p:cNvSpPr>
            <a:spLocks noChangeArrowheads="1"/>
          </p:cNvSpPr>
          <p:nvPr/>
        </p:nvSpPr>
        <p:spPr bwMode="auto">
          <a:xfrm>
            <a:off x="5757862" y="420188"/>
            <a:ext cx="10601325" cy="1227908"/>
          </a:xfrm>
          <a:prstGeom prst="wedgeRectCallout">
            <a:avLst>
              <a:gd name="adj1" fmla="val -65902"/>
              <a:gd name="adj2" fmla="val 20322"/>
            </a:avLst>
          </a:prstGeom>
          <a:solidFill>
            <a:srgbClr val="FFFFCC"/>
          </a:solidFill>
          <a:ln w="9525">
            <a:solidFill>
              <a:srgbClr val="990099"/>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latin typeface="Arial" panose="020B0604020202020204" pitchFamily="34" charset="0"/>
              </a:rPr>
              <a:t>Ô chữ này có </a:t>
            </a:r>
            <a:r>
              <a:rPr lang="vi-VN" altLang="en-US" sz="7200">
                <a:solidFill>
                  <a:srgbClr val="FF0066"/>
                </a:solidFill>
                <a:latin typeface="Arial" panose="020B0604020202020204" pitchFamily="34" charset="0"/>
              </a:rPr>
              <a:t>17</a:t>
            </a:r>
            <a:r>
              <a:rPr lang="en-US" altLang="en-US" sz="7200">
                <a:latin typeface="Arial" panose="020B0604020202020204" pitchFamily="34" charset="0"/>
              </a:rPr>
              <a:t> chữ cái</a:t>
            </a:r>
          </a:p>
        </p:txBody>
      </p:sp>
      <p:pic>
        <p:nvPicPr>
          <p:cNvPr id="33809" name="Picture 17">
            <a:hlinkClick r:id="" action="ppaction://noaction"/>
            <a:extLst>
              <a:ext uri="{FF2B5EF4-FFF2-40B4-BE49-F238E27FC236}">
                <a16:creationId xmlns:a16="http://schemas.microsoft.com/office/drawing/2014/main" id="{565E351F-0EEB-4D45-A77C-75DE7F03FE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4996594" y="2158494"/>
            <a:ext cx="12588409" cy="8065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Rectangle 18">
            <a:extLst>
              <a:ext uri="{FF2B5EF4-FFF2-40B4-BE49-F238E27FC236}">
                <a16:creationId xmlns:a16="http://schemas.microsoft.com/office/drawing/2014/main" id="{0FA7E28F-688A-4D97-BA6B-CFDA3064E4A2}"/>
              </a:ext>
            </a:extLst>
          </p:cNvPr>
          <p:cNvSpPr>
            <a:spLocks noChangeArrowheads="1"/>
          </p:cNvSpPr>
          <p:nvPr/>
        </p:nvSpPr>
        <p:spPr bwMode="auto">
          <a:xfrm>
            <a:off x="5757862" y="381000"/>
            <a:ext cx="10601325" cy="1267096"/>
          </a:xfrm>
          <a:prstGeom prst="rect">
            <a:avLst/>
          </a:prstGeom>
          <a:gradFill flip="none" rotWithShape="1">
            <a:gsLst>
              <a:gs pos="0">
                <a:schemeClr val="bg1"/>
              </a:gs>
              <a:gs pos="100000">
                <a:schemeClr val="accent1"/>
              </a:gs>
            </a:gsLst>
            <a:path path="circle">
              <a:fillToRect l="50000" t="50000" r="50000" b="50000"/>
            </a:path>
            <a:tileRect/>
          </a:gradFill>
          <a:ln w="9525" algn="ctr">
            <a:solidFill>
              <a:schemeClr val="tx1"/>
            </a:solidFill>
            <a:miter lim="800000"/>
            <a:headEnd/>
            <a:tailEnd/>
          </a:ln>
        </p:spPr>
        <p:txBody>
          <a:bodyPr wrap="none" bIns="2057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vi-VN" altLang="en-US" sz="6600" b="1">
                <a:solidFill>
                  <a:srgbClr val="FF0000"/>
                </a:solidFill>
                <a:latin typeface="Arial" panose="020B0604020202020204" pitchFamily="34" charset="0"/>
              </a:rPr>
              <a:t>Bãi biển vung Ca-ri-bê</a:t>
            </a:r>
            <a:endParaRPr lang="en-US" altLang="en-US" sz="6600" b="1">
              <a:solidFill>
                <a:srgbClr val="FF0000"/>
              </a:solidFill>
              <a:latin typeface="Arial" panose="020B0604020202020204" pitchFamily="34" charset="0"/>
            </a:endParaRPr>
          </a:p>
        </p:txBody>
      </p:sp>
      <p:sp>
        <p:nvSpPr>
          <p:cNvPr id="23" name="Text Box 7">
            <a:extLst>
              <a:ext uri="{FF2B5EF4-FFF2-40B4-BE49-F238E27FC236}">
                <a16:creationId xmlns:a16="http://schemas.microsoft.com/office/drawing/2014/main" id="{ADEB8C47-DFD8-4A8E-9128-9FCA7B5155C5}"/>
              </a:ext>
            </a:extLst>
          </p:cNvPr>
          <p:cNvSpPr txBox="1">
            <a:spLocks noChangeArrowheads="1"/>
          </p:cNvSpPr>
          <p:nvPr/>
        </p:nvSpPr>
        <p:spPr bwMode="auto">
          <a:xfrm>
            <a:off x="1447800" y="7734300"/>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10</a:t>
            </a:r>
          </a:p>
        </p:txBody>
      </p:sp>
      <p:sp>
        <p:nvSpPr>
          <p:cNvPr id="24" name="Text Box 8">
            <a:extLst>
              <a:ext uri="{FF2B5EF4-FFF2-40B4-BE49-F238E27FC236}">
                <a16:creationId xmlns:a16="http://schemas.microsoft.com/office/drawing/2014/main" id="{FA6E1246-0EDF-4652-A369-5F92A88B5E2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5</a:t>
            </a:r>
          </a:p>
        </p:txBody>
      </p:sp>
      <p:sp>
        <p:nvSpPr>
          <p:cNvPr id="25" name="Text Box 9">
            <a:extLst>
              <a:ext uri="{FF2B5EF4-FFF2-40B4-BE49-F238E27FC236}">
                <a16:creationId xmlns:a16="http://schemas.microsoft.com/office/drawing/2014/main" id="{EE8FB5D1-D048-4F3D-B33F-1525406CAF8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4</a:t>
            </a:r>
          </a:p>
        </p:txBody>
      </p:sp>
      <p:sp>
        <p:nvSpPr>
          <p:cNvPr id="26" name="Text Box 10">
            <a:extLst>
              <a:ext uri="{FF2B5EF4-FFF2-40B4-BE49-F238E27FC236}">
                <a16:creationId xmlns:a16="http://schemas.microsoft.com/office/drawing/2014/main" id="{56BDBE9C-A6E1-4F59-9322-DEF822D29FC9}"/>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3</a:t>
            </a:r>
          </a:p>
        </p:txBody>
      </p:sp>
      <p:sp>
        <p:nvSpPr>
          <p:cNvPr id="27" name="Text Box 11">
            <a:extLst>
              <a:ext uri="{FF2B5EF4-FFF2-40B4-BE49-F238E27FC236}">
                <a16:creationId xmlns:a16="http://schemas.microsoft.com/office/drawing/2014/main" id="{64AF5474-11FB-4C50-9E13-2F12E5348BE0}"/>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2</a:t>
            </a:r>
          </a:p>
        </p:txBody>
      </p:sp>
      <p:sp>
        <p:nvSpPr>
          <p:cNvPr id="28" name="Text Box 12">
            <a:extLst>
              <a:ext uri="{FF2B5EF4-FFF2-40B4-BE49-F238E27FC236}">
                <a16:creationId xmlns:a16="http://schemas.microsoft.com/office/drawing/2014/main" id="{675AE5F4-97ED-420C-B648-30987EE7A69F}"/>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1</a:t>
            </a:r>
          </a:p>
        </p:txBody>
      </p:sp>
      <p:sp>
        <p:nvSpPr>
          <p:cNvPr id="29" name="Text Box 13">
            <a:extLst>
              <a:ext uri="{FF2B5EF4-FFF2-40B4-BE49-F238E27FC236}">
                <a16:creationId xmlns:a16="http://schemas.microsoft.com/office/drawing/2014/main" id="{A32331D2-FEA0-4259-9B80-7C5F42379EAE}"/>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0</a:t>
            </a:r>
          </a:p>
        </p:txBody>
      </p:sp>
      <p:sp>
        <p:nvSpPr>
          <p:cNvPr id="30" name="Text Box 14">
            <a:extLst>
              <a:ext uri="{FF2B5EF4-FFF2-40B4-BE49-F238E27FC236}">
                <a16:creationId xmlns:a16="http://schemas.microsoft.com/office/drawing/2014/main" id="{58C64DC3-F05A-404C-BCC6-83DB51D357D7}"/>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8</a:t>
            </a:r>
          </a:p>
        </p:txBody>
      </p:sp>
      <p:sp>
        <p:nvSpPr>
          <p:cNvPr id="31" name="Text Box 15">
            <a:extLst>
              <a:ext uri="{FF2B5EF4-FFF2-40B4-BE49-F238E27FC236}">
                <a16:creationId xmlns:a16="http://schemas.microsoft.com/office/drawing/2014/main" id="{9BF77CC9-8F29-4588-92A8-A3B1CA7EE3B1}"/>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7</a:t>
            </a:r>
          </a:p>
        </p:txBody>
      </p:sp>
      <p:sp>
        <p:nvSpPr>
          <p:cNvPr id="32" name="Text Box 16">
            <a:extLst>
              <a:ext uri="{FF2B5EF4-FFF2-40B4-BE49-F238E27FC236}">
                <a16:creationId xmlns:a16="http://schemas.microsoft.com/office/drawing/2014/main" id="{D2350754-02FD-4C6F-A416-3474C0E73542}"/>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6</a:t>
            </a:r>
          </a:p>
        </p:txBody>
      </p:sp>
      <p:sp>
        <p:nvSpPr>
          <p:cNvPr id="33" name="Text Box 17">
            <a:extLst>
              <a:ext uri="{FF2B5EF4-FFF2-40B4-BE49-F238E27FC236}">
                <a16:creationId xmlns:a16="http://schemas.microsoft.com/office/drawing/2014/main" id="{07B2B7DA-29B1-46A5-93BD-0FF3E07FBDD5}"/>
              </a:ext>
            </a:extLst>
          </p:cNvPr>
          <p:cNvSpPr txBox="1">
            <a:spLocks noChangeArrowheads="1"/>
          </p:cNvSpPr>
          <p:nvPr/>
        </p:nvSpPr>
        <p:spPr bwMode="auto">
          <a:xfrm>
            <a:off x="1447800" y="7734301"/>
            <a:ext cx="1219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a:latin typeface="UTM Alberta Heavy" panose="02040603050506020204" pitchFamily="18" charset="0"/>
                <a:cs typeface="Arial" panose="020B0604020202020204" pitchFamily="34" charset="0"/>
              </a:rPr>
              <a:t>9</a:t>
            </a:r>
          </a:p>
        </p:txBody>
      </p:sp>
    </p:spTree>
    <p:extLst>
      <p:ext uri="{BB962C8B-B14F-4D97-AF65-F5344CB8AC3E}">
        <p14:creationId xmlns:p14="http://schemas.microsoft.com/office/powerpoint/2010/main" val="1599228740"/>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500"/>
                                  </p:stCondLst>
                                  <p:childTnLst>
                                    <p:set>
                                      <p:cBhvr>
                                        <p:cTn id="16" dur="1" fill="hold">
                                          <p:stCondLst>
                                            <p:cond delay="0"/>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1000"/>
                            </p:stCondLst>
                            <p:childTnLst>
                              <p:par>
                                <p:cTn id="21" presetID="1" presetClass="exit" presetSubtype="0" fill="hold" nodeType="afterEffect">
                                  <p:stCondLst>
                                    <p:cond delay="500"/>
                                  </p:stCondLst>
                                  <p:childTnLst>
                                    <p:set>
                                      <p:cBhvr>
                                        <p:cTn id="22" dur="1" fill="hold">
                                          <p:stCondLst>
                                            <p:cond delay="0"/>
                                          </p:stCondLst>
                                        </p:cTn>
                                        <p:tgtEl>
                                          <p:spTgt spid="33"/>
                                        </p:tgtEl>
                                        <p:attrNameLst>
                                          <p:attrName>style.visibility</p:attrName>
                                        </p:attrNameLst>
                                      </p:cBhvr>
                                      <p:to>
                                        <p:strVal val="hidden"/>
                                      </p:to>
                                    </p:set>
                                  </p:childTnLst>
                                </p:cTn>
                              </p:par>
                            </p:childTnLst>
                          </p:cTn>
                        </p:par>
                        <p:par>
                          <p:cTn id="23" fill="hold">
                            <p:stCondLst>
                              <p:cond delay="1500"/>
                            </p:stCondLst>
                            <p:childTnLst>
                              <p:par>
                                <p:cTn id="24" presetID="1" presetClass="entr" presetSubtype="0" fill="hold" nodeType="afterEffect">
                                  <p:stCondLst>
                                    <p:cond delay="500"/>
                                  </p:stCondLst>
                                  <p:childTnLst>
                                    <p:set>
                                      <p:cBhvr>
                                        <p:cTn id="25" dur="1" fill="hold">
                                          <p:stCondLst>
                                            <p:cond delay="0"/>
                                          </p:stCondLst>
                                        </p:cTn>
                                        <p:tgtEl>
                                          <p:spTgt spid="30"/>
                                        </p:tgtEl>
                                        <p:attrNameLst>
                                          <p:attrName>style.visibility</p:attrName>
                                        </p:attrNameLst>
                                      </p:cBhvr>
                                      <p:to>
                                        <p:strVal val="visible"/>
                                      </p:to>
                                    </p:set>
                                  </p:childTnLst>
                                </p:cTn>
                              </p:par>
                            </p:childTnLst>
                          </p:cTn>
                        </p:par>
                        <p:par>
                          <p:cTn id="26" fill="hold">
                            <p:stCondLst>
                              <p:cond delay="2000"/>
                            </p:stCondLst>
                            <p:childTnLst>
                              <p:par>
                                <p:cTn id="27" presetID="1" presetClass="exit" presetSubtype="0" fill="hold" nodeType="afterEffect">
                                  <p:stCondLst>
                                    <p:cond delay="50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2500"/>
                            </p:stCondLst>
                            <p:childTnLst>
                              <p:par>
                                <p:cTn id="30" presetID="1" presetClass="entr" presetSubtype="0" fill="hold" nodeType="afterEffect">
                                  <p:stCondLst>
                                    <p:cond delay="500"/>
                                  </p:stCondLst>
                                  <p:childTnLst>
                                    <p:set>
                                      <p:cBhvr>
                                        <p:cTn id="31" dur="1" fill="hold">
                                          <p:stCondLst>
                                            <p:cond delay="0"/>
                                          </p:stCondLst>
                                        </p:cTn>
                                        <p:tgtEl>
                                          <p:spTgt spid="31"/>
                                        </p:tgtEl>
                                        <p:attrNameLst>
                                          <p:attrName>style.visibility</p:attrName>
                                        </p:attrNameLst>
                                      </p:cBhvr>
                                      <p:to>
                                        <p:strVal val="visible"/>
                                      </p:to>
                                    </p:set>
                                  </p:childTnLst>
                                </p:cTn>
                              </p:par>
                            </p:childTnLst>
                          </p:cTn>
                        </p:par>
                        <p:par>
                          <p:cTn id="32" fill="hold">
                            <p:stCondLst>
                              <p:cond delay="3000"/>
                            </p:stCondLst>
                            <p:childTnLst>
                              <p:par>
                                <p:cTn id="33" presetID="1" presetClass="exit" presetSubtype="0" fill="hold" nodeType="afterEffect">
                                  <p:stCondLst>
                                    <p:cond delay="500"/>
                                  </p:stCondLst>
                                  <p:childTnLst>
                                    <p:set>
                                      <p:cBhvr>
                                        <p:cTn id="34" dur="1" fill="hold">
                                          <p:stCondLst>
                                            <p:cond delay="0"/>
                                          </p:stCondLst>
                                        </p:cTn>
                                        <p:tgtEl>
                                          <p:spTgt spid="31"/>
                                        </p:tgtEl>
                                        <p:attrNameLst>
                                          <p:attrName>style.visibility</p:attrName>
                                        </p:attrNameLst>
                                      </p:cBhvr>
                                      <p:to>
                                        <p:strVal val="hidden"/>
                                      </p:to>
                                    </p:set>
                                  </p:childTnLst>
                                </p:cTn>
                              </p:par>
                            </p:childTnLst>
                          </p:cTn>
                        </p:par>
                        <p:par>
                          <p:cTn id="35" fill="hold">
                            <p:stCondLst>
                              <p:cond delay="3500"/>
                            </p:stCondLst>
                            <p:childTnLst>
                              <p:par>
                                <p:cTn id="36" presetID="1" presetClass="entr" presetSubtype="0" fill="hold" nodeType="afterEffect">
                                  <p:stCondLst>
                                    <p:cond delay="500"/>
                                  </p:stCondLst>
                                  <p:childTnLst>
                                    <p:set>
                                      <p:cBhvr>
                                        <p:cTn id="37" dur="1" fill="hold">
                                          <p:stCondLst>
                                            <p:cond delay="0"/>
                                          </p:stCondLst>
                                        </p:cTn>
                                        <p:tgtEl>
                                          <p:spTgt spid="32"/>
                                        </p:tgtEl>
                                        <p:attrNameLst>
                                          <p:attrName>style.visibility</p:attrName>
                                        </p:attrNameLst>
                                      </p:cBhvr>
                                      <p:to>
                                        <p:strVal val="visible"/>
                                      </p:to>
                                    </p:set>
                                  </p:childTnLst>
                                </p:cTn>
                              </p:par>
                            </p:childTnLst>
                          </p:cTn>
                        </p:par>
                        <p:par>
                          <p:cTn id="38" fill="hold">
                            <p:stCondLst>
                              <p:cond delay="4000"/>
                            </p:stCondLst>
                            <p:childTnLst>
                              <p:par>
                                <p:cTn id="39" presetID="1" presetClass="exit" presetSubtype="0" fill="hold" nodeType="afterEffect">
                                  <p:stCondLst>
                                    <p:cond delay="500"/>
                                  </p:stCondLst>
                                  <p:childTnLst>
                                    <p:set>
                                      <p:cBhvr>
                                        <p:cTn id="40" dur="1" fill="hold">
                                          <p:stCondLst>
                                            <p:cond delay="0"/>
                                          </p:stCondLst>
                                        </p:cTn>
                                        <p:tgtEl>
                                          <p:spTgt spid="32"/>
                                        </p:tgtEl>
                                        <p:attrNameLst>
                                          <p:attrName>style.visibility</p:attrName>
                                        </p:attrNameLst>
                                      </p:cBhvr>
                                      <p:to>
                                        <p:strVal val="hidden"/>
                                      </p:to>
                                    </p:set>
                                  </p:childTnLst>
                                </p:cTn>
                              </p:par>
                            </p:childTnLst>
                          </p:cTn>
                        </p:par>
                        <p:par>
                          <p:cTn id="41" fill="hold">
                            <p:stCondLst>
                              <p:cond delay="4500"/>
                            </p:stCondLst>
                            <p:childTnLst>
                              <p:par>
                                <p:cTn id="42" presetID="1" presetClass="entr" presetSubtype="0"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par>
                          <p:cTn id="44" fill="hold">
                            <p:stCondLst>
                              <p:cond delay="4500"/>
                            </p:stCondLst>
                            <p:childTnLst>
                              <p:par>
                                <p:cTn id="45" presetID="1" presetClass="exit" presetSubtype="0" fill="hold" nodeType="afterEffect">
                                  <p:stCondLst>
                                    <p:cond delay="500"/>
                                  </p:stCondLst>
                                  <p:childTnLst>
                                    <p:set>
                                      <p:cBhvr>
                                        <p:cTn id="46" dur="1" fill="hold">
                                          <p:stCondLst>
                                            <p:cond delay="0"/>
                                          </p:stCondLst>
                                        </p:cTn>
                                        <p:tgtEl>
                                          <p:spTgt spid="24"/>
                                        </p:tgtEl>
                                        <p:attrNameLst>
                                          <p:attrName>style.visibility</p:attrName>
                                        </p:attrNameLst>
                                      </p:cBhvr>
                                      <p:to>
                                        <p:strVal val="hidden"/>
                                      </p:to>
                                    </p:set>
                                  </p:childTnLst>
                                </p:cTn>
                              </p:par>
                            </p:childTnLst>
                          </p:cTn>
                        </p:par>
                        <p:par>
                          <p:cTn id="47" fill="hold">
                            <p:stCondLst>
                              <p:cond delay="5000"/>
                            </p:stCondLst>
                            <p:childTnLst>
                              <p:par>
                                <p:cTn id="48" presetID="1" presetClass="entr" presetSubtype="0" fill="hold" nodeType="afterEffect">
                                  <p:stCondLst>
                                    <p:cond delay="500"/>
                                  </p:stCondLst>
                                  <p:childTnLst>
                                    <p:set>
                                      <p:cBhvr>
                                        <p:cTn id="49" dur="1" fill="hold">
                                          <p:stCondLst>
                                            <p:cond delay="0"/>
                                          </p:stCondLst>
                                        </p:cTn>
                                        <p:tgtEl>
                                          <p:spTgt spid="25"/>
                                        </p:tgtEl>
                                        <p:attrNameLst>
                                          <p:attrName>style.visibility</p:attrName>
                                        </p:attrNameLst>
                                      </p:cBhvr>
                                      <p:to>
                                        <p:strVal val="visible"/>
                                      </p:to>
                                    </p:set>
                                  </p:childTnLst>
                                </p:cTn>
                              </p:par>
                            </p:childTnLst>
                          </p:cTn>
                        </p:par>
                        <p:par>
                          <p:cTn id="50" fill="hold">
                            <p:stCondLst>
                              <p:cond delay="5500"/>
                            </p:stCondLst>
                            <p:childTnLst>
                              <p:par>
                                <p:cTn id="51" presetID="1" presetClass="exit" presetSubtype="0" fill="hold" nodeType="afterEffect">
                                  <p:stCondLst>
                                    <p:cond delay="500"/>
                                  </p:stCondLst>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p:stCondLst>
                              <p:cond delay="6000"/>
                            </p:stCondLst>
                            <p:childTnLst>
                              <p:par>
                                <p:cTn id="54" presetID="1" presetClass="entr" presetSubtype="0" fill="hold" nodeType="afterEffect">
                                  <p:stCondLst>
                                    <p:cond delay="5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6500"/>
                            </p:stCondLst>
                            <p:childTnLst>
                              <p:par>
                                <p:cTn id="57" presetID="1" presetClass="exit" presetSubtype="0" fill="hold" nodeType="afterEffect">
                                  <p:stCondLst>
                                    <p:cond delay="500"/>
                                  </p:stCondLst>
                                  <p:childTnLst>
                                    <p:set>
                                      <p:cBhvr>
                                        <p:cTn id="58" dur="1" fill="hold">
                                          <p:stCondLst>
                                            <p:cond delay="0"/>
                                          </p:stCondLst>
                                        </p:cTn>
                                        <p:tgtEl>
                                          <p:spTgt spid="26"/>
                                        </p:tgtEl>
                                        <p:attrNameLst>
                                          <p:attrName>style.visibility</p:attrName>
                                        </p:attrNameLst>
                                      </p:cBhvr>
                                      <p:to>
                                        <p:strVal val="hidden"/>
                                      </p:to>
                                    </p:set>
                                  </p:childTnLst>
                                </p:cTn>
                              </p:par>
                            </p:childTnLst>
                          </p:cTn>
                        </p:par>
                        <p:par>
                          <p:cTn id="59" fill="hold">
                            <p:stCondLst>
                              <p:cond delay="7000"/>
                            </p:stCondLst>
                            <p:childTnLst>
                              <p:par>
                                <p:cTn id="60" presetID="1" presetClass="entr" presetSubtype="0" fill="hold" nodeType="afterEffect">
                                  <p:stCondLst>
                                    <p:cond delay="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7500"/>
                            </p:stCondLst>
                            <p:childTnLst>
                              <p:par>
                                <p:cTn id="63" presetID="1" presetClass="exit" presetSubtype="0" fill="hold" nodeType="afterEffect">
                                  <p:stCondLst>
                                    <p:cond delay="500"/>
                                  </p:stCondLst>
                                  <p:childTnLst>
                                    <p:set>
                                      <p:cBhvr>
                                        <p:cTn id="64" dur="1" fill="hold">
                                          <p:stCondLst>
                                            <p:cond delay="0"/>
                                          </p:stCondLst>
                                        </p:cTn>
                                        <p:tgtEl>
                                          <p:spTgt spid="27"/>
                                        </p:tgtEl>
                                        <p:attrNameLst>
                                          <p:attrName>style.visibility</p:attrName>
                                        </p:attrNameLst>
                                      </p:cBhvr>
                                      <p:to>
                                        <p:strVal val="hidden"/>
                                      </p:to>
                                    </p:set>
                                  </p:childTnLst>
                                </p:cTn>
                              </p:par>
                            </p:childTnLst>
                          </p:cTn>
                        </p:par>
                        <p:par>
                          <p:cTn id="65" fill="hold">
                            <p:stCondLst>
                              <p:cond delay="8000"/>
                            </p:stCondLst>
                            <p:childTnLst>
                              <p:par>
                                <p:cTn id="66" presetID="1" presetClass="entr" presetSubtype="0" fill="hold" nodeType="afterEffect">
                                  <p:stCondLst>
                                    <p:cond delay="500"/>
                                  </p:stCondLst>
                                  <p:childTnLst>
                                    <p:set>
                                      <p:cBhvr>
                                        <p:cTn id="67" dur="1" fill="hold">
                                          <p:stCondLst>
                                            <p:cond delay="0"/>
                                          </p:stCondLst>
                                        </p:cTn>
                                        <p:tgtEl>
                                          <p:spTgt spid="28"/>
                                        </p:tgtEl>
                                        <p:attrNameLst>
                                          <p:attrName>style.visibility</p:attrName>
                                        </p:attrNameLst>
                                      </p:cBhvr>
                                      <p:to>
                                        <p:strVal val="visible"/>
                                      </p:to>
                                    </p:set>
                                  </p:childTnLst>
                                </p:cTn>
                              </p:par>
                            </p:childTnLst>
                          </p:cTn>
                        </p:par>
                        <p:par>
                          <p:cTn id="68" fill="hold">
                            <p:stCondLst>
                              <p:cond delay="8500"/>
                            </p:stCondLst>
                            <p:childTnLst>
                              <p:par>
                                <p:cTn id="69" presetID="1" presetClass="exit" presetSubtype="0" fill="hold" nodeType="afterEffect">
                                  <p:stCondLst>
                                    <p:cond delay="500"/>
                                  </p:stCondLst>
                                  <p:childTnLst>
                                    <p:set>
                                      <p:cBhvr>
                                        <p:cTn id="70" dur="1" fill="hold">
                                          <p:stCondLst>
                                            <p:cond delay="0"/>
                                          </p:stCondLst>
                                        </p:cTn>
                                        <p:tgtEl>
                                          <p:spTgt spid="28"/>
                                        </p:tgtEl>
                                        <p:attrNameLst>
                                          <p:attrName>style.visibility</p:attrName>
                                        </p:attrNameLst>
                                      </p:cBhvr>
                                      <p:to>
                                        <p:strVal val="hidden"/>
                                      </p:to>
                                    </p:set>
                                  </p:childTnLst>
                                </p:cTn>
                              </p:par>
                            </p:childTnLst>
                          </p:cTn>
                        </p:par>
                        <p:par>
                          <p:cTn id="71" fill="hold">
                            <p:stCondLst>
                              <p:cond delay="9000"/>
                            </p:stCondLst>
                            <p:childTnLst>
                              <p:par>
                                <p:cTn id="72" presetID="1" presetClass="entr" presetSubtype="0" fill="hold" nodeType="afterEffect">
                                  <p:stCondLst>
                                    <p:cond delay="500"/>
                                  </p:stCondLst>
                                  <p:childTnLst>
                                    <p:set>
                                      <p:cBhvr>
                                        <p:cTn id="7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6"/>
                  </p:tgtEl>
                </p:cond>
              </p:nextCondLst>
            </p:seq>
          </p:childTnLst>
        </p:cTn>
      </p:par>
    </p:tnLst>
    <p:bldLst>
      <p:bldP spid="35858" grpId="0" animBg="1"/>
      <p:bldP spid="35858" grpId="1" animBg="1" autoUpdateAnimBg="0"/>
      <p:bldP spid="23" grpId="0"/>
      <p:bldP spid="23" grpId="1"/>
      <p:bldP spid="24" grpId="0"/>
      <p:bldP spid="24" grpId="1"/>
      <p:bldP spid="25" grpId="0"/>
      <p:bldP spid="25" grpId="1"/>
      <p:bldP spid="26" grpId="0"/>
      <p:bldP spid="26" grpId="1"/>
      <p:bldP spid="27" grpId="0"/>
      <p:bldP spid="27" grpId="1"/>
      <p:bldP spid="28" grpId="0"/>
      <p:bldP spid="28" grpId="1"/>
      <p:bldP spid="29" grpId="0"/>
      <p:bldP spid="30" grpId="0"/>
      <p:bldP spid="30" grpId="1"/>
      <p:bldP spid="31" grpId="0"/>
      <p:bldP spid="31" grpId="1"/>
      <p:bldP spid="32" grpId="0"/>
      <p:bldP spid="32" grpId="1"/>
      <p:bldP spid="33" grpId="0"/>
      <p:bldP spid="33"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66849" y="196372"/>
            <a:ext cx="11669083" cy="10585928"/>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441316" y="6991942"/>
            <a:ext cx="25170631" cy="9115657"/>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401934" y="1757343"/>
            <a:ext cx="6164916" cy="7828464"/>
          </a:xfrm>
          <a:prstGeom prst="rect">
            <a:avLst/>
          </a:prstGeom>
        </p:spPr>
      </p:pic>
      <p:sp>
        <p:nvSpPr>
          <p:cNvPr id="5" name="TextBox 5"/>
          <p:cNvSpPr txBox="1"/>
          <p:nvPr/>
        </p:nvSpPr>
        <p:spPr>
          <a:xfrm>
            <a:off x="8399884" y="2033556"/>
            <a:ext cx="8803638" cy="2215991"/>
          </a:xfrm>
          <a:prstGeom prst="rect">
            <a:avLst/>
          </a:prstGeom>
        </p:spPr>
        <p:txBody>
          <a:bodyPr wrap="square" lIns="0" tIns="0" rIns="0" bIns="0" rtlCol="0" anchor="t">
            <a:spAutoFit/>
          </a:bodyPr>
          <a:lstStyle/>
          <a:p>
            <a:pPr algn="just"/>
            <a:r>
              <a:rPr lang="en-US" sz="4800" b="1" dirty="0" err="1">
                <a:solidFill>
                  <a:srgbClr val="442F27"/>
                </a:solidFill>
                <a:latin typeface="+mj-lt"/>
                <a:cs typeface="Calibri" panose="020F0502020204030204" pitchFamily="34" charset="0"/>
              </a:rPr>
              <a:t>Xác</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định</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và</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mô</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tả</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sơ</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lược</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vị</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trí</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địa</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lí</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giới</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hạn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của</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châu</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Mĩ</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trên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lược</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đồ</a:t>
            </a:r>
            <a:r>
              <a:rPr lang="en-US" sz="4800" b="1" dirty="0">
                <a:solidFill>
                  <a:srgbClr val="442F27"/>
                </a:solidFill>
                <a:latin typeface="+mj-lt"/>
                <a:cs typeface="Calibri" panose="020F0502020204030204" pitchFamily="34" charset="0"/>
              </a:rPr>
              <a:t>.</a:t>
            </a:r>
          </a:p>
        </p:txBody>
      </p:sp>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292374">
            <a:off x="17046720" y="7263326"/>
            <a:ext cx="2394155" cy="2557175"/>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313439" y="2095500"/>
            <a:ext cx="839961" cy="839961"/>
          </a:xfrm>
          <a:prstGeom prst="rect">
            <a:avLst/>
          </a:prstGeom>
        </p:spPr>
      </p:pic>
      <p:pic>
        <p:nvPicPr>
          <p:cNvPr id="10" name="Picture 10"/>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898817">
            <a:off x="16954919" y="91436"/>
            <a:ext cx="861536" cy="2057400"/>
          </a:xfrm>
          <a:prstGeom prst="rect">
            <a:avLst/>
          </a:prstGeom>
        </p:spPr>
      </p:pic>
      <p:sp>
        <p:nvSpPr>
          <p:cNvPr id="11" name="TextBox 11"/>
          <p:cNvSpPr txBox="1"/>
          <p:nvPr/>
        </p:nvSpPr>
        <p:spPr>
          <a:xfrm>
            <a:off x="8506397" y="565550"/>
            <a:ext cx="7789985" cy="800540"/>
          </a:xfrm>
          <a:prstGeom prst="rect">
            <a:avLst/>
          </a:prstGeom>
        </p:spPr>
        <p:txBody>
          <a:bodyPr lIns="0" tIns="0" rIns="0" bIns="0" rtlCol="0" anchor="t">
            <a:spAutoFit/>
          </a:bodyPr>
          <a:lstStyle/>
          <a:p>
            <a:pPr algn="ctr">
              <a:lnSpc>
                <a:spcPts val="5999"/>
              </a:lnSpc>
            </a:pPr>
            <a:r>
              <a:rPr lang="en-US" sz="6600" b="1" spc="124" dirty="0" err="1">
                <a:solidFill>
                  <a:schemeClr val="accent6">
                    <a:lumMod val="75000"/>
                  </a:schemeClr>
                </a:solidFill>
                <a:latin typeface="Calibri" panose="020F0502020204030204" pitchFamily="34" charset="0"/>
                <a:cs typeface="Calibri" panose="020F0502020204030204" pitchFamily="34" charset="0"/>
              </a:rPr>
              <a:t>Mục</a:t>
            </a:r>
            <a:r>
              <a:rPr lang="en-US" sz="6600" b="1" spc="124" dirty="0">
                <a:solidFill>
                  <a:schemeClr val="accent6">
                    <a:lumMod val="75000"/>
                  </a:schemeClr>
                </a:solidFill>
                <a:latin typeface="Calibri" panose="020F0502020204030204" pitchFamily="34" charset="0"/>
                <a:cs typeface="Calibri" panose="020F0502020204030204" pitchFamily="34" charset="0"/>
              </a:rPr>
              <a:t> </a:t>
            </a:r>
            <a:r>
              <a:rPr lang="en-US" sz="6600" b="1" spc="124" dirty="0" err="1">
                <a:solidFill>
                  <a:schemeClr val="accent6">
                    <a:lumMod val="75000"/>
                  </a:schemeClr>
                </a:solidFill>
                <a:latin typeface="Calibri" panose="020F0502020204030204" pitchFamily="34" charset="0"/>
                <a:cs typeface="Calibri" panose="020F0502020204030204" pitchFamily="34" charset="0"/>
              </a:rPr>
              <a:t>tiêu</a:t>
            </a:r>
            <a:endParaRPr lang="en-US" sz="6600" b="1" spc="124" dirty="0">
              <a:solidFill>
                <a:schemeClr val="accent6">
                  <a:lumMod val="75000"/>
                </a:schemeClr>
              </a:solidFill>
              <a:latin typeface="Calibri" panose="020F0502020204030204" pitchFamily="34" charset="0"/>
              <a:cs typeface="Calibri" panose="020F0502020204030204" pitchFamily="34" charset="0"/>
            </a:endParaRPr>
          </a:p>
        </p:txBody>
      </p:sp>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7166240">
            <a:off x="1497870" y="252739"/>
            <a:ext cx="597206" cy="1426163"/>
          </a:xfrm>
          <a:prstGeom prst="rect">
            <a:avLst/>
          </a:prstGeom>
        </p:spPr>
      </p:pic>
      <p:sp>
        <p:nvSpPr>
          <p:cNvPr id="13" name="TextBox 5">
            <a:extLst>
              <a:ext uri="{FF2B5EF4-FFF2-40B4-BE49-F238E27FC236}">
                <a16:creationId xmlns:a16="http://schemas.microsoft.com/office/drawing/2014/main" id="{C26BF280-2FAD-4441-9601-28F6AD16C86A}"/>
              </a:ext>
            </a:extLst>
          </p:cNvPr>
          <p:cNvSpPr txBox="1"/>
          <p:nvPr/>
        </p:nvSpPr>
        <p:spPr>
          <a:xfrm>
            <a:off x="8399884" y="4519226"/>
            <a:ext cx="8803638" cy="2215991"/>
          </a:xfrm>
          <a:prstGeom prst="rect">
            <a:avLst/>
          </a:prstGeom>
        </p:spPr>
        <p:txBody>
          <a:bodyPr wrap="square" lIns="0" tIns="0" rIns="0" bIns="0" rtlCol="0" anchor="t">
            <a:spAutoFit/>
          </a:bodyPr>
          <a:lstStyle/>
          <a:p>
            <a:pPr algn="just"/>
            <a:r>
              <a:rPr lang="en-US" sz="4800" b="1" dirty="0" err="1">
                <a:solidFill>
                  <a:srgbClr val="442F27"/>
                </a:solidFill>
                <a:latin typeface="+mj-lt"/>
                <a:cs typeface="Calibri" panose="020F0502020204030204" pitchFamily="34" charset="0"/>
              </a:rPr>
              <a:t>Nêu</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tên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và</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chỉ</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được</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vị</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trí</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một</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số</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dãy</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núi</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và</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đồng</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bằng</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lớn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ở</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châu</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Mĩ</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trên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lược</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đồ</a:t>
            </a:r>
            <a:r>
              <a:rPr lang="en-US" sz="4800" b="1" dirty="0">
                <a:solidFill>
                  <a:srgbClr val="442F27"/>
                </a:solidFill>
                <a:latin typeface="+mj-lt"/>
                <a:cs typeface="Calibri" panose="020F0502020204030204" pitchFamily="34" charset="0"/>
              </a:rPr>
              <a:t>.</a:t>
            </a:r>
          </a:p>
        </p:txBody>
      </p:sp>
      <p:pic>
        <p:nvPicPr>
          <p:cNvPr id="14" name="Picture 9">
            <a:extLst>
              <a:ext uri="{FF2B5EF4-FFF2-40B4-BE49-F238E27FC236}">
                <a16:creationId xmlns:a16="http://schemas.microsoft.com/office/drawing/2014/main" id="{A1CC9B1C-012B-C447-962E-CF392A3A3F5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313439" y="4581170"/>
            <a:ext cx="839961" cy="839961"/>
          </a:xfrm>
          <a:prstGeom prst="rect">
            <a:avLst/>
          </a:prstGeom>
        </p:spPr>
      </p:pic>
      <p:sp>
        <p:nvSpPr>
          <p:cNvPr id="15" name="TextBox 5">
            <a:extLst>
              <a:ext uri="{FF2B5EF4-FFF2-40B4-BE49-F238E27FC236}">
                <a16:creationId xmlns:a16="http://schemas.microsoft.com/office/drawing/2014/main" id="{648408EC-2322-C74F-AE47-1BA7F10CD747}"/>
              </a:ext>
            </a:extLst>
          </p:cNvPr>
          <p:cNvSpPr txBox="1"/>
          <p:nvPr/>
        </p:nvSpPr>
        <p:spPr>
          <a:xfrm>
            <a:off x="8353930" y="7055530"/>
            <a:ext cx="8803638" cy="1477328"/>
          </a:xfrm>
          <a:prstGeom prst="rect">
            <a:avLst/>
          </a:prstGeom>
        </p:spPr>
        <p:txBody>
          <a:bodyPr wrap="square" lIns="0" tIns="0" rIns="0" bIns="0" rtlCol="0" anchor="t">
            <a:spAutoFit/>
          </a:bodyPr>
          <a:lstStyle/>
          <a:p>
            <a:pPr algn="just"/>
            <a:r>
              <a:rPr lang="en-US" sz="4800" b="1" dirty="0" err="1">
                <a:solidFill>
                  <a:srgbClr val="442F27"/>
                </a:solidFill>
                <a:latin typeface="+mj-lt"/>
                <a:cs typeface="Calibri" panose="020F0502020204030204" pitchFamily="34" charset="0"/>
              </a:rPr>
              <a:t>Có</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một</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số</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hiểu</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biết</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về</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thiên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nhiên</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châu</a:t>
            </a:r>
            <a:r>
              <a:rPr lang="en-US" sz="4800" b="1" dirty="0">
                <a:solidFill>
                  <a:srgbClr val="442F27"/>
                </a:solidFill>
                <a:latin typeface="+mj-lt"/>
                <a:cs typeface="Calibri" panose="020F0502020204030204" pitchFamily="34" charset="0"/>
              </a:rPr>
              <a:t> </a:t>
            </a:r>
            <a:r>
              <a:rPr lang="en-US" sz="4800" b="1" dirty="0" err="1">
                <a:solidFill>
                  <a:srgbClr val="442F27"/>
                </a:solidFill>
                <a:latin typeface="+mj-lt"/>
                <a:cs typeface="Calibri" panose="020F0502020204030204" pitchFamily="34" charset="0"/>
              </a:rPr>
              <a:t>Mĩ</a:t>
            </a:r>
            <a:r>
              <a:rPr lang="en-US" sz="4800" b="1" dirty="0">
                <a:solidFill>
                  <a:srgbClr val="442F27"/>
                </a:solidFill>
                <a:latin typeface="+mj-lt"/>
                <a:cs typeface="Calibri" panose="020F0502020204030204" pitchFamily="34" charset="0"/>
              </a:rPr>
              <a:t>.</a:t>
            </a:r>
          </a:p>
        </p:txBody>
      </p:sp>
      <p:pic>
        <p:nvPicPr>
          <p:cNvPr id="16" name="Picture 9">
            <a:extLst>
              <a:ext uri="{FF2B5EF4-FFF2-40B4-BE49-F238E27FC236}">
                <a16:creationId xmlns:a16="http://schemas.microsoft.com/office/drawing/2014/main" id="{5F8FA18A-E714-B64C-8EF8-631C6EDBA1C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267485" y="7117474"/>
            <a:ext cx="839961" cy="839961"/>
          </a:xfrm>
          <a:prstGeom prst="rect">
            <a:avLst/>
          </a:prstGeom>
        </p:spPr>
      </p:pic>
      <p:pic>
        <p:nvPicPr>
          <p:cNvPr id="17" name="Picture 16">
            <a:extLst>
              <a:ext uri="{FF2B5EF4-FFF2-40B4-BE49-F238E27FC236}">
                <a16:creationId xmlns:a16="http://schemas.microsoft.com/office/drawing/2014/main" id="{E038D168-5CDC-8D4A-B3A2-99D512D1A7E7}"/>
              </a:ext>
            </a:extLst>
          </p:cNvPr>
          <p:cNvPicPr>
            <a:picLocks noChangeAspect="1"/>
          </p:cNvPicPr>
          <p:nvPr/>
        </p:nvPicPr>
        <p:blipFill>
          <a:blip r:embed="rId15"/>
          <a:stretch>
            <a:fillRect/>
          </a:stretch>
        </p:blipFill>
        <p:spPr>
          <a:xfrm>
            <a:off x="7158290" y="2078932"/>
            <a:ext cx="1037126" cy="1037126"/>
          </a:xfrm>
          <a:prstGeom prst="rect">
            <a:avLst/>
          </a:prstGeom>
        </p:spPr>
      </p:pic>
      <p:pic>
        <p:nvPicPr>
          <p:cNvPr id="18" name="Picture 17">
            <a:extLst>
              <a:ext uri="{FF2B5EF4-FFF2-40B4-BE49-F238E27FC236}">
                <a16:creationId xmlns:a16="http://schemas.microsoft.com/office/drawing/2014/main" id="{FDF94022-C188-DE4E-80F3-BF16EB3F9971}"/>
              </a:ext>
            </a:extLst>
          </p:cNvPr>
          <p:cNvPicPr>
            <a:picLocks noChangeAspect="1"/>
          </p:cNvPicPr>
          <p:nvPr/>
        </p:nvPicPr>
        <p:blipFill>
          <a:blip r:embed="rId15"/>
          <a:stretch>
            <a:fillRect/>
          </a:stretch>
        </p:blipFill>
        <p:spPr>
          <a:xfrm>
            <a:off x="7108971" y="4500129"/>
            <a:ext cx="1037126" cy="1037126"/>
          </a:xfrm>
          <a:prstGeom prst="rect">
            <a:avLst/>
          </a:prstGeom>
        </p:spPr>
      </p:pic>
      <p:pic>
        <p:nvPicPr>
          <p:cNvPr id="19" name="Picture 18">
            <a:extLst>
              <a:ext uri="{FF2B5EF4-FFF2-40B4-BE49-F238E27FC236}">
                <a16:creationId xmlns:a16="http://schemas.microsoft.com/office/drawing/2014/main" id="{3D0A1C99-F59F-0A42-8B0C-51A05D41AEB5}"/>
              </a:ext>
            </a:extLst>
          </p:cNvPr>
          <p:cNvPicPr>
            <a:picLocks noChangeAspect="1"/>
          </p:cNvPicPr>
          <p:nvPr/>
        </p:nvPicPr>
        <p:blipFill>
          <a:blip r:embed="rId15"/>
          <a:stretch>
            <a:fillRect/>
          </a:stretch>
        </p:blipFill>
        <p:spPr>
          <a:xfrm>
            <a:off x="7112336" y="7154374"/>
            <a:ext cx="1037126" cy="1037126"/>
          </a:xfrm>
          <a:prstGeom prst="rect">
            <a:avLst/>
          </a:prstGeom>
        </p:spPr>
      </p:pic>
    </p:spTree>
    <p:extLst>
      <p:ext uri="{BB962C8B-B14F-4D97-AF65-F5344CB8AC3E}">
        <p14:creationId xmlns:p14="http://schemas.microsoft.com/office/powerpoint/2010/main" val="1888268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4366" flipH="1">
            <a:off x="-1918163" y="6789477"/>
            <a:ext cx="25170631" cy="9115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05701" y="4710876"/>
            <a:ext cx="5741398" cy="516725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715623" y="5483632"/>
            <a:ext cx="3055962" cy="388058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610600" y="8287232"/>
            <a:ext cx="1673632" cy="1787590"/>
          </a:xfrm>
          <a:prstGeom prst="rect">
            <a:avLst/>
          </a:prstGeom>
        </p:spPr>
      </p:pic>
      <p:sp>
        <p:nvSpPr>
          <p:cNvPr id="6" name="TextBox 6"/>
          <p:cNvSpPr txBox="1"/>
          <p:nvPr/>
        </p:nvSpPr>
        <p:spPr>
          <a:xfrm>
            <a:off x="4540910" y="3855220"/>
            <a:ext cx="9129298" cy="1458348"/>
          </a:xfrm>
          <a:prstGeom prst="rect">
            <a:avLst/>
          </a:prstGeom>
        </p:spPr>
        <p:txBody>
          <a:bodyPr lIns="0" tIns="0" rIns="0" bIns="0" rtlCol="0" anchor="t">
            <a:spAutoFit/>
          </a:bodyPr>
          <a:lstStyle/>
          <a:p>
            <a:pPr algn="ctr">
              <a:lnSpc>
                <a:spcPts val="12480"/>
              </a:lnSpc>
            </a:pPr>
            <a:r>
              <a:rPr lang="en-US" sz="10400">
                <a:solidFill>
                  <a:srgbClr val="442F27"/>
                </a:solidFill>
                <a:latin typeface="Jua"/>
              </a:rPr>
              <a:t>THANK</a:t>
            </a:r>
            <a:r>
              <a:rPr lang="vi-VN" sz="10400">
                <a:solidFill>
                  <a:srgbClr val="442F27"/>
                </a:solidFill>
                <a:latin typeface="Jua"/>
              </a:rPr>
              <a:t> </a:t>
            </a:r>
            <a:r>
              <a:rPr lang="en-US" sz="10400">
                <a:solidFill>
                  <a:srgbClr val="442F27"/>
                </a:solidFill>
                <a:latin typeface="Jua"/>
              </a:rPr>
              <a:t>YOU</a:t>
            </a:r>
            <a:endParaRPr lang="en-US" sz="10400" dirty="0">
              <a:solidFill>
                <a:srgbClr val="442F27"/>
              </a:solidFill>
              <a:latin typeface="Jua"/>
            </a:endParaRPr>
          </a:p>
        </p:txBody>
      </p:sp>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113158">
            <a:off x="14694065" y="686330"/>
            <a:ext cx="639640" cy="1527499"/>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850375" y="4278253"/>
            <a:ext cx="865247" cy="865247"/>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7016456" y="1269104"/>
            <a:ext cx="485688" cy="485688"/>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43012" y="543012"/>
            <a:ext cx="485688" cy="485688"/>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7502144" y="641691"/>
            <a:ext cx="485688" cy="485688"/>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780574">
            <a:off x="3434932" y="867305"/>
            <a:ext cx="639640" cy="1527499"/>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28700" y="1269104"/>
            <a:ext cx="485688" cy="485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36" presetClass="emph" presetSubtype="0" repeatCount="indefinite" fill="hold" grpId="1" nodeType="clickEffect">
                                  <p:stCondLst>
                                    <p:cond delay="0"/>
                                  </p:stCondLst>
                                  <p:iterate type="lt">
                                    <p:tmPct val="10000"/>
                                  </p:iterate>
                                  <p:childTnLst>
                                    <p:animScale>
                                      <p:cBhvr>
                                        <p:cTn id="15" dur="250" autoRev="1" fill="hold">
                                          <p:stCondLst>
                                            <p:cond delay="0"/>
                                          </p:stCondLst>
                                        </p:cTn>
                                        <p:tgtEl>
                                          <p:spTgt spid="6"/>
                                        </p:tgtEl>
                                      </p:cBhvr>
                                      <p:to x="80000" y="100000"/>
                                    </p:animScale>
                                    <p:anim by="(#ppt_w*0.10)" calcmode="lin" valueType="num">
                                      <p:cBhvr>
                                        <p:cTn id="16" dur="250" autoRev="1" fill="hold">
                                          <p:stCondLst>
                                            <p:cond delay="0"/>
                                          </p:stCondLst>
                                        </p:cTn>
                                        <p:tgtEl>
                                          <p:spTgt spid="6"/>
                                        </p:tgtEl>
                                        <p:attrNameLst>
                                          <p:attrName>ppt_x</p:attrName>
                                        </p:attrNameLst>
                                      </p:cBhvr>
                                    </p:anim>
                                    <p:anim by="(-#ppt_w*0.10)" calcmode="lin" valueType="num">
                                      <p:cBhvr>
                                        <p:cTn id="17" dur="250" autoRev="1" fill="hold">
                                          <p:stCondLst>
                                            <p:cond delay="0"/>
                                          </p:stCondLst>
                                        </p:cTn>
                                        <p:tgtEl>
                                          <p:spTgt spid="6"/>
                                        </p:tgtEl>
                                        <p:attrNameLst>
                                          <p:attrName>ppt_y</p:attrName>
                                        </p:attrNameLst>
                                      </p:cBhvr>
                                    </p:anim>
                                    <p:animRot by="-480000">
                                      <p:cBhvr>
                                        <p:cTn id="18" dur="250" autoRev="1"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336234" y="6743700"/>
            <a:ext cx="16579921" cy="60044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08011" y="7367328"/>
            <a:ext cx="16579921" cy="6462972"/>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72286" y="9024566"/>
            <a:ext cx="708601" cy="53428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11600" y="8089106"/>
            <a:ext cx="2362200" cy="2125980"/>
          </a:xfrm>
          <a:prstGeom prst="rect">
            <a:avLst/>
          </a:prstGeom>
        </p:spPr>
      </p:pic>
      <p:pic>
        <p:nvPicPr>
          <p:cNvPr id="18" name="Picture 4">
            <a:extLst>
              <a:ext uri="{FF2B5EF4-FFF2-40B4-BE49-F238E27FC236}">
                <a16:creationId xmlns:a16="http://schemas.microsoft.com/office/drawing/2014/main" id="{9FEF2E67-9727-7647-B7A2-8E50E7DE9A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3841062" y="7821963"/>
            <a:ext cx="708601" cy="534285"/>
          </a:xfrm>
          <a:prstGeom prst="rect">
            <a:avLst/>
          </a:prstGeom>
        </p:spPr>
      </p:pic>
      <p:sp>
        <p:nvSpPr>
          <p:cNvPr id="21" name="Google Shape;698;p30">
            <a:extLst>
              <a:ext uri="{FF2B5EF4-FFF2-40B4-BE49-F238E27FC236}">
                <a16:creationId xmlns:a16="http://schemas.microsoft.com/office/drawing/2014/main" id="{6E68AD5F-F576-E245-8AED-67EFBEC1E9C6}"/>
              </a:ext>
            </a:extLst>
          </p:cNvPr>
          <p:cNvSpPr txBox="1">
            <a:spLocks/>
          </p:cNvSpPr>
          <p:nvPr/>
        </p:nvSpPr>
        <p:spPr>
          <a:xfrm>
            <a:off x="644576" y="3342080"/>
            <a:ext cx="3552559" cy="3239752"/>
          </a:xfrm>
          <a:prstGeom prst="rect">
            <a:avLst/>
          </a:prstGeom>
          <a:solidFill>
            <a:schemeClr val="accent3">
              <a:lumMod val="40000"/>
              <a:lumOff val="60000"/>
            </a:scheme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4800" b="1" dirty="0"/>
              <a:t>- Châu Mĩ nằm ở bán cầu nào?</a:t>
            </a:r>
          </a:p>
        </p:txBody>
      </p:sp>
      <p:sp>
        <p:nvSpPr>
          <p:cNvPr id="22" name="Rectangle 21">
            <a:extLst>
              <a:ext uri="{FF2B5EF4-FFF2-40B4-BE49-F238E27FC236}">
                <a16:creationId xmlns:a16="http://schemas.microsoft.com/office/drawing/2014/main" id="{7258A4B5-300D-9243-ADDA-1AE22FACC31C}"/>
              </a:ext>
            </a:extLst>
          </p:cNvPr>
          <p:cNvSpPr/>
          <p:nvPr/>
        </p:nvSpPr>
        <p:spPr>
          <a:xfrm>
            <a:off x="593353" y="1262434"/>
            <a:ext cx="4500791" cy="1446550"/>
          </a:xfrm>
          <a:prstGeom prst="rect">
            <a:avLst/>
          </a:prstGeom>
        </p:spPr>
        <p:txBody>
          <a:bodyPr wrap="square">
            <a:spAutoFit/>
          </a:bodyPr>
          <a:lstStyle/>
          <a:p>
            <a:pPr lvl="0"/>
            <a:r>
              <a:rPr lang="en-US" sz="4400" b="1" dirty="0">
                <a:solidFill>
                  <a:schemeClr val="accent6">
                    <a:lumMod val="75000"/>
                  </a:schemeClr>
                </a:solidFill>
                <a:latin typeface="Calibri" panose="020F0502020204030204" pitchFamily="34" charset="0"/>
                <a:cs typeface="Calibri" panose="020F0502020204030204" pitchFamily="34" charset="0"/>
              </a:rPr>
              <a:t>Quan </a:t>
            </a:r>
            <a:r>
              <a:rPr lang="en-US" sz="4400" b="1" dirty="0" err="1">
                <a:solidFill>
                  <a:schemeClr val="accent6">
                    <a:lumMod val="75000"/>
                  </a:schemeClr>
                </a:solidFill>
                <a:latin typeface="Calibri" panose="020F0502020204030204" pitchFamily="34" charset="0"/>
                <a:cs typeface="Calibri" panose="020F0502020204030204" pitchFamily="34" charset="0"/>
              </a:rPr>
              <a:t>sát</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hình</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bên</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và</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cho</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biết</a:t>
            </a:r>
            <a:r>
              <a:rPr lang="en-US" sz="4400" b="1" dirty="0">
                <a:solidFill>
                  <a:schemeClr val="accent6">
                    <a:lumMod val="75000"/>
                  </a:schemeClr>
                </a:solidFill>
                <a:latin typeface="Calibri" panose="020F0502020204030204" pitchFamily="34" charset="0"/>
                <a:cs typeface="Calibri" panose="020F0502020204030204" pitchFamily="34" charset="0"/>
              </a:rPr>
              <a:t>:</a:t>
            </a:r>
          </a:p>
        </p:txBody>
      </p:sp>
      <p:sp>
        <p:nvSpPr>
          <p:cNvPr id="23" name="TextBox 22">
            <a:extLst>
              <a:ext uri="{FF2B5EF4-FFF2-40B4-BE49-F238E27FC236}">
                <a16:creationId xmlns:a16="http://schemas.microsoft.com/office/drawing/2014/main" id="{BEFB5F56-CB48-A741-8B4C-01BD099BC2B6}"/>
              </a:ext>
            </a:extLst>
          </p:cNvPr>
          <p:cNvSpPr txBox="1"/>
          <p:nvPr/>
        </p:nvSpPr>
        <p:spPr>
          <a:xfrm>
            <a:off x="8552300" y="9272762"/>
            <a:ext cx="6667466" cy="646331"/>
          </a:xfrm>
          <a:prstGeom prst="rect">
            <a:avLst/>
          </a:prstGeom>
          <a:noFill/>
        </p:spPr>
        <p:txBody>
          <a:bodyPr wrap="none" rtlCol="0">
            <a:spAutoFit/>
          </a:bodyPr>
          <a:lstStyle/>
          <a:p>
            <a:r>
              <a:rPr lang="en-VN" sz="3600" i="1" dirty="0"/>
              <a:t>Lược đồ các châu lục và đại dương</a:t>
            </a:r>
          </a:p>
        </p:txBody>
      </p:sp>
      <p:pic>
        <p:nvPicPr>
          <p:cNvPr id="11" name="Picture 10">
            <a:extLst>
              <a:ext uri="{FF2B5EF4-FFF2-40B4-BE49-F238E27FC236}">
                <a16:creationId xmlns:a16="http://schemas.microsoft.com/office/drawing/2014/main" id="{48A8593E-8EB4-1846-8B2E-99DEFEBBC325}"/>
              </a:ext>
            </a:extLst>
          </p:cNvPr>
          <p:cNvPicPr>
            <a:picLocks noChangeAspect="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1523" r="1523" b="6521"/>
          <a:stretch/>
        </p:blipFill>
        <p:spPr>
          <a:xfrm>
            <a:off x="4458938" y="682325"/>
            <a:ext cx="13717392" cy="8590437"/>
          </a:xfrm>
          <a:prstGeom prst="rect">
            <a:avLst/>
          </a:prstGeom>
        </p:spPr>
      </p:pic>
      <p:sp>
        <p:nvSpPr>
          <p:cNvPr id="20" name="Google Shape;698;p30">
            <a:extLst>
              <a:ext uri="{FF2B5EF4-FFF2-40B4-BE49-F238E27FC236}">
                <a16:creationId xmlns:a16="http://schemas.microsoft.com/office/drawing/2014/main" id="{3BBDB669-0963-AF42-91D0-16B5755A85C7}"/>
              </a:ext>
            </a:extLst>
          </p:cNvPr>
          <p:cNvSpPr txBox="1">
            <a:spLocks/>
          </p:cNvSpPr>
          <p:nvPr/>
        </p:nvSpPr>
        <p:spPr>
          <a:xfrm>
            <a:off x="381001" y="2910254"/>
            <a:ext cx="3814362" cy="4466491"/>
          </a:xfrm>
          <a:prstGeom prst="rect">
            <a:avLst/>
          </a:prstGeom>
          <a:solidFill>
            <a:schemeClr val="accent6">
              <a:lumMod val="40000"/>
              <a:lumOff val="60000"/>
            </a:scheme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r>
              <a:rPr lang="vi-VN" sz="4800" b="1" dirty="0"/>
              <a:t>- Châu Mĩ nằm ở bán cầu Tây, bao gồm: Bắc Mĩ, Trung Mĩ và Nam Mĩ.</a:t>
            </a:r>
          </a:p>
        </p:txBody>
      </p:sp>
    </p:spTree>
    <p:extLst>
      <p:ext uri="{BB962C8B-B14F-4D97-AF65-F5344CB8AC3E}">
        <p14:creationId xmlns:p14="http://schemas.microsoft.com/office/powerpoint/2010/main" val="3541394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5"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0.70"/>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par>
                          <p:cTn id="25" fill="hold">
                            <p:stCondLst>
                              <p:cond delay="2000"/>
                            </p:stCondLst>
                            <p:childTnLst>
                              <p:par>
                                <p:cTn id="26" presetID="55"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1000" fill="hold"/>
                                        <p:tgtEl>
                                          <p:spTgt spid="18"/>
                                        </p:tgtEl>
                                        <p:attrNameLst>
                                          <p:attrName>ppt_w</p:attrName>
                                        </p:attrNameLst>
                                      </p:cBhvr>
                                      <p:tavLst>
                                        <p:tav tm="0">
                                          <p:val>
                                            <p:strVal val="#ppt_w*0.70"/>
                                          </p:val>
                                        </p:tav>
                                        <p:tav tm="100000">
                                          <p:val>
                                            <p:strVal val="#ppt_w"/>
                                          </p:val>
                                        </p:tav>
                                      </p:tavLst>
                                    </p:anim>
                                    <p:anim calcmode="lin" valueType="num">
                                      <p:cBhvr>
                                        <p:cTn id="29" dur="1000" fill="hold"/>
                                        <p:tgtEl>
                                          <p:spTgt spid="18"/>
                                        </p:tgtEl>
                                        <p:attrNameLst>
                                          <p:attrName>ppt_h</p:attrName>
                                        </p:attrNameLst>
                                      </p:cBhvr>
                                      <p:tavLst>
                                        <p:tav tm="0">
                                          <p:val>
                                            <p:strVal val="#ppt_h"/>
                                          </p:val>
                                        </p:tav>
                                        <p:tav tm="100000">
                                          <p:val>
                                            <p:strVal val="#ppt_h"/>
                                          </p:val>
                                        </p:tav>
                                      </p:tavLst>
                                    </p:anim>
                                    <p:animEffect transition="in" filter="fade">
                                      <p:cBhvr>
                                        <p:cTn id="30" dur="1000"/>
                                        <p:tgtEl>
                                          <p:spTgt spid="18"/>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dissolv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dissolv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dissolv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53" presetClass="exit" presetSubtype="32" fill="hold" grpId="1" nodeType="clickEffect">
                                  <p:stCondLst>
                                    <p:cond delay="0"/>
                                  </p:stCondLst>
                                  <p:childTnLst>
                                    <p:anim calcmode="lin" valueType="num">
                                      <p:cBhvr>
                                        <p:cTn id="53" dur="500"/>
                                        <p:tgtEl>
                                          <p:spTgt spid="22"/>
                                        </p:tgtEl>
                                        <p:attrNameLst>
                                          <p:attrName>ppt_w</p:attrName>
                                        </p:attrNameLst>
                                      </p:cBhvr>
                                      <p:tavLst>
                                        <p:tav tm="0">
                                          <p:val>
                                            <p:strVal val="ppt_w"/>
                                          </p:val>
                                        </p:tav>
                                        <p:tav tm="100000">
                                          <p:val>
                                            <p:fltVal val="0"/>
                                          </p:val>
                                        </p:tav>
                                      </p:tavLst>
                                    </p:anim>
                                    <p:anim calcmode="lin" valueType="num">
                                      <p:cBhvr>
                                        <p:cTn id="54" dur="500"/>
                                        <p:tgtEl>
                                          <p:spTgt spid="22"/>
                                        </p:tgtEl>
                                        <p:attrNameLst>
                                          <p:attrName>ppt_h</p:attrName>
                                        </p:attrNameLst>
                                      </p:cBhvr>
                                      <p:tavLst>
                                        <p:tav tm="0">
                                          <p:val>
                                            <p:strVal val="ppt_h"/>
                                          </p:val>
                                        </p:tav>
                                        <p:tav tm="100000">
                                          <p:val>
                                            <p:fltVal val="0"/>
                                          </p:val>
                                        </p:tav>
                                      </p:tavLst>
                                    </p:anim>
                                    <p:animEffect transition="out" filter="fade">
                                      <p:cBhvr>
                                        <p:cTn id="55" dur="500"/>
                                        <p:tgtEl>
                                          <p:spTgt spid="22"/>
                                        </p:tgtEl>
                                      </p:cBhvr>
                                    </p:animEffect>
                                    <p:set>
                                      <p:cBhvr>
                                        <p:cTn id="56" dur="1" fill="hold">
                                          <p:stCondLst>
                                            <p:cond delay="499"/>
                                          </p:stCondLst>
                                        </p:cTn>
                                        <p:tgtEl>
                                          <p:spTgt spid="22"/>
                                        </p:tgtEl>
                                        <p:attrNameLst>
                                          <p:attrName>style.visibility</p:attrName>
                                        </p:attrNameLst>
                                      </p:cBhvr>
                                      <p:to>
                                        <p:strVal val="hidden"/>
                                      </p:to>
                                    </p:set>
                                  </p:childTnLst>
                                </p:cTn>
                              </p:par>
                              <p:par>
                                <p:cTn id="57" presetID="53" presetClass="exit" presetSubtype="32" fill="hold" grpId="1" nodeType="withEffect">
                                  <p:stCondLst>
                                    <p:cond delay="0"/>
                                  </p:stCondLst>
                                  <p:childTnLst>
                                    <p:anim calcmode="lin" valueType="num">
                                      <p:cBhvr>
                                        <p:cTn id="58" dur="500"/>
                                        <p:tgtEl>
                                          <p:spTgt spid="21"/>
                                        </p:tgtEl>
                                        <p:attrNameLst>
                                          <p:attrName>ppt_w</p:attrName>
                                        </p:attrNameLst>
                                      </p:cBhvr>
                                      <p:tavLst>
                                        <p:tav tm="0">
                                          <p:val>
                                            <p:strVal val="ppt_w"/>
                                          </p:val>
                                        </p:tav>
                                        <p:tav tm="100000">
                                          <p:val>
                                            <p:fltVal val="0"/>
                                          </p:val>
                                        </p:tav>
                                      </p:tavLst>
                                    </p:anim>
                                    <p:anim calcmode="lin" valueType="num">
                                      <p:cBhvr>
                                        <p:cTn id="59" dur="500"/>
                                        <p:tgtEl>
                                          <p:spTgt spid="21"/>
                                        </p:tgtEl>
                                        <p:attrNameLst>
                                          <p:attrName>ppt_h</p:attrName>
                                        </p:attrNameLst>
                                      </p:cBhvr>
                                      <p:tavLst>
                                        <p:tav tm="0">
                                          <p:val>
                                            <p:strVal val="ppt_h"/>
                                          </p:val>
                                        </p:tav>
                                        <p:tav tm="100000">
                                          <p:val>
                                            <p:fltVal val="0"/>
                                          </p:val>
                                        </p:tav>
                                      </p:tavLst>
                                    </p:anim>
                                    <p:animEffect transition="out" filter="fade">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additive="base">
                                        <p:cTn id="66" dur="500" fill="hold"/>
                                        <p:tgtEl>
                                          <p:spTgt spid="20"/>
                                        </p:tgtEl>
                                        <p:attrNameLst>
                                          <p:attrName>ppt_x</p:attrName>
                                        </p:attrNameLst>
                                      </p:cBhvr>
                                      <p:tavLst>
                                        <p:tav tm="0">
                                          <p:val>
                                            <p:strVal val="#ppt_x"/>
                                          </p:val>
                                        </p:tav>
                                        <p:tav tm="100000">
                                          <p:val>
                                            <p:strVal val="#ppt_x"/>
                                          </p:val>
                                        </p:tav>
                                      </p:tavLst>
                                    </p:anim>
                                    <p:anim calcmode="lin" valueType="num">
                                      <p:cBhvr additive="base">
                                        <p:cTn id="6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2" grpId="0"/>
      <p:bldP spid="22" grpId="1"/>
      <p:bldP spid="23"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336234" y="7284753"/>
            <a:ext cx="16579921" cy="60044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2721" y="7553854"/>
            <a:ext cx="16579921" cy="6004493"/>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86799" y="9384808"/>
            <a:ext cx="708601" cy="53428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11600" y="8089106"/>
            <a:ext cx="2362200" cy="212598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17318">
            <a:off x="498083" y="408646"/>
            <a:ext cx="1872559" cy="1076224"/>
          </a:xfrm>
          <a:prstGeom prst="rect">
            <a:avLst/>
          </a:prstGeom>
        </p:spPr>
      </p:pic>
      <p:pic>
        <p:nvPicPr>
          <p:cNvPr id="18" name="Picture 4">
            <a:extLst>
              <a:ext uri="{FF2B5EF4-FFF2-40B4-BE49-F238E27FC236}">
                <a16:creationId xmlns:a16="http://schemas.microsoft.com/office/drawing/2014/main" id="{9FEF2E67-9727-7647-B7A2-8E50E7DE9A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65797" y="7800495"/>
            <a:ext cx="708601" cy="534285"/>
          </a:xfrm>
          <a:prstGeom prst="rect">
            <a:avLst/>
          </a:prstGeom>
        </p:spPr>
      </p:pic>
      <p:sp>
        <p:nvSpPr>
          <p:cNvPr id="21" name="Google Shape;698;p30">
            <a:extLst>
              <a:ext uri="{FF2B5EF4-FFF2-40B4-BE49-F238E27FC236}">
                <a16:creationId xmlns:a16="http://schemas.microsoft.com/office/drawing/2014/main" id="{6E68AD5F-F576-E245-8AED-67EFBEC1E9C6}"/>
              </a:ext>
            </a:extLst>
          </p:cNvPr>
          <p:cNvSpPr txBox="1">
            <a:spLocks/>
          </p:cNvSpPr>
          <p:nvPr/>
        </p:nvSpPr>
        <p:spPr>
          <a:xfrm>
            <a:off x="1143000" y="3103613"/>
            <a:ext cx="7478449" cy="1391355"/>
          </a:xfrm>
          <a:prstGeom prst="rect">
            <a:avLst/>
          </a:prstGeom>
          <a:solidFill>
            <a:schemeClr val="accent3">
              <a:lumMod val="40000"/>
              <a:lumOff val="60000"/>
            </a:scheme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rlow"/>
              <a:buNone/>
              <a:defRPr sz="1600" b="0" i="0" u="none" strike="noStrike" cap="none">
                <a:solidFill>
                  <a:schemeClr val="dk2"/>
                </a:solidFill>
                <a:latin typeface="Barlow"/>
                <a:ea typeface="Barlow"/>
                <a:cs typeface="Barlow"/>
                <a:sym typeface="Barlow"/>
              </a:defRPr>
            </a:lvl1pPr>
            <a:lvl2pPr marL="914400" marR="0" lvl="1" indent="-317500" algn="ctr" rtl="0">
              <a:lnSpc>
                <a:spcPct val="100000"/>
              </a:lnSpc>
              <a:spcBef>
                <a:spcPts val="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lt1"/>
              </a:buClr>
              <a:buSzPts val="1400"/>
              <a:buFont typeface="Barlow"/>
              <a:buNone/>
              <a:defRPr sz="1400" b="0" i="0" u="none" strike="noStrike" cap="none">
                <a:solidFill>
                  <a:schemeClr val="lt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lt1"/>
              </a:buClr>
              <a:buSzPts val="1400"/>
              <a:buFont typeface="Barlow"/>
              <a:buNone/>
              <a:defRPr sz="1400" b="0" i="0" u="none" strike="noStrike" cap="none">
                <a:solidFill>
                  <a:schemeClr val="lt1"/>
                </a:solidFill>
                <a:latin typeface="Barlow"/>
                <a:ea typeface="Barlow"/>
                <a:cs typeface="Barlow"/>
                <a:sym typeface="Barlow"/>
              </a:defRPr>
            </a:lvl9pPr>
          </a:lstStyle>
          <a:p>
            <a:pPr marL="0" indent="0" algn="just"/>
            <a:r>
              <a:rPr lang="vi-VN" sz="4800" b="1" dirty="0"/>
              <a:t>- Châu Mĩ giáp với những đại dương nào?</a:t>
            </a:r>
          </a:p>
        </p:txBody>
      </p:sp>
      <p:sp>
        <p:nvSpPr>
          <p:cNvPr id="22" name="Rectangle 21">
            <a:extLst>
              <a:ext uri="{FF2B5EF4-FFF2-40B4-BE49-F238E27FC236}">
                <a16:creationId xmlns:a16="http://schemas.microsoft.com/office/drawing/2014/main" id="{7258A4B5-300D-9243-ADDA-1AE22FACC31C}"/>
              </a:ext>
            </a:extLst>
          </p:cNvPr>
          <p:cNvSpPr/>
          <p:nvPr/>
        </p:nvSpPr>
        <p:spPr>
          <a:xfrm>
            <a:off x="1143000" y="1699643"/>
            <a:ext cx="7307065" cy="769441"/>
          </a:xfrm>
          <a:prstGeom prst="rect">
            <a:avLst/>
          </a:prstGeom>
        </p:spPr>
        <p:txBody>
          <a:bodyPr wrap="none">
            <a:spAutoFit/>
          </a:bodyPr>
          <a:lstStyle/>
          <a:p>
            <a:pPr lvl="0"/>
            <a:r>
              <a:rPr lang="en-US" sz="4400" b="1" dirty="0">
                <a:solidFill>
                  <a:schemeClr val="accent6">
                    <a:lumMod val="75000"/>
                  </a:schemeClr>
                </a:solidFill>
                <a:latin typeface="Calibri" panose="020F0502020204030204" pitchFamily="34" charset="0"/>
                <a:cs typeface="Calibri" panose="020F0502020204030204" pitchFamily="34" charset="0"/>
              </a:rPr>
              <a:t>Quan </a:t>
            </a:r>
            <a:r>
              <a:rPr lang="en-US" sz="4400" b="1" dirty="0" err="1">
                <a:solidFill>
                  <a:schemeClr val="accent6">
                    <a:lumMod val="75000"/>
                  </a:schemeClr>
                </a:solidFill>
                <a:latin typeface="Calibri" panose="020F0502020204030204" pitchFamily="34" charset="0"/>
                <a:cs typeface="Calibri" panose="020F0502020204030204" pitchFamily="34" charset="0"/>
              </a:rPr>
              <a:t>sát</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hình</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bên</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và</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cho</a:t>
            </a:r>
            <a:r>
              <a:rPr lang="en-US" sz="4400" b="1" dirty="0">
                <a:solidFill>
                  <a:schemeClr val="accent6">
                    <a:lumMod val="75000"/>
                  </a:schemeClr>
                </a:solidFill>
                <a:latin typeface="Calibri" panose="020F0502020204030204" pitchFamily="34" charset="0"/>
                <a:cs typeface="Calibri" panose="020F0502020204030204" pitchFamily="34" charset="0"/>
              </a:rPr>
              <a:t> </a:t>
            </a:r>
            <a:r>
              <a:rPr lang="en-US" sz="4400" b="1" dirty="0" err="1">
                <a:solidFill>
                  <a:schemeClr val="accent6">
                    <a:lumMod val="75000"/>
                  </a:schemeClr>
                </a:solidFill>
                <a:latin typeface="Calibri" panose="020F0502020204030204" pitchFamily="34" charset="0"/>
                <a:cs typeface="Calibri" panose="020F0502020204030204" pitchFamily="34" charset="0"/>
              </a:rPr>
              <a:t>biết</a:t>
            </a:r>
            <a:r>
              <a:rPr lang="en-US" sz="4400" b="1" dirty="0">
                <a:solidFill>
                  <a:schemeClr val="accent6">
                    <a:lumMod val="75000"/>
                  </a:schemeClr>
                </a:solidFill>
                <a:latin typeface="Calibri" panose="020F0502020204030204" pitchFamily="34" charset="0"/>
                <a:cs typeface="Calibri" panose="020F0502020204030204" pitchFamily="34" charset="0"/>
              </a:rPr>
              <a:t>:</a:t>
            </a:r>
          </a:p>
        </p:txBody>
      </p:sp>
      <p:sp>
        <p:nvSpPr>
          <p:cNvPr id="23" name="TextBox 22">
            <a:extLst>
              <a:ext uri="{FF2B5EF4-FFF2-40B4-BE49-F238E27FC236}">
                <a16:creationId xmlns:a16="http://schemas.microsoft.com/office/drawing/2014/main" id="{BEFB5F56-CB48-A741-8B4C-01BD099BC2B6}"/>
              </a:ext>
            </a:extLst>
          </p:cNvPr>
          <p:cNvSpPr txBox="1"/>
          <p:nvPr/>
        </p:nvSpPr>
        <p:spPr>
          <a:xfrm>
            <a:off x="10820400" y="9754969"/>
            <a:ext cx="5067413" cy="646331"/>
          </a:xfrm>
          <a:prstGeom prst="rect">
            <a:avLst/>
          </a:prstGeom>
          <a:noFill/>
        </p:spPr>
        <p:txBody>
          <a:bodyPr wrap="none" rtlCol="0">
            <a:spAutoFit/>
          </a:bodyPr>
          <a:lstStyle/>
          <a:p>
            <a:r>
              <a:rPr lang="en-VN" sz="3600" i="1" dirty="0"/>
              <a:t>Lược đồ tự nhiên châu Mĩ</a:t>
            </a:r>
          </a:p>
        </p:txBody>
      </p:sp>
      <p:pic>
        <p:nvPicPr>
          <p:cNvPr id="8" name="Picture 7">
            <a:extLst>
              <a:ext uri="{FF2B5EF4-FFF2-40B4-BE49-F238E27FC236}">
                <a16:creationId xmlns:a16="http://schemas.microsoft.com/office/drawing/2014/main" id="{AFC200FE-CFEC-204B-810E-3911149DD560}"/>
              </a:ext>
            </a:extLst>
          </p:cNvPr>
          <p:cNvPicPr>
            <a:picLocks noChangeAspect="1"/>
          </p:cNvPicPr>
          <p:nvPr/>
        </p:nvPicPr>
        <p:blipFill rotWithShape="1">
          <a:blip r:embed="rId12">
            <a:extLst>
              <a:ext uri="{28A0092B-C50C-407E-A947-70E740481C1C}">
                <a14:useLocalDpi xmlns:a14="http://schemas.microsoft.com/office/drawing/2010/main" val="0"/>
              </a:ext>
            </a:extLst>
          </a:blip>
          <a:srcRect l="6277" t="1239" r="4276" b="4821"/>
          <a:stretch/>
        </p:blipFill>
        <p:spPr>
          <a:xfrm>
            <a:off x="10059506" y="266700"/>
            <a:ext cx="6659452" cy="9372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66008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5"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0.70"/>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ssolve">
                                      <p:cBhvr>
                                        <p:cTn id="29" dur="500"/>
                                        <p:tgtEl>
                                          <p:spTgt spid="8"/>
                                        </p:tgtEl>
                                      </p:cBhvr>
                                    </p:animEffect>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55"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1000" fill="hold"/>
                                        <p:tgtEl>
                                          <p:spTgt spid="18"/>
                                        </p:tgtEl>
                                        <p:attrNameLst>
                                          <p:attrName>ppt_w</p:attrName>
                                        </p:attrNameLst>
                                      </p:cBhvr>
                                      <p:tavLst>
                                        <p:tav tm="0">
                                          <p:val>
                                            <p:strVal val="#ppt_w*0.70"/>
                                          </p:val>
                                        </p:tav>
                                        <p:tav tm="100000">
                                          <p:val>
                                            <p:strVal val="#ppt_w"/>
                                          </p:val>
                                        </p:tav>
                                      </p:tavLst>
                                    </p:anim>
                                    <p:anim calcmode="lin" valueType="num">
                                      <p:cBhvr>
                                        <p:cTn id="39" dur="1000" fill="hold"/>
                                        <p:tgtEl>
                                          <p:spTgt spid="18"/>
                                        </p:tgtEl>
                                        <p:attrNameLst>
                                          <p:attrName>ppt_h</p:attrName>
                                        </p:attrNameLst>
                                      </p:cBhvr>
                                      <p:tavLst>
                                        <p:tav tm="0">
                                          <p:val>
                                            <p:strVal val="#ppt_h"/>
                                          </p:val>
                                        </p:tav>
                                        <p:tav tm="100000">
                                          <p:val>
                                            <p:strVal val="#ppt_h"/>
                                          </p:val>
                                        </p:tav>
                                      </p:tavLst>
                                    </p:anim>
                                    <p:animEffect transition="in" filter="fade">
                                      <p:cBhvr>
                                        <p:cTn id="40" dur="1000"/>
                                        <p:tgtEl>
                                          <p:spTgt spid="18"/>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dissolv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dissolve">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5336234" y="7284753"/>
            <a:ext cx="16579921" cy="60044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2721" y="7553854"/>
            <a:ext cx="16579921" cy="6004493"/>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86799" y="9384808"/>
            <a:ext cx="708601" cy="53428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11600" y="8089106"/>
            <a:ext cx="2362200" cy="212598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17318">
            <a:off x="498083" y="408646"/>
            <a:ext cx="1872559" cy="1076224"/>
          </a:xfrm>
          <a:prstGeom prst="rect">
            <a:avLst/>
          </a:prstGeom>
        </p:spPr>
      </p:pic>
      <p:pic>
        <p:nvPicPr>
          <p:cNvPr id="18" name="Picture 4">
            <a:extLst>
              <a:ext uri="{FF2B5EF4-FFF2-40B4-BE49-F238E27FC236}">
                <a16:creationId xmlns:a16="http://schemas.microsoft.com/office/drawing/2014/main" id="{9FEF2E67-9727-7647-B7A2-8E50E7DE9A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65797" y="7800495"/>
            <a:ext cx="708601" cy="534285"/>
          </a:xfrm>
          <a:prstGeom prst="rect">
            <a:avLst/>
          </a:prstGeom>
        </p:spPr>
      </p:pic>
      <p:sp>
        <p:nvSpPr>
          <p:cNvPr id="23" name="TextBox 22">
            <a:extLst>
              <a:ext uri="{FF2B5EF4-FFF2-40B4-BE49-F238E27FC236}">
                <a16:creationId xmlns:a16="http://schemas.microsoft.com/office/drawing/2014/main" id="{BEFB5F56-CB48-A741-8B4C-01BD099BC2B6}"/>
              </a:ext>
            </a:extLst>
          </p:cNvPr>
          <p:cNvSpPr txBox="1"/>
          <p:nvPr/>
        </p:nvSpPr>
        <p:spPr>
          <a:xfrm>
            <a:off x="6610294" y="9754969"/>
            <a:ext cx="4985660" cy="646331"/>
          </a:xfrm>
          <a:prstGeom prst="rect">
            <a:avLst/>
          </a:prstGeom>
          <a:noFill/>
        </p:spPr>
        <p:txBody>
          <a:bodyPr wrap="none" rtlCol="0">
            <a:spAutoFit/>
          </a:bodyPr>
          <a:lstStyle/>
          <a:p>
            <a:r>
              <a:rPr lang="en-VN" sz="3600" i="1" dirty="0"/>
              <a:t>Lược đồ tự nhiên châu Mĩ</a:t>
            </a:r>
          </a:p>
        </p:txBody>
      </p:sp>
      <p:pic>
        <p:nvPicPr>
          <p:cNvPr id="8" name="Picture 7">
            <a:extLst>
              <a:ext uri="{FF2B5EF4-FFF2-40B4-BE49-F238E27FC236}">
                <a16:creationId xmlns:a16="http://schemas.microsoft.com/office/drawing/2014/main" id="{AFC200FE-CFEC-204B-810E-3911149DD560}"/>
              </a:ext>
            </a:extLst>
          </p:cNvPr>
          <p:cNvPicPr>
            <a:picLocks noChangeAspect="1"/>
          </p:cNvPicPr>
          <p:nvPr/>
        </p:nvPicPr>
        <p:blipFill rotWithShape="1">
          <a:blip r:embed="rId12">
            <a:extLst>
              <a:ext uri="{28A0092B-C50C-407E-A947-70E740481C1C}">
                <a14:useLocalDpi xmlns:a14="http://schemas.microsoft.com/office/drawing/2010/main" val="0"/>
              </a:ext>
            </a:extLst>
          </a:blip>
          <a:srcRect l="6277" t="1239" r="4276" b="4821"/>
          <a:stretch/>
        </p:blipFill>
        <p:spPr>
          <a:xfrm>
            <a:off x="5814274" y="153769"/>
            <a:ext cx="6659452" cy="9525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TextBox 13">
            <a:extLst>
              <a:ext uri="{FF2B5EF4-FFF2-40B4-BE49-F238E27FC236}">
                <a16:creationId xmlns:a16="http://schemas.microsoft.com/office/drawing/2014/main" id="{BB46055D-44CF-4840-B07A-0226BAD1C40E}"/>
              </a:ext>
            </a:extLst>
          </p:cNvPr>
          <p:cNvSpPr txBox="1">
            <a:spLocks noChangeArrowheads="1"/>
          </p:cNvSpPr>
          <p:nvPr/>
        </p:nvSpPr>
        <p:spPr bwMode="auto">
          <a:xfrm>
            <a:off x="13339464" y="3961015"/>
            <a:ext cx="4551629" cy="1569660"/>
          </a:xfrm>
          <a:prstGeom prst="rect">
            <a:avLst/>
          </a:prstGeom>
          <a:solidFill>
            <a:schemeClr val="accent3">
              <a:lumMod val="60000"/>
              <a:lumOff val="4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4800" b="1" dirty="0" err="1">
                <a:latin typeface="Calibri" panose="020F0502020204030204" pitchFamily="34" charset="0"/>
                <a:cs typeface="Calibri" panose="020F0502020204030204" pitchFamily="34" charset="0"/>
              </a:rPr>
              <a:t>Phía</a:t>
            </a:r>
            <a:r>
              <a:rPr lang="en-US" altLang="en-US" sz="4800" b="1" dirty="0">
                <a:latin typeface="Calibri" panose="020F0502020204030204" pitchFamily="34" charset="0"/>
                <a:cs typeface="Calibri" panose="020F0502020204030204" pitchFamily="34" charset="0"/>
              </a:rPr>
              <a:t> </a:t>
            </a:r>
            <a:r>
              <a:rPr lang="en-US" altLang="en-US" sz="4800" b="1" dirty="0" err="1">
                <a:latin typeface="Calibri" panose="020F0502020204030204" pitchFamily="34" charset="0"/>
                <a:cs typeface="Calibri" panose="020F0502020204030204" pitchFamily="34" charset="0"/>
              </a:rPr>
              <a:t>Đông</a:t>
            </a:r>
            <a:r>
              <a:rPr lang="en-US" altLang="en-US" sz="4800" b="1" dirty="0">
                <a:latin typeface="Calibri" panose="020F0502020204030204" pitchFamily="34" charset="0"/>
                <a:cs typeface="Calibri" panose="020F0502020204030204" pitchFamily="34" charset="0"/>
              </a:rPr>
              <a:t>: </a:t>
            </a:r>
            <a:r>
              <a:rPr lang="en-US" altLang="en-US" sz="4800" dirty="0" err="1">
                <a:latin typeface="Calibri" panose="020F0502020204030204" pitchFamily="34" charset="0"/>
                <a:cs typeface="Calibri" panose="020F0502020204030204" pitchFamily="34" charset="0"/>
              </a:rPr>
              <a:t>giáp</a:t>
            </a:r>
            <a:r>
              <a:rPr lang="en-US" altLang="en-US" sz="4800" dirty="0">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Đại</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Tây</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Dương</a:t>
            </a:r>
            <a:endParaRPr lang="en-US" altLang="en-US" sz="4800" dirty="0">
              <a:solidFill>
                <a:srgbClr val="FF0000"/>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BC68A91-F5B9-0640-A83E-558D9A8E31FA}"/>
              </a:ext>
            </a:extLst>
          </p:cNvPr>
          <p:cNvSpPr txBox="1">
            <a:spLocks noChangeArrowheads="1"/>
          </p:cNvSpPr>
          <p:nvPr/>
        </p:nvSpPr>
        <p:spPr bwMode="auto">
          <a:xfrm>
            <a:off x="11243687" y="21230"/>
            <a:ext cx="5105400" cy="1569660"/>
          </a:xfrm>
          <a:prstGeom prst="rect">
            <a:avLst/>
          </a:prstGeom>
          <a:solidFill>
            <a:schemeClr val="accent2">
              <a:lumMod val="20000"/>
              <a:lumOff val="8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4800" b="1" dirty="0" err="1">
                <a:latin typeface="Calibri" panose="020F0502020204030204" pitchFamily="34" charset="0"/>
                <a:cs typeface="Calibri" panose="020F0502020204030204" pitchFamily="34" charset="0"/>
              </a:rPr>
              <a:t>Phía</a:t>
            </a:r>
            <a:r>
              <a:rPr lang="en-US" altLang="en-US" sz="4800" b="1" dirty="0">
                <a:latin typeface="Calibri" panose="020F0502020204030204" pitchFamily="34" charset="0"/>
                <a:cs typeface="Calibri" panose="020F0502020204030204" pitchFamily="34" charset="0"/>
              </a:rPr>
              <a:t> </a:t>
            </a:r>
            <a:r>
              <a:rPr lang="en-US" altLang="en-US" sz="4800" b="1" dirty="0" err="1">
                <a:latin typeface="Calibri" panose="020F0502020204030204" pitchFamily="34" charset="0"/>
                <a:cs typeface="Calibri" panose="020F0502020204030204" pitchFamily="34" charset="0"/>
              </a:rPr>
              <a:t>Bắc</a:t>
            </a:r>
            <a:r>
              <a:rPr lang="en-US" altLang="en-US" sz="4800" b="1" dirty="0">
                <a:latin typeface="Calibri" panose="020F0502020204030204" pitchFamily="34" charset="0"/>
                <a:cs typeface="Calibri" panose="020F0502020204030204" pitchFamily="34" charset="0"/>
              </a:rPr>
              <a:t>: </a:t>
            </a:r>
            <a:r>
              <a:rPr lang="en-US" altLang="en-US" sz="4800" dirty="0" err="1">
                <a:latin typeface="Calibri" panose="020F0502020204030204" pitchFamily="34" charset="0"/>
                <a:cs typeface="Calibri" panose="020F0502020204030204" pitchFamily="34" charset="0"/>
              </a:rPr>
              <a:t>giáp</a:t>
            </a:r>
            <a:r>
              <a:rPr lang="en-US" altLang="en-US" sz="4800" dirty="0">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Bắc</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Băng</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Dương</a:t>
            </a:r>
            <a:endParaRPr lang="en-US" altLang="en-US" sz="480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324A5B4-A0B0-FD43-87F2-D24EFDC87E16}"/>
              </a:ext>
            </a:extLst>
          </p:cNvPr>
          <p:cNvSpPr txBox="1">
            <a:spLocks noChangeArrowheads="1"/>
          </p:cNvSpPr>
          <p:nvPr/>
        </p:nvSpPr>
        <p:spPr bwMode="auto">
          <a:xfrm>
            <a:off x="355876" y="3961015"/>
            <a:ext cx="4525659" cy="1569660"/>
          </a:xfrm>
          <a:prstGeom prst="rect">
            <a:avLst/>
          </a:prstGeom>
          <a:solidFill>
            <a:schemeClr val="accent6">
              <a:lumMod val="60000"/>
              <a:lumOff val="40000"/>
            </a:schemeClr>
          </a:solidFill>
          <a:ln w="3175">
            <a:solidFill>
              <a:schemeClr val="tx1"/>
            </a:solidFill>
            <a:miter lim="800000"/>
            <a:headEnd/>
            <a:tailEnd/>
          </a:ln>
        </p:spPr>
        <p:txBody>
          <a:bodyPr wrap="square">
            <a:spAutoFit/>
          </a:bodyP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4800" b="1" dirty="0" err="1">
                <a:latin typeface="Calibri" panose="020F0502020204030204" pitchFamily="34" charset="0"/>
                <a:cs typeface="Calibri" panose="020F0502020204030204" pitchFamily="34" charset="0"/>
              </a:rPr>
              <a:t>Phía</a:t>
            </a:r>
            <a:r>
              <a:rPr lang="en-US" altLang="en-US" sz="4800" b="1" dirty="0">
                <a:latin typeface="Calibri" panose="020F0502020204030204" pitchFamily="34" charset="0"/>
                <a:cs typeface="Calibri" panose="020F0502020204030204" pitchFamily="34" charset="0"/>
              </a:rPr>
              <a:t> </a:t>
            </a:r>
            <a:r>
              <a:rPr lang="en-US" altLang="en-US" sz="4800" b="1" dirty="0" err="1">
                <a:latin typeface="Calibri" panose="020F0502020204030204" pitchFamily="34" charset="0"/>
                <a:cs typeface="Calibri" panose="020F0502020204030204" pitchFamily="34" charset="0"/>
              </a:rPr>
              <a:t>Tây</a:t>
            </a:r>
            <a:r>
              <a:rPr lang="en-US" altLang="en-US" sz="4800" b="1" dirty="0">
                <a:latin typeface="Calibri" panose="020F0502020204030204" pitchFamily="34" charset="0"/>
                <a:cs typeface="Calibri" panose="020F0502020204030204" pitchFamily="34" charset="0"/>
              </a:rPr>
              <a:t>: </a:t>
            </a:r>
            <a:r>
              <a:rPr lang="en-US" altLang="en-US" sz="4800" dirty="0" err="1">
                <a:latin typeface="Calibri" panose="020F0502020204030204" pitchFamily="34" charset="0"/>
                <a:cs typeface="Calibri" panose="020F0502020204030204" pitchFamily="34" charset="0"/>
              </a:rPr>
              <a:t>giáp</a:t>
            </a:r>
            <a:r>
              <a:rPr lang="en-US" altLang="en-US" sz="4800" dirty="0">
                <a:latin typeface="Calibri" panose="020F0502020204030204" pitchFamily="34" charset="0"/>
                <a:cs typeface="Calibri" panose="020F0502020204030204" pitchFamily="34" charset="0"/>
              </a:rPr>
              <a:t> </a:t>
            </a:r>
          </a:p>
          <a:p>
            <a:pPr eaLnBrk="1" hangingPunct="1"/>
            <a:r>
              <a:rPr lang="en-US" altLang="en-US" sz="4800" b="1" dirty="0" err="1">
                <a:solidFill>
                  <a:srgbClr val="FF0000"/>
                </a:solidFill>
                <a:latin typeface="Calibri" panose="020F0502020204030204" pitchFamily="34" charset="0"/>
                <a:cs typeface="Calibri" panose="020F0502020204030204" pitchFamily="34" charset="0"/>
              </a:rPr>
              <a:t>Thái</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Bình</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Dương</a:t>
            </a:r>
            <a:endParaRPr lang="en-US" altLang="en-US" sz="4800" b="1" dirty="0">
              <a:solidFill>
                <a:srgbClr val="FF0000"/>
              </a:solidFill>
              <a:latin typeface="Calibri" panose="020F0502020204030204" pitchFamily="34" charset="0"/>
              <a:cs typeface="Calibri" panose="020F0502020204030204" pitchFamily="34" charset="0"/>
            </a:endParaRPr>
          </a:p>
        </p:txBody>
      </p:sp>
      <p:sp>
        <p:nvSpPr>
          <p:cNvPr id="6" name="Left Arrow 5">
            <a:extLst>
              <a:ext uri="{FF2B5EF4-FFF2-40B4-BE49-F238E27FC236}">
                <a16:creationId xmlns:a16="http://schemas.microsoft.com/office/drawing/2014/main" id="{EBF6D78E-D881-2E4C-AF11-D7FAEADFC8DE}"/>
              </a:ext>
            </a:extLst>
          </p:cNvPr>
          <p:cNvSpPr/>
          <p:nvPr/>
        </p:nvSpPr>
        <p:spPr>
          <a:xfrm>
            <a:off x="12192000" y="4451525"/>
            <a:ext cx="1147464" cy="53957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Left Arrow 19">
            <a:extLst>
              <a:ext uri="{FF2B5EF4-FFF2-40B4-BE49-F238E27FC236}">
                <a16:creationId xmlns:a16="http://schemas.microsoft.com/office/drawing/2014/main" id="{0E20F87D-C585-1F46-AE0E-C80087E8E7B4}"/>
              </a:ext>
            </a:extLst>
          </p:cNvPr>
          <p:cNvSpPr/>
          <p:nvPr/>
        </p:nvSpPr>
        <p:spPr>
          <a:xfrm flipH="1">
            <a:off x="4880577" y="4456884"/>
            <a:ext cx="1379930" cy="53957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Left Arrow 23">
            <a:extLst>
              <a:ext uri="{FF2B5EF4-FFF2-40B4-BE49-F238E27FC236}">
                <a16:creationId xmlns:a16="http://schemas.microsoft.com/office/drawing/2014/main" id="{7E68B08A-D83B-964B-A01F-1E33841F284E}"/>
              </a:ext>
            </a:extLst>
          </p:cNvPr>
          <p:cNvSpPr/>
          <p:nvPr/>
        </p:nvSpPr>
        <p:spPr>
          <a:xfrm>
            <a:off x="9815217" y="153769"/>
            <a:ext cx="1147464" cy="53957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15668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35382 -0.01481 L 0 -2.09877E-6 " pathEditMode="relative" rAng="0" ptsTypes="AA">
                                      <p:cBhvr>
                                        <p:cTn id="6" dur="2000" fill="hold"/>
                                        <p:tgtEl>
                                          <p:spTgt spid="8"/>
                                        </p:tgtEl>
                                        <p:attrNameLst>
                                          <p:attrName>ppt_x</p:attrName>
                                          <p:attrName>ppt_y</p:attrName>
                                        </p:attrNameLst>
                                      </p:cBhvr>
                                      <p:rCtr x="-17691" y="741"/>
                                    </p:animMotion>
                                  </p:childTnLst>
                                </p:cTn>
                              </p:par>
                              <p:par>
                                <p:cTn id="7" presetID="0" presetClass="path" presetSubtype="0" accel="50000" decel="50000" fill="hold" grpId="1" nodeType="withEffect">
                                  <p:stCondLst>
                                    <p:cond delay="0"/>
                                  </p:stCondLst>
                                  <p:childTnLst>
                                    <p:animMotion origin="layout" path="M 0.35382 -0.01482 L -3.05556E-6 3.7037E-7 " pathEditMode="relative" rAng="0" ptsTypes="AA">
                                      <p:cBhvr>
                                        <p:cTn id="8" dur="2000" fill="hold"/>
                                        <p:tgtEl>
                                          <p:spTgt spid="23"/>
                                        </p:tgtEl>
                                        <p:attrNameLst>
                                          <p:attrName>ppt_x</p:attrName>
                                          <p:attrName>ppt_y</p:attrName>
                                        </p:attrNameLst>
                                      </p:cBhvr>
                                      <p:rCtr x="-17691" y="741"/>
                                    </p:animMotion>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circle(in)">
                                      <p:cBhvr>
                                        <p:cTn id="24" dur="2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circle(in)">
                                      <p:cBhvr>
                                        <p:cTn id="3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P spid="14" grpId="0" animBg="1"/>
      <p:bldP spid="15" grpId="0" animBg="1"/>
      <p:bldP spid="17" grpId="0" animBg="1"/>
      <p:bldP spid="6" grpId="0" animBg="1"/>
      <p:bldP spid="20"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672" t="1856" r="13671" b="56113"/>
          <a:stretch/>
        </p:blipFill>
        <p:spPr>
          <a:xfrm flipH="1">
            <a:off x="-35442" y="6455466"/>
            <a:ext cx="18288000" cy="3831534"/>
          </a:xfrm>
          <a:prstGeom prst="rect">
            <a:avLst/>
          </a:prstGeom>
        </p:spPr>
      </p:pic>
      <p:pic>
        <p:nvPicPr>
          <p:cNvPr id="24" name="Picture 2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33919" y="2825035"/>
            <a:ext cx="589561" cy="589561"/>
          </a:xfrm>
          <a:prstGeom prst="rect">
            <a:avLst/>
          </a:prstGeom>
        </p:spPr>
      </p:pic>
      <p:pic>
        <p:nvPicPr>
          <p:cNvPr id="30" name="Picture 3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8544" y="2019300"/>
            <a:ext cx="766828" cy="766828"/>
          </a:xfrm>
          <a:prstGeom prst="rect">
            <a:avLst/>
          </a:prstGeom>
        </p:spPr>
      </p:pic>
      <p:sp>
        <p:nvSpPr>
          <p:cNvPr id="38" name="Title 1">
            <a:extLst>
              <a:ext uri="{FF2B5EF4-FFF2-40B4-BE49-F238E27FC236}">
                <a16:creationId xmlns:a16="http://schemas.microsoft.com/office/drawing/2014/main" id="{F3125466-92FC-2942-B5E5-BE657F201F36}"/>
              </a:ext>
            </a:extLst>
          </p:cNvPr>
          <p:cNvSpPr txBox="1">
            <a:spLocks/>
          </p:cNvSpPr>
          <p:nvPr/>
        </p:nvSpPr>
        <p:spPr bwMode="auto">
          <a:xfrm>
            <a:off x="2118969" y="9373367"/>
            <a:ext cx="14050061" cy="549501"/>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3200" i="1" dirty="0" err="1">
                <a:solidFill>
                  <a:schemeClr val="tx1"/>
                </a:solidFill>
                <a:latin typeface="Calibri" panose="020F0502020204030204" pitchFamily="34" charset="0"/>
                <a:cs typeface="Calibri" panose="020F0502020204030204" pitchFamily="34" charset="0"/>
              </a:rPr>
              <a:t>Bảng</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số</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liệu</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về</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diện</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tích</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và</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dân</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số</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các</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châu</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lục</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năm</a:t>
            </a:r>
            <a:r>
              <a:rPr lang="en-US" altLang="en-US" sz="3200" i="1" dirty="0">
                <a:solidFill>
                  <a:schemeClr val="tx1"/>
                </a:solidFill>
                <a:latin typeface="Calibri" panose="020F0502020204030204" pitchFamily="34" charset="0"/>
                <a:cs typeface="Calibri" panose="020F0502020204030204" pitchFamily="34" charset="0"/>
              </a:rPr>
              <a:t> 2021 </a:t>
            </a:r>
            <a:r>
              <a:rPr lang="en-US" altLang="en-US" sz="3200" i="1" dirty="0" err="1">
                <a:solidFill>
                  <a:schemeClr val="tx1"/>
                </a:solidFill>
                <a:latin typeface="Calibri" panose="020F0502020204030204" pitchFamily="34" charset="0"/>
                <a:cs typeface="Calibri" panose="020F0502020204030204" pitchFamily="34" charset="0"/>
              </a:rPr>
              <a:t>theo</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trang</a:t>
            </a:r>
            <a:r>
              <a:rPr lang="en-US" altLang="en-US" sz="3200" i="1" dirty="0">
                <a:solidFill>
                  <a:schemeClr val="tx1"/>
                </a:solidFill>
                <a:latin typeface="Calibri" panose="020F0502020204030204" pitchFamily="34" charset="0"/>
                <a:cs typeface="Calibri" panose="020F0502020204030204" pitchFamily="34" charset="0"/>
              </a:rPr>
              <a:t> </a:t>
            </a:r>
            <a:r>
              <a:rPr lang="en-US" altLang="en-US" sz="3200" i="1" dirty="0" err="1">
                <a:solidFill>
                  <a:schemeClr val="tx1"/>
                </a:solidFill>
                <a:latin typeface="Calibri" panose="020F0502020204030204" pitchFamily="34" charset="0"/>
                <a:cs typeface="Calibri" panose="020F0502020204030204" pitchFamily="34" charset="0"/>
              </a:rPr>
              <a:t>greelane.com</a:t>
            </a:r>
            <a:endParaRPr lang="en-US" altLang="en-US" sz="3200" i="1" dirty="0">
              <a:solidFill>
                <a:schemeClr val="tx1"/>
              </a:solidFill>
              <a:latin typeface="Calibri" panose="020F0502020204030204" pitchFamily="34" charset="0"/>
              <a:cs typeface="Calibri" panose="020F0502020204030204" pitchFamily="34" charset="0"/>
            </a:endParaRPr>
          </a:p>
        </p:txBody>
      </p:sp>
      <p:graphicFrame>
        <p:nvGraphicFramePr>
          <p:cNvPr id="39" name="Group 67">
            <a:extLst>
              <a:ext uri="{FF2B5EF4-FFF2-40B4-BE49-F238E27FC236}">
                <a16:creationId xmlns:a16="http://schemas.microsoft.com/office/drawing/2014/main" id="{D8E48D10-ECDC-904C-8363-D6798E847843}"/>
              </a:ext>
            </a:extLst>
          </p:cNvPr>
          <p:cNvGraphicFramePr>
            <a:graphicFrameLocks noGrp="1"/>
          </p:cNvGraphicFramePr>
          <p:nvPr>
            <p:extLst>
              <p:ext uri="{D42A27DB-BD31-4B8C-83A1-F6EECF244321}">
                <p14:modId xmlns:p14="http://schemas.microsoft.com/office/powerpoint/2010/main" val="3360967832"/>
              </p:ext>
            </p:extLst>
          </p:nvPr>
        </p:nvGraphicFramePr>
        <p:xfrm>
          <a:off x="2083528" y="1712351"/>
          <a:ext cx="14050060" cy="7564740"/>
        </p:xfrm>
        <a:graphic>
          <a:graphicData uri="http://schemas.openxmlformats.org/drawingml/2006/table">
            <a:tbl>
              <a:tblPr/>
              <a:tblGrid>
                <a:gridCol w="4411473">
                  <a:extLst>
                    <a:ext uri="{9D8B030D-6E8A-4147-A177-3AD203B41FA5}">
                      <a16:colId xmlns:a16="http://schemas.microsoft.com/office/drawing/2014/main" val="20000"/>
                    </a:ext>
                  </a:extLst>
                </a:gridCol>
                <a:gridCol w="5302964">
                  <a:extLst>
                    <a:ext uri="{9D8B030D-6E8A-4147-A177-3AD203B41FA5}">
                      <a16:colId xmlns:a16="http://schemas.microsoft.com/office/drawing/2014/main" val="20001"/>
                    </a:ext>
                  </a:extLst>
                </a:gridCol>
                <a:gridCol w="4335623">
                  <a:extLst>
                    <a:ext uri="{9D8B030D-6E8A-4147-A177-3AD203B41FA5}">
                      <a16:colId xmlns:a16="http://schemas.microsoft.com/office/drawing/2014/main" val="20002"/>
                    </a:ext>
                  </a:extLst>
                </a:gridCol>
              </a:tblGrid>
              <a:tr h="165818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Diện</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tích</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triệu</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km</a:t>
                      </a:r>
                      <a:r>
                        <a:rPr kumimoji="0" lang="en-US" altLang="en-US" sz="4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rPr>
                        <a:t>2</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a:t>
                      </a: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4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4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0"/>
                  </a:ext>
                </a:extLst>
              </a:tr>
              <a:tr h="108716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44,6</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1"/>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42,3</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0" i="0" u="none" strike="noStrike" cap="none" normalizeH="0" baseline="0">
                          <a:ln>
                            <a:noFill/>
                          </a:ln>
                          <a:solidFill>
                            <a:schemeClr val="tx1"/>
                          </a:solidFill>
                          <a:effectLst/>
                          <a:latin typeface="Calibri" panose="020F0502020204030204" pitchFamily="34" charset="0"/>
                          <a:cs typeface="Calibri" panose="020F0502020204030204" pitchFamily="34" charset="0"/>
                        </a:rPr>
                        <a:t>800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2"/>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rPr>
                        <a:t>30</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1,3 </a:t>
                      </a:r>
                      <a:r>
                        <a:rPr lang="en-US" sz="4800" b="0" i="0" kern="1200" dirty="0" err="1">
                          <a:solidFill>
                            <a:schemeClr val="tx1"/>
                          </a:solidFill>
                          <a:effectLst/>
                          <a:latin typeface="Calibri" panose="020F0502020204030204" pitchFamily="34" charset="0"/>
                          <a:ea typeface="+mn-ea"/>
                          <a:cs typeface="Calibri" panose="020F0502020204030204" pitchFamily="34" charset="0"/>
                        </a:rPr>
                        <a:t>tỷ</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3"/>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9,9</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4"/>
                  </a:ext>
                </a:extLst>
              </a:tr>
              <a:tr h="96007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9</a:t>
                      </a:r>
                      <a:endParaRPr kumimoji="0" lang="en-US" altLang="en-US" sz="48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5"/>
                  </a:ext>
                </a:extLst>
              </a:tr>
              <a:tr h="9790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4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4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14,2</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4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5E6"/>
                    </a:solidFill>
                  </a:tcPr>
                </a:tc>
                <a:extLst>
                  <a:ext uri="{0D108BD9-81ED-4DB2-BD59-A6C34878D82A}">
                    <a16:rowId xmlns:a16="http://schemas.microsoft.com/office/drawing/2014/main" val="10006"/>
                  </a:ext>
                </a:extLst>
              </a:tr>
            </a:tbl>
          </a:graphicData>
        </a:graphic>
      </p:graphicFrame>
      <p:sp>
        <p:nvSpPr>
          <p:cNvPr id="40" name="Google Shape;614;p36">
            <a:extLst>
              <a:ext uri="{FF2B5EF4-FFF2-40B4-BE49-F238E27FC236}">
                <a16:creationId xmlns:a16="http://schemas.microsoft.com/office/drawing/2014/main" id="{AFB5179E-1AA2-3844-ABF1-ED4726CD4D99}"/>
              </a:ext>
            </a:extLst>
          </p:cNvPr>
          <p:cNvSpPr>
            <a:spLocks noChangeArrowheads="1"/>
          </p:cNvSpPr>
          <p:nvPr/>
        </p:nvSpPr>
        <p:spPr bwMode="auto">
          <a:xfrm>
            <a:off x="965372" y="159915"/>
            <a:ext cx="16332028" cy="1325985"/>
          </a:xfrm>
          <a:prstGeom prst="roundRect">
            <a:avLst>
              <a:gd name="adj" fmla="val 28005"/>
            </a:avLst>
          </a:prstGeom>
          <a:solidFill>
            <a:schemeClr val="accent6">
              <a:lumMod val="60000"/>
              <a:lumOff val="4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41" name="Title 1">
            <a:extLst>
              <a:ext uri="{FF2B5EF4-FFF2-40B4-BE49-F238E27FC236}">
                <a16:creationId xmlns:a16="http://schemas.microsoft.com/office/drawing/2014/main" id="{9576C22E-52E0-BB4C-BBB4-3BE060796F0D}"/>
              </a:ext>
            </a:extLst>
          </p:cNvPr>
          <p:cNvSpPr txBox="1">
            <a:spLocks/>
          </p:cNvSpPr>
          <p:nvPr/>
        </p:nvSpPr>
        <p:spPr bwMode="auto">
          <a:xfrm>
            <a:off x="1209316" y="251174"/>
            <a:ext cx="15798483" cy="1234726"/>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eaLnBrk="1" hangingPunct="1">
              <a:defRPr/>
            </a:pPr>
            <a:r>
              <a:rPr lang="en-US" altLang="en-US" dirty="0" err="1">
                <a:solidFill>
                  <a:schemeClr val="tx1"/>
                </a:solidFill>
                <a:latin typeface="Calibri" panose="020F0502020204030204" pitchFamily="34" charset="0"/>
                <a:cs typeface="Calibri" panose="020F0502020204030204" pitchFamily="34" charset="0"/>
              </a:rPr>
              <a:t>Dựa</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vào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bảng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số</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liệu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em</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hãy</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cho</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biết</a:t>
            </a:r>
            <a:r>
              <a:rPr lang="en-US" altLang="en-US"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châu</a:t>
            </a:r>
            <a:r>
              <a:rPr lang="en-US" altLang="en-US" b="1"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Mĩ</a:t>
            </a:r>
            <a:r>
              <a:rPr lang="en-US" altLang="en-US" b="1"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đứng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thứ</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mấy</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về</a:t>
            </a:r>
            <a:r>
              <a:rPr lang="en-US" altLang="en-US"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diện</a:t>
            </a:r>
            <a:r>
              <a:rPr lang="en-US" altLang="en-US" b="1" dirty="0">
                <a:solidFill>
                  <a:schemeClr val="tx1"/>
                </a:solidFill>
                <a:latin typeface="Calibri" panose="020F0502020204030204" pitchFamily="34" charset="0"/>
                <a:cs typeface="Calibri" panose="020F0502020204030204" pitchFamily="34" charset="0"/>
              </a:rPr>
              <a:t> </a:t>
            </a:r>
            <a:r>
              <a:rPr lang="en-US" altLang="en-US" b="1" dirty="0" err="1">
                <a:solidFill>
                  <a:schemeClr val="tx1"/>
                </a:solidFill>
                <a:latin typeface="Calibri" panose="020F0502020204030204" pitchFamily="34" charset="0"/>
                <a:cs typeface="Calibri" panose="020F0502020204030204" pitchFamily="34" charset="0"/>
              </a:rPr>
              <a:t>tích</a:t>
            </a:r>
            <a:r>
              <a:rPr lang="en-US" altLang="en-US" b="1"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trong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các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lục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trên</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thế</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giới</a:t>
            </a:r>
            <a:r>
              <a:rPr lang="en-US" altLang="en-US" dirty="0">
                <a:solidFill>
                  <a:schemeClr val="tx1"/>
                </a:solidFill>
                <a:latin typeface="Calibri" panose="020F0502020204030204" pitchFamily="34" charset="0"/>
                <a:cs typeface="Calibri" panose="020F0502020204030204" pitchFamily="34" charset="0"/>
              </a:rPr>
              <a:t>?</a:t>
            </a:r>
          </a:p>
        </p:txBody>
      </p:sp>
      <p:sp>
        <p:nvSpPr>
          <p:cNvPr id="42" name="Rectangle 41">
            <a:extLst>
              <a:ext uri="{FF2B5EF4-FFF2-40B4-BE49-F238E27FC236}">
                <a16:creationId xmlns:a16="http://schemas.microsoft.com/office/drawing/2014/main" id="{CF43DF88-59F3-5940-86EC-7F57785ECF9A}"/>
              </a:ext>
            </a:extLst>
          </p:cNvPr>
          <p:cNvSpPr/>
          <p:nvPr/>
        </p:nvSpPr>
        <p:spPr>
          <a:xfrm>
            <a:off x="2090154" y="4435512"/>
            <a:ext cx="14078876" cy="93658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39"/>
                                        </p:tgtEl>
                                        <p:attrNameLst>
                                          <p:attrName>style.visibility</p:attrName>
                                        </p:attrNameLst>
                                      </p:cBhvr>
                                      <p:to>
                                        <p:strVal val="visible"/>
                                      </p:to>
                                    </p:set>
                                  </p:childTnLst>
                                </p:cTn>
                              </p:par>
                            </p:childTnLst>
                          </p:cTn>
                        </p:par>
                        <p:par>
                          <p:cTn id="7" fill="hold">
                            <p:stCondLst>
                              <p:cond delay="500"/>
                            </p:stCondLst>
                            <p:childTnLst>
                              <p:par>
                                <p:cTn id="8" presetID="17" presetClass="entr" presetSubtype="10" fill="hold" grpId="0" nodeType="afterEffect">
                                  <p:stCondLst>
                                    <p:cond delay="0"/>
                                  </p:stCondLst>
                                  <p:childTnLst>
                                    <p:set>
                                      <p:cBhvr>
                                        <p:cTn id="9" dur="1" fill="hold">
                                          <p:stCondLst>
                                            <p:cond delay="0"/>
                                          </p:stCondLst>
                                        </p:cTn>
                                        <p:tgtEl>
                                          <p:spTgt spid="38"/>
                                        </p:tgtEl>
                                        <p:attrNameLst>
                                          <p:attrName>style.visibility</p:attrName>
                                        </p:attrNameLst>
                                      </p:cBhvr>
                                      <p:to>
                                        <p:strVal val="visible"/>
                                      </p:to>
                                    </p:set>
                                    <p:anim calcmode="lin" valueType="num">
                                      <p:cBhvr>
                                        <p:cTn id="10" dur="500" fill="hold"/>
                                        <p:tgtEl>
                                          <p:spTgt spid="38"/>
                                        </p:tgtEl>
                                        <p:attrNameLst>
                                          <p:attrName>ppt_w</p:attrName>
                                        </p:attrNameLst>
                                      </p:cBhvr>
                                      <p:tavLst>
                                        <p:tav tm="0">
                                          <p:val>
                                            <p:fltVal val="0"/>
                                          </p:val>
                                        </p:tav>
                                        <p:tav tm="100000">
                                          <p:val>
                                            <p:strVal val="#ppt_w"/>
                                          </p:val>
                                        </p:tav>
                                      </p:tavLst>
                                    </p:anim>
                                    <p:anim calcmode="lin" valueType="num">
                                      <p:cBhvr>
                                        <p:cTn id="11" dur="500" fill="hold"/>
                                        <p:tgtEl>
                                          <p:spTgt spid="38"/>
                                        </p:tgtEl>
                                        <p:attrNameLst>
                                          <p:attrName>ppt_h</p:attrName>
                                        </p:attrNameLst>
                                      </p:cBhvr>
                                      <p:tavLst>
                                        <p:tav tm="0">
                                          <p:val>
                                            <p:strVal val="#ppt_h"/>
                                          </p:val>
                                        </p:tav>
                                        <p:tav tm="100000">
                                          <p:val>
                                            <p:strVal val="#ppt_h"/>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1000"/>
                                        <p:tgtEl>
                                          <p:spTgt spid="40"/>
                                        </p:tgtEl>
                                      </p:cBhvr>
                                    </p:animEffect>
                                    <p:anim calcmode="lin" valueType="num">
                                      <p:cBhvr>
                                        <p:cTn id="15" dur="1000" fill="hold"/>
                                        <p:tgtEl>
                                          <p:spTgt spid="40"/>
                                        </p:tgtEl>
                                        <p:attrNameLst>
                                          <p:attrName>ppt_x</p:attrName>
                                        </p:attrNameLst>
                                      </p:cBhvr>
                                      <p:tavLst>
                                        <p:tav tm="0">
                                          <p:val>
                                            <p:strVal val="#ppt_x"/>
                                          </p:val>
                                        </p:tav>
                                        <p:tav tm="100000">
                                          <p:val>
                                            <p:strVal val="#ppt_x"/>
                                          </p:val>
                                        </p:tav>
                                      </p:tavLst>
                                    </p:anim>
                                    <p:anim calcmode="lin" valueType="num">
                                      <p:cBhvr>
                                        <p:cTn id="16" dur="1000" fill="hold"/>
                                        <p:tgtEl>
                                          <p:spTgt spid="40"/>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17" presetClass="entr" presetSubtype="10" fill="hold" grpId="0" nodeType="after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500" fill="hold"/>
                                        <p:tgtEl>
                                          <p:spTgt spid="41"/>
                                        </p:tgtEl>
                                        <p:attrNameLst>
                                          <p:attrName>ppt_w</p:attrName>
                                        </p:attrNameLst>
                                      </p:cBhvr>
                                      <p:tavLst>
                                        <p:tav tm="0">
                                          <p:val>
                                            <p:fltVal val="0"/>
                                          </p:val>
                                        </p:tav>
                                        <p:tav tm="100000">
                                          <p:val>
                                            <p:strVal val="#ppt_w"/>
                                          </p:val>
                                        </p:tav>
                                      </p:tavLst>
                                    </p:anim>
                                    <p:anim calcmode="lin" valueType="num">
                                      <p:cBhvr>
                                        <p:cTn id="21" dur="500" fill="hold"/>
                                        <p:tgtEl>
                                          <p:spTgt spid="41"/>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8" presetClass="entr" presetSubtype="12" repeatCount="indefinite"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strips(downLeft)">
                                      <p:cBhvr>
                                        <p:cTn id="26" dur="1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utoUpdateAnimBg="0"/>
      <p:bldP spid="40" grpId="0" animBg="1"/>
      <p:bldP spid="41" grpId="0" autoUpdateAnimBg="0"/>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441316" y="6991942"/>
            <a:ext cx="25170631" cy="911565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292374">
            <a:off x="17323672" y="8210162"/>
            <a:ext cx="1239461" cy="1323857"/>
          </a:xfrm>
          <a:prstGeom prst="rect">
            <a:avLst/>
          </a:prstGeom>
        </p:spPr>
      </p:pic>
      <p:grpSp>
        <p:nvGrpSpPr>
          <p:cNvPr id="4" name="Group 4"/>
          <p:cNvGrpSpPr/>
          <p:nvPr/>
        </p:nvGrpSpPr>
        <p:grpSpPr>
          <a:xfrm>
            <a:off x="16486116" y="261957"/>
            <a:ext cx="1457286" cy="145728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4079664"/>
            <a:ext cx="5913256" cy="5824557"/>
          </a:xfrm>
          <a:prstGeom prst="rect">
            <a:avLst/>
          </a:prstGeom>
        </p:spPr>
      </p:pic>
      <p:grpSp>
        <p:nvGrpSpPr>
          <p:cNvPr id="11" name="Group 11"/>
          <p:cNvGrpSpPr/>
          <p:nvPr/>
        </p:nvGrpSpPr>
        <p:grpSpPr>
          <a:xfrm>
            <a:off x="7882299" y="1274953"/>
            <a:ext cx="8846138" cy="3356567"/>
            <a:chOff x="0" y="0"/>
            <a:chExt cx="1106252" cy="773743"/>
          </a:xfrm>
        </p:grpSpPr>
        <p:sp>
          <p:nvSpPr>
            <p:cNvPr id="12" name="Freeform 12"/>
            <p:cNvSpPr/>
            <p:nvPr/>
          </p:nvSpPr>
          <p:spPr>
            <a:xfrm>
              <a:off x="0" y="0"/>
              <a:ext cx="1106252" cy="773743"/>
            </a:xfrm>
            <a:custGeom>
              <a:avLst/>
              <a:gdLst/>
              <a:ahLst/>
              <a:cxnLst/>
              <a:rect l="l" t="t" r="r" b="b"/>
              <a:pathLst>
                <a:path w="1106252" h="773743">
                  <a:moveTo>
                    <a:pt x="981791" y="773743"/>
                  </a:moveTo>
                  <a:lnTo>
                    <a:pt x="124460" y="773743"/>
                  </a:lnTo>
                  <a:cubicBezTo>
                    <a:pt x="55880" y="773743"/>
                    <a:pt x="0" y="717863"/>
                    <a:pt x="0" y="649283"/>
                  </a:cubicBezTo>
                  <a:lnTo>
                    <a:pt x="0" y="124460"/>
                  </a:lnTo>
                  <a:cubicBezTo>
                    <a:pt x="0" y="55880"/>
                    <a:pt x="55880" y="0"/>
                    <a:pt x="124460" y="0"/>
                  </a:cubicBezTo>
                  <a:lnTo>
                    <a:pt x="981792" y="0"/>
                  </a:lnTo>
                  <a:cubicBezTo>
                    <a:pt x="1050372" y="0"/>
                    <a:pt x="1106252" y="55880"/>
                    <a:pt x="1106252" y="124460"/>
                  </a:cubicBezTo>
                  <a:lnTo>
                    <a:pt x="1106252" y="649283"/>
                  </a:lnTo>
                  <a:cubicBezTo>
                    <a:pt x="1106252" y="717863"/>
                    <a:pt x="1050372" y="773743"/>
                    <a:pt x="981792" y="773743"/>
                  </a:cubicBezTo>
                  <a:close/>
                </a:path>
              </a:pathLst>
            </a:custGeom>
            <a:solidFill>
              <a:srgbClr val="442F27"/>
            </a:solidFill>
          </p:spPr>
        </p:sp>
      </p:grpSp>
      <p:grpSp>
        <p:nvGrpSpPr>
          <p:cNvPr id="19" name="Group 19"/>
          <p:cNvGrpSpPr/>
          <p:nvPr/>
        </p:nvGrpSpPr>
        <p:grpSpPr>
          <a:xfrm>
            <a:off x="7882299" y="4971838"/>
            <a:ext cx="8846138" cy="2579292"/>
            <a:chOff x="0" y="0"/>
            <a:chExt cx="1106252" cy="773743"/>
          </a:xfrm>
        </p:grpSpPr>
        <p:sp>
          <p:nvSpPr>
            <p:cNvPr id="20" name="Freeform 20"/>
            <p:cNvSpPr/>
            <p:nvPr/>
          </p:nvSpPr>
          <p:spPr>
            <a:xfrm>
              <a:off x="0" y="0"/>
              <a:ext cx="1106252" cy="773743"/>
            </a:xfrm>
            <a:custGeom>
              <a:avLst/>
              <a:gdLst/>
              <a:ahLst/>
              <a:cxnLst/>
              <a:rect l="l" t="t" r="r" b="b"/>
              <a:pathLst>
                <a:path w="1106252" h="773743">
                  <a:moveTo>
                    <a:pt x="981791" y="773743"/>
                  </a:moveTo>
                  <a:lnTo>
                    <a:pt x="124460" y="773743"/>
                  </a:lnTo>
                  <a:cubicBezTo>
                    <a:pt x="55880" y="773743"/>
                    <a:pt x="0" y="717863"/>
                    <a:pt x="0" y="649283"/>
                  </a:cubicBezTo>
                  <a:lnTo>
                    <a:pt x="0" y="124460"/>
                  </a:lnTo>
                  <a:cubicBezTo>
                    <a:pt x="0" y="55880"/>
                    <a:pt x="55880" y="0"/>
                    <a:pt x="124460" y="0"/>
                  </a:cubicBezTo>
                  <a:lnTo>
                    <a:pt x="981792" y="0"/>
                  </a:lnTo>
                  <a:cubicBezTo>
                    <a:pt x="1050372" y="0"/>
                    <a:pt x="1106252" y="55880"/>
                    <a:pt x="1106252" y="124460"/>
                  </a:cubicBezTo>
                  <a:lnTo>
                    <a:pt x="1106252" y="649283"/>
                  </a:lnTo>
                  <a:cubicBezTo>
                    <a:pt x="1106252" y="717863"/>
                    <a:pt x="1050372" y="773743"/>
                    <a:pt x="981792" y="773743"/>
                  </a:cubicBezTo>
                  <a:close/>
                </a:path>
              </a:pathLst>
            </a:custGeom>
            <a:solidFill>
              <a:srgbClr val="442F27"/>
            </a:solidFill>
          </p:spPr>
        </p:sp>
      </p:grpSp>
      <p:pic>
        <p:nvPicPr>
          <p:cNvPr id="23" name="Picture 2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33469">
            <a:off x="5079766" y="1286187"/>
            <a:ext cx="2095162" cy="1532087"/>
          </a:xfrm>
          <a:prstGeom prst="rect">
            <a:avLst/>
          </a:prstGeom>
        </p:spPr>
      </p:pic>
      <p:pic>
        <p:nvPicPr>
          <p:cNvPr id="24" name="Picture 2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3919" y="2825035"/>
            <a:ext cx="589561" cy="589561"/>
          </a:xfrm>
          <a:prstGeom prst="rect">
            <a:avLst/>
          </a:prstGeom>
        </p:spPr>
      </p:pic>
      <p:pic>
        <p:nvPicPr>
          <p:cNvPr id="30" name="Picture 3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98544" y="2019300"/>
            <a:ext cx="766828" cy="766828"/>
          </a:xfrm>
          <a:prstGeom prst="rect">
            <a:avLst/>
          </a:prstGeom>
        </p:spPr>
      </p:pic>
      <p:pic>
        <p:nvPicPr>
          <p:cNvPr id="31" name="Picture 3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39059" y="551462"/>
            <a:ext cx="477238" cy="477238"/>
          </a:xfrm>
          <a:prstGeom prst="rect">
            <a:avLst/>
          </a:prstGeom>
        </p:spPr>
      </p:pic>
      <p:pic>
        <p:nvPicPr>
          <p:cNvPr id="32" name="Picture 3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724620">
            <a:off x="15410193" y="6149096"/>
            <a:ext cx="562022" cy="1342143"/>
          </a:xfrm>
          <a:prstGeom prst="rect">
            <a:avLst/>
          </a:prstGeom>
        </p:spPr>
      </p:pic>
      <p:pic>
        <p:nvPicPr>
          <p:cNvPr id="33" name="Picture 23">
            <a:extLst>
              <a:ext uri="{FF2B5EF4-FFF2-40B4-BE49-F238E27FC236}">
                <a16:creationId xmlns:a16="http://schemas.microsoft.com/office/drawing/2014/main" id="{00586390-A665-0740-A37E-1CBEB5D150E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33469">
            <a:off x="5079765" y="5181025"/>
            <a:ext cx="2095162" cy="1532087"/>
          </a:xfrm>
          <a:prstGeom prst="rect">
            <a:avLst/>
          </a:prstGeom>
        </p:spPr>
      </p:pic>
      <p:sp>
        <p:nvSpPr>
          <p:cNvPr id="34" name="TextBox 33">
            <a:extLst>
              <a:ext uri="{FF2B5EF4-FFF2-40B4-BE49-F238E27FC236}">
                <a16:creationId xmlns:a16="http://schemas.microsoft.com/office/drawing/2014/main" id="{EEDD8FFF-801D-EB4F-B241-2AF9E3E139BA}"/>
              </a:ext>
            </a:extLst>
          </p:cNvPr>
          <p:cNvSpPr txBox="1"/>
          <p:nvPr/>
        </p:nvSpPr>
        <p:spPr>
          <a:xfrm>
            <a:off x="8084928" y="1768376"/>
            <a:ext cx="8440880" cy="2308324"/>
          </a:xfrm>
          <a:prstGeom prst="rect">
            <a:avLst/>
          </a:prstGeom>
          <a:noFill/>
        </p:spPr>
        <p:txBody>
          <a:bodyPr wrap="square" rtlCol="0">
            <a:spAutoFit/>
          </a:bodyPr>
          <a:lstStyle/>
          <a:p>
            <a:r>
              <a:rPr lang="en-VN" sz="4800" b="1" dirty="0">
                <a:solidFill>
                  <a:schemeClr val="bg1"/>
                </a:solidFill>
              </a:rPr>
              <a:t>- Châu Mĩ nằm ở </a:t>
            </a:r>
            <a:r>
              <a:rPr lang="en-VN" sz="4800" b="1" dirty="0">
                <a:solidFill>
                  <a:srgbClr val="FFFF00"/>
                </a:solidFill>
              </a:rPr>
              <a:t>bán cầu Tây</a:t>
            </a:r>
            <a:r>
              <a:rPr lang="en-VN" sz="4800" b="1" dirty="0">
                <a:solidFill>
                  <a:schemeClr val="bg1"/>
                </a:solidFill>
              </a:rPr>
              <a:t>, bao gồm </a:t>
            </a:r>
            <a:r>
              <a:rPr lang="en-VN" sz="4800" b="1" dirty="0">
                <a:solidFill>
                  <a:srgbClr val="FFFF00"/>
                </a:solidFill>
              </a:rPr>
              <a:t>Bắc Mĩ, Nam Mĩ </a:t>
            </a:r>
            <a:r>
              <a:rPr lang="en-VN" sz="4800" b="1" dirty="0">
                <a:solidFill>
                  <a:schemeClr val="bg1"/>
                </a:solidFill>
              </a:rPr>
              <a:t>và dải đất hẹp </a:t>
            </a:r>
            <a:r>
              <a:rPr lang="en-VN" sz="4800" b="1" dirty="0">
                <a:solidFill>
                  <a:srgbClr val="FFFF00"/>
                </a:solidFill>
              </a:rPr>
              <a:t>Trung Mĩ</a:t>
            </a:r>
            <a:r>
              <a:rPr lang="en-VN" sz="4800" b="1" dirty="0">
                <a:solidFill>
                  <a:schemeClr val="bg1"/>
                </a:solidFill>
              </a:rPr>
              <a:t>.</a:t>
            </a:r>
          </a:p>
        </p:txBody>
      </p:sp>
      <p:sp>
        <p:nvSpPr>
          <p:cNvPr id="35" name="TextBox 34">
            <a:extLst>
              <a:ext uri="{FF2B5EF4-FFF2-40B4-BE49-F238E27FC236}">
                <a16:creationId xmlns:a16="http://schemas.microsoft.com/office/drawing/2014/main" id="{A499FF6B-6965-6C4B-AB23-5928F4DC74E5}"/>
              </a:ext>
            </a:extLst>
          </p:cNvPr>
          <p:cNvSpPr txBox="1"/>
          <p:nvPr/>
        </p:nvSpPr>
        <p:spPr>
          <a:xfrm>
            <a:off x="8126441" y="5422282"/>
            <a:ext cx="8440880" cy="1569660"/>
          </a:xfrm>
          <a:prstGeom prst="rect">
            <a:avLst/>
          </a:prstGeom>
          <a:noFill/>
        </p:spPr>
        <p:txBody>
          <a:bodyPr wrap="square" rtlCol="0">
            <a:spAutoFit/>
          </a:bodyPr>
          <a:lstStyle/>
          <a:p>
            <a:r>
              <a:rPr lang="en-VN" sz="4800" b="1" dirty="0">
                <a:solidFill>
                  <a:schemeClr val="bg1"/>
                </a:solidFill>
              </a:rPr>
              <a:t>- Châu Mĩ có </a:t>
            </a:r>
            <a:r>
              <a:rPr lang="en-VN" sz="4800" b="1" dirty="0">
                <a:solidFill>
                  <a:srgbClr val="FFFF00"/>
                </a:solidFill>
              </a:rPr>
              <a:t>diện tích lớn thứ hai </a:t>
            </a:r>
            <a:r>
              <a:rPr lang="en-VN" sz="4800" b="1" dirty="0">
                <a:solidFill>
                  <a:schemeClr val="bg1"/>
                </a:solidFill>
              </a:rPr>
              <a:t>trên thế giới.</a:t>
            </a:r>
          </a:p>
        </p:txBody>
      </p:sp>
    </p:spTree>
    <p:extLst>
      <p:ext uri="{BB962C8B-B14F-4D97-AF65-F5344CB8AC3E}">
        <p14:creationId xmlns:p14="http://schemas.microsoft.com/office/powerpoint/2010/main" val="3148582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4" presetClass="entr" presetSubtype="1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0"/>
                                        </p:tgtEl>
                                        <p:attrNameLst>
                                          <p:attrName>r</p:attrName>
                                        </p:attrNameLst>
                                      </p:cBhvr>
                                    </p:animRot>
                                    <p:animRot by="-240000">
                                      <p:cBhvr>
                                        <p:cTn id="15" dur="200" fill="hold">
                                          <p:stCondLst>
                                            <p:cond delay="200"/>
                                          </p:stCondLst>
                                        </p:cTn>
                                        <p:tgtEl>
                                          <p:spTgt spid="30"/>
                                        </p:tgtEl>
                                        <p:attrNameLst>
                                          <p:attrName>r</p:attrName>
                                        </p:attrNameLst>
                                      </p:cBhvr>
                                    </p:animRot>
                                    <p:animRot by="240000">
                                      <p:cBhvr>
                                        <p:cTn id="16" dur="200" fill="hold">
                                          <p:stCondLst>
                                            <p:cond delay="400"/>
                                          </p:stCondLst>
                                        </p:cTn>
                                        <p:tgtEl>
                                          <p:spTgt spid="30"/>
                                        </p:tgtEl>
                                        <p:attrNameLst>
                                          <p:attrName>r</p:attrName>
                                        </p:attrNameLst>
                                      </p:cBhvr>
                                    </p:animRot>
                                    <p:animRot by="-240000">
                                      <p:cBhvr>
                                        <p:cTn id="17" dur="200" fill="hold">
                                          <p:stCondLst>
                                            <p:cond delay="600"/>
                                          </p:stCondLst>
                                        </p:cTn>
                                        <p:tgtEl>
                                          <p:spTgt spid="30"/>
                                        </p:tgtEl>
                                        <p:attrNameLst>
                                          <p:attrName>r</p:attrName>
                                        </p:attrNameLst>
                                      </p:cBhvr>
                                    </p:animRot>
                                    <p:animRot by="120000">
                                      <p:cBhvr>
                                        <p:cTn id="18" dur="200" fill="hold">
                                          <p:stCondLst>
                                            <p:cond delay="800"/>
                                          </p:stCondLst>
                                        </p:cTn>
                                        <p:tgtEl>
                                          <p:spTgt spid="30"/>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24"/>
                                        </p:tgtEl>
                                        <p:attrNameLst>
                                          <p:attrName>r</p:attrName>
                                        </p:attrNameLst>
                                      </p:cBhvr>
                                    </p:animRot>
                                    <p:animRot by="-240000">
                                      <p:cBhvr>
                                        <p:cTn id="21" dur="200" fill="hold">
                                          <p:stCondLst>
                                            <p:cond delay="200"/>
                                          </p:stCondLst>
                                        </p:cTn>
                                        <p:tgtEl>
                                          <p:spTgt spid="24"/>
                                        </p:tgtEl>
                                        <p:attrNameLst>
                                          <p:attrName>r</p:attrName>
                                        </p:attrNameLst>
                                      </p:cBhvr>
                                    </p:animRot>
                                    <p:animRot by="240000">
                                      <p:cBhvr>
                                        <p:cTn id="22" dur="200" fill="hold">
                                          <p:stCondLst>
                                            <p:cond delay="400"/>
                                          </p:stCondLst>
                                        </p:cTn>
                                        <p:tgtEl>
                                          <p:spTgt spid="24"/>
                                        </p:tgtEl>
                                        <p:attrNameLst>
                                          <p:attrName>r</p:attrName>
                                        </p:attrNameLst>
                                      </p:cBhvr>
                                    </p:animRot>
                                    <p:animRot by="-240000">
                                      <p:cBhvr>
                                        <p:cTn id="23" dur="200" fill="hold">
                                          <p:stCondLst>
                                            <p:cond delay="600"/>
                                          </p:stCondLst>
                                        </p:cTn>
                                        <p:tgtEl>
                                          <p:spTgt spid="24"/>
                                        </p:tgtEl>
                                        <p:attrNameLst>
                                          <p:attrName>r</p:attrName>
                                        </p:attrNameLst>
                                      </p:cBhvr>
                                    </p:animRot>
                                    <p:animRot by="120000">
                                      <p:cBhvr>
                                        <p:cTn id="24" dur="200" fill="hold">
                                          <p:stCondLst>
                                            <p:cond delay="800"/>
                                          </p:stCondLst>
                                        </p:cTn>
                                        <p:tgtEl>
                                          <p:spTgt spid="24"/>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31"/>
                                        </p:tgtEl>
                                        <p:attrNameLst>
                                          <p:attrName>r</p:attrName>
                                        </p:attrNameLst>
                                      </p:cBhvr>
                                    </p:animRot>
                                    <p:animRot by="-240000">
                                      <p:cBhvr>
                                        <p:cTn id="27" dur="200" fill="hold">
                                          <p:stCondLst>
                                            <p:cond delay="200"/>
                                          </p:stCondLst>
                                        </p:cTn>
                                        <p:tgtEl>
                                          <p:spTgt spid="31"/>
                                        </p:tgtEl>
                                        <p:attrNameLst>
                                          <p:attrName>r</p:attrName>
                                        </p:attrNameLst>
                                      </p:cBhvr>
                                    </p:animRot>
                                    <p:animRot by="240000">
                                      <p:cBhvr>
                                        <p:cTn id="28" dur="200" fill="hold">
                                          <p:stCondLst>
                                            <p:cond delay="400"/>
                                          </p:stCondLst>
                                        </p:cTn>
                                        <p:tgtEl>
                                          <p:spTgt spid="31"/>
                                        </p:tgtEl>
                                        <p:attrNameLst>
                                          <p:attrName>r</p:attrName>
                                        </p:attrNameLst>
                                      </p:cBhvr>
                                    </p:animRot>
                                    <p:animRot by="-240000">
                                      <p:cBhvr>
                                        <p:cTn id="29" dur="200" fill="hold">
                                          <p:stCondLst>
                                            <p:cond delay="600"/>
                                          </p:stCondLst>
                                        </p:cTn>
                                        <p:tgtEl>
                                          <p:spTgt spid="31"/>
                                        </p:tgtEl>
                                        <p:attrNameLst>
                                          <p:attrName>r</p:attrName>
                                        </p:attrNameLst>
                                      </p:cBhvr>
                                    </p:animRot>
                                    <p:animRot by="120000">
                                      <p:cBhvr>
                                        <p:cTn id="30" dur="200" fill="hold">
                                          <p:stCondLst>
                                            <p:cond delay="800"/>
                                          </p:stCondLst>
                                        </p:cTn>
                                        <p:tgtEl>
                                          <p:spTgt spid="31"/>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1000"/>
                                        <p:tgtEl>
                                          <p:spTgt spid="34"/>
                                        </p:tgtEl>
                                      </p:cBhvr>
                                    </p:animEffect>
                                    <p:anim calcmode="lin" valueType="num">
                                      <p:cBhvr>
                                        <p:cTn id="48" dur="1000" fill="hold"/>
                                        <p:tgtEl>
                                          <p:spTgt spid="34"/>
                                        </p:tgtEl>
                                        <p:attrNameLst>
                                          <p:attrName>ppt_x</p:attrName>
                                        </p:attrNameLst>
                                      </p:cBhvr>
                                      <p:tavLst>
                                        <p:tav tm="0">
                                          <p:val>
                                            <p:strVal val="#ppt_x"/>
                                          </p:val>
                                        </p:tav>
                                        <p:tav tm="100000">
                                          <p:val>
                                            <p:strVal val="#ppt_x"/>
                                          </p:val>
                                        </p:tav>
                                      </p:tavLst>
                                    </p:anim>
                                    <p:anim calcmode="lin" valueType="num">
                                      <p:cBhvr>
                                        <p:cTn id="4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1000"/>
                                        <p:tgtEl>
                                          <p:spTgt spid="35"/>
                                        </p:tgtEl>
                                      </p:cBhvr>
                                    </p:animEffect>
                                    <p:anim calcmode="lin" valueType="num">
                                      <p:cBhvr>
                                        <p:cTn id="62" dur="1000" fill="hold"/>
                                        <p:tgtEl>
                                          <p:spTgt spid="35"/>
                                        </p:tgtEl>
                                        <p:attrNameLst>
                                          <p:attrName>ppt_x</p:attrName>
                                        </p:attrNameLst>
                                      </p:cBhvr>
                                      <p:tavLst>
                                        <p:tav tm="0">
                                          <p:val>
                                            <p:strVal val="#ppt_x"/>
                                          </p:val>
                                        </p:tav>
                                        <p:tav tm="100000">
                                          <p:val>
                                            <p:strVal val="#ppt_x"/>
                                          </p:val>
                                        </p:tav>
                                      </p:tavLst>
                                    </p:anim>
                                    <p:anim calcmode="lin" valueType="num">
                                      <p:cBhvr>
                                        <p:cTn id="63" dur="1000" fill="hold"/>
                                        <p:tgtEl>
                                          <p:spTgt spid="35"/>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41185" y="-1052617"/>
            <a:ext cx="7390877" cy="7390877"/>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F15"/>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92796" flipH="1">
            <a:off x="-3441316" y="6662440"/>
            <a:ext cx="25170631" cy="911565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555185" y="1955438"/>
            <a:ext cx="9076215" cy="816859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38616" flipH="1">
            <a:off x="7244286" y="7385873"/>
            <a:ext cx="2095162" cy="1532087"/>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379035">
            <a:off x="1011451" y="583364"/>
            <a:ext cx="597206" cy="1426163"/>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292374">
            <a:off x="440130" y="7633615"/>
            <a:ext cx="1971920" cy="2106189"/>
          </a:xfrm>
          <a:prstGeom prst="rect">
            <a:avLst/>
          </a:prstGeom>
        </p:spPr>
      </p:pic>
      <p:sp>
        <p:nvSpPr>
          <p:cNvPr id="11" name="Google Shape;789;p35">
            <a:extLst>
              <a:ext uri="{FF2B5EF4-FFF2-40B4-BE49-F238E27FC236}">
                <a16:creationId xmlns:a16="http://schemas.microsoft.com/office/drawing/2014/main" id="{DF206CF1-3185-B949-8B93-0FD581B65467}"/>
              </a:ext>
            </a:extLst>
          </p:cNvPr>
          <p:cNvSpPr txBox="1">
            <a:spLocks/>
          </p:cNvSpPr>
          <p:nvPr/>
        </p:nvSpPr>
        <p:spPr>
          <a:xfrm>
            <a:off x="1524000" y="3097243"/>
            <a:ext cx="9040051" cy="25293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spcBef>
                <a:spcPts val="0"/>
              </a:spcBef>
            </a:pPr>
            <a:r>
              <a:rPr lang="en-US" sz="16600" b="1" err="1">
                <a:solidFill>
                  <a:schemeClr val="accent6">
                    <a:lumMod val="50000"/>
                  </a:schemeClr>
                </a:solidFill>
                <a:latin typeface="UTM Alberta Heavy" panose="02040603050506020204" pitchFamily="18" charset="0"/>
                <a:cs typeface="Calibri" panose="020F0502020204030204" pitchFamily="34" charset="0"/>
              </a:rPr>
              <a:t>Đặc</a:t>
            </a:r>
            <a:r>
              <a:rPr lang="en-US" sz="16600" b="1">
                <a:solidFill>
                  <a:schemeClr val="accent6">
                    <a:lumMod val="50000"/>
                  </a:schemeClr>
                </a:solidFill>
                <a:latin typeface="UTM Alberta Heavy" panose="02040603050506020204" pitchFamily="18" charset="0"/>
                <a:cs typeface="Calibri" panose="020F0502020204030204" pitchFamily="34" charset="0"/>
              </a:rPr>
              <a:t> điểm</a:t>
            </a:r>
            <a:endParaRPr lang="vi-VN" sz="16600" b="1" dirty="0">
              <a:solidFill>
                <a:schemeClr val="accent6">
                  <a:lumMod val="50000"/>
                </a:schemeClr>
              </a:solidFill>
              <a:latin typeface="UTM Alberta Heavy" panose="02040603050506020204" pitchFamily="18" charset="0"/>
              <a:cs typeface="Calibri" panose="020F0502020204030204" pitchFamily="34" charset="0"/>
            </a:endParaRPr>
          </a:p>
          <a:p>
            <a:pPr algn="r">
              <a:spcBef>
                <a:spcPts val="0"/>
              </a:spcBef>
            </a:pPr>
            <a:r>
              <a:rPr lang="en-US" sz="16600" b="1">
                <a:solidFill>
                  <a:schemeClr val="accent6">
                    <a:lumMod val="50000"/>
                  </a:schemeClr>
                </a:solidFill>
                <a:latin typeface="UTM Alberta Heavy" panose="02040603050506020204" pitchFamily="18" charset="0"/>
                <a:cs typeface="Calibri" panose="020F0502020204030204" pitchFamily="34" charset="0"/>
              </a:rPr>
              <a:t>tự </a:t>
            </a:r>
            <a:r>
              <a:rPr lang="en-US" sz="16600" b="1" dirty="0" err="1">
                <a:solidFill>
                  <a:schemeClr val="accent6">
                    <a:lumMod val="50000"/>
                  </a:schemeClr>
                </a:solidFill>
                <a:latin typeface="UTM Alberta Heavy" panose="02040603050506020204" pitchFamily="18" charset="0"/>
                <a:cs typeface="Calibri" panose="020F0502020204030204" pitchFamily="34" charset="0"/>
              </a:rPr>
              <a:t>nhiên</a:t>
            </a:r>
            <a:endParaRPr lang="en-US" sz="16600" b="1" dirty="0">
              <a:solidFill>
                <a:schemeClr val="accent6">
                  <a:lumMod val="50000"/>
                </a:schemeClr>
              </a:solidFill>
              <a:latin typeface="UTM Alberta Heavy" panose="02040603050506020204" pitchFamily="18"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18" presetClass="entr" presetSubtype="1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par>
                                <p:cTn id="12" presetID="55"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par>
                          <p:cTn id="17" fill="hold">
                            <p:stCondLst>
                              <p:cond delay="1000"/>
                            </p:stCondLst>
                            <p:childTnLst>
                              <p:par>
                                <p:cTn id="18" presetID="6" presetClass="entr" presetSubtype="16"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par>
                          <p:cTn id="21" fill="hold">
                            <p:stCondLst>
                              <p:cond delay="3000"/>
                            </p:stCondLst>
                            <p:childTnLst>
                              <p:par>
                                <p:cTn id="22" presetID="18" presetClass="entr" presetSubtype="12"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downLeft)">
                                      <p:cBhvr>
                                        <p:cTn id="24" dur="500"/>
                                        <p:tgtEl>
                                          <p:spTgt spid="8"/>
                                        </p:tgtEl>
                                      </p:cBhvr>
                                    </p:animEffect>
                                  </p:childTnLst>
                                </p:cTn>
                              </p:par>
                            </p:childTnLst>
                          </p:cTn>
                        </p:par>
                        <p:par>
                          <p:cTn id="25" fill="hold">
                            <p:stCondLst>
                              <p:cond delay="3500"/>
                            </p:stCondLst>
                            <p:childTnLst>
                              <p:par>
                                <p:cTn id="26" presetID="2" presetClass="entr" presetSubtype="4"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1128</Words>
  <Application>Microsoft Office PowerPoint</Application>
  <PresentationFormat>Custom</PresentationFormat>
  <Paragraphs>205</Paragraphs>
  <Slides>35</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UTM Alberta Heavy</vt:lpstr>
      <vt:lpstr>Arial</vt:lpstr>
      <vt:lpstr>VNI-Broad</vt:lpstr>
      <vt:lpstr>Calibri</vt:lpstr>
      <vt:lpstr>iCiel Cadena</vt:lpstr>
      <vt:lpstr>UTM Isadora</vt:lpstr>
      <vt:lpstr>Jua</vt:lpstr>
      <vt:lpstr>Barlow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sao của Địa - Châu Mĩ</dc:title>
  <cp:lastModifiedBy>Quang Phạm</cp:lastModifiedBy>
  <cp:revision>9</cp:revision>
  <dcterms:created xsi:type="dcterms:W3CDTF">2006-08-16T00:00:00Z</dcterms:created>
  <dcterms:modified xsi:type="dcterms:W3CDTF">2023-03-21T13:32:55Z</dcterms:modified>
  <dc:identifier>DAE5VBvIY_w</dc:identifier>
</cp:coreProperties>
</file>