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78" r:id="rId4"/>
    <p:sldMasterId id="2147483680" r:id="rId5"/>
    <p:sldMasterId id="2147483692" r:id="rId6"/>
    <p:sldMasterId id="2147483694" r:id="rId7"/>
    <p:sldMasterId id="2147483696" r:id="rId8"/>
  </p:sldMasterIdLst>
  <p:notesMasterIdLst>
    <p:notesMasterId r:id="rId39"/>
  </p:notesMasterIdLst>
  <p:sldIdLst>
    <p:sldId id="263" r:id="rId9"/>
    <p:sldId id="320" r:id="rId10"/>
    <p:sldId id="321" r:id="rId11"/>
    <p:sldId id="322" r:id="rId12"/>
    <p:sldId id="323" r:id="rId13"/>
    <p:sldId id="324" r:id="rId14"/>
    <p:sldId id="290" r:id="rId15"/>
    <p:sldId id="2642" r:id="rId16"/>
    <p:sldId id="286" r:id="rId17"/>
    <p:sldId id="270" r:id="rId18"/>
    <p:sldId id="271" r:id="rId19"/>
    <p:sldId id="2643" r:id="rId20"/>
    <p:sldId id="2644" r:id="rId21"/>
    <p:sldId id="2645" r:id="rId22"/>
    <p:sldId id="2646" r:id="rId23"/>
    <p:sldId id="2647" r:id="rId24"/>
    <p:sldId id="2648" r:id="rId25"/>
    <p:sldId id="2649" r:id="rId26"/>
    <p:sldId id="2650" r:id="rId27"/>
    <p:sldId id="493" r:id="rId28"/>
    <p:sldId id="2651" r:id="rId29"/>
    <p:sldId id="260" r:id="rId30"/>
    <p:sldId id="283" r:id="rId31"/>
    <p:sldId id="2652" r:id="rId32"/>
    <p:sldId id="8631" r:id="rId33"/>
    <p:sldId id="477" r:id="rId34"/>
    <p:sldId id="8629" r:id="rId35"/>
    <p:sldId id="8630" r:id="rId36"/>
    <p:sldId id="301" r:id="rId37"/>
    <p:sldId id="26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EBC5B-0343-4C1B-9968-E3B6185D35B9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DAF46-618E-412D-B638-73AF33ABB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63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50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357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707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981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96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365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14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879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00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xong</a:t>
            </a:r>
            <a:r>
              <a:rPr lang="en-US" altLang="zh-CN" dirty="0"/>
              <a:t> </a:t>
            </a:r>
            <a:r>
              <a:rPr lang="en-US" altLang="zh-CN" dirty="0" err="1"/>
              <a:t>hết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tiếp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6B7E2-0617-4AC1-993F-2E58B2FF1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205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028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192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3932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50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6B7E2-0617-4AC1-993F-2E58B2FF1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4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741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34A405-9C7F-4DE0-AD81-14AC81E24F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020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38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145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127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9249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13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054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774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1249" y="170148"/>
            <a:ext cx="10515600" cy="511953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83AA03"/>
                </a:solidFill>
                <a:effectLst>
                  <a:glow rad="127000">
                    <a:schemeClr val="bg1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82101"/>
            <a:ext cx="12192000" cy="6175899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9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D78666-0AC1-4C17-A327-7232150460D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1709F-6804-42DA-A477-9D1506A6D7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94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522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10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217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2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40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39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84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00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79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94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93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494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63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493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552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75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89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0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4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8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65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765A9-695E-494C-879A-CCAEE489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75CA1-D6A6-4D38-9DE2-50958B1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E50A3-098C-4739-A19F-6FFD1DE3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25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57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214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4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23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32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BDF9DDA0-B731-1035-F761-A9837D13A0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875" y="4191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6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47BFC00-268E-F977-7F31-CCCB47DC982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875" y="4191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1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90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510A866-A089-401F-AB7E-FFF658CA6E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4169" y="-188373"/>
            <a:ext cx="1593333" cy="15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2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269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510A866-A089-401F-AB7E-FFF658CA6E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4169" y="-188373"/>
            <a:ext cx="1593333" cy="15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4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579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585C811-7B98-40DF-A56C-4B907E98E38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875" y="4191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4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.xml"/><Relationship Id="rId18" Type="http://schemas.openxmlformats.org/officeDocument/2006/relationships/image" Target="../media/image24.gi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7.png"/><Relationship Id="rId7" Type="http://schemas.openxmlformats.org/officeDocument/2006/relationships/slide" Target="slide3.xml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audio" Target="../media/media1.wma"/><Relationship Id="rId16" Type="http://schemas.openxmlformats.org/officeDocument/2006/relationships/slide" Target="slide28.xml"/><Relationship Id="rId20" Type="http://schemas.openxmlformats.org/officeDocument/2006/relationships/image" Target="../media/image26.gif"/><Relationship Id="rId1" Type="http://schemas.microsoft.com/office/2007/relationships/media" Target="../media/media1.wma"/><Relationship Id="rId6" Type="http://schemas.openxmlformats.org/officeDocument/2006/relationships/image" Target="../media/image17.jpg"/><Relationship Id="rId11" Type="http://schemas.openxmlformats.org/officeDocument/2006/relationships/slide" Target="slide6.xml"/><Relationship Id="rId5" Type="http://schemas.openxmlformats.org/officeDocument/2006/relationships/audio" Target="../media/audio1.wav"/><Relationship Id="rId15" Type="http://schemas.openxmlformats.org/officeDocument/2006/relationships/image" Target="../media/image22.png"/><Relationship Id="rId23" Type="http://schemas.openxmlformats.org/officeDocument/2006/relationships/slide" Target="slide7.xml"/><Relationship Id="rId10" Type="http://schemas.openxmlformats.org/officeDocument/2006/relationships/image" Target="../media/image19.png"/><Relationship Id="rId19" Type="http://schemas.openxmlformats.org/officeDocument/2006/relationships/image" Target="../media/image25.gif"/><Relationship Id="rId4" Type="http://schemas.openxmlformats.org/officeDocument/2006/relationships/notesSlide" Target="../notesSlides/notesSlide2.xml"/><Relationship Id="rId9" Type="http://schemas.openxmlformats.org/officeDocument/2006/relationships/slide" Target="slide4.xml"/><Relationship Id="rId14" Type="http://schemas.openxmlformats.org/officeDocument/2006/relationships/image" Target="../media/image21.png"/><Relationship Id="rId22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png"/><Relationship Id="rId11" Type="http://schemas.openxmlformats.org/officeDocument/2006/relationships/image" Target="../media/image62.png"/><Relationship Id="rId5" Type="http://schemas.openxmlformats.org/officeDocument/2006/relationships/image" Target="../media/image36.png"/><Relationship Id="rId10" Type="http://schemas.openxmlformats.org/officeDocument/2006/relationships/image" Target="../media/image15.png"/><Relationship Id="rId4" Type="http://schemas.openxmlformats.org/officeDocument/2006/relationships/image" Target="../media/image35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png"/><Relationship Id="rId11" Type="http://schemas.openxmlformats.org/officeDocument/2006/relationships/image" Target="../media/image49.png"/><Relationship Id="rId5" Type="http://schemas.openxmlformats.org/officeDocument/2006/relationships/image" Target="../media/image36.png"/><Relationship Id="rId10" Type="http://schemas.openxmlformats.org/officeDocument/2006/relationships/image" Target="../media/image15.png"/><Relationship Id="rId4" Type="http://schemas.openxmlformats.org/officeDocument/2006/relationships/image" Target="../media/image35.png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77.png"/><Relationship Id="rId5" Type="http://schemas.openxmlformats.org/officeDocument/2006/relationships/image" Target="../media/image14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39.png"/><Relationship Id="rId5" Type="http://schemas.openxmlformats.org/officeDocument/2006/relationships/image" Target="../media/image14.png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6.png"/><Relationship Id="rId4" Type="http://schemas.openxmlformats.org/officeDocument/2006/relationships/image" Target="../media/image37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8048508" cy="3366505"/>
            <a:chOff x="1852946" y="-485322"/>
            <a:chExt cx="8048508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364361" y="1557744"/>
              <a:ext cx="553709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Khởi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động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210300" y="790170"/>
            <a:ext cx="544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Từng hình thể hiện dạng địa hình nào ? Vì sao?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89B239-3393-4CA6-90C2-2FDA30F5521B}"/>
              </a:ext>
            </a:extLst>
          </p:cNvPr>
          <p:cNvSpPr/>
          <p:nvPr/>
        </p:nvSpPr>
        <p:spPr>
          <a:xfrm>
            <a:off x="1304924" y="2582423"/>
            <a:ext cx="3657601" cy="684652"/>
          </a:xfrm>
          <a:custGeom>
            <a:avLst/>
            <a:gdLst>
              <a:gd name="connsiteX0" fmla="*/ 0 w 3657601"/>
              <a:gd name="connsiteY0" fmla="*/ 114111 h 684652"/>
              <a:gd name="connsiteX1" fmla="*/ 114111 w 3657601"/>
              <a:gd name="connsiteY1" fmla="*/ 0 h 684652"/>
              <a:gd name="connsiteX2" fmla="*/ 754262 w 3657601"/>
              <a:gd name="connsiteY2" fmla="*/ 0 h 684652"/>
              <a:gd name="connsiteX3" fmla="*/ 1291531 w 3657601"/>
              <a:gd name="connsiteY3" fmla="*/ 0 h 684652"/>
              <a:gd name="connsiteX4" fmla="*/ 1794507 w 3657601"/>
              <a:gd name="connsiteY4" fmla="*/ 0 h 684652"/>
              <a:gd name="connsiteX5" fmla="*/ 2297482 w 3657601"/>
              <a:gd name="connsiteY5" fmla="*/ 0 h 684652"/>
              <a:gd name="connsiteX6" fmla="*/ 2834752 w 3657601"/>
              <a:gd name="connsiteY6" fmla="*/ 0 h 684652"/>
              <a:gd name="connsiteX7" fmla="*/ 3543490 w 3657601"/>
              <a:gd name="connsiteY7" fmla="*/ 0 h 684652"/>
              <a:gd name="connsiteX8" fmla="*/ 3657601 w 3657601"/>
              <a:gd name="connsiteY8" fmla="*/ 114111 h 684652"/>
              <a:gd name="connsiteX9" fmla="*/ 3657601 w 3657601"/>
              <a:gd name="connsiteY9" fmla="*/ 570541 h 684652"/>
              <a:gd name="connsiteX10" fmla="*/ 3543490 w 3657601"/>
              <a:gd name="connsiteY10" fmla="*/ 684652 h 684652"/>
              <a:gd name="connsiteX11" fmla="*/ 3074808 w 3657601"/>
              <a:gd name="connsiteY11" fmla="*/ 684652 h 684652"/>
              <a:gd name="connsiteX12" fmla="*/ 2606126 w 3657601"/>
              <a:gd name="connsiteY12" fmla="*/ 684652 h 684652"/>
              <a:gd name="connsiteX13" fmla="*/ 2000269 w 3657601"/>
              <a:gd name="connsiteY13" fmla="*/ 684652 h 684652"/>
              <a:gd name="connsiteX14" fmla="*/ 1463000 w 3657601"/>
              <a:gd name="connsiteY14" fmla="*/ 684652 h 684652"/>
              <a:gd name="connsiteX15" fmla="*/ 822849 w 3657601"/>
              <a:gd name="connsiteY15" fmla="*/ 684652 h 684652"/>
              <a:gd name="connsiteX16" fmla="*/ 114111 w 3657601"/>
              <a:gd name="connsiteY16" fmla="*/ 684652 h 684652"/>
              <a:gd name="connsiteX17" fmla="*/ 0 w 3657601"/>
              <a:gd name="connsiteY17" fmla="*/ 570541 h 684652"/>
              <a:gd name="connsiteX18" fmla="*/ 0 w 3657601"/>
              <a:gd name="connsiteY18" fmla="*/ 114111 h 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57601" h="684652" fill="none" extrusionOk="0">
                <a:moveTo>
                  <a:pt x="0" y="114111"/>
                </a:moveTo>
                <a:cubicBezTo>
                  <a:pt x="-9168" y="47326"/>
                  <a:pt x="49646" y="-1778"/>
                  <a:pt x="114111" y="0"/>
                </a:cubicBezTo>
                <a:cubicBezTo>
                  <a:pt x="325303" y="-41325"/>
                  <a:pt x="454133" y="20319"/>
                  <a:pt x="754262" y="0"/>
                </a:cubicBezTo>
                <a:cubicBezTo>
                  <a:pt x="1054391" y="-20319"/>
                  <a:pt x="1178545" y="55941"/>
                  <a:pt x="1291531" y="0"/>
                </a:cubicBezTo>
                <a:cubicBezTo>
                  <a:pt x="1404517" y="-55941"/>
                  <a:pt x="1587605" y="1129"/>
                  <a:pt x="1794507" y="0"/>
                </a:cubicBezTo>
                <a:cubicBezTo>
                  <a:pt x="2001409" y="-1129"/>
                  <a:pt x="2142366" y="30446"/>
                  <a:pt x="2297482" y="0"/>
                </a:cubicBezTo>
                <a:cubicBezTo>
                  <a:pt x="2452598" y="-30446"/>
                  <a:pt x="2650498" y="35234"/>
                  <a:pt x="2834752" y="0"/>
                </a:cubicBezTo>
                <a:cubicBezTo>
                  <a:pt x="3019006" y="-35234"/>
                  <a:pt x="3313124" y="75096"/>
                  <a:pt x="3543490" y="0"/>
                </a:cubicBezTo>
                <a:cubicBezTo>
                  <a:pt x="3604280" y="3872"/>
                  <a:pt x="3657497" y="52769"/>
                  <a:pt x="3657601" y="114111"/>
                </a:cubicBezTo>
                <a:cubicBezTo>
                  <a:pt x="3669296" y="288144"/>
                  <a:pt x="3620757" y="364372"/>
                  <a:pt x="3657601" y="570541"/>
                </a:cubicBezTo>
                <a:cubicBezTo>
                  <a:pt x="3656802" y="622874"/>
                  <a:pt x="3618837" y="687354"/>
                  <a:pt x="3543490" y="684652"/>
                </a:cubicBezTo>
                <a:cubicBezTo>
                  <a:pt x="3315599" y="700638"/>
                  <a:pt x="3183108" y="635119"/>
                  <a:pt x="3074808" y="684652"/>
                </a:cubicBezTo>
                <a:cubicBezTo>
                  <a:pt x="2966508" y="734185"/>
                  <a:pt x="2765644" y="663062"/>
                  <a:pt x="2606126" y="684652"/>
                </a:cubicBezTo>
                <a:cubicBezTo>
                  <a:pt x="2446608" y="706242"/>
                  <a:pt x="2217493" y="652392"/>
                  <a:pt x="2000269" y="684652"/>
                </a:cubicBezTo>
                <a:cubicBezTo>
                  <a:pt x="1783045" y="716912"/>
                  <a:pt x="1571438" y="662033"/>
                  <a:pt x="1463000" y="684652"/>
                </a:cubicBezTo>
                <a:cubicBezTo>
                  <a:pt x="1354562" y="707271"/>
                  <a:pt x="1045639" y="677480"/>
                  <a:pt x="822849" y="684652"/>
                </a:cubicBezTo>
                <a:cubicBezTo>
                  <a:pt x="600059" y="691824"/>
                  <a:pt x="329518" y="674697"/>
                  <a:pt x="114111" y="684652"/>
                </a:cubicBezTo>
                <a:cubicBezTo>
                  <a:pt x="53989" y="691843"/>
                  <a:pt x="11217" y="637008"/>
                  <a:pt x="0" y="570541"/>
                </a:cubicBezTo>
                <a:cubicBezTo>
                  <a:pt x="-50864" y="378021"/>
                  <a:pt x="19411" y="307986"/>
                  <a:pt x="0" y="114111"/>
                </a:cubicBezTo>
                <a:close/>
              </a:path>
              <a:path w="3657601" h="684652" stroke="0" extrusionOk="0">
                <a:moveTo>
                  <a:pt x="0" y="114111"/>
                </a:moveTo>
                <a:cubicBezTo>
                  <a:pt x="-12399" y="57116"/>
                  <a:pt x="62185" y="14887"/>
                  <a:pt x="114111" y="0"/>
                </a:cubicBezTo>
                <a:cubicBezTo>
                  <a:pt x="296633" y="-62202"/>
                  <a:pt x="567300" y="9653"/>
                  <a:pt x="754262" y="0"/>
                </a:cubicBezTo>
                <a:cubicBezTo>
                  <a:pt x="941224" y="-9653"/>
                  <a:pt x="1228297" y="41955"/>
                  <a:pt x="1394412" y="0"/>
                </a:cubicBezTo>
                <a:cubicBezTo>
                  <a:pt x="1560527" y="-41955"/>
                  <a:pt x="1792249" y="37986"/>
                  <a:pt x="2034563" y="0"/>
                </a:cubicBezTo>
                <a:cubicBezTo>
                  <a:pt x="2276877" y="-37986"/>
                  <a:pt x="2308666" y="38939"/>
                  <a:pt x="2537539" y="0"/>
                </a:cubicBezTo>
                <a:cubicBezTo>
                  <a:pt x="2766412" y="-38939"/>
                  <a:pt x="2831523" y="48004"/>
                  <a:pt x="3006221" y="0"/>
                </a:cubicBezTo>
                <a:cubicBezTo>
                  <a:pt x="3180919" y="-48004"/>
                  <a:pt x="3311811" y="20930"/>
                  <a:pt x="3543490" y="0"/>
                </a:cubicBezTo>
                <a:cubicBezTo>
                  <a:pt x="3608885" y="-14927"/>
                  <a:pt x="3661003" y="43544"/>
                  <a:pt x="3657601" y="114111"/>
                </a:cubicBezTo>
                <a:cubicBezTo>
                  <a:pt x="3682178" y="335845"/>
                  <a:pt x="3617610" y="365225"/>
                  <a:pt x="3657601" y="570541"/>
                </a:cubicBezTo>
                <a:cubicBezTo>
                  <a:pt x="3659473" y="632631"/>
                  <a:pt x="3613630" y="677169"/>
                  <a:pt x="3543490" y="684652"/>
                </a:cubicBezTo>
                <a:cubicBezTo>
                  <a:pt x="3409997" y="701366"/>
                  <a:pt x="3151117" y="672615"/>
                  <a:pt x="3006221" y="684652"/>
                </a:cubicBezTo>
                <a:cubicBezTo>
                  <a:pt x="2861325" y="696689"/>
                  <a:pt x="2650122" y="637600"/>
                  <a:pt x="2434657" y="684652"/>
                </a:cubicBezTo>
                <a:cubicBezTo>
                  <a:pt x="2219192" y="731704"/>
                  <a:pt x="2072495" y="646502"/>
                  <a:pt x="1965976" y="684652"/>
                </a:cubicBezTo>
                <a:cubicBezTo>
                  <a:pt x="1859457" y="722802"/>
                  <a:pt x="1650985" y="630297"/>
                  <a:pt x="1428706" y="684652"/>
                </a:cubicBezTo>
                <a:cubicBezTo>
                  <a:pt x="1206427" y="739007"/>
                  <a:pt x="1056731" y="680555"/>
                  <a:pt x="788556" y="684652"/>
                </a:cubicBezTo>
                <a:cubicBezTo>
                  <a:pt x="520381" y="688749"/>
                  <a:pt x="350332" y="633073"/>
                  <a:pt x="114111" y="684652"/>
                </a:cubicBezTo>
                <a:cubicBezTo>
                  <a:pt x="56229" y="680169"/>
                  <a:pt x="-8900" y="636537"/>
                  <a:pt x="0" y="570541"/>
                </a:cubicBezTo>
                <a:cubicBezTo>
                  <a:pt x="-699" y="442886"/>
                  <a:pt x="10989" y="297722"/>
                  <a:pt x="0" y="11411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409931133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Thảo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luận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8194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796382" y="2126512"/>
            <a:ext cx="1859475" cy="3785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C9D24E-6A8C-54F9-FADB-B31369BB1F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5860" y="667771"/>
            <a:ext cx="6005080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78186" y="2579914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hồ vì đây là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vùng trũng tụ nước, bao quanh là đất cao.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6EF7B-6D99-CE6B-C376-23C840ECA9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87" y="2609850"/>
            <a:ext cx="4080702" cy="3314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7156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710543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sông vì đây là dòng nước lớn chảy trên cao xuống thấp.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7C95EE-0378-1808-0273-3E40BE1B55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2" y="2628899"/>
            <a:ext cx="3948032" cy="3228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5127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66700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núi vì nhô cao, đỉnh nhọn và dốc.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DB089-473D-690A-8940-F727E81F5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5" y="2647950"/>
            <a:ext cx="3936246" cy="3181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34556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66700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Cao nguyên vì nằm ở sát chân núi, cao nhưng bằng phẳng.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6089CB-EC34-B7EC-97B4-318F006D7A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287" y="2695574"/>
            <a:ext cx="3834095" cy="3152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5163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66700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đồi vì đây là vùng đất nhô cao nhưng đỉnh tròn, dốc thoải.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DDB00D-434D-4199-C986-579E11F4A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9" y="2443162"/>
            <a:ext cx="3762375" cy="3238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4640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66700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đồng bằng vì vùng đất này bằng phẳng, không nằm sát chân núi.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FEFF86-63D5-1D9B-42F8-35D7CEF6F8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2643187"/>
            <a:ext cx="3972448" cy="3224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593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sp>
        <p:nvSpPr>
          <p:cNvPr id="2" name="Speech Bubble: Rectangle with Corners Rounded 4">
            <a:extLst>
              <a:ext uri="{FF2B5EF4-FFF2-40B4-BE49-F238E27FC236}">
                <a16:creationId xmlns:a16="http://schemas.microsoft.com/office/drawing/2014/main" id="{8389BD7A-4835-7783-B243-7B0992301482}"/>
              </a:ext>
            </a:extLst>
          </p:cNvPr>
          <p:cNvSpPr/>
          <p:nvPr/>
        </p:nvSpPr>
        <p:spPr>
          <a:xfrm flipH="1">
            <a:off x="5067300" y="2667000"/>
            <a:ext cx="6819900" cy="230208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 dạng địa hình biển vì đây là vùng nước rộng lớn, không nhìn thấy hết được các vùng xung quanh.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9B7B-FDA6-283A-633D-1AF5577A1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11" y="1242453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2FCC33-460F-84D7-60E1-26A807F841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532" y="2733675"/>
            <a:ext cx="4455459" cy="2705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927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CF647E-A09C-F21C-B8CD-55338A524E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0336" y="2780866"/>
            <a:ext cx="6759863" cy="158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9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122"/>
          <p:cNvSpPr>
            <a:spLocks/>
          </p:cNvSpPr>
          <p:nvPr/>
        </p:nvSpPr>
        <p:spPr bwMode="auto">
          <a:xfrm>
            <a:off x="-130969" y="6424845"/>
            <a:ext cx="12552363" cy="444501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20FF5834-5D6E-4DE6-A797-9043FEEBAA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r="6994"/>
          <a:stretch/>
        </p:blipFill>
        <p:spPr>
          <a:xfrm>
            <a:off x="5904800" y="1469894"/>
            <a:ext cx="5217834" cy="4319985"/>
          </a:xfrm>
          <a:prstGeom prst="rect">
            <a:avLst/>
          </a:prstGeom>
        </p:spPr>
      </p:pic>
      <p:sp>
        <p:nvSpPr>
          <p:cNvPr id="160" name="TextBox 159"/>
          <p:cNvSpPr txBox="1"/>
          <p:nvPr/>
        </p:nvSpPr>
        <p:spPr>
          <a:xfrm>
            <a:off x="9596193" y="4108462"/>
            <a:ext cx="1847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76" name="Oval 28"/>
          <p:cNvSpPr>
            <a:spLocks noChangeArrowheads="1"/>
          </p:cNvSpPr>
          <p:nvPr/>
        </p:nvSpPr>
        <p:spPr bwMode="auto">
          <a:xfrm>
            <a:off x="8156575" y="126320"/>
            <a:ext cx="682625" cy="682625"/>
          </a:xfrm>
          <a:prstGeom prst="ellipse">
            <a:avLst/>
          </a:prstGeom>
          <a:solidFill>
            <a:srgbClr val="FFD0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7" name="Freeform 56"/>
          <p:cNvSpPr>
            <a:spLocks/>
          </p:cNvSpPr>
          <p:nvPr/>
        </p:nvSpPr>
        <p:spPr bwMode="auto">
          <a:xfrm>
            <a:off x="3313113" y="302532"/>
            <a:ext cx="412750" cy="201613"/>
          </a:xfrm>
          <a:custGeom>
            <a:avLst/>
            <a:gdLst>
              <a:gd name="T0" fmla="*/ 1 w 96"/>
              <a:gd name="T1" fmla="*/ 47 h 47"/>
              <a:gd name="T2" fmla="*/ 0 w 96"/>
              <a:gd name="T3" fmla="*/ 42 h 47"/>
              <a:gd name="T4" fmla="*/ 3 w 96"/>
              <a:gd name="T5" fmla="*/ 31 h 47"/>
              <a:gd name="T6" fmla="*/ 16 w 96"/>
              <a:gd name="T7" fmla="*/ 21 h 47"/>
              <a:gd name="T8" fmla="*/ 28 w 96"/>
              <a:gd name="T9" fmla="*/ 21 h 47"/>
              <a:gd name="T10" fmla="*/ 32 w 96"/>
              <a:gd name="T11" fmla="*/ 23 h 47"/>
              <a:gd name="T12" fmla="*/ 33 w 96"/>
              <a:gd name="T13" fmla="*/ 15 h 47"/>
              <a:gd name="T14" fmla="*/ 38 w 96"/>
              <a:gd name="T15" fmla="*/ 7 h 47"/>
              <a:gd name="T16" fmla="*/ 42 w 96"/>
              <a:gd name="T17" fmla="*/ 4 h 47"/>
              <a:gd name="T18" fmla="*/ 54 w 96"/>
              <a:gd name="T19" fmla="*/ 0 h 47"/>
              <a:gd name="T20" fmla="*/ 66 w 96"/>
              <a:gd name="T21" fmla="*/ 4 h 47"/>
              <a:gd name="T22" fmla="*/ 66 w 96"/>
              <a:gd name="T23" fmla="*/ 4 h 47"/>
              <a:gd name="T24" fmla="*/ 76 w 96"/>
              <a:gd name="T25" fmla="*/ 16 h 47"/>
              <a:gd name="T26" fmla="*/ 76 w 96"/>
              <a:gd name="T27" fmla="*/ 27 h 47"/>
              <a:gd name="T28" fmla="*/ 75 w 96"/>
              <a:gd name="T29" fmla="*/ 30 h 47"/>
              <a:gd name="T30" fmla="*/ 79 w 96"/>
              <a:gd name="T31" fmla="*/ 29 h 47"/>
              <a:gd name="T32" fmla="*/ 95 w 96"/>
              <a:gd name="T33" fmla="*/ 47 h 47"/>
              <a:gd name="T34" fmla="*/ 1 w 96"/>
              <a:gd name="T3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47">
                <a:moveTo>
                  <a:pt x="1" y="47"/>
                </a:moveTo>
                <a:cubicBezTo>
                  <a:pt x="1" y="45"/>
                  <a:pt x="0" y="44"/>
                  <a:pt x="0" y="42"/>
                </a:cubicBezTo>
                <a:cubicBezTo>
                  <a:pt x="0" y="38"/>
                  <a:pt x="1" y="34"/>
                  <a:pt x="3" y="31"/>
                </a:cubicBezTo>
                <a:cubicBezTo>
                  <a:pt x="6" y="27"/>
                  <a:pt x="11" y="23"/>
                  <a:pt x="16" y="21"/>
                </a:cubicBezTo>
                <a:cubicBezTo>
                  <a:pt x="22" y="20"/>
                  <a:pt x="22" y="21"/>
                  <a:pt x="28" y="21"/>
                </a:cubicBezTo>
                <a:cubicBezTo>
                  <a:pt x="30" y="22"/>
                  <a:pt x="31" y="22"/>
                  <a:pt x="32" y="23"/>
                </a:cubicBezTo>
                <a:cubicBezTo>
                  <a:pt x="32" y="20"/>
                  <a:pt x="32" y="18"/>
                  <a:pt x="33" y="15"/>
                </a:cubicBezTo>
                <a:cubicBezTo>
                  <a:pt x="34" y="12"/>
                  <a:pt x="35" y="9"/>
                  <a:pt x="38" y="7"/>
                </a:cubicBezTo>
                <a:cubicBezTo>
                  <a:pt x="39" y="6"/>
                  <a:pt x="40" y="5"/>
                  <a:pt x="42" y="4"/>
                </a:cubicBezTo>
                <a:cubicBezTo>
                  <a:pt x="45" y="1"/>
                  <a:pt x="50" y="0"/>
                  <a:pt x="54" y="0"/>
                </a:cubicBezTo>
                <a:cubicBezTo>
                  <a:pt x="59" y="0"/>
                  <a:pt x="63" y="1"/>
                  <a:pt x="66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71" y="6"/>
                  <a:pt x="74" y="11"/>
                  <a:pt x="76" y="16"/>
                </a:cubicBezTo>
                <a:cubicBezTo>
                  <a:pt x="77" y="19"/>
                  <a:pt x="77" y="24"/>
                  <a:pt x="76" y="27"/>
                </a:cubicBezTo>
                <a:cubicBezTo>
                  <a:pt x="76" y="28"/>
                  <a:pt x="75" y="29"/>
                  <a:pt x="75" y="30"/>
                </a:cubicBezTo>
                <a:cubicBezTo>
                  <a:pt x="76" y="30"/>
                  <a:pt x="78" y="29"/>
                  <a:pt x="79" y="29"/>
                </a:cubicBezTo>
                <a:cubicBezTo>
                  <a:pt x="91" y="29"/>
                  <a:pt x="96" y="39"/>
                  <a:pt x="95" y="47"/>
                </a:cubicBezTo>
                <a:lnTo>
                  <a:pt x="1" y="47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8" name="Freeform 57"/>
          <p:cNvSpPr>
            <a:spLocks/>
          </p:cNvSpPr>
          <p:nvPr/>
        </p:nvSpPr>
        <p:spPr bwMode="auto">
          <a:xfrm>
            <a:off x="5162550" y="640670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9" name="Freeform 58"/>
          <p:cNvSpPr>
            <a:spLocks/>
          </p:cNvSpPr>
          <p:nvPr/>
        </p:nvSpPr>
        <p:spPr bwMode="auto">
          <a:xfrm>
            <a:off x="9504363" y="859745"/>
            <a:ext cx="539750" cy="265113"/>
          </a:xfrm>
          <a:custGeom>
            <a:avLst/>
            <a:gdLst>
              <a:gd name="T0" fmla="*/ 1 w 126"/>
              <a:gd name="T1" fmla="*/ 62 h 62"/>
              <a:gd name="T2" fmla="*/ 120 w 126"/>
              <a:gd name="T3" fmla="*/ 62 h 62"/>
              <a:gd name="T4" fmla="*/ 95 w 126"/>
              <a:gd name="T5" fmla="*/ 23 h 62"/>
              <a:gd name="T6" fmla="*/ 90 w 126"/>
              <a:gd name="T7" fmla="*/ 23 h 62"/>
              <a:gd name="T8" fmla="*/ 66 w 126"/>
              <a:gd name="T9" fmla="*/ 0 h 62"/>
              <a:gd name="T10" fmla="*/ 43 w 126"/>
              <a:gd name="T11" fmla="*/ 31 h 62"/>
              <a:gd name="T12" fmla="*/ 33 w 126"/>
              <a:gd name="T13" fmla="*/ 29 h 62"/>
              <a:gd name="T14" fmla="*/ 1 w 126"/>
              <a:gd name="T15" fmla="*/ 61 h 62"/>
              <a:gd name="T16" fmla="*/ 1 w 126"/>
              <a:gd name="T1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62">
                <a:moveTo>
                  <a:pt x="1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26" y="46"/>
                  <a:pt x="118" y="23"/>
                  <a:pt x="95" y="23"/>
                </a:cubicBezTo>
                <a:cubicBezTo>
                  <a:pt x="93" y="23"/>
                  <a:pt x="91" y="23"/>
                  <a:pt x="90" y="23"/>
                </a:cubicBezTo>
                <a:cubicBezTo>
                  <a:pt x="89" y="12"/>
                  <a:pt x="81" y="0"/>
                  <a:pt x="66" y="0"/>
                </a:cubicBezTo>
                <a:cubicBezTo>
                  <a:pt x="48" y="0"/>
                  <a:pt x="40" y="17"/>
                  <a:pt x="43" y="31"/>
                </a:cubicBezTo>
                <a:cubicBezTo>
                  <a:pt x="40" y="30"/>
                  <a:pt x="36" y="29"/>
                  <a:pt x="33" y="29"/>
                </a:cubicBezTo>
                <a:cubicBezTo>
                  <a:pt x="16" y="29"/>
                  <a:pt x="0" y="44"/>
                  <a:pt x="1" y="61"/>
                </a:cubicBezTo>
                <a:lnTo>
                  <a:pt x="1" y="62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0" name="Freeform 59"/>
          <p:cNvSpPr>
            <a:spLocks/>
          </p:cNvSpPr>
          <p:nvPr/>
        </p:nvSpPr>
        <p:spPr bwMode="auto">
          <a:xfrm>
            <a:off x="6934200" y="620032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1" name="Freeform 60"/>
          <p:cNvSpPr>
            <a:spLocks/>
          </p:cNvSpPr>
          <p:nvPr/>
        </p:nvSpPr>
        <p:spPr bwMode="auto">
          <a:xfrm>
            <a:off x="8015288" y="1237570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2" name="Freeform 61"/>
          <p:cNvSpPr>
            <a:spLocks/>
          </p:cNvSpPr>
          <p:nvPr/>
        </p:nvSpPr>
        <p:spPr bwMode="auto">
          <a:xfrm>
            <a:off x="4119563" y="224745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3216" y="1101726"/>
            <a:ext cx="3066554" cy="2554445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2856" y="1467382"/>
            <a:ext cx="3078747" cy="2530059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8296" y="3649550"/>
            <a:ext cx="3054361" cy="2493480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2542" y="3328407"/>
            <a:ext cx="3115326" cy="2462997"/>
          </a:xfrm>
          <a:prstGeom prst="rect">
            <a:avLst/>
          </a:prstGeom>
        </p:spPr>
      </p:pic>
      <p:pic>
        <p:nvPicPr>
          <p:cNvPr id="83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3781" y="-131783"/>
            <a:ext cx="609600" cy="609600"/>
          </a:xfrm>
          <a:prstGeom prst="rect">
            <a:avLst/>
          </a:prstGeom>
        </p:spPr>
      </p:pic>
      <p:pic>
        <p:nvPicPr>
          <p:cNvPr id="84" name="Picture 83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550" y="5852163"/>
            <a:ext cx="1180821" cy="9982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8551">
            <a:off x="9829513" y="239380"/>
            <a:ext cx="2393720" cy="239372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344" y="4745467"/>
            <a:ext cx="2022258" cy="2123879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85" y="4300966"/>
            <a:ext cx="2022258" cy="2123879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8" y="4911440"/>
            <a:ext cx="2022258" cy="21238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912" y="4745245"/>
            <a:ext cx="1813184" cy="181318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12" y="4700605"/>
            <a:ext cx="1813184" cy="1813184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5893">
            <a:off x="81365" y="40711"/>
            <a:ext cx="2393720" cy="239372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2702" y="2044111"/>
            <a:ext cx="4828450" cy="24386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22127" y="1008566"/>
            <a:ext cx="4072481" cy="1201016"/>
          </a:xfrm>
          <a:prstGeom prst="rect">
            <a:avLst/>
          </a:prstGeom>
        </p:spPr>
      </p:pic>
      <p:sp>
        <p:nvSpPr>
          <p:cNvPr id="3" name="Rectangle: Rounded Corners 2">
            <a:hlinkClick r:id="rId23" action="ppaction://hlinksldjump"/>
            <a:extLst>
              <a:ext uri="{FF2B5EF4-FFF2-40B4-BE49-F238E27FC236}">
                <a16:creationId xmlns:a16="http://schemas.microsoft.com/office/drawing/2014/main" id="{B97B6AF6-C138-4B1D-ADF0-841C6D40D2F1}"/>
              </a:ext>
            </a:extLst>
          </p:cNvPr>
          <p:cNvSpPr/>
          <p:nvPr/>
        </p:nvSpPr>
        <p:spPr>
          <a:xfrm>
            <a:off x="10325528" y="126320"/>
            <a:ext cx="1842691" cy="588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6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28899" y="828098"/>
            <a:ext cx="6896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i="1" dirty="0">
                <a:solidFill>
                  <a:prstClr val="white"/>
                </a:solidFill>
                <a:latin typeface="Calibri" panose="020F0502020204030204"/>
              </a:rPr>
              <a:t>1</a:t>
            </a:r>
            <a:r>
              <a:rPr lang="en-US" sz="4000" b="1" i="1" dirty="0">
                <a:solidFill>
                  <a:prstClr val="white"/>
                </a:solidFill>
                <a:latin typeface="Calibri" panose="020F0502020204030204"/>
              </a:rPr>
              <a:t>.</a:t>
            </a:r>
            <a:r>
              <a:rPr lang="vi-VN" sz="4000" b="1" i="1" dirty="0">
                <a:solidFill>
                  <a:prstClr val="white"/>
                </a:solidFill>
                <a:latin typeface="Calibri" panose="020F0502020204030204"/>
              </a:rPr>
              <a:t> Hãy kể tên một số núi, đồi, cao nguyên, đồng bằng, sông, hồ, biển mà em biết.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85244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7B8460-6095-106D-9F95-1C1D0C98AF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4506" y="3178262"/>
            <a:ext cx="8449788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58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C0A7672-6BB5-42AF-91E1-F036DC632A00}"/>
              </a:ext>
            </a:extLst>
          </p:cNvPr>
          <p:cNvSpPr/>
          <p:nvPr/>
        </p:nvSpPr>
        <p:spPr>
          <a:xfrm>
            <a:off x="1225335" y="2234042"/>
            <a:ext cx="9892608" cy="3114094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491014" y="1116941"/>
            <a:ext cx="3108271" cy="803854"/>
            <a:chOff x="3977443" y="-1656991"/>
            <a:chExt cx="3108271" cy="803854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等线" panose="02010600030101010101" pitchFamily="2" charset="-122"/>
                  <a:cs typeface="Baloo 2 ExtraBold" panose="03080902040302020200" pitchFamily="66" charset="0"/>
                </a:rPr>
                <a:t>LUẬT CHƠI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4282A00-750C-4D41-8E5F-89C6803019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7228" y="2751175"/>
            <a:ext cx="3581796" cy="212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E40EE0C-EDEE-4646-9E17-5B004BB00D84}"/>
              </a:ext>
            </a:extLst>
          </p:cNvPr>
          <p:cNvSpPr txBox="1"/>
          <p:nvPr/>
        </p:nvSpPr>
        <p:spPr>
          <a:xfrm>
            <a:off x="1346849" y="2537516"/>
            <a:ext cx="58279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nhịp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quê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GV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HS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chuyền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8230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C0A7672-6BB5-42AF-91E1-F036DC632A00}"/>
              </a:ext>
            </a:extLst>
          </p:cNvPr>
          <p:cNvSpPr/>
          <p:nvPr/>
        </p:nvSpPr>
        <p:spPr>
          <a:xfrm>
            <a:off x="1225335" y="2234042"/>
            <a:ext cx="9892608" cy="3114094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491014" y="1116941"/>
            <a:ext cx="3108271" cy="803854"/>
            <a:chOff x="3977443" y="-1656991"/>
            <a:chExt cx="3108271" cy="803854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等线" panose="02010600030101010101" pitchFamily="2" charset="-122"/>
                  <a:cs typeface="Baloo 2 ExtraBold" panose="03080902040302020200" pitchFamily="66" charset="0"/>
                </a:rPr>
                <a:t>LUẬT CHƠI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E40EE0C-EDEE-4646-9E17-5B004BB00D84}"/>
              </a:ext>
            </a:extLst>
          </p:cNvPr>
          <p:cNvSpPr txBox="1"/>
          <p:nvPr/>
        </p:nvSpPr>
        <p:spPr>
          <a:xfrm>
            <a:off x="1464419" y="2252872"/>
            <a:ext cx="7335557" cy="300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lnSpc>
                <a:spcPct val="120000"/>
              </a:lnSpc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Khi 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Dừng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!”,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HS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HS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lang="nl-NL" sz="3200" b="1" noProof="0" dirty="0"/>
              <a:t>k</a:t>
            </a:r>
            <a:r>
              <a:rPr lang="nl-NL" sz="3200" b="1" dirty="0"/>
              <a:t>ể được tên một số núi, đồi, cao nguyên, đồng bằng, sông, hồ, biển </a:t>
            </a:r>
          </a:p>
          <a:p>
            <a:pPr lvl="0" algn="just" defTabSz="457200">
              <a:lnSpc>
                <a:spcPct val="120000"/>
              </a:lnSpc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	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Ví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dụ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Hồng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B752DE-4290-4354-B765-EEE0892BA29A}"/>
              </a:ext>
            </a:extLst>
          </p:cNvPr>
          <p:cNvGrpSpPr/>
          <p:nvPr/>
        </p:nvGrpSpPr>
        <p:grpSpPr>
          <a:xfrm>
            <a:off x="8804860" y="2440806"/>
            <a:ext cx="1678115" cy="2819684"/>
            <a:chOff x="8804860" y="2440806"/>
            <a:chExt cx="1678115" cy="2819684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547EEC4E-A799-414C-9EA9-2B6D8E847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097805" y="2440806"/>
              <a:ext cx="1385170" cy="281968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CD086CB-E6B4-4EAB-A803-FAE749116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015491">
              <a:off x="8804860" y="2922219"/>
              <a:ext cx="637042" cy="637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36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562225" y="828098"/>
            <a:ext cx="6962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i="1" dirty="0">
                <a:solidFill>
                  <a:prstClr val="white"/>
                </a:solidFill>
                <a:latin typeface="Calibri" panose="020F0502020204030204"/>
              </a:rPr>
              <a:t>2</a:t>
            </a:r>
            <a:r>
              <a:rPr lang="en-US" sz="4000" b="1" i="1" dirty="0">
                <a:solidFill>
                  <a:prstClr val="white"/>
                </a:solidFill>
                <a:latin typeface="Calibri" panose="020F0502020204030204"/>
              </a:rPr>
              <a:t>.</a:t>
            </a:r>
            <a:r>
              <a:rPr lang="vi-VN" sz="4000" b="1" i="1" dirty="0">
                <a:solidFill>
                  <a:prstClr val="white"/>
                </a:solidFill>
                <a:latin typeface="Calibri" panose="020F0502020204030204"/>
              </a:rPr>
              <a:t> Nơi em đang sống có những dạng địa hình nào? Hãy mô tả về địa hình nơi đó.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9926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4200525" y="323850"/>
            <a:ext cx="3924300" cy="1257300"/>
            <a:chOff x="3977443" y="-1656991"/>
            <a:chExt cx="3108271" cy="1086510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030604" y="-1561023"/>
              <a:ext cx="2883460" cy="990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Mẫu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ahoma" panose="020B0604030504040204" pitchFamily="34" charset="0"/>
                <a:ea typeface="等线" panose="02010600030101010101" pitchFamily="2" charset="-122"/>
                <a:cs typeface="Tahoma" panose="020B060403050404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90D772-6E73-2FB8-9066-A0E851F18C8A}"/>
              </a:ext>
            </a:extLst>
          </p:cNvPr>
          <p:cNvSpPr txBox="1"/>
          <p:nvPr/>
        </p:nvSpPr>
        <p:spPr>
          <a:xfrm>
            <a:off x="609600" y="1686328"/>
            <a:ext cx="10753725" cy="517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Nơi em đang sống có các dạng địa hình: đồng bằng, sông, hồ, biển, núi.</a:t>
            </a:r>
          </a:p>
          <a:p>
            <a:pPr algn="just">
              <a:lnSpc>
                <a:spcPct val="150000"/>
              </a:lnSpc>
            </a:pPr>
            <a:r>
              <a:rPr lang="vi-VN" sz="32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Mô tả:</a:t>
            </a:r>
          </a:p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+ Đồng bằng bằng phẳng</a:t>
            </a:r>
          </a:p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+ Sông lớn, chảy qua cánh đồng</a:t>
            </a:r>
          </a:p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+ Hồ lớn nằm giữa thành phố</a:t>
            </a:r>
          </a:p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+ Núi cao nằm xa xa cánh đồng.</a:t>
            </a:r>
          </a:p>
        </p:txBody>
      </p:sp>
    </p:spTree>
    <p:extLst>
      <p:ext uri="{BB962C8B-B14F-4D97-AF65-F5344CB8AC3E}">
        <p14:creationId xmlns:p14="http://schemas.microsoft.com/office/powerpoint/2010/main" val="3849200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104660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606046" y="-1286065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1A48B9F-200D-114A-E1AC-F64D80D98E47}"/>
              </a:ext>
            </a:extLst>
          </p:cNvPr>
          <p:cNvGrpSpPr/>
          <p:nvPr/>
        </p:nvGrpSpPr>
        <p:grpSpPr>
          <a:xfrm>
            <a:off x="339603" y="783825"/>
            <a:ext cx="5539612" cy="4338551"/>
            <a:chOff x="4579754" y="1778326"/>
            <a:chExt cx="3288799" cy="2575744"/>
          </a:xfrm>
        </p:grpSpPr>
        <p:pic>
          <p:nvPicPr>
            <p:cNvPr id="48" name="Picture 47" descr="Text, whiteboard&#10;&#10;Description automatically generated">
              <a:extLst>
                <a:ext uri="{FF2B5EF4-FFF2-40B4-BE49-F238E27FC236}">
                  <a16:creationId xmlns:a16="http://schemas.microsoft.com/office/drawing/2014/main" id="{64F032DF-FC28-476A-5DF6-40F7608D6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FCB972-838F-2001-1A77-22EA470EF21E}"/>
                </a:ext>
              </a:extLst>
            </p:cNvPr>
            <p:cNvSpPr txBox="1"/>
            <p:nvPr/>
          </p:nvSpPr>
          <p:spPr>
            <a:xfrm>
              <a:off x="4782363" y="3424244"/>
              <a:ext cx="2839453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Picture 50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2653AAE-3637-BA42-CCC0-27B8E1DE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CA0BE2-F10E-7DBD-417D-8A5059E346AA}"/>
              </a:ext>
            </a:extLst>
          </p:cNvPr>
          <p:cNvGrpSpPr/>
          <p:nvPr/>
        </p:nvGrpSpPr>
        <p:grpSpPr>
          <a:xfrm>
            <a:off x="6266637" y="783825"/>
            <a:ext cx="5539612" cy="4338551"/>
            <a:chOff x="4579754" y="1778326"/>
            <a:chExt cx="3288799" cy="2575744"/>
          </a:xfrm>
        </p:grpSpPr>
        <p:pic>
          <p:nvPicPr>
            <p:cNvPr id="54" name="Picture 53" descr="Text, whiteboard&#10;&#10;Description automatically generated">
              <a:extLst>
                <a:ext uri="{FF2B5EF4-FFF2-40B4-BE49-F238E27FC236}">
                  <a16:creationId xmlns:a16="http://schemas.microsoft.com/office/drawing/2014/main" id="{B914479A-88B4-82DF-E969-F2F19991F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9A7BC12-C5DB-42E4-4F44-32839CBEC598}"/>
                </a:ext>
              </a:extLst>
            </p:cNvPr>
            <p:cNvSpPr txBox="1"/>
            <p:nvPr/>
          </p:nvSpPr>
          <p:spPr>
            <a:xfrm>
              <a:off x="4764007" y="3396229"/>
              <a:ext cx="2920288" cy="694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Nhận</a:t>
              </a:r>
              <a:r>
                <a: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xét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7" name="Picture 56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116AC2A-3F20-D1AE-7892-5764C8129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455" y="1778326"/>
              <a:ext cx="1460411" cy="1442730"/>
            </a:xfrm>
            <a:prstGeom prst="rect">
              <a:avLst/>
            </a:prstGeom>
          </p:spPr>
        </p:pic>
      </p:grp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59" name="Picture 5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71B3DEF-894D-A707-E445-FE34D7940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92" y="542553"/>
            <a:ext cx="2113084" cy="2101368"/>
          </a:xfrm>
          <a:prstGeom prst="rect">
            <a:avLst/>
          </a:prstGeom>
        </p:spPr>
      </p:pic>
      <p:pic>
        <p:nvPicPr>
          <p:cNvPr id="60" name="Picture 59" descr="A picture containing text&#10;&#10;Description automatically generated">
            <a:extLst>
              <a:ext uri="{FF2B5EF4-FFF2-40B4-BE49-F238E27FC236}">
                <a16:creationId xmlns:a16="http://schemas.microsoft.com/office/drawing/2014/main" id="{4A7CC9C3-4ECC-9180-51EC-7FDA11B81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42" y="459223"/>
            <a:ext cx="1491017" cy="218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6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134100" y="418695"/>
            <a:ext cx="5448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/>
              </a:rPr>
              <a:t>Em đã được đi đến những nơi có dạng địa hình như thế nào? Hãy mô tả về các dạng địa hình đó.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9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66826A6-D00B-C184-3D3D-407D106D60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6337" y="1200149"/>
            <a:ext cx="10215563" cy="5510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6591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2" name="任意多边形: 形状 40">
            <a:extLst>
              <a:ext uri="{FF2B5EF4-FFF2-40B4-BE49-F238E27FC236}">
                <a16:creationId xmlns:a16="http://schemas.microsoft.com/office/drawing/2014/main" id="{1703DE5A-3214-7AF4-FDEF-62F64AD90B8D}"/>
              </a:ext>
            </a:extLst>
          </p:cNvPr>
          <p:cNvSpPr/>
          <p:nvPr/>
        </p:nvSpPr>
        <p:spPr>
          <a:xfrm>
            <a:off x="393406" y="1486781"/>
            <a:ext cx="11419366" cy="4946516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F27F36-A653-BA39-8D53-004260FD561F}"/>
              </a:ext>
            </a:extLst>
          </p:cNvPr>
          <p:cNvSpPr txBox="1"/>
          <p:nvPr/>
        </p:nvSpPr>
        <p:spPr>
          <a:xfrm>
            <a:off x="2156874" y="2057457"/>
            <a:ext cx="9350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 nhà vẽ tranh về cảnh địa hình quê hương mình giống bạn Minh, sau đó chia sẻ cùng người thân và cả lớp.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5A286-1FA5-705D-7626-6B8DC631EECC}"/>
              </a:ext>
            </a:extLst>
          </p:cNvPr>
          <p:cNvSpPr txBox="1"/>
          <p:nvPr/>
        </p:nvSpPr>
        <p:spPr>
          <a:xfrm>
            <a:off x="3025564" y="225383"/>
            <a:ext cx="6086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964B00"/>
                  </a:solidFill>
                  <a:prstDash val="solid"/>
                </a:ln>
                <a:solidFill>
                  <a:srgbClr val="FFFF99"/>
                </a:solidFill>
                <a:effectLst>
                  <a:outerShdw dist="38100" dir="2700000" algn="tl" rotWithShape="0">
                    <a:srgbClr val="964B00"/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DẶN DÒ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75FD2-DB5D-B46E-AC05-3DE87F1B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  <p:pic>
        <p:nvPicPr>
          <p:cNvPr id="5" name="Picture 8" descr="Tổng hợp ảnh Doremon PNG">
            <a:hlinkClick r:id="rId6" action="ppaction://hlinksldjump"/>
            <a:extLst>
              <a:ext uri="{FF2B5EF4-FFF2-40B4-BE49-F238E27FC236}">
                <a16:creationId xmlns:a16="http://schemas.microsoft.com/office/drawing/2014/main" id="{99175415-2B75-4E81-ADBE-61F597D0E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82DF450-1CD1-4551-BF79-590A7DB348D5}"/>
              </a:ext>
            </a:extLst>
          </p:cNvPr>
          <p:cNvSpPr/>
          <p:nvPr/>
        </p:nvSpPr>
        <p:spPr>
          <a:xfrm>
            <a:off x="1005839" y="289560"/>
            <a:ext cx="9777179" cy="1691640"/>
          </a:xfrm>
          <a:prstGeom prst="wedgeRoundRectCallout">
            <a:avLst>
              <a:gd name="adj1" fmla="val -46081"/>
              <a:gd name="adj2" fmla="val 112460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lvl="0" algn="ctr">
              <a:defRPr/>
            </a:pPr>
            <a:r>
              <a:rPr lang="vi-VN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Rõ ràng chẳng phải nồi canh</a:t>
            </a:r>
            <a:endParaRPr lang="en-US" sz="3200" b="1" kern="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 mà vị mặn, nước xanh, cá nhiều</a:t>
            </a:r>
            <a:endParaRPr lang="en-US" sz="3200" b="1" kern="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Là gì?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4CE24-9743-4429-B424-76FDC821E5B0}"/>
              </a:ext>
            </a:extLst>
          </p:cNvPr>
          <p:cNvSpPr txBox="1"/>
          <p:nvPr/>
        </p:nvSpPr>
        <p:spPr>
          <a:xfrm>
            <a:off x="4615111" y="2715412"/>
            <a:ext cx="351924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Đáp</a:t>
            </a:r>
            <a:r>
              <a:rPr lang="en-US" sz="4000" kern="0" noProof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án</a:t>
            </a:r>
            <a:r>
              <a:rPr lang="en-US" sz="4000" kern="0" noProof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Biển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47C349D7-6DBC-40FD-AA14-47F3A0F05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55193B8-6C0C-4CAB-9716-B227854DF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CC6689B-2C4B-4E25-8D33-B7D90DC93BE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EF15CA1-3F01-4F1C-A812-038BB7617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5A85BF2-BC5E-45FB-9E8A-49ADA101F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A736CEC8-D21E-4E2F-AB1E-7B1FBEF8C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453DB905-B2A9-4A46-B74D-A2BD30BA44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>
            <a:off x="1599884" y="4547793"/>
            <a:ext cx="996796" cy="228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5A32EF6-8D90-45C0-8CE0-7802195E46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>
            <a:off x="4787654" y="5327605"/>
            <a:ext cx="938520" cy="1664236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37E27A88-2241-43AC-9D29-566B7A1DB923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C6701077-7EB6-43E2-9010-056AD0F767C2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49F675B8-7682-4411-8F30-C4F57D095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3F13CB90-AFF3-415B-A0EA-D0AD00711D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79C030A4-1967-4EAF-9A19-218CB6757F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4D6367B-45D3-44E1-8B42-B46D853A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16F9C00-FAE8-43D9-BB18-D6D29BCA6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F2911CBE-B8F5-4F3F-AB65-7F917358B9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52CFE87-AC3F-4711-A61F-FD87FEA9F0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43931" y="2043892"/>
            <a:ext cx="616813" cy="141456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98ACD91-BD40-4A6F-A21E-F43EA9AC32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93C5A6-2C5D-4292-8B32-E3B17B0DE8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5387" y="1163817"/>
            <a:ext cx="7011008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39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607B53F5-AED6-4D96-9631-1DB6F334E176}"/>
              </a:ext>
            </a:extLst>
          </p:cNvPr>
          <p:cNvSpPr/>
          <p:nvPr/>
        </p:nvSpPr>
        <p:spPr>
          <a:xfrm>
            <a:off x="1005840" y="289560"/>
            <a:ext cx="10053224" cy="1682115"/>
          </a:xfrm>
          <a:prstGeom prst="wedgeRoundRectCallout">
            <a:avLst>
              <a:gd name="adj1" fmla="val -48916"/>
              <a:gd name="adj2" fmla="val 94784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lvl="0" algn="ctr">
              <a:defRPr/>
            </a:pP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Sừng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sững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trời</a:t>
            </a:r>
            <a:endParaRPr lang="en-US" sz="3200" b="1" kern="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ai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vun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đắp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lùng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970685AD-81EC-4E7C-8244-5F67172DF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455062" y="2686511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83B818-3C0D-CF27-B489-AC4B66EF4793}"/>
              </a:ext>
            </a:extLst>
          </p:cNvPr>
          <p:cNvSpPr txBox="1"/>
          <p:nvPr/>
        </p:nvSpPr>
        <p:spPr>
          <a:xfrm>
            <a:off x="3586410" y="2696362"/>
            <a:ext cx="528136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Đáp</a:t>
            </a:r>
            <a:r>
              <a:rPr lang="en-US" sz="4000" kern="0" noProof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án</a:t>
            </a:r>
            <a:r>
              <a:rPr lang="en-US" sz="4000" kern="0" noProof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Ngọn</a:t>
            </a:r>
            <a:r>
              <a:rPr lang="en-US" sz="4000" kern="0" noProof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noProof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núi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3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122"/>
          <p:cNvSpPr>
            <a:spLocks/>
          </p:cNvSpPr>
          <p:nvPr/>
        </p:nvSpPr>
        <p:spPr bwMode="auto">
          <a:xfrm>
            <a:off x="-130969" y="6424845"/>
            <a:ext cx="12552363" cy="444501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9" name="Picture 3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7D7BFBA4-2DFA-4F6A-9FAB-D110D68D2F0C}"/>
              </a:ext>
            </a:extLst>
          </p:cNvPr>
          <p:cNvSpPr/>
          <p:nvPr/>
        </p:nvSpPr>
        <p:spPr>
          <a:xfrm>
            <a:off x="1005840" y="289560"/>
            <a:ext cx="10586085" cy="1729021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lvl="0" algn="ctr">
              <a:defRPr/>
            </a:pP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3.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tên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địa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CB26C6A2-2176-4804-B1CD-6EBAC0120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35380" y="2885872"/>
            <a:ext cx="1789163" cy="332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692FFC-0803-6F3D-823C-0D3A296A9638}"/>
              </a:ext>
            </a:extLst>
          </p:cNvPr>
          <p:cNvSpPr txBox="1"/>
          <p:nvPr/>
        </p:nvSpPr>
        <p:spPr>
          <a:xfrm>
            <a:off x="3586410" y="2696362"/>
            <a:ext cx="807219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ker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 dạng địa hình là hồ, sông, biển,  núi, đồi, cao nguyên, đồng bằng.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5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0A067C1-541F-4DE2-BB13-41DD28250977}"/>
              </a:ext>
            </a:extLst>
          </p:cNvPr>
          <p:cNvSpPr/>
          <p:nvPr/>
        </p:nvSpPr>
        <p:spPr>
          <a:xfrm>
            <a:off x="1005840" y="289560"/>
            <a:ext cx="10087730" cy="1320313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lvl="0" algn="ctr"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r>
              <a:rPr lang="vi-VN" sz="36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So sánh dạng địa hình Núi và đồi?</a:t>
            </a:r>
          </a:p>
        </p:txBody>
      </p:sp>
      <p:pic>
        <p:nvPicPr>
          <p:cNvPr id="12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149E6646-8EE1-4603-B742-530CAFD2F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1856179"/>
            <a:ext cx="2975679" cy="353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E1171E-DB47-F81B-C481-B691C1FF4707}"/>
              </a:ext>
            </a:extLst>
          </p:cNvPr>
          <p:cNvSpPr txBox="1"/>
          <p:nvPr/>
        </p:nvSpPr>
        <p:spPr>
          <a:xfrm>
            <a:off x="2462460" y="2524912"/>
            <a:ext cx="9072315" cy="25545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  <a:defRPr/>
            </a:pP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Giống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đều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nhô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Khác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Núi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trên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500 m,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đỉnh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nhọn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dốc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còn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đồi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thì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từ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200-500m,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đỉnh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đồi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tròn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dốc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thoải</a:t>
            </a:r>
            <a:r>
              <a:rPr lang="en-US" sz="40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8">
            <a:extLst>
              <a:ext uri="{FF2B5EF4-FFF2-40B4-BE49-F238E27FC236}">
                <a16:creationId xmlns:a16="http://schemas.microsoft.com/office/drawing/2014/main" id="{99ADF080-DBF5-4491-B157-EFC2CF000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8" name="图片 24">
            <a:extLst>
              <a:ext uri="{FF2B5EF4-FFF2-40B4-BE49-F238E27FC236}">
                <a16:creationId xmlns:a16="http://schemas.microsoft.com/office/drawing/2014/main" id="{FC768B06-9638-43A0-9601-4E805CC7DD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11" name="组合 12">
            <a:extLst>
              <a:ext uri="{FF2B5EF4-FFF2-40B4-BE49-F238E27FC236}">
                <a16:creationId xmlns:a16="http://schemas.microsoft.com/office/drawing/2014/main" id="{FA0D3DB6-D6F4-4A10-92C0-13EC2BC3C2B1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2" name="图片 9">
              <a:extLst>
                <a:ext uri="{FF2B5EF4-FFF2-40B4-BE49-F238E27FC236}">
                  <a16:creationId xmlns:a16="http://schemas.microsoft.com/office/drawing/2014/main" id="{F2D579E9-E4CA-4B51-900B-F560A770F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01F64D8E-4C93-41DC-8E3E-8C918AEB1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4" name="图片 11">
              <a:extLst>
                <a:ext uri="{FF2B5EF4-FFF2-40B4-BE49-F238E27FC236}">
                  <a16:creationId xmlns:a16="http://schemas.microsoft.com/office/drawing/2014/main" id="{51B530E6-0E45-4D34-8D48-A82EDD074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5" name="图片 5">
            <a:extLst>
              <a:ext uri="{FF2B5EF4-FFF2-40B4-BE49-F238E27FC236}">
                <a16:creationId xmlns:a16="http://schemas.microsoft.com/office/drawing/2014/main" id="{6880AA75-6C9D-4BBD-879B-C6D303FC13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>
            <a:off x="597475" y="851134"/>
            <a:ext cx="4792206" cy="4353035"/>
          </a:xfrm>
          <a:prstGeom prst="rect">
            <a:avLst/>
          </a:prstGeom>
        </p:spPr>
      </p:pic>
      <p:pic>
        <p:nvPicPr>
          <p:cNvPr id="16" name="图片 7">
            <a:extLst>
              <a:ext uri="{FF2B5EF4-FFF2-40B4-BE49-F238E27FC236}">
                <a16:creationId xmlns:a16="http://schemas.microsoft.com/office/drawing/2014/main" id="{B098D46E-A9AE-453B-AC1A-02D79AB430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>
            <a:off x="1614726" y="4771689"/>
            <a:ext cx="996796" cy="2286000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CF26C7B7-845C-4950-BD42-2CE69077F4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>
            <a:off x="4787654" y="5327605"/>
            <a:ext cx="938520" cy="1664236"/>
          </a:xfrm>
          <a:prstGeom prst="rect">
            <a:avLst/>
          </a:prstGeom>
        </p:spPr>
      </p:pic>
      <p:grpSp>
        <p:nvGrpSpPr>
          <p:cNvPr id="18" name="组合 23">
            <a:extLst>
              <a:ext uri="{FF2B5EF4-FFF2-40B4-BE49-F238E27FC236}">
                <a16:creationId xmlns:a16="http://schemas.microsoft.com/office/drawing/2014/main" id="{73E223D8-2564-4C90-857F-5EDC0A04122F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19" name="组合 17">
              <a:extLst>
                <a:ext uri="{FF2B5EF4-FFF2-40B4-BE49-F238E27FC236}">
                  <a16:creationId xmlns:a16="http://schemas.microsoft.com/office/drawing/2014/main" id="{16C2A471-8306-474F-BF7A-B28D3AC6B07F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22" name="图片 18">
                <a:extLst>
                  <a:ext uri="{FF2B5EF4-FFF2-40B4-BE49-F238E27FC236}">
                    <a16:creationId xmlns:a16="http://schemas.microsoft.com/office/drawing/2014/main" id="{7C4EA380-5E22-4778-9215-B2FDC2D43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3" name="图片 19">
                <a:extLst>
                  <a:ext uri="{FF2B5EF4-FFF2-40B4-BE49-F238E27FC236}">
                    <a16:creationId xmlns:a16="http://schemas.microsoft.com/office/drawing/2014/main" id="{06910F75-69F0-4FAD-AE42-6B6D1DD278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8A19B19D-D169-4DC6-A114-C3C7C15C9A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0" name="图片 21">
              <a:extLst>
                <a:ext uri="{FF2B5EF4-FFF2-40B4-BE49-F238E27FC236}">
                  <a16:creationId xmlns:a16="http://schemas.microsoft.com/office/drawing/2014/main" id="{ABEC408A-17CD-44B7-A4FE-CE9E145DF0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1" name="图片 22">
              <a:extLst>
                <a:ext uri="{FF2B5EF4-FFF2-40B4-BE49-F238E27FC236}">
                  <a16:creationId xmlns:a16="http://schemas.microsoft.com/office/drawing/2014/main" id="{1D156FAD-0FAC-41BD-A66F-8D6AB9D0C7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26" name="图片 26">
            <a:extLst>
              <a:ext uri="{FF2B5EF4-FFF2-40B4-BE49-F238E27FC236}">
                <a16:creationId xmlns:a16="http://schemas.microsoft.com/office/drawing/2014/main" id="{260AD092-C56E-4FC3-B8F5-EE6131B9375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43931" y="2043892"/>
            <a:ext cx="616813" cy="1414567"/>
          </a:xfrm>
          <a:prstGeom prst="rect">
            <a:avLst/>
          </a:prstGeom>
        </p:spPr>
      </p:pic>
      <p:pic>
        <p:nvPicPr>
          <p:cNvPr id="27" name="图片 27">
            <a:extLst>
              <a:ext uri="{FF2B5EF4-FFF2-40B4-BE49-F238E27FC236}">
                <a16:creationId xmlns:a16="http://schemas.microsoft.com/office/drawing/2014/main" id="{81EF5435-42C7-4523-8DE8-CF4A78598D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sp>
        <p:nvSpPr>
          <p:cNvPr id="30" name="Rectangle: Diagonal Corners Rounded 29">
            <a:extLst>
              <a:ext uri="{FF2B5EF4-FFF2-40B4-BE49-F238E27FC236}">
                <a16:creationId xmlns:a16="http://schemas.microsoft.com/office/drawing/2014/main" id="{E3FC039A-0BAC-4C72-BDF0-9EB279943A08}"/>
              </a:ext>
            </a:extLst>
          </p:cNvPr>
          <p:cNvSpPr/>
          <p:nvPr/>
        </p:nvSpPr>
        <p:spPr>
          <a:xfrm>
            <a:off x="5789355" y="1656600"/>
            <a:ext cx="4892563" cy="639977"/>
          </a:xfrm>
          <a:prstGeom prst="round2DiagRect">
            <a:avLst/>
          </a:prstGeom>
          <a:solidFill>
            <a:srgbClr val="99FF99">
              <a:alpha val="38000"/>
            </a:srgbClr>
          </a:solidFill>
          <a:ln w="285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Tự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nhiên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xã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hội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Bahnschrift" panose="020B0502040204020203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D7F499-91BE-450B-9DC0-DA94204A43BD}"/>
              </a:ext>
            </a:extLst>
          </p:cNvPr>
          <p:cNvSpPr txBox="1"/>
          <p:nvPr/>
        </p:nvSpPr>
        <p:spPr>
          <a:xfrm>
            <a:off x="4650261" y="861888"/>
            <a:ext cx="6746799" cy="59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CF089-0CF2-EF56-3CED-D802FDBA82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5768" y="2780100"/>
            <a:ext cx="6913463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1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8" presetClass="emph" presetSubtype="0" decel="4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4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E58E0A-591D-0A30-B112-4AF1C8727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3531" y="2917252"/>
            <a:ext cx="6870787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424214" y="173967"/>
            <a:ext cx="11396311" cy="1085323"/>
            <a:chOff x="3977443" y="-1656991"/>
            <a:chExt cx="3108271" cy="793776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030604" y="-1561023"/>
              <a:ext cx="2883460" cy="6978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sát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từ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hình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5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đến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hình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11,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chỉ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nói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tên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dạng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địa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hình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trên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Trái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Đất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ahoma" panose="020B0604030504040204" pitchFamily="34" charset="0"/>
                <a:ea typeface="等线" panose="02010600030101010101" pitchFamily="2" charset="-122"/>
                <a:cs typeface="Tahoma" panose="020B060403050404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A53208F-B45B-A499-5308-3B02C90400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87" y="1595438"/>
            <a:ext cx="5847541" cy="23764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809F00-2CD7-E4AB-1189-6BC2D1445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7900" y="1724025"/>
            <a:ext cx="2857500" cy="23094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04E5416-0667-088A-3D04-5AC5F709BF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4214811"/>
            <a:ext cx="2950041" cy="24145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EF50BB9-D286-BAAA-B22B-1426FB01A7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7063" y="4281487"/>
            <a:ext cx="5806470" cy="239553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A386A25-2C02-38BF-1DA2-A11BCA071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7982" y="3095625"/>
            <a:ext cx="3263153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6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2402">
      <a:dk1>
        <a:sysClr val="windowText" lastClr="000000"/>
      </a:dk1>
      <a:lt1>
        <a:sysClr val="window" lastClr="FFFFFF"/>
      </a:lt1>
      <a:dk2>
        <a:srgbClr val="5BAE96"/>
      </a:dk2>
      <a:lt2>
        <a:srgbClr val="83AA03"/>
      </a:lt2>
      <a:accent1>
        <a:srgbClr val="83AA03"/>
      </a:accent1>
      <a:accent2>
        <a:srgbClr val="5BAE96"/>
      </a:accent2>
      <a:accent3>
        <a:srgbClr val="83AA03"/>
      </a:accent3>
      <a:accent4>
        <a:srgbClr val="5BAE96"/>
      </a:accent4>
      <a:accent5>
        <a:srgbClr val="83AA03"/>
      </a:accent5>
      <a:accent6>
        <a:srgbClr val="5BAE96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596</Words>
  <Application>Microsoft Office PowerPoint</Application>
  <PresentationFormat>Widescreen</PresentationFormat>
  <Paragraphs>69</Paragraphs>
  <Slides>30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53" baseType="lpstr">
      <vt:lpstr>等线</vt:lpstr>
      <vt:lpstr>等线 Light</vt:lpstr>
      <vt:lpstr>微软雅黑</vt:lpstr>
      <vt:lpstr>思源黑体 CN Bold</vt:lpstr>
      <vt:lpstr>Arial</vt:lpstr>
      <vt:lpstr>Arial Black</vt:lpstr>
      <vt:lpstr>Bahnschrift</vt:lpstr>
      <vt:lpstr>Baloo 2 ExtraBold</vt:lpstr>
      <vt:lpstr>Calibri</vt:lpstr>
      <vt:lpstr>Calibri Light</vt:lpstr>
      <vt:lpstr>Cambria</vt:lpstr>
      <vt:lpstr>Coiny</vt:lpstr>
      <vt:lpstr>iCiel Cadena</vt:lpstr>
      <vt:lpstr>SVN-Poky's</vt:lpstr>
      <vt:lpstr>Tahoma</vt:lpstr>
      <vt:lpstr>1_Office Theme</vt:lpstr>
      <vt:lpstr>5_Office 主题​​</vt:lpstr>
      <vt:lpstr>Office 主题</vt:lpstr>
      <vt:lpstr>2_Office Theme</vt:lpstr>
      <vt:lpstr>3_Office Theme</vt:lpstr>
      <vt:lpstr>4_Office Theme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2023-01-25T05:12:18Z</dcterms:created>
  <dcterms:modified xsi:type="dcterms:W3CDTF">2023-01-25T05:46:07Z</dcterms:modified>
</cp:coreProperties>
</file>