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014" y="-1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rgbClr val="A7E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grpSp>
        <p:nvGrpSpPr>
          <p:cNvPr id="4" name="Group 3"/>
          <p:cNvGrpSpPr/>
          <p:nvPr/>
        </p:nvGrpSpPr>
        <p:grpSpPr>
          <a:xfrm>
            <a:off x="152400" y="1295400"/>
            <a:ext cx="8809703" cy="3124199"/>
            <a:chOff x="258097" y="1914117"/>
            <a:chExt cx="8458200" cy="1828800"/>
          </a:xfrm>
        </p:grpSpPr>
        <p:sp>
          <p:nvSpPr>
            <p:cNvPr id="5" name="Rounded Rectangle 4"/>
            <p:cNvSpPr/>
            <p:nvPr/>
          </p:nvSpPr>
          <p:spPr>
            <a:xfrm>
              <a:off x="258097" y="1914117"/>
              <a:ext cx="8458200" cy="1828800"/>
            </a:xfrm>
            <a:prstGeom prst="roundRect">
              <a:avLst/>
            </a:prstGeom>
            <a:solidFill>
              <a:srgbClr val="CC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381000" y="1968912"/>
              <a:ext cx="8200103" cy="161248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en-US" sz="4800" dirty="0" err="1" smtClean="0">
                  <a:solidFill>
                    <a:schemeClr val="tx1"/>
                  </a:solidFill>
                  <a:latin typeface=".VnAvant" pitchFamily="34" charset="0"/>
                </a:rPr>
                <a:t>Bµi</a:t>
              </a:r>
              <a:r>
                <a:rPr lang="en-US" sz="4800" dirty="0" smtClean="0">
                  <a:solidFill>
                    <a:schemeClr val="tx1"/>
                  </a:solidFill>
                  <a:latin typeface=".VnAvant" pitchFamily="34" charset="0"/>
                </a:rPr>
                <a:t> </a:t>
              </a:r>
              <a:r>
                <a:rPr lang="en-US" sz="4800" dirty="0" smtClean="0">
                  <a:solidFill>
                    <a:schemeClr val="tx1"/>
                  </a:solidFill>
                  <a:latin typeface=".VnAvant" pitchFamily="34" charset="0"/>
                </a:rPr>
                <a:t>8</a:t>
              </a:r>
            </a:p>
            <a:p>
              <a:pPr algn="ctr">
                <a:lnSpc>
                  <a:spcPct val="150000"/>
                </a:lnSpc>
              </a:pPr>
              <a:r>
                <a:rPr lang="en-US" sz="4400" b="1" dirty="0" err="1" smtClean="0">
                  <a:solidFill>
                    <a:srgbClr val="0070C0"/>
                  </a:solidFill>
                  <a:latin typeface="+mj-lt"/>
                </a:rPr>
                <a:t>THỰC</a:t>
              </a:r>
              <a:r>
                <a:rPr lang="en-US" sz="4400" b="1" dirty="0" smtClean="0">
                  <a:solidFill>
                    <a:srgbClr val="0070C0"/>
                  </a:solidFill>
                  <a:latin typeface="+mj-lt"/>
                </a:rPr>
                <a:t> </a:t>
              </a:r>
              <a:r>
                <a:rPr lang="en-US" sz="4400" b="1" dirty="0" err="1" smtClean="0">
                  <a:solidFill>
                    <a:srgbClr val="0070C0"/>
                  </a:solidFill>
                  <a:latin typeface="+mj-lt"/>
                </a:rPr>
                <a:t>HÀNH</a:t>
              </a:r>
              <a:r>
                <a:rPr lang="en-US" sz="4400" b="1" dirty="0" smtClean="0">
                  <a:solidFill>
                    <a:srgbClr val="0070C0"/>
                  </a:solidFill>
                  <a:latin typeface="+mj-lt"/>
                </a:rPr>
                <a:t> </a:t>
              </a:r>
              <a:r>
                <a:rPr lang="en-US" sz="4400" b="1" dirty="0" err="1" smtClean="0">
                  <a:solidFill>
                    <a:srgbClr val="0070C0"/>
                  </a:solidFill>
                  <a:latin typeface="+mj-lt"/>
                </a:rPr>
                <a:t>LẮP</a:t>
              </a:r>
              <a:r>
                <a:rPr lang="en-US" sz="4400" b="1" dirty="0" smtClean="0">
                  <a:solidFill>
                    <a:srgbClr val="0070C0"/>
                  </a:solidFill>
                  <a:latin typeface="+mj-lt"/>
                </a:rPr>
                <a:t> </a:t>
              </a:r>
              <a:r>
                <a:rPr lang="en-US" sz="4400" b="1" dirty="0" err="1" smtClean="0">
                  <a:solidFill>
                    <a:srgbClr val="0070C0"/>
                  </a:solidFill>
                  <a:latin typeface="+mj-lt"/>
                </a:rPr>
                <a:t>GHÉP</a:t>
              </a:r>
              <a:r>
                <a:rPr lang="en-US" sz="4400" b="1" dirty="0" smtClean="0">
                  <a:solidFill>
                    <a:srgbClr val="0070C0"/>
                  </a:solidFill>
                  <a:latin typeface="+mj-lt"/>
                </a:rPr>
                <a:t>, </a:t>
              </a:r>
              <a:r>
                <a:rPr lang="en-US" sz="4400" b="1" dirty="0" err="1" smtClean="0">
                  <a:solidFill>
                    <a:srgbClr val="0070C0"/>
                  </a:solidFill>
                  <a:latin typeface="+mj-lt"/>
                </a:rPr>
                <a:t>XẾP</a:t>
              </a:r>
              <a:r>
                <a:rPr lang="en-US" sz="4400" b="1" dirty="0" smtClean="0">
                  <a:solidFill>
                    <a:srgbClr val="0070C0"/>
                  </a:solidFill>
                  <a:latin typeface="+mj-lt"/>
                </a:rPr>
                <a:t> </a:t>
              </a:r>
              <a:r>
                <a:rPr lang="en-US" sz="4400" b="1" dirty="0" err="1" smtClean="0">
                  <a:solidFill>
                    <a:srgbClr val="0070C0"/>
                  </a:solidFill>
                  <a:latin typeface="+mj-lt"/>
                </a:rPr>
                <a:t>HÌNH</a:t>
              </a:r>
              <a:endParaRPr lang="en-US" sz="4400" b="1" dirty="0" smtClean="0">
                <a:solidFill>
                  <a:srgbClr val="0070C0"/>
                </a:solidFill>
                <a:latin typeface="+mj-lt"/>
              </a:endParaRPr>
            </a:p>
          </p:txBody>
        </p:sp>
      </p:grp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1371600" y="4724400"/>
            <a:ext cx="6400800" cy="1752600"/>
          </a:xfrm>
        </p:spPr>
        <p:txBody>
          <a:bodyPr>
            <a:noAutofit/>
          </a:bodyPr>
          <a:lstStyle/>
          <a:p>
            <a:r>
              <a:rPr lang="en-US" sz="13800" dirty="0" err="1" smtClean="0">
                <a:solidFill>
                  <a:srgbClr val="FF9933"/>
                </a:solidFill>
                <a:latin typeface="HP-087" pitchFamily="34" charset="0"/>
              </a:rPr>
              <a:t>TIẾT</a:t>
            </a:r>
            <a:r>
              <a:rPr lang="en-US" sz="13800" dirty="0" smtClean="0">
                <a:solidFill>
                  <a:srgbClr val="FF9933"/>
                </a:solidFill>
                <a:latin typeface="HP-087" pitchFamily="34" charset="0"/>
              </a:rPr>
              <a:t> 1</a:t>
            </a:r>
            <a:endParaRPr lang="vi-VN" sz="13800" dirty="0">
              <a:solidFill>
                <a:srgbClr val="FF99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9963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676400" y="457200"/>
            <a:ext cx="2160000" cy="21600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7" name="Right Triangle 6"/>
          <p:cNvSpPr/>
          <p:nvPr/>
        </p:nvSpPr>
        <p:spPr>
          <a:xfrm>
            <a:off x="4953000" y="457200"/>
            <a:ext cx="2160000" cy="2160000"/>
          </a:xfrm>
          <a:prstGeom prst="rt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1" name="Right Triangle 10"/>
          <p:cNvSpPr/>
          <p:nvPr/>
        </p:nvSpPr>
        <p:spPr>
          <a:xfrm rot="10800000">
            <a:off x="5135530" y="457199"/>
            <a:ext cx="2160000" cy="2160000"/>
          </a:xfrm>
          <a:prstGeom prst="rt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2" name="TextBox 11"/>
          <p:cNvSpPr txBox="1"/>
          <p:nvPr/>
        </p:nvSpPr>
        <p:spPr>
          <a:xfrm>
            <a:off x="381000" y="457200"/>
            <a:ext cx="58541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a)</a:t>
            </a:r>
            <a:endParaRPr lang="vi-VN" sz="4000" dirty="0"/>
          </a:p>
        </p:txBody>
      </p:sp>
    </p:spTree>
    <p:extLst>
      <p:ext uri="{BB962C8B-B14F-4D97-AF65-F5344CB8AC3E}">
        <p14:creationId xmlns:p14="http://schemas.microsoft.com/office/powerpoint/2010/main" val="350157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4.07407E-6 L -0.00139 0.5092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" y="254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4.07407E-6 L -0.00139 0.5092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" y="254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788 0.50926 L -0.12378 0.5092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8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29 -0.01111 L -0.00365 0.50926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4" y="260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0469 0.50926 L -0.14531 0.50926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7" grpId="1" animBg="1"/>
      <p:bldP spid="11" grpId="0" animBg="1"/>
      <p:bldP spid="11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676400" y="457200"/>
            <a:ext cx="2160000" cy="21600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7" name="Right Triangle 6"/>
          <p:cNvSpPr/>
          <p:nvPr/>
        </p:nvSpPr>
        <p:spPr>
          <a:xfrm>
            <a:off x="4953000" y="457200"/>
            <a:ext cx="2160000" cy="2160000"/>
          </a:xfrm>
          <a:prstGeom prst="rt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1" name="Right Triangle 10"/>
          <p:cNvSpPr/>
          <p:nvPr/>
        </p:nvSpPr>
        <p:spPr>
          <a:xfrm rot="10800000">
            <a:off x="5135530" y="457199"/>
            <a:ext cx="2160000" cy="2160000"/>
          </a:xfrm>
          <a:prstGeom prst="rt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2" name="TextBox 11"/>
          <p:cNvSpPr txBox="1"/>
          <p:nvPr/>
        </p:nvSpPr>
        <p:spPr>
          <a:xfrm>
            <a:off x="381000" y="457200"/>
            <a:ext cx="60946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b)</a:t>
            </a:r>
            <a:endParaRPr lang="vi-VN" sz="4000" dirty="0"/>
          </a:p>
        </p:txBody>
      </p:sp>
    </p:spTree>
    <p:extLst>
      <p:ext uri="{BB962C8B-B14F-4D97-AF65-F5344CB8AC3E}">
        <p14:creationId xmlns:p14="http://schemas.microsoft.com/office/powerpoint/2010/main" val="516337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4.07407E-6 L -0.00139 0.5092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" y="254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0.0699 L -0.35972 0.1949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986" y="132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1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9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364 -0.06851 L -0.02604 0.50741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93" y="287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5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354 0.51158 L -0.14323 0.50973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493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11" grpId="0" animBg="1"/>
      <p:bldP spid="11" grpId="1" animBg="1"/>
      <p:bldP spid="11" grpId="2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676400" y="457200"/>
            <a:ext cx="2160000" cy="21600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7" name="Right Triangle 6"/>
          <p:cNvSpPr/>
          <p:nvPr/>
        </p:nvSpPr>
        <p:spPr>
          <a:xfrm>
            <a:off x="4953000" y="457200"/>
            <a:ext cx="2160000" cy="2160000"/>
          </a:xfrm>
          <a:prstGeom prst="rt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1" name="Right Triangle 10"/>
          <p:cNvSpPr/>
          <p:nvPr/>
        </p:nvSpPr>
        <p:spPr>
          <a:xfrm rot="10800000">
            <a:off x="5135530" y="457199"/>
            <a:ext cx="2160000" cy="2160000"/>
          </a:xfrm>
          <a:prstGeom prst="rt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2" name="TextBox 11"/>
          <p:cNvSpPr txBox="1"/>
          <p:nvPr/>
        </p:nvSpPr>
        <p:spPr>
          <a:xfrm>
            <a:off x="381000" y="457200"/>
            <a:ext cx="55656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c)</a:t>
            </a:r>
            <a:endParaRPr lang="vi-VN" sz="4000" dirty="0"/>
          </a:p>
        </p:txBody>
      </p:sp>
    </p:spTree>
    <p:extLst>
      <p:ext uri="{BB962C8B-B14F-4D97-AF65-F5344CB8AC3E}">
        <p14:creationId xmlns:p14="http://schemas.microsoft.com/office/powerpoint/2010/main" val="516337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4.07407E-6 L 0.14861 0.5092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431" y="254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 -0.01296 L -0.10139 0.1981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69" y="10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1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9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1823 -0.02268 L -0.35625 0.19769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910" y="110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11" grpId="0" animBg="1"/>
      <p:bldP spid="11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676400" y="457200"/>
            <a:ext cx="2160000" cy="21600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7" name="Right Triangle 6"/>
          <p:cNvSpPr/>
          <p:nvPr/>
        </p:nvSpPr>
        <p:spPr>
          <a:xfrm>
            <a:off x="4953000" y="457200"/>
            <a:ext cx="2160000" cy="2160000"/>
          </a:xfrm>
          <a:prstGeom prst="rt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1" name="Right Triangle 10"/>
          <p:cNvSpPr/>
          <p:nvPr/>
        </p:nvSpPr>
        <p:spPr>
          <a:xfrm rot="10800000">
            <a:off x="5135530" y="457199"/>
            <a:ext cx="2160000" cy="2160000"/>
          </a:xfrm>
          <a:prstGeom prst="rt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2" name="TextBox 11"/>
          <p:cNvSpPr txBox="1"/>
          <p:nvPr/>
        </p:nvSpPr>
        <p:spPr>
          <a:xfrm>
            <a:off x="381000" y="457200"/>
            <a:ext cx="60946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d)</a:t>
            </a:r>
            <a:endParaRPr lang="vi-VN" sz="4000" dirty="0"/>
          </a:p>
        </p:txBody>
      </p:sp>
    </p:spTree>
    <p:extLst>
      <p:ext uri="{BB962C8B-B14F-4D97-AF65-F5344CB8AC3E}">
        <p14:creationId xmlns:p14="http://schemas.microsoft.com/office/powerpoint/2010/main" val="516337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4.07407E-6 L 0.17361 0.5203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681" y="260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139 -4.07407E-6 L 0.05139 0.52037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60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1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6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0243 0.01158 L -0.44045 0.52084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910" y="254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11" grpId="0" animBg="1"/>
      <p:bldP spid="11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83" t="16344" r="62206" b="73763"/>
          <a:stretch/>
        </p:blipFill>
        <p:spPr>
          <a:xfrm>
            <a:off x="29497" y="152400"/>
            <a:ext cx="3856703" cy="1756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151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95" t="27528" r="4994" b="54622"/>
          <a:stretch/>
        </p:blipFill>
        <p:spPr>
          <a:xfrm>
            <a:off x="152400" y="17208"/>
            <a:ext cx="8991600" cy="274376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82" t="46814" r="15303" b="18273"/>
          <a:stretch/>
        </p:blipFill>
        <p:spPr>
          <a:xfrm>
            <a:off x="1219200" y="2590800"/>
            <a:ext cx="6441358" cy="4316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95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519574" y="2057400"/>
            <a:ext cx="1800000" cy="1800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4" name="TextBox 3"/>
          <p:cNvSpPr txBox="1"/>
          <p:nvPr/>
        </p:nvSpPr>
        <p:spPr>
          <a:xfrm>
            <a:off x="-19521" y="76200"/>
            <a:ext cx="9139618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742950" indent="-742950">
              <a:buAutoNum type="alphaLcParenR"/>
            </a:pPr>
            <a:r>
              <a:rPr lang="en-US" sz="3600" b="1" dirty="0" err="1" smtClean="0"/>
              <a:t>Với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năm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miếng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bìa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như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trên</a:t>
            </a:r>
            <a:r>
              <a:rPr lang="en-US" sz="3600" b="1" dirty="0" smtClean="0"/>
              <a:t>, </a:t>
            </a:r>
            <a:r>
              <a:rPr lang="en-US" sz="3600" b="1" dirty="0" err="1" smtClean="0"/>
              <a:t>em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hãy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ghép</a:t>
            </a:r>
            <a:endParaRPr lang="en-US" sz="3600" b="1" dirty="0" smtClean="0"/>
          </a:p>
          <a:p>
            <a:r>
              <a:rPr lang="en-US" sz="3600" b="1" dirty="0" err="1" smtClean="0"/>
              <a:t>lại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thành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các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hình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giống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như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hình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của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bạn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Việt</a:t>
            </a:r>
            <a:endParaRPr lang="en-US" sz="3600" b="1" dirty="0" smtClean="0"/>
          </a:p>
          <a:p>
            <a:r>
              <a:rPr lang="en-US" sz="3600" b="1" dirty="0" err="1" smtClean="0"/>
              <a:t>và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bạn</a:t>
            </a:r>
            <a:r>
              <a:rPr lang="en-US" sz="3600" b="1" dirty="0" smtClean="0"/>
              <a:t> Mai.</a:t>
            </a:r>
          </a:p>
        </p:txBody>
      </p:sp>
      <p:sp>
        <p:nvSpPr>
          <p:cNvPr id="6" name="Right Triangle 5"/>
          <p:cNvSpPr/>
          <p:nvPr/>
        </p:nvSpPr>
        <p:spPr>
          <a:xfrm>
            <a:off x="3186821" y="2058244"/>
            <a:ext cx="1800000" cy="1799156"/>
          </a:xfrm>
          <a:prstGeom prst="rt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7" name="Right Triangle 6"/>
          <p:cNvSpPr/>
          <p:nvPr/>
        </p:nvSpPr>
        <p:spPr>
          <a:xfrm rot="10810511">
            <a:off x="3355538" y="2021671"/>
            <a:ext cx="1805492" cy="1793644"/>
          </a:xfrm>
          <a:prstGeom prst="rt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8" name="Rectangle 7"/>
          <p:cNvSpPr/>
          <p:nvPr/>
        </p:nvSpPr>
        <p:spPr>
          <a:xfrm>
            <a:off x="5943600" y="1996444"/>
            <a:ext cx="1800000" cy="900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9" name="Rectangle 8"/>
          <p:cNvSpPr/>
          <p:nvPr/>
        </p:nvSpPr>
        <p:spPr>
          <a:xfrm>
            <a:off x="5945280" y="3019200"/>
            <a:ext cx="1800000" cy="900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75891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6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0 L -0.26355 0.36875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177" y="184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700000">
                                      <p:cBhvr>
                                        <p:cTn id="1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1.85185E-6 L -0.43021 0.46551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510" y="232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2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5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2396 0.45301 L -0.51563 0.45301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8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69 -0.0125 L 0.22344 0.37847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406" y="195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25 0.01875 L -0.22153 0.30532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764" y="143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4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700000">
                                      <p:cBhvr>
                                        <p:cTn id="4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9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22222E-6 L 0.19166 0.38889 " pathEditMode="relative" rAng="0" ptsTypes="AA">
                                      <p:cBhvr>
                                        <p:cTn id="4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583" y="194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5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9167 0.38056 L 0.10938 0.37732 " pathEditMode="relative" rAng="0" ptsTypes="AA">
                                      <p:cBhvr>
                                        <p:cTn id="5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15" y="-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4" grpId="0"/>
      <p:bldP spid="6" grpId="0" animBg="1"/>
      <p:bldP spid="6" grpId="1" animBg="1"/>
      <p:bldP spid="7" grpId="0" animBg="1"/>
      <p:bldP spid="7" grpId="1" animBg="1"/>
      <p:bldP spid="7" grpId="2" animBg="1"/>
      <p:bldP spid="8" grpId="0" animBg="1"/>
      <p:bldP spid="8" grpId="1" animBg="1"/>
      <p:bldP spid="8" grpId="2" animBg="1"/>
      <p:bldP spid="9" grpId="0" animBg="1"/>
      <p:bldP spid="9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927694" y="365756"/>
            <a:ext cx="1800000" cy="1800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1" name="Right Triangle 10"/>
          <p:cNvSpPr/>
          <p:nvPr/>
        </p:nvSpPr>
        <p:spPr>
          <a:xfrm>
            <a:off x="3594941" y="366600"/>
            <a:ext cx="1800000" cy="1799156"/>
          </a:xfrm>
          <a:prstGeom prst="rt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2" name="Right Triangle 11"/>
          <p:cNvSpPr/>
          <p:nvPr/>
        </p:nvSpPr>
        <p:spPr>
          <a:xfrm rot="10810511">
            <a:off x="3763658" y="330027"/>
            <a:ext cx="1805492" cy="1793644"/>
          </a:xfrm>
          <a:prstGeom prst="rt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3" name="Rectangle 12"/>
          <p:cNvSpPr/>
          <p:nvPr/>
        </p:nvSpPr>
        <p:spPr>
          <a:xfrm>
            <a:off x="6351720" y="304800"/>
            <a:ext cx="1800000" cy="900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4" name="Rectangle 13"/>
          <p:cNvSpPr/>
          <p:nvPr/>
        </p:nvSpPr>
        <p:spPr>
          <a:xfrm>
            <a:off x="6353400" y="1312808"/>
            <a:ext cx="1800000" cy="900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174020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 0.00116 L -0.44306 0.7689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653" y="383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875 0.00417 L -0.24948 0.6229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420" y="309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0.00417 L 0.25017 0.49745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246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9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68 -0.04583 L -0.13784 0.23634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667" y="140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6200000">
                                      <p:cBhvr>
                                        <p:cTn id="2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2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9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062 0.01041 L 0.0408 0.24259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62" y="115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1" grpId="2" animBg="1"/>
      <p:bldP spid="12" grpId="0" animBg="1"/>
      <p:bldP spid="12" grpId="1" animBg="1"/>
      <p:bldP spid="13" grpId="0" animBg="1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0" y="4025907"/>
            <a:ext cx="3714750" cy="2679693"/>
          </a:xfrm>
          <a:prstGeom prst="rect">
            <a:avLst/>
          </a:prstGeom>
        </p:spPr>
      </p:pic>
      <p:sp>
        <p:nvSpPr>
          <p:cNvPr id="6" name="Cloud Callout 5"/>
          <p:cNvSpPr/>
          <p:nvPr/>
        </p:nvSpPr>
        <p:spPr>
          <a:xfrm rot="21381626" flipH="1">
            <a:off x="865786" y="217701"/>
            <a:ext cx="6969826" cy="3491337"/>
          </a:xfrm>
          <a:prstGeom prst="cloudCallout">
            <a:avLst/>
          </a:prstGeom>
          <a:solidFill>
            <a:srgbClr val="FFFFCC"/>
          </a:solidFill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solidFill>
                  <a:srgbClr val="0070C0"/>
                </a:solidFill>
              </a:rPr>
              <a:t>Em</a:t>
            </a:r>
            <a:r>
              <a:rPr lang="en-US" sz="4400" b="1" dirty="0" smtClean="0">
                <a:solidFill>
                  <a:srgbClr val="0070C0"/>
                </a:solidFill>
              </a:rPr>
              <a:t> </a:t>
            </a:r>
            <a:r>
              <a:rPr lang="en-US" sz="4400" b="1" dirty="0" err="1" smtClean="0">
                <a:solidFill>
                  <a:srgbClr val="0070C0"/>
                </a:solidFill>
              </a:rPr>
              <a:t>có</a:t>
            </a:r>
            <a:r>
              <a:rPr lang="en-US" sz="4400" b="1" dirty="0" smtClean="0">
                <a:solidFill>
                  <a:srgbClr val="0070C0"/>
                </a:solidFill>
              </a:rPr>
              <a:t> </a:t>
            </a:r>
            <a:r>
              <a:rPr lang="en-US" sz="4400" b="1" dirty="0" err="1" smtClean="0">
                <a:solidFill>
                  <a:srgbClr val="0070C0"/>
                </a:solidFill>
              </a:rPr>
              <a:t>thể</a:t>
            </a:r>
            <a:r>
              <a:rPr lang="en-US" sz="4400" b="1" dirty="0" smtClean="0">
                <a:solidFill>
                  <a:srgbClr val="0070C0"/>
                </a:solidFill>
              </a:rPr>
              <a:t> </a:t>
            </a:r>
            <a:r>
              <a:rPr lang="en-US" sz="4400" b="1" dirty="0" err="1" smtClean="0">
                <a:solidFill>
                  <a:srgbClr val="0070C0"/>
                </a:solidFill>
              </a:rPr>
              <a:t>ghép</a:t>
            </a:r>
            <a:r>
              <a:rPr lang="en-US" sz="4400" b="1" dirty="0" smtClean="0">
                <a:solidFill>
                  <a:srgbClr val="0070C0"/>
                </a:solidFill>
              </a:rPr>
              <a:t> </a:t>
            </a:r>
            <a:r>
              <a:rPr lang="en-US" sz="4400" b="1" dirty="0" err="1" smtClean="0">
                <a:solidFill>
                  <a:srgbClr val="0070C0"/>
                </a:solidFill>
              </a:rPr>
              <a:t>được</a:t>
            </a:r>
            <a:r>
              <a:rPr lang="en-US" sz="4400" b="1" dirty="0" smtClean="0">
                <a:solidFill>
                  <a:srgbClr val="0070C0"/>
                </a:solidFill>
              </a:rPr>
              <a:t> </a:t>
            </a:r>
            <a:r>
              <a:rPr lang="en-US" sz="4400" b="1" dirty="0" err="1" smtClean="0">
                <a:solidFill>
                  <a:srgbClr val="0070C0"/>
                </a:solidFill>
              </a:rPr>
              <a:t>hình</a:t>
            </a:r>
            <a:r>
              <a:rPr lang="en-US" sz="4400" b="1" dirty="0" smtClean="0">
                <a:solidFill>
                  <a:srgbClr val="0070C0"/>
                </a:solidFill>
              </a:rPr>
              <a:t> </a:t>
            </a:r>
            <a:r>
              <a:rPr lang="en-US" sz="4400" b="1" dirty="0" err="1" smtClean="0">
                <a:solidFill>
                  <a:srgbClr val="0070C0"/>
                </a:solidFill>
              </a:rPr>
              <a:t>nào</a:t>
            </a:r>
            <a:r>
              <a:rPr lang="en-US" sz="4400" b="1" dirty="0" smtClean="0">
                <a:solidFill>
                  <a:srgbClr val="0070C0"/>
                </a:solidFill>
              </a:rPr>
              <a:t> </a:t>
            </a:r>
            <a:r>
              <a:rPr lang="en-US" sz="4400" b="1" dirty="0" err="1" smtClean="0">
                <a:solidFill>
                  <a:srgbClr val="0070C0"/>
                </a:solidFill>
              </a:rPr>
              <a:t>khác</a:t>
            </a:r>
            <a:r>
              <a:rPr lang="en-US" sz="4400" b="1" dirty="0" smtClean="0">
                <a:solidFill>
                  <a:srgbClr val="0070C0"/>
                </a:solidFill>
              </a:rPr>
              <a:t> </a:t>
            </a:r>
            <a:r>
              <a:rPr lang="en-US" sz="4400" b="1" dirty="0" err="1" smtClean="0">
                <a:solidFill>
                  <a:srgbClr val="0070C0"/>
                </a:solidFill>
              </a:rPr>
              <a:t>không</a:t>
            </a:r>
            <a:r>
              <a:rPr lang="en-US" sz="4400" b="1" dirty="0" smtClean="0">
                <a:solidFill>
                  <a:srgbClr val="0070C0"/>
                </a:solidFill>
              </a:rPr>
              <a:t>?</a:t>
            </a:r>
            <a:endParaRPr lang="vi-VN" sz="44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5023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5486400" cy="2286000"/>
            <a:chOff x="0" y="0"/>
            <a:chExt cx="5074920" cy="1931426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33" t="39570" r="60642" b="50000"/>
            <a:stretch/>
          </p:blipFill>
          <p:spPr>
            <a:xfrm>
              <a:off x="0" y="0"/>
              <a:ext cx="3620820" cy="1629707"/>
            </a:xfrm>
            <a:prstGeom prst="rect">
              <a:avLst/>
            </a:prstGeom>
          </p:spPr>
        </p:pic>
        <p:sp>
          <p:nvSpPr>
            <p:cNvPr id="5" name="Rectangle 4"/>
            <p:cNvSpPr/>
            <p:nvPr/>
          </p:nvSpPr>
          <p:spPr>
            <a:xfrm>
              <a:off x="2590800" y="0"/>
              <a:ext cx="2484120" cy="81485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" name="Rectangle 5"/>
            <p:cNvSpPr/>
            <p:nvPr/>
          </p:nvSpPr>
          <p:spPr>
            <a:xfrm>
              <a:off x="152400" y="1524000"/>
              <a:ext cx="1242060" cy="40742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</p:spTree>
    <p:extLst>
      <p:ext uri="{BB962C8B-B14F-4D97-AF65-F5344CB8AC3E}">
        <p14:creationId xmlns:p14="http://schemas.microsoft.com/office/powerpoint/2010/main" val="2682312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7" t="12043" r="6139" b="51183"/>
          <a:stretch/>
        </p:blipFill>
        <p:spPr>
          <a:xfrm>
            <a:off x="76201" y="794606"/>
            <a:ext cx="9143999" cy="5682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038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13" t="50000" r="5233" b="6667"/>
          <a:stretch/>
        </p:blipFill>
        <p:spPr>
          <a:xfrm>
            <a:off x="533400" y="486696"/>
            <a:ext cx="8141195" cy="5837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576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</TotalTime>
  <Words>53</Words>
  <Application>Microsoft Office PowerPoint</Application>
  <PresentationFormat>On-screen Show (4:3)</PresentationFormat>
  <Paragraphs>11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Admin</cp:lastModifiedBy>
  <cp:revision>11</cp:revision>
  <dcterms:created xsi:type="dcterms:W3CDTF">2006-08-16T00:00:00Z</dcterms:created>
  <dcterms:modified xsi:type="dcterms:W3CDTF">2020-08-20T18:51:30Z</dcterms:modified>
</cp:coreProperties>
</file>