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3212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01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8</a:t>
              </a:r>
            </a:p>
            <a:p>
              <a:pPr algn="ctr">
                <a:lnSpc>
                  <a:spcPct val="150000"/>
                </a:lnSpc>
              </a:pP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THỰC</a:t>
              </a:r>
              <a:r>
                <a:rPr lang="en-US" sz="44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HÀNH</a:t>
              </a:r>
              <a:r>
                <a:rPr lang="en-US" sz="44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LẮP</a:t>
              </a:r>
              <a:r>
                <a:rPr lang="en-US" sz="44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GHÉP</a:t>
              </a:r>
              <a:r>
                <a:rPr lang="en-US" sz="4400" b="1" dirty="0" smtClean="0">
                  <a:solidFill>
                    <a:srgbClr val="0070C0"/>
                  </a:solidFill>
                  <a:latin typeface="+mj-lt"/>
                </a:rPr>
                <a:t>, </a:t>
              </a: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XẾP</a:t>
              </a:r>
              <a:r>
                <a:rPr lang="en-US" sz="4400" b="1" dirty="0" smtClean="0">
                  <a:solidFill>
                    <a:srgbClr val="0070C0"/>
                  </a:solidFill>
                  <a:latin typeface="+mj-lt"/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latin typeface="+mj-lt"/>
                </a:rPr>
                <a:t>HÌNH</a:t>
              </a:r>
              <a:endParaRPr lang="en-US" sz="4400" b="1" dirty="0" smtClean="0">
                <a:solidFill>
                  <a:srgbClr val="0070C0"/>
                </a:solidFill>
                <a:latin typeface="+mj-lt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96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9" t="12874" r="55949" b="67586"/>
          <a:stretch/>
        </p:blipFill>
        <p:spPr>
          <a:xfrm>
            <a:off x="650836" y="0"/>
            <a:ext cx="1711364" cy="1752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8" t="36583" r="61864" b="45775"/>
          <a:stretch/>
        </p:blipFill>
        <p:spPr>
          <a:xfrm>
            <a:off x="652504" y="1752600"/>
            <a:ext cx="1492197" cy="20994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8" t="54692" r="63474" b="27666"/>
          <a:stretch/>
        </p:blipFill>
        <p:spPr>
          <a:xfrm>
            <a:off x="509721" y="3314700"/>
            <a:ext cx="1706035" cy="24003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5" t="70747" r="62937" b="11611"/>
          <a:stretch/>
        </p:blipFill>
        <p:spPr>
          <a:xfrm>
            <a:off x="607892" y="4648200"/>
            <a:ext cx="1754308" cy="246821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34" t="13401" r="12634" b="67059"/>
          <a:stretch/>
        </p:blipFill>
        <p:spPr>
          <a:xfrm>
            <a:off x="6400800" y="-104405"/>
            <a:ext cx="2259755" cy="23142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05" t="33635" r="10963" b="46825"/>
          <a:stretch/>
        </p:blipFill>
        <p:spPr>
          <a:xfrm>
            <a:off x="6748258" y="1356531"/>
            <a:ext cx="2395742" cy="245346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52" t="50000" r="8616" b="30460"/>
          <a:stretch/>
        </p:blipFill>
        <p:spPr>
          <a:xfrm>
            <a:off x="7064129" y="3124200"/>
            <a:ext cx="1764000" cy="180650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26" t="67053" r="9842" b="13407"/>
          <a:stretch/>
        </p:blipFill>
        <p:spPr>
          <a:xfrm>
            <a:off x="6612073" y="4116273"/>
            <a:ext cx="2668111" cy="2732400"/>
          </a:xfrm>
          <a:prstGeom prst="rect">
            <a:avLst/>
          </a:prstGeom>
        </p:spPr>
      </p:pic>
      <p:sp>
        <p:nvSpPr>
          <p:cNvPr id="22" name="Freeform 21"/>
          <p:cNvSpPr/>
          <p:nvPr/>
        </p:nvSpPr>
        <p:spPr>
          <a:xfrm>
            <a:off x="2207172" y="3276600"/>
            <a:ext cx="4587766" cy="425669"/>
          </a:xfrm>
          <a:custGeom>
            <a:avLst/>
            <a:gdLst>
              <a:gd name="connsiteX0" fmla="*/ 0 w 4587766"/>
              <a:gd name="connsiteY0" fmla="*/ 425669 h 425669"/>
              <a:gd name="connsiteX1" fmla="*/ 141890 w 4587766"/>
              <a:gd name="connsiteY1" fmla="*/ 394138 h 425669"/>
              <a:gd name="connsiteX2" fmla="*/ 472966 w 4587766"/>
              <a:gd name="connsiteY2" fmla="*/ 362607 h 425669"/>
              <a:gd name="connsiteX3" fmla="*/ 898635 w 4587766"/>
              <a:gd name="connsiteY3" fmla="*/ 299545 h 425669"/>
              <a:gd name="connsiteX4" fmla="*/ 961697 w 4587766"/>
              <a:gd name="connsiteY4" fmla="*/ 283780 h 425669"/>
              <a:gd name="connsiteX5" fmla="*/ 1135118 w 4587766"/>
              <a:gd name="connsiteY5" fmla="*/ 252249 h 425669"/>
              <a:gd name="connsiteX6" fmla="*/ 1245476 w 4587766"/>
              <a:gd name="connsiteY6" fmla="*/ 236483 h 425669"/>
              <a:gd name="connsiteX7" fmla="*/ 1481959 w 4587766"/>
              <a:gd name="connsiteY7" fmla="*/ 189187 h 425669"/>
              <a:gd name="connsiteX8" fmla="*/ 1639614 w 4587766"/>
              <a:gd name="connsiteY8" fmla="*/ 173421 h 425669"/>
              <a:gd name="connsiteX9" fmla="*/ 1844566 w 4587766"/>
              <a:gd name="connsiteY9" fmla="*/ 110359 h 425669"/>
              <a:gd name="connsiteX10" fmla="*/ 1923394 w 4587766"/>
              <a:gd name="connsiteY10" fmla="*/ 78828 h 425669"/>
              <a:gd name="connsiteX11" fmla="*/ 2175642 w 4587766"/>
              <a:gd name="connsiteY11" fmla="*/ 47297 h 425669"/>
              <a:gd name="connsiteX12" fmla="*/ 2238704 w 4587766"/>
              <a:gd name="connsiteY12" fmla="*/ 31531 h 425669"/>
              <a:gd name="connsiteX13" fmla="*/ 2349062 w 4587766"/>
              <a:gd name="connsiteY13" fmla="*/ 0 h 425669"/>
              <a:gd name="connsiteX14" fmla="*/ 3547242 w 4587766"/>
              <a:gd name="connsiteY14" fmla="*/ 31531 h 425669"/>
              <a:gd name="connsiteX15" fmla="*/ 3720662 w 4587766"/>
              <a:gd name="connsiteY15" fmla="*/ 63062 h 425669"/>
              <a:gd name="connsiteX16" fmla="*/ 3831021 w 4587766"/>
              <a:gd name="connsiteY16" fmla="*/ 110359 h 425669"/>
              <a:gd name="connsiteX17" fmla="*/ 4067504 w 4587766"/>
              <a:gd name="connsiteY17" fmla="*/ 173421 h 425669"/>
              <a:gd name="connsiteX18" fmla="*/ 4193628 w 4587766"/>
              <a:gd name="connsiteY18" fmla="*/ 189187 h 425669"/>
              <a:gd name="connsiteX19" fmla="*/ 4240925 w 4587766"/>
              <a:gd name="connsiteY19" fmla="*/ 204952 h 425669"/>
              <a:gd name="connsiteX20" fmla="*/ 4319752 w 4587766"/>
              <a:gd name="connsiteY20" fmla="*/ 236483 h 425669"/>
              <a:gd name="connsiteX21" fmla="*/ 4587766 w 4587766"/>
              <a:gd name="connsiteY21" fmla="*/ 236483 h 42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87766" h="425669">
                <a:moveTo>
                  <a:pt x="0" y="425669"/>
                </a:moveTo>
                <a:cubicBezTo>
                  <a:pt x="47297" y="415159"/>
                  <a:pt x="93865" y="400541"/>
                  <a:pt x="141890" y="394138"/>
                </a:cubicBezTo>
                <a:cubicBezTo>
                  <a:pt x="251776" y="379487"/>
                  <a:pt x="472966" y="362607"/>
                  <a:pt x="472966" y="362607"/>
                </a:cubicBezTo>
                <a:cubicBezTo>
                  <a:pt x="775847" y="280004"/>
                  <a:pt x="518840" y="337524"/>
                  <a:pt x="898635" y="299545"/>
                </a:cubicBezTo>
                <a:cubicBezTo>
                  <a:pt x="920195" y="297389"/>
                  <a:pt x="940450" y="288029"/>
                  <a:pt x="961697" y="283780"/>
                </a:cubicBezTo>
                <a:cubicBezTo>
                  <a:pt x="1019311" y="272257"/>
                  <a:pt x="1077163" y="261908"/>
                  <a:pt x="1135118" y="252249"/>
                </a:cubicBezTo>
                <a:cubicBezTo>
                  <a:pt x="1171772" y="246140"/>
                  <a:pt x="1208916" y="243130"/>
                  <a:pt x="1245476" y="236483"/>
                </a:cubicBezTo>
                <a:cubicBezTo>
                  <a:pt x="1324568" y="222103"/>
                  <a:pt x="1401969" y="197186"/>
                  <a:pt x="1481959" y="189187"/>
                </a:cubicBezTo>
                <a:lnTo>
                  <a:pt x="1639614" y="173421"/>
                </a:lnTo>
                <a:cubicBezTo>
                  <a:pt x="1733747" y="79290"/>
                  <a:pt x="1642246" y="150823"/>
                  <a:pt x="1844566" y="110359"/>
                </a:cubicBezTo>
                <a:cubicBezTo>
                  <a:pt x="1872317" y="104809"/>
                  <a:pt x="1895594" y="84123"/>
                  <a:pt x="1923394" y="78828"/>
                </a:cubicBezTo>
                <a:cubicBezTo>
                  <a:pt x="2006634" y="62973"/>
                  <a:pt x="2175642" y="47297"/>
                  <a:pt x="2175642" y="47297"/>
                </a:cubicBezTo>
                <a:cubicBezTo>
                  <a:pt x="2196663" y="42042"/>
                  <a:pt x="2217800" y="37232"/>
                  <a:pt x="2238704" y="31531"/>
                </a:cubicBezTo>
                <a:cubicBezTo>
                  <a:pt x="2275614" y="21465"/>
                  <a:pt x="2310804" y="0"/>
                  <a:pt x="2349062" y="0"/>
                </a:cubicBezTo>
                <a:cubicBezTo>
                  <a:pt x="2748594" y="0"/>
                  <a:pt x="3147849" y="21021"/>
                  <a:pt x="3547242" y="31531"/>
                </a:cubicBezTo>
                <a:cubicBezTo>
                  <a:pt x="3591555" y="37862"/>
                  <a:pt x="3672568" y="45573"/>
                  <a:pt x="3720662" y="63062"/>
                </a:cubicBezTo>
                <a:cubicBezTo>
                  <a:pt x="3758275" y="76739"/>
                  <a:pt x="3793330" y="96898"/>
                  <a:pt x="3831021" y="110359"/>
                </a:cubicBezTo>
                <a:cubicBezTo>
                  <a:pt x="3858669" y="120233"/>
                  <a:pt x="4045148" y="170626"/>
                  <a:pt x="4067504" y="173421"/>
                </a:cubicBezTo>
                <a:lnTo>
                  <a:pt x="4193628" y="189187"/>
                </a:lnTo>
                <a:cubicBezTo>
                  <a:pt x="4209394" y="194442"/>
                  <a:pt x="4225365" y="199117"/>
                  <a:pt x="4240925" y="204952"/>
                </a:cubicBezTo>
                <a:cubicBezTo>
                  <a:pt x="4267423" y="214889"/>
                  <a:pt x="4291568" y="233921"/>
                  <a:pt x="4319752" y="236483"/>
                </a:cubicBezTo>
                <a:cubicBezTo>
                  <a:pt x="4408723" y="244571"/>
                  <a:pt x="4498428" y="236483"/>
                  <a:pt x="4587766" y="236483"/>
                </a:cubicBezTo>
              </a:path>
            </a:pathLst>
          </a:cu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2715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-0.02986 L -0.58732 0.192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88" y="1111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0926 L 0.65521 -0.2659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00" y="-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36 -0.03935 L -0.62795 -0.504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8" y="-2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93 0.00231 L -0.58385 0.00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05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t="15804" r="61239" b="73769"/>
          <a:stretch/>
        </p:blipFill>
        <p:spPr>
          <a:xfrm>
            <a:off x="0" y="0"/>
            <a:ext cx="3733800" cy="181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1</a:t>
            </a:r>
            <a:endParaRPr lang="vi-VN" sz="7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9723" y="0"/>
            <a:ext cx="84666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</a:rPr>
              <a:t>Bạn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Việt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cắt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miếng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bìa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hình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vuông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4400" b="1" dirty="0" err="1" smtClean="0">
                <a:solidFill>
                  <a:srgbClr val="0070C0"/>
                </a:solidFill>
              </a:rPr>
              <a:t>thành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bốn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miếng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bìa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hình</a:t>
            </a:r>
            <a:r>
              <a:rPr lang="en-US" sz="4400" b="1" dirty="0" smtClean="0">
                <a:solidFill>
                  <a:srgbClr val="0070C0"/>
                </a:solidFill>
              </a:rPr>
              <a:t> tam </a:t>
            </a:r>
            <a:r>
              <a:rPr lang="en-US" sz="4400" b="1" dirty="0" err="1" smtClean="0">
                <a:solidFill>
                  <a:srgbClr val="0070C0"/>
                </a:solidFill>
              </a:rPr>
              <a:t>giác</a:t>
            </a:r>
            <a:r>
              <a:rPr lang="en-US" sz="4400" b="1" dirty="0" smtClean="0">
                <a:solidFill>
                  <a:srgbClr val="0070C0"/>
                </a:solidFill>
              </a:rPr>
              <a:t>:</a:t>
            </a:r>
            <a:endParaRPr lang="vi-VN" sz="4400" b="1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0" t="15172" r="3510" b="65288"/>
          <a:stretch/>
        </p:blipFill>
        <p:spPr>
          <a:xfrm>
            <a:off x="-152400" y="2333004"/>
            <a:ext cx="9448800" cy="307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6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4" t="33793" r="6167" b="5977"/>
          <a:stretch/>
        </p:blipFill>
        <p:spPr>
          <a:xfrm>
            <a:off x="1371600" y="-76200"/>
            <a:ext cx="6705600" cy="686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6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"/>
            <a:ext cx="5982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a)</a:t>
            </a:r>
            <a:endParaRPr lang="vi-VN" sz="4000" b="1" dirty="0"/>
          </a:p>
        </p:txBody>
      </p:sp>
      <p:sp>
        <p:nvSpPr>
          <p:cNvPr id="5" name="Right Triangle 4"/>
          <p:cNvSpPr/>
          <p:nvPr/>
        </p:nvSpPr>
        <p:spPr>
          <a:xfrm>
            <a:off x="76200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Triangle 5"/>
          <p:cNvSpPr/>
          <p:nvPr/>
        </p:nvSpPr>
        <p:spPr>
          <a:xfrm>
            <a:off x="2393731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Triangle 6"/>
          <p:cNvSpPr/>
          <p:nvPr/>
        </p:nvSpPr>
        <p:spPr>
          <a:xfrm>
            <a:off x="4590269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ight Triangle 7"/>
          <p:cNvSpPr/>
          <p:nvPr/>
        </p:nvSpPr>
        <p:spPr>
          <a:xfrm>
            <a:off x="6907800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7504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07407E-6 L -0.00139 0.50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2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-1.11111E-6 L -0.0066 0.51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2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6 0.50857 L -0.2566 0.5085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5 0.00926 L -0.26215 0.5092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2014 L -0.38177 0.493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97" y="2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087 0.50857 L -0.51754 0.5085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6" grpId="2" animBg="1"/>
      <p:bldP spid="7" grpId="0" animBg="1"/>
      <p:bldP spid="8" grpId="0" animBg="1"/>
      <p:bldP spid="8" grpId="1" animBg="1"/>
      <p:bldP spid="8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"/>
            <a:ext cx="6206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b)</a:t>
            </a:r>
            <a:endParaRPr lang="vi-VN" sz="4000" b="1" dirty="0"/>
          </a:p>
        </p:txBody>
      </p:sp>
      <p:sp>
        <p:nvSpPr>
          <p:cNvPr id="5" name="Right Triangle 4"/>
          <p:cNvSpPr/>
          <p:nvPr/>
        </p:nvSpPr>
        <p:spPr>
          <a:xfrm>
            <a:off x="76200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Triangle 5"/>
          <p:cNvSpPr/>
          <p:nvPr/>
        </p:nvSpPr>
        <p:spPr>
          <a:xfrm>
            <a:off x="2393731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Triangle 6"/>
          <p:cNvSpPr/>
          <p:nvPr/>
        </p:nvSpPr>
        <p:spPr>
          <a:xfrm>
            <a:off x="4590269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ight Triangle 7"/>
          <p:cNvSpPr/>
          <p:nvPr/>
        </p:nvSpPr>
        <p:spPr>
          <a:xfrm>
            <a:off x="6907800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0375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00156 0.579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2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2 0.00208 L 0.02049 0.5819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2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68 -1.11111E-6 L 0.15313 0.5798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90" y="2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71 0.57755 L 0.26285 0.5796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7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62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2 -1.11111E-6 L 0.27986 0.5798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14" y="2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6117" y="76200"/>
            <a:ext cx="559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c)</a:t>
            </a:r>
            <a:endParaRPr lang="vi-VN" sz="4000" b="1" dirty="0"/>
          </a:p>
        </p:txBody>
      </p:sp>
      <p:sp>
        <p:nvSpPr>
          <p:cNvPr id="5" name="Right Triangle 4"/>
          <p:cNvSpPr/>
          <p:nvPr/>
        </p:nvSpPr>
        <p:spPr>
          <a:xfrm>
            <a:off x="181302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Triangle 5"/>
          <p:cNvSpPr/>
          <p:nvPr/>
        </p:nvSpPr>
        <p:spPr>
          <a:xfrm>
            <a:off x="2498833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Triangle 6"/>
          <p:cNvSpPr/>
          <p:nvPr/>
        </p:nvSpPr>
        <p:spPr>
          <a:xfrm>
            <a:off x="4695371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ight Triangle 7"/>
          <p:cNvSpPr/>
          <p:nvPr/>
        </p:nvSpPr>
        <p:spPr>
          <a:xfrm>
            <a:off x="7012902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1490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82 -1.11111E-6 L 0.05243 0.457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2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82 -1.11111E-6 L 0.04896 0.457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2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58 0.45764 L -0.08542 0.4576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82 -1.11111E-6 L 0.05034 0.4020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2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2 0.45764 L -0.32709 0.4576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500000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93 -0.01111 L -0.28351 0.4576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81" y="2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337 0.45764 L -0.46337 0.4576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6117" y="76200"/>
            <a:ext cx="6206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d)</a:t>
            </a:r>
            <a:endParaRPr lang="vi-VN" sz="4000" b="1" dirty="0"/>
          </a:p>
        </p:txBody>
      </p:sp>
      <p:sp>
        <p:nvSpPr>
          <p:cNvPr id="5" name="Right Triangle 4"/>
          <p:cNvSpPr/>
          <p:nvPr/>
        </p:nvSpPr>
        <p:spPr>
          <a:xfrm>
            <a:off x="197068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ight Triangle 5"/>
          <p:cNvSpPr/>
          <p:nvPr/>
        </p:nvSpPr>
        <p:spPr>
          <a:xfrm>
            <a:off x="2498833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ight Triangle 6"/>
          <p:cNvSpPr/>
          <p:nvPr/>
        </p:nvSpPr>
        <p:spPr>
          <a:xfrm>
            <a:off x="4695371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ight Triangle 7"/>
          <p:cNvSpPr/>
          <p:nvPr/>
        </p:nvSpPr>
        <p:spPr>
          <a:xfrm>
            <a:off x="7012902" y="583200"/>
            <a:ext cx="2160000" cy="2160000"/>
          </a:xfrm>
          <a:prstGeom prst="rtTriangle">
            <a:avLst/>
          </a:prstGeom>
          <a:solidFill>
            <a:srgbClr val="D43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2357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82 -1.11111E-6 L 0.04896 0.457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2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58 0.45764 L -0.08542 0.457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82 -1.11111E-6 L 0.05034 0.402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2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2 0.45995 L -0.32709 0.4599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52 -0.00717 L 0.10382 0.1483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16 0.14607 L 0.16598 0.1481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9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5 -0.0088 L -0.26389 0.4599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87" y="2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965 0.45533 L -0.35139 0.4574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87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7" grpId="2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9723" y="0"/>
            <a:ext cx="777007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</a:rPr>
              <a:t>Tìm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hai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miếng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bìa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để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ghép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được</a:t>
            </a:r>
            <a:endParaRPr lang="en-US" sz="4400" b="1" dirty="0" smtClean="0">
              <a:solidFill>
                <a:srgbClr val="0070C0"/>
              </a:solidFill>
            </a:endParaRPr>
          </a:p>
          <a:p>
            <a:r>
              <a:rPr lang="en-US" sz="4400" b="1" dirty="0" err="1" smtClean="0">
                <a:solidFill>
                  <a:srgbClr val="0070C0"/>
                </a:solidFill>
              </a:rPr>
              <a:t>hình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tròn</a:t>
            </a:r>
            <a:r>
              <a:rPr lang="en-US" sz="4400" b="1" dirty="0" smtClean="0">
                <a:solidFill>
                  <a:srgbClr val="0070C0"/>
                </a:solidFill>
              </a:rPr>
              <a:t>; </a:t>
            </a:r>
            <a:r>
              <a:rPr lang="en-US" sz="4400" b="1" dirty="0" err="1" smtClean="0">
                <a:solidFill>
                  <a:srgbClr val="0070C0"/>
                </a:solidFill>
              </a:rPr>
              <a:t>hình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vuông</a:t>
            </a:r>
            <a:r>
              <a:rPr lang="en-US" sz="4400" b="1" dirty="0" smtClean="0">
                <a:solidFill>
                  <a:srgbClr val="0070C0"/>
                </a:solidFill>
              </a:rPr>
              <a:t>; </a:t>
            </a:r>
            <a:r>
              <a:rPr lang="en-US" sz="4400" b="1" dirty="0" err="1" smtClean="0">
                <a:solidFill>
                  <a:srgbClr val="0070C0"/>
                </a:solidFill>
              </a:rPr>
              <a:t>hình</a:t>
            </a:r>
            <a:r>
              <a:rPr lang="en-US" sz="4400" b="1" dirty="0" smtClean="0">
                <a:solidFill>
                  <a:srgbClr val="0070C0"/>
                </a:solidFill>
              </a:rPr>
              <a:t> tam</a:t>
            </a:r>
          </a:p>
          <a:p>
            <a:r>
              <a:rPr lang="en-US" sz="4400" b="1" dirty="0" err="1" smtClean="0">
                <a:solidFill>
                  <a:srgbClr val="0070C0"/>
                </a:solidFill>
              </a:rPr>
              <a:t>giác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hoặc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hình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chữ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nhật</a:t>
            </a:r>
            <a:r>
              <a:rPr lang="en-US" sz="4400" b="1" dirty="0" smtClean="0">
                <a:solidFill>
                  <a:srgbClr val="0070C0"/>
                </a:solidFill>
              </a:rPr>
              <a:t>.</a:t>
            </a:r>
            <a:endParaRPr lang="vi-VN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53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57</Words>
  <Application>Microsoft Office PowerPoint</Application>
  <PresentationFormat>On-screen Show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18</cp:revision>
  <dcterms:created xsi:type="dcterms:W3CDTF">2006-08-16T00:00:00Z</dcterms:created>
  <dcterms:modified xsi:type="dcterms:W3CDTF">2020-08-20T20:07:33Z</dcterms:modified>
</cp:coreProperties>
</file>