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  <p:sldMasterId id="2147483674" r:id="rId3"/>
  </p:sldMasterIdLst>
  <p:notesMasterIdLst>
    <p:notesMasterId r:id="rId21"/>
  </p:notesMasterIdLst>
  <p:sldIdLst>
    <p:sldId id="256" r:id="rId4"/>
    <p:sldId id="258" r:id="rId5"/>
    <p:sldId id="275" r:id="rId6"/>
    <p:sldId id="266" r:id="rId7"/>
    <p:sldId id="297" r:id="rId8"/>
    <p:sldId id="267" r:id="rId9"/>
    <p:sldId id="279" r:id="rId10"/>
    <p:sldId id="298" r:id="rId11"/>
    <p:sldId id="299" r:id="rId12"/>
    <p:sldId id="300" r:id="rId13"/>
    <p:sldId id="269" r:id="rId14"/>
    <p:sldId id="283" r:id="rId15"/>
    <p:sldId id="271" r:id="rId16"/>
    <p:sldId id="301" r:id="rId17"/>
    <p:sldId id="302" r:id="rId18"/>
    <p:sldId id="303" r:id="rId19"/>
    <p:sldId id="304" r:id="rId20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22"/>
      <p:italic r:id="rId23"/>
    </p:embeddedFont>
    <p:embeddedFont>
      <p:font typeface="Microsoft YaHei" panose="020B0503020204020204" pitchFamily="34" charset="-122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SimSun" panose="02010600030101010101" pitchFamily="2" charset="-122"/>
      <p:regular r:id="rId30"/>
    </p:embeddedFont>
    <p:embeddedFont>
      <p:font typeface="Arial-Rounded" panose="020B0500000000000000" charset="0"/>
      <p:regular r:id="rId31"/>
    </p:embeddedFont>
    <p:embeddedFont>
      <p:font typeface="DFPOP1-W9" panose="020B0604020202020204" charset="-128"/>
      <p:regular r:id="rId32"/>
    </p:embeddedFont>
    <p:embeddedFont>
      <p:font typeface="SimSun" panose="02010600030101010101" pitchFamily="2" charset="-122"/>
      <p:regular r:id="rId30"/>
    </p:embeddedFont>
  </p:embeddedFontLst>
  <p:custDataLst>
    <p:tags r:id="rId33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89293C27-06D2-442F-A694-0966E65ACEDD}">
          <p14:sldIdLst>
            <p14:sldId id="256"/>
          </p14:sldIdLst>
        </p14:section>
        <p14:section name="Tiết 1" id="{694160BE-F2C5-4F1F-9227-A8A060926D5B}">
          <p14:sldIdLst>
            <p14:sldId id="258"/>
            <p14:sldId id="275"/>
            <p14:sldId id="266"/>
            <p14:sldId id="297"/>
          </p14:sldIdLst>
        </p14:section>
        <p14:section name="Tiết 2" id="{47239A1A-9B72-4DA5-96A7-F8786F163078}">
          <p14:sldIdLst>
            <p14:sldId id="267"/>
            <p14:sldId id="279"/>
            <p14:sldId id="298"/>
            <p14:sldId id="299"/>
            <p14:sldId id="300"/>
            <p14:sldId id="269"/>
            <p14:sldId id="283"/>
            <p14:sldId id="271"/>
            <p14:sldId id="301"/>
            <p14:sldId id="302"/>
            <p14:sldId id="303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3">
          <p15:clr>
            <a:srgbClr val="A4A3A4"/>
          </p15:clr>
        </p15:guide>
        <p15:guide id="2" pos="28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A420"/>
    <a:srgbClr val="F14420"/>
    <a:srgbClr val="679C31"/>
    <a:srgbClr val="920000"/>
    <a:srgbClr val="F56636"/>
    <a:srgbClr val="EF2A19"/>
    <a:srgbClr val="A9250B"/>
    <a:srgbClr val="FF6600"/>
    <a:srgbClr val="8CB823"/>
    <a:srgbClr val="C4D8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7" d="100"/>
          <a:sy n="97" d="100"/>
        </p:scale>
        <p:origin x="588" y="90"/>
      </p:cViewPr>
      <p:guideLst>
        <p:guide orient="horz" pos="1573"/>
        <p:guide pos="28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62ACC-35BD-4150-8E45-CFF6493109C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4C845-2BE2-4423-97B3-49F88020EF3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5632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632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E87AA706-8809-4A3D-A259-45BA4E60113B}" type="slidenum">
              <a:rPr lang="zh-CN" altLang="en-US">
                <a:solidFill>
                  <a:srgbClr val="000000"/>
                </a:solidFill>
                <a:ea typeface="SimSun" panose="02010600030101010101" pitchFamily="2" charset="-122"/>
              </a:rPr>
              <a:t>17</a:t>
            </a:fld>
            <a:endParaRPr lang="zh-CN" altLang="en-US">
              <a:solidFill>
                <a:srgbClr val="000000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Administrator\Desktop\05-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78"/>
          <a:stretch>
            <a:fillRect/>
          </a:stretch>
        </p:blipFill>
        <p:spPr bwMode="auto">
          <a:xfrm>
            <a:off x="0" y="4442235"/>
            <a:ext cx="9144000" cy="7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 descr="C:\Users\Administrator\Desktop\05----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19669"/>
          <a:stretch>
            <a:fillRect/>
          </a:stretch>
        </p:blipFill>
        <p:spPr bwMode="auto">
          <a:xfrm>
            <a:off x="5" y="1"/>
            <a:ext cx="1255713" cy="132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0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93027" y="3505218"/>
            <a:ext cx="9130145" cy="12156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017444"/>
            <a:ext cx="9157856" cy="1126056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175605" y="3190604"/>
            <a:ext cx="694959" cy="1329039"/>
            <a:chOff x="181346" y="1761375"/>
            <a:chExt cx="1517253" cy="2901593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92537"/>
            <a:ext cx="9613558" cy="15080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/>
          <a:stretch>
            <a:fillRect/>
          </a:stretch>
        </p:blipFill>
        <p:spPr>
          <a:xfrm>
            <a:off x="-12107" y="3505218"/>
            <a:ext cx="9130145" cy="12156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583"/>
            <a:ext cx="9144000" cy="123891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8460597" y="3435861"/>
            <a:ext cx="618427" cy="959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27"/>
          <a:stretch>
            <a:fillRect/>
          </a:stretch>
        </p:blipFill>
        <p:spPr>
          <a:xfrm>
            <a:off x="-13856" y="4178075"/>
            <a:ext cx="9613558" cy="856150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53" b="8110"/>
          <a:stretch>
            <a:fillRect/>
          </a:stretch>
        </p:blipFill>
        <p:spPr>
          <a:xfrm>
            <a:off x="7455" y="3987533"/>
            <a:ext cx="9130145" cy="1117030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6" y="4642338"/>
            <a:ext cx="9155017" cy="501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1612232"/>
            <a:ext cx="9144000" cy="3531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" t="73054" r="17724" b="-1"/>
          <a:stretch>
            <a:fillRect/>
          </a:stretch>
        </p:blipFill>
        <p:spPr>
          <a:xfrm>
            <a:off x="0" y="0"/>
            <a:ext cx="9144000" cy="185285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82ED4-375F-4F08-A54B-E5C986F28C77}" type="datetimeFigureOut">
              <a:rPr lang="zh-CN" altLang="en-US" smtClean="0"/>
              <a:t>2023/3/7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A53EF-2EDB-4BAB-8ED2-F5C230947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BD5247C-094F-469D-85D3-878D5771E0AE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EE1BFBD2-B478-41F8-A8A5-2D3CC464F6B6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B0F0">
            <a:alpha val="1019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 advTm="0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方正准圆简体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方正准圆简体"/>
          <a:ea typeface="方正准圆简体"/>
          <a:cs typeface="方正准圆简体"/>
        </a:defRPr>
      </a:lvl5pPr>
      <a:lvl6pPr marL="45656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91313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36969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82626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170815" indent="-170815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方正准圆简体"/>
        </a:defRPr>
      </a:lvl1pPr>
      <a:lvl2pPr marL="513715" indent="-170815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方正准圆简体"/>
        </a:defRPr>
      </a:lvl2pPr>
      <a:lvl3pPr marL="855980" indent="-170815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方正准圆简体"/>
        </a:defRPr>
      </a:lvl3pPr>
      <a:lvl4pPr marL="1198245" indent="-170815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4pPr>
      <a:lvl5pPr marL="1540510" indent="-170815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方正准圆简体"/>
        </a:defRPr>
      </a:lvl5pPr>
      <a:lvl6pPr marL="1883410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225675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567940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910205" indent="-170815" algn="l" defTabSz="685165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1pPr>
      <a:lvl2pPr marL="34226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2pPr>
      <a:lvl3pPr marL="68516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3pPr>
      <a:lvl4pPr marL="1027430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4pPr>
      <a:lvl5pPr marL="136969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5pPr>
      <a:lvl6pPr marL="1711960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6pPr>
      <a:lvl7pPr marL="205422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7pPr>
      <a:lvl8pPr marL="2396490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8pPr>
      <a:lvl9pPr marL="2738755" algn="l" defTabSz="685165" rtl="0" eaLnBrk="1" latinLnBrk="0" hangingPunct="1">
        <a:defRPr sz="14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12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11" Type="http://schemas.openxmlformats.org/officeDocument/2006/relationships/image" Target="../media/image14.png"/><Relationship Id="rId5" Type="http://schemas.openxmlformats.org/officeDocument/2006/relationships/image" Target="../media/image12.png"/><Relationship Id="rId15" Type="http://schemas.openxmlformats.org/officeDocument/2006/relationships/image" Target="../media/image18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9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0" y="528041"/>
            <a:ext cx="1996233" cy="66862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1" y="1828800"/>
            <a:ext cx="9143998" cy="3004238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32997"/>
            <a:ext cx="9613558" cy="150803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72" y="321272"/>
            <a:ext cx="9248571" cy="8019887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436915" y="1401208"/>
            <a:ext cx="6253677" cy="3444184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6598507" y="-24714"/>
            <a:ext cx="2545493" cy="2463792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3630617"/>
            <a:ext cx="2063578" cy="1215615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479780" y="2610930"/>
            <a:ext cx="1053959" cy="2015590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7055708" y="3600543"/>
            <a:ext cx="2088292" cy="121561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7252679" y="2497731"/>
            <a:ext cx="1632418" cy="2532923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4933" y="4626519"/>
            <a:ext cx="9144000" cy="514663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4933" y="4718797"/>
            <a:ext cx="9144000" cy="426773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4933" y="4865599"/>
            <a:ext cx="9144000" cy="27422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9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308757" y="-766706"/>
            <a:ext cx="609600" cy="6096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075226" y="4073598"/>
            <a:ext cx="1812925" cy="414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sz="1400" b="1" kern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400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1400" b="1" ker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</a:t>
            </a:r>
            <a:r>
              <a:rPr lang="en-US" altLang="zh-CN" sz="1400" b="1" kern="0" smtClea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..................</a:t>
            </a:r>
            <a:endParaRPr lang="zh-CN" altLang="zh-CN" sz="1100" kern="1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063750" y="2764155"/>
            <a:ext cx="46062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 tay trước khi ăn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402965" y="1854835"/>
            <a:ext cx="20897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44700"/>
            <a:ext cx="7886700" cy="2733675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Ăn chín uống sôi để (....)</a:t>
            </a:r>
          </a:p>
          <a:p>
            <a:pPr marL="0" indent="0" algn="ctr">
              <a:buNone/>
            </a:pPr>
            <a:endParaRPr lang="en-US" sz="3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6525" y="238125"/>
            <a:ext cx="4617720" cy="8496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5pPr>
          </a:lstStyle>
          <a:p>
            <a:pPr lvl="0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Hoàn thiện câu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934210" y="3501390"/>
            <a:ext cx="61137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Vi trùng                        Rửa tay                        Phòng bệnh</a:t>
            </a:r>
          </a:p>
        </p:txBody>
      </p:sp>
      <p:sp>
        <p:nvSpPr>
          <p:cNvPr id="5" name="Oval 4"/>
          <p:cNvSpPr/>
          <p:nvPr/>
        </p:nvSpPr>
        <p:spPr>
          <a:xfrm>
            <a:off x="6031865" y="3428365"/>
            <a:ext cx="1815465" cy="602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Phòng bệnh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8" grpId="0" bldLvl="0" animBg="1"/>
      <p:bldP spid="8" grpId="1" animBg="1"/>
      <p:bldP spid="4" grpId="0"/>
      <p:bldP spid="4" grpId="1"/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 sát tranh</a:t>
            </a:r>
            <a:endParaRPr 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6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pt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955" y="118110"/>
            <a:ext cx="5329555" cy="472313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421380" y="889000"/>
            <a:ext cx="365125" cy="5657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71365" y="870585"/>
            <a:ext cx="1167765" cy="8947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804285" y="824865"/>
            <a:ext cx="1569720" cy="26739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195695" y="889000"/>
            <a:ext cx="127635" cy="26098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Nghe viết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7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610870" y="706755"/>
            <a:ext cx="82308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Để phòng bệnh chúng ta phải rửa tay trước khi ăn. Cần rửa tay bằng xà phòng với nước sạch.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65" y="567055"/>
            <a:ext cx="8455741" cy="29235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36525" y="238125"/>
            <a:ext cx="2720340" cy="8496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ea"/>
              </a:defRPr>
            </a:lvl5pPr>
          </a:lstStyle>
          <a:p>
            <a:pPr lvl="0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Trò chơi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658870" y="341630"/>
            <a:ext cx="40786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latin typeface="Calibri" panose="020F0502020204030204" charset="0"/>
                <a:cs typeface="Calibri" panose="020F0502020204030204" charset="0"/>
              </a:rPr>
              <a:t>Em làm bác sỹ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1232535"/>
            <a:ext cx="6057900" cy="2969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ChangeArrowheads="1"/>
          </p:cNvSpPr>
          <p:nvPr/>
        </p:nvSpPr>
        <p:spPr bwMode="auto">
          <a:xfrm>
            <a:off x="762000" y="646510"/>
            <a:ext cx="82296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485" tIns="34288" rIns="68485" bIns="34288" anchor="ctr"/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>
                <a:solidFill>
                  <a:srgbClr val="FF0000"/>
                </a:solidFill>
                <a:latin typeface="Arial" panose="020B0604020202020204" pitchFamily="34" charset="0"/>
                <a:cs typeface="方正准圆简体"/>
              </a:rPr>
              <a:t>DẶN DÒ</a:t>
            </a:r>
          </a:p>
        </p:txBody>
      </p:sp>
      <p:sp>
        <p:nvSpPr>
          <p:cNvPr id="37" name="Plaque 36"/>
          <p:cNvSpPr>
            <a:spLocks noChangeArrowheads="1"/>
          </p:cNvSpPr>
          <p:nvPr/>
        </p:nvSpPr>
        <p:spPr bwMode="auto">
          <a:xfrm>
            <a:off x="1411606" y="1485906"/>
            <a:ext cx="6149340" cy="2225993"/>
          </a:xfrm>
          <a:prstGeom prst="plaque">
            <a:avLst>
              <a:gd name="adj" fmla="val 16667"/>
            </a:avLst>
          </a:prstGeom>
          <a:solidFill>
            <a:srgbClr val="FFC000"/>
          </a:solidFill>
          <a:ln w="25400" algn="ctr">
            <a:solidFill>
              <a:srgbClr val="385D8A"/>
            </a:solidFill>
            <a:miter lim="800000"/>
          </a:ln>
        </p:spPr>
        <p:txBody>
          <a:bodyPr lIns="68485" tIns="34288" rIns="68485" bIns="34288" anchor="ctr"/>
          <a:lstStyle/>
          <a:p>
            <a:pPr marL="342265" indent="-342265" defTabSz="912495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zh-CN" sz="2400">
                <a:solidFill>
                  <a:srgbClr val="002060"/>
                </a:solidFill>
                <a:latin typeface="Arial" panose="020B0604020202020204" pitchFamily="34" charset="0"/>
                <a:ea typeface="思源黑体 CN Light" panose="020B0300000000000000" pitchFamily="34" charset="-122"/>
                <a:cs typeface="Arial" panose="020B0604020202020204" pitchFamily="34" charset="0"/>
              </a:rPr>
              <a:t>.........................</a:t>
            </a:r>
          </a:p>
          <a:p>
            <a:pPr marL="342265" indent="-342265" defTabSz="912495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altLang="zh-CN" sz="2400">
                <a:solidFill>
                  <a:srgbClr val="002060"/>
                </a:solidFill>
                <a:latin typeface="Arial" panose="020B0604020202020204" pitchFamily="34" charset="0"/>
                <a:ea typeface="思源黑体 CN Light" panose="020B0300000000000000" pitchFamily="34" charset="-122"/>
                <a:cs typeface="Arial" panose="020B0604020202020204" pitchFamily="34" charset="0"/>
              </a:rPr>
              <a:t> ................................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621">
              <a:srgbClr val="00B0F0"/>
            </a:gs>
            <a:gs pos="63000">
              <a:srgbClr val="2CC7ED"/>
            </a:gs>
            <a:gs pos="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Khởi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8"/>
          <p:cNvSpPr/>
          <p:nvPr/>
        </p:nvSpPr>
        <p:spPr>
          <a:xfrm>
            <a:off x="319177" y="329765"/>
            <a:ext cx="8505646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1. </a:t>
            </a:r>
            <a:r>
              <a:rPr lang="en-US" altLang="zh-CN" sz="3200" dirty="0" err="1">
                <a:solidFill>
                  <a:srgbClr val="4CA42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 sát tranh các bạn đang rửa tay</a:t>
            </a:r>
            <a:endParaRPr lang="zh-CN" altLang="en-US" sz="3200" dirty="0">
              <a:solidFill>
                <a:srgbClr val="4CA42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46075" y="1116965"/>
            <a:ext cx="2445385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a. Vì sao các bạn phải rửa tay?</a:t>
            </a:r>
          </a:p>
          <a:p>
            <a:pPr algn="just">
              <a:lnSpc>
                <a:spcPct val="150000"/>
              </a:lnSpc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b. Em thường rửa tay khi nào?</a:t>
            </a:r>
          </a:p>
        </p:txBody>
      </p:sp>
      <p:pic>
        <p:nvPicPr>
          <p:cNvPr id="6" name="Picture 5" descr="Capt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2645" y="1116965"/>
            <a:ext cx="4441190" cy="3407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73229" y="2325603"/>
            <a:ext cx="3588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Đọc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445315" y="1383779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2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4.16667E-6 -1.85185E-6 L -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4318000" y="2374900"/>
            <a:ext cx="309880" cy="2990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endParaRPr lang="en-US">
              <a:sym typeface="Wingdings" panose="05000000000000000000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644650" y="238125"/>
            <a:ext cx="665734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Rửa tay trước khi ăn</a:t>
            </a:r>
          </a:p>
          <a:p>
            <a:pPr algn="ctr">
              <a:lnSpc>
                <a:spcPct val="100000"/>
              </a:lnSpc>
            </a:pPr>
            <a:endParaRPr lang="en-US" sz="1600" b="1">
              <a:latin typeface="Calibri" panose="020F0502020204030204" charset="0"/>
              <a:cs typeface="Calibri" panose="020F0502020204030204" charset="0"/>
            </a:endParaRPr>
          </a:p>
          <a:p>
            <a:pPr>
              <a:lnSpc>
                <a:spcPct val="100000"/>
              </a:lnSpc>
            </a:pPr>
            <a:r>
              <a:rPr lang="en-US" sz="1600">
                <a:latin typeface="Calibri" panose="020F0502020204030204" charset="0"/>
                <a:cs typeface="Calibri" panose="020F0502020204030204" charset="0"/>
              </a:rPr>
              <a:t>     Vi trùng có ở khắp nơi. Nhưng chúng ta không nhìn thấy được bằng mắt thường. Khi tay tiếp xúc với đồ vật, vi trùng dính vào tay.</a:t>
            </a:r>
          </a:p>
          <a:p>
            <a:pPr>
              <a:lnSpc>
                <a:spcPct val="100000"/>
              </a:lnSpc>
            </a:pPr>
            <a:r>
              <a:rPr lang="en-US" sz="1600">
                <a:latin typeface="Calibri" panose="020F0502020204030204" charset="0"/>
                <a:cs typeface="Calibri" panose="020F0502020204030204" charset="0"/>
              </a:rPr>
              <a:t>     Tay cầm thức ăn, vi trùng từ tay theo tay đi vào cơ thể. Do đó chúng ta có thể mắc bệnh.</a:t>
            </a:r>
          </a:p>
          <a:p>
            <a:pPr>
              <a:lnSpc>
                <a:spcPct val="100000"/>
              </a:lnSpc>
            </a:pPr>
            <a:r>
              <a:rPr lang="en-US" sz="1600">
                <a:latin typeface="Calibri" panose="020F0502020204030204" charset="0"/>
                <a:cs typeface="Calibri" panose="020F0502020204030204" charset="0"/>
              </a:rPr>
              <a:t>     Để phòng bệnh chúng ta phải rửa tay trước khi ăn. Cần rửa tay bằng xà phòng với nước sạch.</a:t>
            </a:r>
          </a:p>
        </p:txBody>
      </p:sp>
      <p:pic>
        <p:nvPicPr>
          <p:cNvPr id="22" name="Picture 21" descr="Captur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825" y="2437765"/>
            <a:ext cx="5126355" cy="2573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3622607" y="980622"/>
            <a:ext cx="4003028" cy="3488687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2339714" y="1766361"/>
            <a:ext cx="1783380" cy="870783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19583" y="3928190"/>
            <a:ext cx="1346512" cy="65799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49414" y="3460069"/>
            <a:ext cx="422431" cy="7701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405591" y="4064938"/>
            <a:ext cx="712475" cy="350703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117653" y="2113127"/>
            <a:ext cx="422431" cy="7701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5339322" y="2657510"/>
            <a:ext cx="726307" cy="350702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7588849" y="1250498"/>
            <a:ext cx="422431" cy="7701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7119368" y="1243722"/>
            <a:ext cx="350702" cy="726307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32912" y="1791715"/>
            <a:ext cx="2038360" cy="1048883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5201514" y="35328"/>
            <a:ext cx="1048883" cy="2038360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599090" y="-78586"/>
            <a:ext cx="5213131" cy="4808241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182783" y="2113681"/>
            <a:ext cx="35884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Trả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</a:p>
          <a:p>
            <a:pPr algn="ctr"/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câu</a:t>
            </a:r>
            <a:r>
              <a:rPr lang="en-US" altLang="zh-CN" sz="4400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4400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hỏi</a:t>
            </a:r>
            <a:endParaRPr lang="zh-CN" altLang="en-US" sz="4400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23301" y="1166955"/>
            <a:ext cx="1010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algn="tl" rotWithShape="0">
                    <a:srgbClr val="0070C0"/>
                  </a:outerShdw>
                </a:effectLst>
              </a:defRPr>
            </a:lvl1pPr>
          </a:lstStyle>
          <a:p>
            <a:r>
              <a:rPr lang="en-US" altLang="zh-CN" sz="5400" dirty="0"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3</a:t>
            </a:r>
            <a:endParaRPr lang="zh-CN" altLang="en-US" sz="5400" dirty="0"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891" y="454275"/>
            <a:ext cx="2248544" cy="753135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976" y="2452092"/>
            <a:ext cx="1125835" cy="26077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20988E-6 L 4.16667E-6 -0.07222 " pathEditMode="relative" rAng="0" ptsTypes="AA">
                                      <p:cBhvr>
                                        <p:cTn id="8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0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738505" y="469265"/>
            <a:ext cx="71361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a. Vi trùng đi vào cơ thể người bằng cách nào?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2645410" y="889635"/>
            <a:ext cx="41979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Vi trùng từ tay theo tay đi vào cơ thể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93750" y="1537335"/>
            <a:ext cx="75457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b. Để phòng bệnh chúng ta phải làm gì?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037840" y="2011680"/>
            <a:ext cx="33851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Rửa tay sạch trước khi ăn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907415" y="2541270"/>
            <a:ext cx="50374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c. Cần rửa tay như thế nào cho đúng?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2003425" y="2924175"/>
            <a:ext cx="483997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>
                <a:solidFill>
                  <a:srgbClr val="FF0000"/>
                </a:solidFill>
                <a:latin typeface="Calibri" panose="020F0502020204030204" charset="0"/>
                <a:cs typeface="Calibri" panose="020F0502020204030204" charset="0"/>
                <a:sym typeface="+mn-ea"/>
              </a:rPr>
              <a:t>Cần rửa tay bằng xà phòng với nước sạch.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38578" y="1645920"/>
            <a:ext cx="5637276" cy="1193292"/>
          </a:xfrm>
          <a:prstGeom prst="rect">
            <a:avLst/>
          </a:prstGeom>
          <a:noFill/>
        </p:spPr>
        <p:txBody>
          <a:bodyPr numCol="1">
            <a:prstTxWarp prst="textDoubleWave1">
              <a:avLst/>
            </a:prstTxWarp>
            <a:spAutoFit/>
          </a:bodyPr>
          <a:lstStyle/>
          <a:p>
            <a:pPr marR="0" defTabSz="914400">
              <a:buClrTx/>
              <a:buSzTx/>
              <a:buFontTx/>
              <a:defRPr/>
            </a:pPr>
            <a:r>
              <a:rPr kumimoji="0" lang="en-GB" sz="4950" b="1" kern="120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GB" sz="4950" b="1" kern="1200" cap="none" spc="0" normalizeH="0" baseline="0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4950" b="1" kern="1200" cap="none" spc="0" normalizeH="0" baseline="0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lao</a:t>
            </a:r>
            <a:endParaRPr kumimoji="0" lang="en-GB" sz="4950" b="1" kern="1200" cap="none" spc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810510"/>
            <a:ext cx="7886700" cy="1967865"/>
          </a:xfrm>
        </p:spPr>
        <p:txBody>
          <a:bodyPr/>
          <a:lstStyle/>
          <a:p>
            <a:pPr marL="0" indent="0" algn="ctr">
              <a:buNone/>
            </a:pPr>
            <a:r>
              <a:rPr lang="en-US">
                <a:solidFill>
                  <a:schemeClr val="tx1"/>
                </a:solidFill>
                <a:sym typeface="+mn-ea"/>
              </a:rPr>
              <a:t>Để phòng bệnh chúng ta phải làm rửa tay sạch trước khi ăn.</a:t>
            </a:r>
            <a:endParaRPr lang="en-US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6525" y="238125"/>
            <a:ext cx="4617720" cy="849630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Calibri" panose="020F0502020204030204" charset="0"/>
                <a:ea typeface="+mn-ea"/>
                <a:cs typeface="+mn-cs"/>
              </a:defRPr>
            </a:lvl5pPr>
          </a:lstStyle>
          <a:p>
            <a:pPr lvl="0">
              <a:buFont typeface="Arial" panose="020B0604020202020204" pitchFamily="34" charset="0"/>
              <a:buNone/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Viết vào vở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build="p"/>
      <p:bldP spid="8" grpId="0" bldLvl="0" animBg="1"/>
      <p:bldP spid="8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欢乐假期教育老师专用课件PPT模板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70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71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7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3&quot;/&gt;&lt;/object&gt;&lt;/object&gt;&lt;object type=&quot;8&quot; unique_id=&quot;10034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POP1-W9"/>
        <a:ea typeface="华康少女文字W5"/>
        <a:cs typeface=""/>
      </a:majorFont>
      <a:minorFont>
        <a:latin typeface="DFPOP1-W9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83">
      <a:dk1>
        <a:srgbClr val="002060"/>
      </a:dk1>
      <a:lt1>
        <a:sysClr val="window" lastClr="FFFFFF"/>
      </a:lt1>
      <a:dk2>
        <a:srgbClr val="1C1C1C"/>
      </a:dk2>
      <a:lt2>
        <a:srgbClr val="EEECE1"/>
      </a:lt2>
      <a:accent1>
        <a:srgbClr val="009999"/>
      </a:accent1>
      <a:accent2>
        <a:srgbClr val="FF0066"/>
      </a:accent2>
      <a:accent3>
        <a:srgbClr val="99CC00"/>
      </a:accent3>
      <a:accent4>
        <a:srgbClr val="FFCC00"/>
      </a:accent4>
      <a:accent5>
        <a:srgbClr val="548DD4"/>
      </a:accent5>
      <a:accent6>
        <a:srgbClr val="FF9B05"/>
      </a:accent6>
      <a:hlink>
        <a:srgbClr val="C7C7C7"/>
      </a:hlink>
      <a:folHlink>
        <a:srgbClr val="FF0000"/>
      </a:folHlink>
    </a:clrScheme>
    <a:fontScheme name="Temp">
      <a:majorFont>
        <a:latin typeface="方正准圆简体"/>
        <a:ea typeface="方正准圆简体"/>
        <a:cs typeface=""/>
      </a:majorFont>
      <a:minorFont>
        <a:latin typeface="方正准圆简体"/>
        <a:ea typeface="方正准圆简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319</Words>
  <Application>Microsoft Office PowerPoint</Application>
  <PresentationFormat>On-screen Show (16:9)</PresentationFormat>
  <Paragraphs>49</Paragraphs>
  <Slides>17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Calibri Light</vt:lpstr>
      <vt:lpstr>Times New Roman</vt:lpstr>
      <vt:lpstr>Wingdings</vt:lpstr>
      <vt:lpstr>Microsoft YaHei</vt:lpstr>
      <vt:lpstr>思源黑体 CN Light</vt:lpstr>
      <vt:lpstr>Calibri</vt:lpstr>
      <vt:lpstr>方正准圆简体</vt:lpstr>
      <vt:lpstr>Arial</vt:lpstr>
      <vt:lpstr>华康少女文字W5</vt:lpstr>
      <vt:lpstr>SimSun</vt:lpstr>
      <vt:lpstr>Arial-Rounded</vt:lpstr>
      <vt:lpstr>DFPOP1-W9</vt:lpstr>
      <vt:lpstr>SimSun</vt:lpstr>
      <vt:lpstr>Office 主题</vt:lpstr>
      <vt:lpstr>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Pham Thi Minh Phuong</dc:creator>
  <cp:lastModifiedBy>Nguyễn Hằng</cp:lastModifiedBy>
  <cp:revision>22</cp:revision>
  <dcterms:created xsi:type="dcterms:W3CDTF">2020-08-13T09:19:00Z</dcterms:created>
  <dcterms:modified xsi:type="dcterms:W3CDTF">2023-03-07T04:55:09Z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  <property fmtid="{D5CDD505-2E9C-101B-9397-08002B2CF9AE}" pid="3" name="KSOProductBuildVer">
    <vt:lpwstr>1033-11.2.0.9635</vt:lpwstr>
  </property>
</Properties>
</file>