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</p:sldMasterIdLst>
  <p:notesMasterIdLst>
    <p:notesMasterId r:id="rId16"/>
  </p:notesMasterIdLst>
  <p:sldIdLst>
    <p:sldId id="257" r:id="rId4"/>
    <p:sldId id="270" r:id="rId5"/>
    <p:sldId id="260" r:id="rId6"/>
    <p:sldId id="271" r:id="rId7"/>
    <p:sldId id="273" r:id="rId8"/>
    <p:sldId id="263" r:id="rId9"/>
    <p:sldId id="274" r:id="rId10"/>
    <p:sldId id="275" r:id="rId11"/>
    <p:sldId id="276" r:id="rId12"/>
    <p:sldId id="278" r:id="rId13"/>
    <p:sldId id="277" r:id="rId14"/>
    <p:sldId id="27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>
        <p:scale>
          <a:sx n="50" d="100"/>
          <a:sy n="50" d="100"/>
        </p:scale>
        <p:origin x="1458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fade/>
  </p:transition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fade/>
  </p:transition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2023/3/27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-44172"/>
            <a:ext cx="12192000" cy="69021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 rot="21197718">
            <a:off x="-1047625" y="-106047"/>
            <a:ext cx="14287248" cy="71436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10095801" y="644691"/>
            <a:ext cx="1743460" cy="8018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-82549" y="59024"/>
            <a:ext cx="2534828" cy="1049481"/>
          </a:xfrm>
          <a:prstGeom prst="rect">
            <a:avLst/>
          </a:prstGeom>
        </p:spPr>
      </p:pic>
    </p:spTree>
  </p:cSld>
  <p:clrMapOvr>
    <a:masterClrMapping/>
  </p:clrMapOvr>
  <p:transition spd="slow" advTm="50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50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500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500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5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530820CF-B880-4189-942D-D702A7CBA730}" type="datetimeFigureOut">
              <a:rPr lang="zh-CN" altLang="en-US" smtClean="0"/>
              <a:t>2023/3/27</a:t>
            </a:fld>
            <a:endParaRPr lang="zh-CN" altLang="en-US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zh-CN" altLang="en-US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14" cstate="screen"/>
          <a:srcRect/>
          <a:stretch>
            <a:fillRect/>
          </a:stretch>
        </p:blipFill>
        <p:spPr>
          <a:xfrm>
            <a:off x="7364121" y="4543119"/>
            <a:ext cx="4827879" cy="231700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0" i="0" dirty="0">
              <a:latin typeface="inpin heiti" charset="-122"/>
              <a:ea typeface="inpin heiti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>
    <p:fade/>
  </p:transition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t>2023/3/27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 cstate="screen"/>
          <a:srcRect/>
          <a:stretch>
            <a:fillRect/>
          </a:stretch>
        </p:blipFill>
        <p:spPr>
          <a:xfrm>
            <a:off x="7364121" y="4543119"/>
            <a:ext cx="4827879" cy="231700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0" i="0" dirty="0">
              <a:latin typeface="inpin heiti" charset="-122"/>
              <a:ea typeface="inpin heiti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ransition spd="slow" advTm="5000">
    <p:fade/>
  </p:transition>
  <p:txStyles>
    <p:titleStyle>
      <a:lvl1pPr algn="ctr" defTabSz="1219200" rtl="0" eaLnBrk="1" latinLnBrk="0" hangingPunct="1">
        <a:spcBef>
          <a:spcPct val="0"/>
        </a:spcBef>
        <a:buNone/>
        <a:defRPr sz="5865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3" y="704055"/>
            <a:ext cx="2661644" cy="891500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1" y="2438400"/>
            <a:ext cx="12191997" cy="4005651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29"/>
            <a:ext cx="12818077" cy="201070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29" y="428363"/>
            <a:ext cx="12331428" cy="10693183"/>
          </a:xfrm>
          <a:prstGeom prst="rect">
            <a:avLst/>
          </a:prstGeom>
        </p:spPr>
      </p:pic>
      <p:sp>
        <p:nvSpPr>
          <p:cNvPr id="26" name="任意多边形 25"/>
          <p:cNvSpPr/>
          <p:nvPr/>
        </p:nvSpPr>
        <p:spPr>
          <a:xfrm>
            <a:off x="1857165" y="1618937"/>
            <a:ext cx="8338236" cy="4592245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94" name="矩形 93"/>
          <p:cNvSpPr/>
          <p:nvPr/>
        </p:nvSpPr>
        <p:spPr>
          <a:xfrm>
            <a:off x="4815840" y="1739900"/>
            <a:ext cx="1835150" cy="1076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6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Arial-Rounded" panose="020B0500000000000000" pitchFamily="34" charset="-93"/>
                <a:cs typeface="+mn-lt"/>
                <a:sym typeface="+mn-lt"/>
              </a:rPr>
              <a:t>Bài 4</a:t>
            </a:r>
          </a:p>
        </p:txBody>
      </p:sp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09" y="-32952"/>
            <a:ext cx="3393991" cy="3285056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08" name="组合 107"/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4"/>
            <a:ext cx="2784389" cy="162082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8"/>
            <a:ext cx="2176557" cy="3377231"/>
          </a:xfrm>
          <a:prstGeom prst="rect">
            <a:avLst/>
          </a:prstGeom>
        </p:spPr>
      </p:pic>
      <p:sp>
        <p:nvSpPr>
          <p:cNvPr id="92" name="任意多边形 91"/>
          <p:cNvSpPr/>
          <p:nvPr/>
        </p:nvSpPr>
        <p:spPr>
          <a:xfrm>
            <a:off x="-6577" y="6168692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11" name="任意多边形 110"/>
          <p:cNvSpPr/>
          <p:nvPr/>
        </p:nvSpPr>
        <p:spPr>
          <a:xfrm>
            <a:off x="-6577" y="6291729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12" name="任意多边形 111"/>
          <p:cNvSpPr/>
          <p:nvPr/>
        </p:nvSpPr>
        <p:spPr>
          <a:xfrm>
            <a:off x="-6577" y="6487465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663731" y="4894257"/>
            <a:ext cx="2008505" cy="5226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865" b="1" kern="0" dirty="0" err="1"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Giáo</a:t>
            </a:r>
            <a:r>
              <a:rPr lang="en-US" altLang="zh-CN" sz="1865" b="1" kern="0" dirty="0"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1865" b="1" kern="0" dirty="0" err="1"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viên</a:t>
            </a:r>
            <a:r>
              <a:rPr lang="en-US" altLang="zh-CN" sz="1865" b="1" kern="0"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: </a:t>
            </a:r>
            <a:r>
              <a:rPr lang="en-US" sz="1865" b="1" kern="0"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............</a:t>
            </a:r>
            <a:endParaRPr lang="en-US" sz="1465" kern="1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51455" y="3258185"/>
            <a:ext cx="6919595" cy="1229360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7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Chú bé chăn cừu</a:t>
            </a:r>
          </a:p>
        </p:txBody>
      </p:sp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1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ldLvl="0" animBg="1"/>
      <p:bldP spid="92" grpId="0" bldLvl="0" animBg="1"/>
      <p:bldP spid="111" grpId="0" bldLvl="0" animBg="1"/>
      <p:bldP spid="112" grpId="0" bldLvl="0" animBg="1"/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2395" y="2728595"/>
            <a:ext cx="9097010" cy="1793240"/>
          </a:xfrm>
          <a:prstGeom prst="rect">
            <a:avLst/>
          </a:prstGeom>
        </p:spPr>
      </p:pic>
    </p:spTree>
  </p:cSld>
  <p:clrMapOvr>
    <a:masterClrMapping/>
  </p:clrMapOvr>
  <p:transition spd="slow" advTm="50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965" y="258445"/>
            <a:ext cx="8242300" cy="6231255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3182191"/>
            <a:ext cx="12192000" cy="3655880"/>
          </a:xfrm>
          <a:prstGeom prst="rect">
            <a:avLst/>
          </a:prstGeom>
        </p:spPr>
      </p:pic>
      <p:sp>
        <p:nvSpPr>
          <p:cNvPr id="32" name="TextBox 7"/>
          <p:cNvSpPr txBox="1"/>
          <p:nvPr/>
        </p:nvSpPr>
        <p:spPr>
          <a:xfrm>
            <a:off x="3132455" y="2192655"/>
            <a:ext cx="3155315" cy="57975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Củng cố bài học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30" name="TextBox 68"/>
          <p:cNvSpPr txBox="1"/>
          <p:nvPr/>
        </p:nvSpPr>
        <p:spPr>
          <a:xfrm>
            <a:off x="2927648" y="2862167"/>
            <a:ext cx="3478417" cy="2160167"/>
          </a:xfrm>
          <a:prstGeom prst="rect">
            <a:avLst/>
          </a:prstGeom>
        </p:spPr>
        <p:txBody>
          <a:bodyPr vert="horz" wrap="square" lIns="0" tIns="96000" rIns="0" bIns="0" anchor="t" anchorCtr="1"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CN" sz="1335" dirty="0">
                <a:solidFill>
                  <a:schemeClr val="tx1">
                    <a:lumMod val="75000"/>
                    <a:lumOff val="25000"/>
                  </a:schemeClr>
                </a:solidFill>
                <a:latin typeface="inpin heiti" charset="-122"/>
                <a:ea typeface="inpin heiti" charset="-122"/>
              </a:rPr>
              <a:t>……………………………………………………………………………………………………………………………………………………………………………………………………………..</a:t>
            </a:r>
            <a:endParaRPr lang="zh-CN" altLang="en-US" sz="1335" dirty="0">
              <a:solidFill>
                <a:schemeClr val="tx1">
                  <a:lumMod val="75000"/>
                  <a:lumOff val="25000"/>
                </a:schemeClr>
              </a:solidFill>
              <a:latin typeface="inpin heiti" charset="-122"/>
              <a:ea typeface="inpin heiti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384032" y="3280047"/>
            <a:ext cx="4734144" cy="3484573"/>
          </a:xfrm>
          <a:prstGeom prst="rect">
            <a:avLst/>
          </a:prstGeom>
        </p:spPr>
      </p:pic>
    </p:spTree>
  </p:cSld>
  <p:clrMapOvr>
    <a:masterClrMapping/>
  </p:clrMapOvr>
  <p:transition spd="slow" advTm="5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065" y="486410"/>
            <a:ext cx="8084185" cy="5995035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30972" y="3100804"/>
            <a:ext cx="4784539" cy="993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5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+mj-lt"/>
                <a:ea typeface="Arial-Rounded" panose="020B0500000000000000" pitchFamily="34" charset="-93"/>
                <a:cs typeface="+mj-lt"/>
                <a:sym typeface="+mn-lt"/>
              </a:rPr>
              <a:t>Đọc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1927087" y="1845039"/>
            <a:ext cx="13479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72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</a:t>
            </a:r>
            <a:endParaRPr lang="zh-CN" altLang="en-US" sz="7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14:conveyor dir="l"/>
      </p:transition>
    </mc:Choice>
    <mc:Fallback xmlns=""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0" grpId="0"/>
      <p:bldP spid="110" grpId="1"/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549910" y="683260"/>
            <a:ext cx="11043285" cy="6000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/>
              <a:t>Chú</a:t>
            </a:r>
            <a:r>
              <a:rPr lang="en-US" sz="3200" b="1" dirty="0"/>
              <a:t> </a:t>
            </a:r>
            <a:r>
              <a:rPr lang="en-US" sz="3200" b="1" dirty="0" err="1"/>
              <a:t>bé</a:t>
            </a:r>
            <a:r>
              <a:rPr lang="en-US" sz="3200" b="1" dirty="0"/>
              <a:t> </a:t>
            </a:r>
            <a:r>
              <a:rPr lang="en-US" sz="3200" b="1" dirty="0" err="1"/>
              <a:t>chăn</a:t>
            </a:r>
            <a:r>
              <a:rPr lang="en-US" sz="3200" b="1" dirty="0"/>
              <a:t> </a:t>
            </a:r>
            <a:r>
              <a:rPr lang="en-US" sz="3200" b="1" dirty="0" err="1"/>
              <a:t>cừu</a:t>
            </a:r>
            <a:endParaRPr lang="en-US" sz="3200" b="1" dirty="0"/>
          </a:p>
          <a:p>
            <a:pPr algn="just"/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chú</a:t>
            </a:r>
            <a:r>
              <a:rPr lang="en-US" sz="3200" dirty="0"/>
              <a:t> </a:t>
            </a:r>
            <a:r>
              <a:rPr lang="en-US" sz="3200" dirty="0" err="1"/>
              <a:t>bé</a:t>
            </a:r>
            <a:r>
              <a:rPr lang="en-US" sz="3200" dirty="0"/>
              <a:t> </a:t>
            </a:r>
            <a:r>
              <a:rPr lang="en-US" sz="3200" dirty="0" err="1"/>
              <a:t>chăn</a:t>
            </a:r>
            <a:r>
              <a:rPr lang="en-US" sz="3200" dirty="0"/>
              <a:t> </a:t>
            </a:r>
            <a:r>
              <a:rPr lang="en-US" sz="3200" dirty="0" err="1"/>
              <a:t>cừu</a:t>
            </a:r>
            <a:r>
              <a:rPr lang="en-US" sz="3200" dirty="0"/>
              <a:t> </a:t>
            </a:r>
            <a:r>
              <a:rPr lang="en-US" sz="3200" dirty="0" err="1"/>
              <a:t>thường</a:t>
            </a:r>
            <a:r>
              <a:rPr lang="en-US" sz="3200" dirty="0"/>
              <a:t> </a:t>
            </a:r>
            <a:r>
              <a:rPr lang="en-US" sz="3200" dirty="0" err="1"/>
              <a:t>thả</a:t>
            </a:r>
            <a:r>
              <a:rPr lang="en-US" sz="3200" dirty="0"/>
              <a:t> </a:t>
            </a:r>
            <a:r>
              <a:rPr lang="en-US" sz="3200" dirty="0" err="1"/>
              <a:t>cừu</a:t>
            </a:r>
            <a:r>
              <a:rPr lang="en-US" sz="3200" dirty="0"/>
              <a:t> </a:t>
            </a:r>
            <a:r>
              <a:rPr lang="en-US" sz="3200" dirty="0" err="1"/>
              <a:t>gần</a:t>
            </a:r>
            <a:r>
              <a:rPr lang="en-US" sz="3200" dirty="0"/>
              <a:t> </a:t>
            </a:r>
            <a:r>
              <a:rPr lang="en-US" sz="3200" dirty="0" err="1"/>
              <a:t>chân</a:t>
            </a:r>
            <a:r>
              <a:rPr lang="en-US" sz="3200" dirty="0"/>
              <a:t> </a:t>
            </a:r>
            <a:r>
              <a:rPr lang="en-US" sz="3200" dirty="0" err="1"/>
              <a:t>núi</a:t>
            </a:r>
            <a:r>
              <a:rPr lang="en-US" sz="3200" dirty="0"/>
              <a:t>. </a:t>
            </a:r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hôm</a:t>
            </a:r>
            <a:r>
              <a:rPr lang="en-US" sz="3200" dirty="0"/>
              <a:t> </a:t>
            </a:r>
            <a:r>
              <a:rPr lang="en-US" sz="3200" dirty="0" err="1"/>
              <a:t>thấy</a:t>
            </a:r>
            <a:r>
              <a:rPr lang="en-US" sz="3200" dirty="0"/>
              <a:t> </a:t>
            </a:r>
            <a:r>
              <a:rPr lang="en-US" sz="3200" dirty="0" err="1"/>
              <a:t>buồn</a:t>
            </a:r>
            <a:r>
              <a:rPr lang="en-US" sz="3200" dirty="0"/>
              <a:t> </a:t>
            </a:r>
            <a:r>
              <a:rPr lang="en-US" sz="3200" dirty="0" err="1"/>
              <a:t>quá</a:t>
            </a:r>
            <a:r>
              <a:rPr lang="en-US" sz="3200" dirty="0"/>
              <a:t>, </a:t>
            </a:r>
            <a:r>
              <a:rPr lang="en-US" sz="3200" dirty="0" err="1"/>
              <a:t>chú</a:t>
            </a:r>
            <a:r>
              <a:rPr lang="en-US" sz="3200" dirty="0"/>
              <a:t> </a:t>
            </a:r>
            <a:r>
              <a:rPr lang="en-US" sz="3200" dirty="0" err="1"/>
              <a:t>nghĩ</a:t>
            </a:r>
            <a:r>
              <a:rPr lang="en-US" sz="3200" dirty="0"/>
              <a:t> ra </a:t>
            </a:r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trò</a:t>
            </a:r>
            <a:r>
              <a:rPr lang="en-US" sz="3200" dirty="0"/>
              <a:t> </a:t>
            </a:r>
            <a:r>
              <a:rPr lang="en-US" sz="3200" dirty="0" err="1"/>
              <a:t>đùa</a:t>
            </a:r>
            <a:r>
              <a:rPr lang="en-US" sz="3200" dirty="0"/>
              <a:t> </a:t>
            </a:r>
            <a:r>
              <a:rPr lang="en-US" sz="3200" dirty="0" err="1"/>
              <a:t>cho</a:t>
            </a:r>
            <a:r>
              <a:rPr lang="en-US" sz="3200" dirty="0"/>
              <a:t> </a:t>
            </a:r>
            <a:r>
              <a:rPr lang="en-US" sz="3200" dirty="0" err="1"/>
              <a:t>vui</a:t>
            </a:r>
            <a:r>
              <a:rPr lang="en-US" sz="3200" dirty="0"/>
              <a:t>. </a:t>
            </a:r>
            <a:r>
              <a:rPr lang="en-US" sz="3200" dirty="0" err="1"/>
              <a:t>Chú</a:t>
            </a:r>
            <a:r>
              <a:rPr lang="en-US" sz="3200" dirty="0"/>
              <a:t> </a:t>
            </a:r>
            <a:r>
              <a:rPr lang="en-US" sz="3200" dirty="0" err="1"/>
              <a:t>giả</a:t>
            </a:r>
            <a:r>
              <a:rPr lang="en-US" sz="3200" dirty="0"/>
              <a:t> </a:t>
            </a:r>
            <a:r>
              <a:rPr lang="en-US" sz="3200" dirty="0" err="1"/>
              <a:t>vờ</a:t>
            </a:r>
            <a:r>
              <a:rPr lang="en-US" sz="3200" dirty="0"/>
              <a:t> </a:t>
            </a:r>
            <a:r>
              <a:rPr lang="en-US" sz="3200" dirty="0" err="1"/>
              <a:t>kêu</a:t>
            </a:r>
            <a:r>
              <a:rPr lang="en-US" sz="3200" dirty="0"/>
              <a:t> </a:t>
            </a:r>
            <a:r>
              <a:rPr lang="en-US" sz="3200" dirty="0" err="1"/>
              <a:t>toáng</a:t>
            </a:r>
            <a:r>
              <a:rPr lang="en-US" sz="3200" dirty="0"/>
              <a:t> </a:t>
            </a:r>
            <a:r>
              <a:rPr lang="en-US" sz="3200" dirty="0" err="1"/>
              <a:t>lên</a:t>
            </a:r>
            <a:r>
              <a:rPr lang="en-US" sz="3200" dirty="0"/>
              <a:t>:</a:t>
            </a:r>
          </a:p>
          <a:p>
            <a:pPr algn="just"/>
            <a:r>
              <a:rPr lang="en-US" sz="3200" dirty="0"/>
              <a:t>-  </a:t>
            </a:r>
            <a:r>
              <a:rPr lang="en-US" sz="3200" dirty="0" err="1"/>
              <a:t>Sói</a:t>
            </a:r>
            <a:r>
              <a:rPr lang="en-US" sz="3200" dirty="0"/>
              <a:t>! </a:t>
            </a:r>
            <a:r>
              <a:rPr lang="en-US" sz="3200" dirty="0" err="1"/>
              <a:t>Sói</a:t>
            </a:r>
            <a:r>
              <a:rPr lang="en-US" sz="3200" dirty="0"/>
              <a:t>! </a:t>
            </a:r>
            <a:r>
              <a:rPr lang="en-US" sz="3200" dirty="0" err="1"/>
              <a:t>Cứu</a:t>
            </a:r>
            <a:r>
              <a:rPr lang="en-US" sz="3200" dirty="0"/>
              <a:t> </a:t>
            </a:r>
            <a:r>
              <a:rPr lang="en-US" sz="3200" dirty="0" err="1"/>
              <a:t>tôi</a:t>
            </a:r>
            <a:r>
              <a:rPr lang="en-US" sz="3200" dirty="0"/>
              <a:t> </a:t>
            </a:r>
            <a:r>
              <a:rPr lang="en-US" sz="3200" dirty="0" err="1"/>
              <a:t>với</a:t>
            </a:r>
            <a:r>
              <a:rPr lang="en-US" sz="3200" dirty="0"/>
              <a:t>!</a:t>
            </a:r>
          </a:p>
          <a:p>
            <a:pPr algn="just"/>
            <a:r>
              <a:rPr lang="en-US" sz="3200" dirty="0"/>
              <a:t>Nghe </a:t>
            </a:r>
            <a:r>
              <a:rPr lang="en-US" sz="3200" dirty="0" err="1"/>
              <a:t>tiếng</a:t>
            </a:r>
            <a:r>
              <a:rPr lang="en-US" sz="3200" dirty="0"/>
              <a:t> </a:t>
            </a:r>
            <a:r>
              <a:rPr lang="en-US" sz="3200" dirty="0" err="1"/>
              <a:t>kêu</a:t>
            </a:r>
            <a:r>
              <a:rPr lang="en-US" sz="3200" dirty="0"/>
              <a:t> </a:t>
            </a:r>
            <a:r>
              <a:rPr lang="en-US" sz="3200" dirty="0" err="1"/>
              <a:t>cứu</a:t>
            </a:r>
            <a:r>
              <a:rPr lang="en-US" sz="3200" dirty="0"/>
              <a:t>, </a:t>
            </a:r>
            <a:r>
              <a:rPr lang="en-US" sz="3200" dirty="0" err="1"/>
              <a:t>mấy</a:t>
            </a:r>
            <a:r>
              <a:rPr lang="en-US" sz="3200" dirty="0"/>
              <a:t> </a:t>
            </a:r>
            <a:r>
              <a:rPr lang="en-US" sz="3200" dirty="0" err="1"/>
              <a:t>bác</a:t>
            </a:r>
            <a:r>
              <a:rPr lang="en-US" sz="3200" dirty="0"/>
              <a:t> </a:t>
            </a:r>
            <a:r>
              <a:rPr lang="en-US" sz="3200" dirty="0" err="1"/>
              <a:t>nông</a:t>
            </a:r>
            <a:r>
              <a:rPr lang="en-US" sz="3200" dirty="0"/>
              <a:t> </a:t>
            </a:r>
            <a:r>
              <a:rPr lang="en-US" sz="3200" dirty="0" err="1"/>
              <a:t>dân</a:t>
            </a:r>
            <a:r>
              <a:rPr lang="en-US" sz="3200" dirty="0"/>
              <a:t> </a:t>
            </a:r>
            <a:r>
              <a:rPr lang="en-US" sz="3200" dirty="0" err="1"/>
              <a:t>đang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việc</a:t>
            </a:r>
            <a:r>
              <a:rPr lang="en-US" sz="3200" dirty="0"/>
              <a:t> </a:t>
            </a:r>
            <a:r>
              <a:rPr lang="en-US" sz="3200" dirty="0" err="1"/>
              <a:t>gần</a:t>
            </a:r>
            <a:r>
              <a:rPr lang="en-US" sz="3200" dirty="0"/>
              <a:t> </a:t>
            </a:r>
            <a:r>
              <a:rPr lang="en-US" sz="3200" dirty="0" err="1"/>
              <a:t>đấy</a:t>
            </a:r>
            <a:r>
              <a:rPr lang="en-US" sz="3200" dirty="0"/>
              <a:t> </a:t>
            </a:r>
            <a:r>
              <a:rPr lang="en-US" sz="3200" dirty="0" err="1"/>
              <a:t>tức</a:t>
            </a:r>
            <a:r>
              <a:rPr lang="en-US" sz="3200" dirty="0"/>
              <a:t> </a:t>
            </a:r>
            <a:r>
              <a:rPr lang="en-US" sz="3200" dirty="0" err="1"/>
              <a:t>tốc</a:t>
            </a:r>
            <a:r>
              <a:rPr lang="en-US" sz="3200" dirty="0"/>
              <a:t> </a:t>
            </a:r>
            <a:r>
              <a:rPr lang="en-US" sz="3200" dirty="0" err="1"/>
              <a:t>chạy</a:t>
            </a:r>
            <a:r>
              <a:rPr lang="en-US" sz="3200" dirty="0"/>
              <a:t> </a:t>
            </a:r>
            <a:r>
              <a:rPr lang="en-US" sz="3200" dirty="0" err="1"/>
              <a:t>tới</a:t>
            </a:r>
            <a:r>
              <a:rPr lang="en-US" sz="3200" dirty="0"/>
              <a:t>. </a:t>
            </a:r>
            <a:r>
              <a:rPr lang="en-US" sz="3200" dirty="0" err="1"/>
              <a:t>Nhưng</a:t>
            </a:r>
            <a:r>
              <a:rPr lang="en-US" sz="3200" dirty="0"/>
              <a:t> </a:t>
            </a:r>
            <a:r>
              <a:rPr lang="en-US" sz="3200" dirty="0" err="1"/>
              <a:t>họ</a:t>
            </a:r>
            <a:r>
              <a:rPr lang="en-US" sz="3200" dirty="0"/>
              <a:t> </a:t>
            </a:r>
            <a:r>
              <a:rPr lang="en-US" sz="3200" dirty="0" err="1"/>
              <a:t>không</a:t>
            </a:r>
            <a:r>
              <a:rPr lang="en-US" sz="3200" dirty="0"/>
              <a:t> </a:t>
            </a:r>
            <a:r>
              <a:rPr lang="en-US" sz="3200" dirty="0" err="1"/>
              <a:t>thấy</a:t>
            </a:r>
            <a:r>
              <a:rPr lang="en-US" sz="3200" dirty="0"/>
              <a:t> </a:t>
            </a:r>
            <a:r>
              <a:rPr lang="en-US" sz="3200" dirty="0" err="1"/>
              <a:t>sói</a:t>
            </a:r>
            <a:r>
              <a:rPr lang="en-US" sz="3200" dirty="0"/>
              <a:t> </a:t>
            </a:r>
            <a:r>
              <a:rPr lang="en-US" sz="3200" dirty="0" err="1"/>
              <a:t>đâu</a:t>
            </a:r>
            <a:r>
              <a:rPr lang="en-US" sz="3200" dirty="0"/>
              <a:t>. </a:t>
            </a:r>
            <a:r>
              <a:rPr lang="en-US" sz="3200" dirty="0" err="1"/>
              <a:t>Thấy</a:t>
            </a:r>
            <a:r>
              <a:rPr lang="en-US" sz="3200" dirty="0"/>
              <a:t> </a:t>
            </a:r>
            <a:r>
              <a:rPr lang="en-US" sz="3200" dirty="0" err="1"/>
              <a:t>vậy</a:t>
            </a:r>
            <a:r>
              <a:rPr lang="en-US" sz="3200" dirty="0"/>
              <a:t>, </a:t>
            </a:r>
            <a:r>
              <a:rPr lang="en-US" sz="3200" dirty="0" err="1"/>
              <a:t>chú</a:t>
            </a:r>
            <a:r>
              <a:rPr lang="en-US" sz="3200" dirty="0"/>
              <a:t> </a:t>
            </a:r>
            <a:r>
              <a:rPr lang="en-US" sz="3200" dirty="0" err="1"/>
              <a:t>khoái</a:t>
            </a:r>
            <a:r>
              <a:rPr lang="en-US" sz="3200" dirty="0"/>
              <a:t> </a:t>
            </a:r>
            <a:r>
              <a:rPr lang="en-US" sz="3200" dirty="0" err="1"/>
              <a:t>chí</a:t>
            </a:r>
            <a:r>
              <a:rPr lang="en-US" sz="3200" dirty="0"/>
              <a:t> </a:t>
            </a:r>
            <a:r>
              <a:rPr lang="en-US" sz="3200" dirty="0" err="1"/>
              <a:t>lắm</a:t>
            </a:r>
            <a:r>
              <a:rPr lang="en-US" sz="3200" dirty="0"/>
              <a:t>.</a:t>
            </a:r>
          </a:p>
          <a:p>
            <a:pPr algn="just"/>
            <a:r>
              <a:rPr lang="en-US" sz="3200" dirty="0" err="1"/>
              <a:t>Mấy</a:t>
            </a:r>
            <a:r>
              <a:rPr lang="en-US" sz="3200" dirty="0"/>
              <a:t> </a:t>
            </a:r>
            <a:r>
              <a:rPr lang="en-US" sz="3200" dirty="0" err="1"/>
              <a:t>hôm</a:t>
            </a:r>
            <a:r>
              <a:rPr lang="en-US" sz="3200" dirty="0"/>
              <a:t> </a:t>
            </a:r>
            <a:r>
              <a:rPr lang="en-US" sz="3200" dirty="0" err="1"/>
              <a:t>sau</a:t>
            </a:r>
            <a:r>
              <a:rPr lang="en-US" sz="3200" dirty="0"/>
              <a:t>, </a:t>
            </a:r>
            <a:r>
              <a:rPr lang="en-US" sz="3200" dirty="0" err="1"/>
              <a:t>chú</a:t>
            </a:r>
            <a:r>
              <a:rPr lang="en-US" sz="3200" dirty="0"/>
              <a:t> </a:t>
            </a:r>
            <a:r>
              <a:rPr lang="en-US" sz="3200" dirty="0" err="1"/>
              <a:t>lại</a:t>
            </a:r>
            <a:r>
              <a:rPr lang="en-US" sz="3200" dirty="0"/>
              <a:t> </a:t>
            </a:r>
            <a:r>
              <a:rPr lang="en-US" sz="3200" dirty="0" err="1"/>
              <a:t>bày</a:t>
            </a:r>
            <a:r>
              <a:rPr lang="en-US" sz="3200" dirty="0"/>
              <a:t> ra </a:t>
            </a:r>
            <a:r>
              <a:rPr lang="en-US" sz="3200" dirty="0" err="1"/>
              <a:t>trò</a:t>
            </a:r>
            <a:r>
              <a:rPr lang="en-US" sz="3200" dirty="0"/>
              <a:t> </a:t>
            </a:r>
            <a:r>
              <a:rPr lang="en-US" sz="3200" dirty="0" err="1"/>
              <a:t>ấy</a:t>
            </a:r>
            <a:r>
              <a:rPr lang="en-US" sz="3200" dirty="0"/>
              <a:t>.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bác</a:t>
            </a:r>
            <a:r>
              <a:rPr lang="en-US" sz="3200" dirty="0"/>
              <a:t> </a:t>
            </a:r>
            <a:r>
              <a:rPr lang="en-US" sz="3200" dirty="0" err="1"/>
              <a:t>nông</a:t>
            </a:r>
            <a:r>
              <a:rPr lang="en-US" sz="3200" dirty="0"/>
              <a:t> </a:t>
            </a:r>
            <a:r>
              <a:rPr lang="en-US" sz="3200" dirty="0" err="1"/>
              <a:t>dân</a:t>
            </a:r>
            <a:r>
              <a:rPr lang="en-US" sz="3200" dirty="0"/>
              <a:t> </a:t>
            </a:r>
            <a:r>
              <a:rPr lang="en-US" sz="3200" dirty="0" err="1"/>
              <a:t>lại</a:t>
            </a:r>
            <a:r>
              <a:rPr lang="en-US" sz="3200" dirty="0"/>
              <a:t> </a:t>
            </a:r>
            <a:r>
              <a:rPr lang="en-US" sz="3200" dirty="0" err="1"/>
              <a:t>chạy</a:t>
            </a:r>
            <a:r>
              <a:rPr lang="en-US" sz="3200" dirty="0"/>
              <a:t> </a:t>
            </a:r>
            <a:r>
              <a:rPr lang="en-US" sz="3200" dirty="0" err="1"/>
              <a:t>tới</a:t>
            </a:r>
            <a:r>
              <a:rPr lang="en-US" sz="3200" dirty="0"/>
              <a:t>. </a:t>
            </a:r>
            <a:r>
              <a:rPr lang="en-US" sz="3200" dirty="0" err="1"/>
              <a:t>Rồi</a:t>
            </a:r>
            <a:r>
              <a:rPr lang="en-US" sz="3200" dirty="0"/>
              <a:t> </a:t>
            </a:r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hôm</a:t>
            </a:r>
            <a:r>
              <a:rPr lang="en-US" sz="3200" dirty="0"/>
              <a:t>, </a:t>
            </a:r>
            <a:r>
              <a:rPr lang="en-US" sz="3200" dirty="0" err="1"/>
              <a:t>sói</a:t>
            </a:r>
            <a:r>
              <a:rPr lang="en-US" sz="3200" dirty="0"/>
              <a:t> </a:t>
            </a:r>
            <a:r>
              <a:rPr lang="en-US" sz="3200" dirty="0" err="1"/>
              <a:t>đến</a:t>
            </a:r>
            <a:r>
              <a:rPr lang="en-US" sz="3200" dirty="0"/>
              <a:t> </a:t>
            </a:r>
            <a:r>
              <a:rPr lang="en-US" sz="3200" dirty="0" err="1"/>
              <a:t>thật</a:t>
            </a:r>
            <a:r>
              <a:rPr lang="en-US" sz="3200" dirty="0"/>
              <a:t>. </a:t>
            </a:r>
            <a:r>
              <a:rPr lang="en-US" sz="3200" dirty="0" err="1"/>
              <a:t>Chú</a:t>
            </a:r>
            <a:r>
              <a:rPr lang="en-US" sz="3200" dirty="0"/>
              <a:t> </a:t>
            </a:r>
            <a:r>
              <a:rPr lang="en-US" sz="3200" dirty="0" err="1"/>
              <a:t>hốt</a:t>
            </a:r>
            <a:r>
              <a:rPr lang="en-US" sz="3200" dirty="0"/>
              <a:t> </a:t>
            </a:r>
            <a:r>
              <a:rPr lang="en-US" sz="3200" dirty="0" err="1"/>
              <a:t>hoảng</a:t>
            </a:r>
            <a:r>
              <a:rPr lang="en-US" sz="3200" dirty="0"/>
              <a:t> </a:t>
            </a:r>
            <a:r>
              <a:rPr lang="en-US" sz="3200" dirty="0" err="1"/>
              <a:t>kêu</a:t>
            </a:r>
            <a:r>
              <a:rPr lang="en-US" sz="3200" dirty="0"/>
              <a:t> </a:t>
            </a:r>
            <a:r>
              <a:rPr lang="en-US" sz="3200" dirty="0" err="1"/>
              <a:t>gào</a:t>
            </a:r>
            <a:r>
              <a:rPr lang="en-US" sz="3200" dirty="0"/>
              <a:t> </a:t>
            </a:r>
            <a:r>
              <a:rPr lang="en-US" sz="3200" dirty="0" err="1"/>
              <a:t>xin</a:t>
            </a:r>
            <a:r>
              <a:rPr lang="en-US" sz="3200" dirty="0"/>
              <a:t> </a:t>
            </a:r>
            <a:r>
              <a:rPr lang="en-US" sz="3200" dirty="0" err="1"/>
              <a:t>cứu</a:t>
            </a:r>
            <a:r>
              <a:rPr lang="en-US" sz="3200" dirty="0"/>
              <a:t> </a:t>
            </a:r>
            <a:r>
              <a:rPr lang="en-US" sz="3200" dirty="0" err="1"/>
              <a:t>giúp</a:t>
            </a:r>
            <a:r>
              <a:rPr lang="en-US" sz="3200" dirty="0"/>
              <a:t>.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bác</a:t>
            </a:r>
            <a:r>
              <a:rPr lang="en-US" sz="3200" dirty="0"/>
              <a:t> </a:t>
            </a:r>
            <a:r>
              <a:rPr lang="en-US" sz="3200" dirty="0" err="1"/>
              <a:t>nông</a:t>
            </a:r>
            <a:r>
              <a:rPr lang="en-US" sz="3200" dirty="0"/>
              <a:t> </a:t>
            </a:r>
            <a:r>
              <a:rPr lang="en-US" sz="3200" dirty="0" err="1"/>
              <a:t>dân</a:t>
            </a:r>
            <a:r>
              <a:rPr lang="en-US" sz="3200" dirty="0"/>
              <a:t> </a:t>
            </a:r>
            <a:r>
              <a:rPr lang="en-US" sz="3200" dirty="0" err="1"/>
              <a:t>nghĩ</a:t>
            </a: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 </a:t>
            </a:r>
            <a:r>
              <a:rPr lang="en-US" sz="3200" dirty="0" err="1"/>
              <a:t>chú</a:t>
            </a:r>
            <a:r>
              <a:rPr lang="en-US" sz="3200" dirty="0"/>
              <a:t> </a:t>
            </a:r>
            <a:r>
              <a:rPr lang="en-US" sz="3200" dirty="0" err="1"/>
              <a:t>lại</a:t>
            </a:r>
            <a:r>
              <a:rPr lang="en-US" sz="3200" dirty="0"/>
              <a:t> </a:t>
            </a:r>
            <a:r>
              <a:rPr lang="en-US" sz="3200" dirty="0" err="1"/>
              <a:t>lừa</a:t>
            </a:r>
            <a:r>
              <a:rPr lang="en-US" sz="3200" dirty="0"/>
              <a:t> </a:t>
            </a:r>
            <a:r>
              <a:rPr lang="en-US" sz="3200" dirty="0" err="1"/>
              <a:t>mình</a:t>
            </a:r>
            <a:r>
              <a:rPr lang="en-US" sz="3200" dirty="0"/>
              <a:t>, </a:t>
            </a:r>
            <a:r>
              <a:rPr lang="en-US" sz="3200" dirty="0" err="1"/>
              <a:t>nên</a:t>
            </a:r>
            <a:r>
              <a:rPr lang="en-US" sz="3200" dirty="0"/>
              <a:t> </a:t>
            </a:r>
            <a:r>
              <a:rPr lang="en-US" sz="3200" dirty="0" err="1"/>
              <a:t>vẫn</a:t>
            </a:r>
            <a:r>
              <a:rPr lang="en-US" sz="3200" dirty="0"/>
              <a:t> </a:t>
            </a:r>
            <a:r>
              <a:rPr lang="en-US" sz="3200" dirty="0" err="1"/>
              <a:t>thản</a:t>
            </a:r>
            <a:r>
              <a:rPr lang="en-US" sz="3200" dirty="0"/>
              <a:t> </a:t>
            </a:r>
            <a:r>
              <a:rPr lang="en-US" sz="3200" dirty="0" err="1"/>
              <a:t>nhiên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việc</a:t>
            </a:r>
            <a:r>
              <a:rPr lang="en-US" sz="3200" dirty="0"/>
              <a:t>. </a:t>
            </a:r>
            <a:r>
              <a:rPr lang="en-US" sz="3200" dirty="0" err="1"/>
              <a:t>Thế</a:t>
            </a: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 </a:t>
            </a:r>
            <a:r>
              <a:rPr lang="en-US" sz="3200" dirty="0" err="1"/>
              <a:t>sói</a:t>
            </a:r>
            <a:r>
              <a:rPr lang="en-US" sz="3200" dirty="0"/>
              <a:t> </a:t>
            </a:r>
            <a:r>
              <a:rPr lang="en-US" sz="3200" dirty="0" err="1"/>
              <a:t>thỏa</a:t>
            </a:r>
            <a:r>
              <a:rPr lang="en-US" sz="3200" dirty="0"/>
              <a:t> </a:t>
            </a:r>
            <a:r>
              <a:rPr lang="en-US" sz="3200" dirty="0" err="1"/>
              <a:t>thuê</a:t>
            </a:r>
            <a:r>
              <a:rPr lang="en-US" sz="3200" dirty="0"/>
              <a:t> </a:t>
            </a:r>
            <a:r>
              <a:rPr lang="en-US" sz="3200" dirty="0" err="1"/>
              <a:t>ăn</a:t>
            </a:r>
            <a:r>
              <a:rPr lang="en-US" sz="3200" dirty="0"/>
              <a:t> </a:t>
            </a:r>
            <a:r>
              <a:rPr lang="en-US" sz="3200" dirty="0" err="1"/>
              <a:t>thịt</a:t>
            </a:r>
            <a:r>
              <a:rPr lang="en-US" sz="3200" dirty="0"/>
              <a:t> </a:t>
            </a:r>
            <a:r>
              <a:rPr lang="en-US" sz="3200" dirty="0" err="1"/>
              <a:t>hết</a:t>
            </a:r>
            <a:r>
              <a:rPr lang="en-US" sz="3200" dirty="0"/>
              <a:t> </a:t>
            </a:r>
            <a:r>
              <a:rPr lang="en-US" sz="3200" dirty="0" err="1"/>
              <a:t>cả</a:t>
            </a:r>
            <a:r>
              <a:rPr lang="en-US" sz="3200" dirty="0"/>
              <a:t> </a:t>
            </a:r>
            <a:r>
              <a:rPr lang="en-US" sz="3200" dirty="0" err="1"/>
              <a:t>đàn</a:t>
            </a:r>
            <a:r>
              <a:rPr lang="en-US" sz="3200" dirty="0"/>
              <a:t> </a:t>
            </a:r>
            <a:r>
              <a:rPr lang="en-US" sz="3200" dirty="0" err="1"/>
              <a:t>cừu</a:t>
            </a:r>
            <a:r>
              <a:rPr lang="en-US" sz="3200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571625" y="675005"/>
            <a:ext cx="86055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YaHei" panose="020B0503020204020204" charset="-122"/>
                <a:cs typeface="+mj-lt"/>
              </a:rPr>
              <a:t>a. Ban đầu thấy tiếng kêu cứu, mấy bác nông dân đã làm gì?</a:t>
            </a:r>
          </a:p>
        </p:txBody>
      </p:sp>
      <p:sp>
        <p:nvSpPr>
          <p:cNvPr id="3" name="7-Point Star 2"/>
          <p:cNvSpPr/>
          <p:nvPr/>
        </p:nvSpPr>
        <p:spPr>
          <a:xfrm>
            <a:off x="3916045" y="1135380"/>
            <a:ext cx="3508375" cy="1788795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Tức tốc chạy tới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1697990" y="3097530"/>
            <a:ext cx="79444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YaHei" panose="020B0503020204020204" charset="-122"/>
                <a:cs typeface="+mj-lt"/>
              </a:rPr>
              <a:t>a. Vì sao bầy sói có thể thỏa thuê ăn thịt đàn cừu?</a:t>
            </a:r>
          </a:p>
        </p:txBody>
      </p:sp>
      <p:sp>
        <p:nvSpPr>
          <p:cNvPr id="5" name="7-Point Star 4"/>
          <p:cNvSpPr/>
          <p:nvPr/>
        </p:nvSpPr>
        <p:spPr>
          <a:xfrm>
            <a:off x="3115945" y="3432175"/>
            <a:ext cx="5535930" cy="1914525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chú bé nói dối nên không ai tin nữa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1571625" y="5474335"/>
            <a:ext cx="79444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YaHei" panose="020B0503020204020204" charset="-122"/>
                <a:cs typeface="+mj-lt"/>
              </a:rPr>
              <a:t>a. Em rút ra được bài học gì từ câu chuyện này?</a:t>
            </a:r>
          </a:p>
        </p:txBody>
      </p:sp>
      <p:sp>
        <p:nvSpPr>
          <p:cNvPr id="7" name="Flowchart: Preparation 6"/>
          <p:cNvSpPr/>
          <p:nvPr/>
        </p:nvSpPr>
        <p:spPr>
          <a:xfrm>
            <a:off x="3617595" y="6064250"/>
            <a:ext cx="4798060" cy="676910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nên nói dối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  <p:bldP spid="3" grpId="1" animBg="1"/>
      <p:bldP spid="4" grpId="0"/>
      <p:bldP spid="4" grpId="1"/>
      <p:bldP spid="5" grpId="0" animBg="1"/>
      <p:bldP spid="5" grpId="1" animBg="1"/>
      <p:bldP spid="6" grpId="0"/>
      <p:bldP spid="6" grpId="1"/>
      <p:bldP spid="7" grpId="0" animBg="1"/>
      <p:bldP spid="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76057" y="2684879"/>
            <a:ext cx="4784539" cy="993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ea typeface="Arial-Rounded" panose="020B0500000000000000" pitchFamily="34" charset="-93"/>
                <a:cs typeface="+mn-lt"/>
                <a:sym typeface="+mn-lt"/>
              </a:rPr>
              <a:t>Viết vào vở</a:t>
            </a:r>
            <a:endParaRPr lang="en-US" sz="5865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ea typeface="Arial-Rounded" panose="020B0500000000000000" pitchFamily="34" charset="-93"/>
              <a:cs typeface="+mn-lt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994397" y="1473564"/>
            <a:ext cx="13479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72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4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p:transition spd="slow" advTm="1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0" grpId="0"/>
      <p:bldP spid="110" grpId="1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20" y="721360"/>
            <a:ext cx="10671175" cy="4407535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 flipH="1">
            <a:off x="4089400" y="2539365"/>
            <a:ext cx="912495" cy="13055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3051175" y="2555240"/>
            <a:ext cx="708025" cy="2076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625" y="207010"/>
            <a:ext cx="7767955" cy="6474460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285" y="1307465"/>
            <a:ext cx="10123170" cy="3142615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Microsoft YaHei" panose="020B0503020204020204" charset="-122"/>
            <a:ea typeface="Microsoft YaHei" panose="020B050302020402020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270</Words>
  <Application>Microsoft Office PowerPoint</Application>
  <PresentationFormat>Widescreen</PresentationFormat>
  <Paragraphs>26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Microsoft YaHei</vt:lpstr>
      <vt:lpstr>宋体</vt:lpstr>
      <vt:lpstr>宋体</vt:lpstr>
      <vt:lpstr>Arial</vt:lpstr>
      <vt:lpstr>Arial-Rounded</vt:lpstr>
      <vt:lpstr>Calibri</vt:lpstr>
      <vt:lpstr>Calibri Light</vt:lpstr>
      <vt:lpstr>inpin heiti</vt:lpstr>
      <vt:lpstr>Times New Roman</vt:lpstr>
      <vt:lpstr>Office Theme</vt:lpstr>
      <vt:lpstr>Default Design</vt:lpstr>
      <vt:lpstr>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ACER</cp:lastModifiedBy>
  <cp:revision>2</cp:revision>
  <dcterms:created xsi:type="dcterms:W3CDTF">2020-08-26T04:14:31Z</dcterms:created>
  <dcterms:modified xsi:type="dcterms:W3CDTF">2023-03-27T04:05:11Z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