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1" r:id="rId2"/>
    <p:sldMasterId id="2147483654" r:id="rId3"/>
  </p:sldMasterIdLst>
  <p:notesMasterIdLst>
    <p:notesMasterId r:id="rId20"/>
  </p:notesMasterIdLst>
  <p:sldIdLst>
    <p:sldId id="453" r:id="rId4"/>
    <p:sldId id="452" r:id="rId5"/>
    <p:sldId id="446" r:id="rId6"/>
    <p:sldId id="442" r:id="rId7"/>
    <p:sldId id="447" r:id="rId8"/>
    <p:sldId id="443" r:id="rId9"/>
    <p:sldId id="444" r:id="rId10"/>
    <p:sldId id="445" r:id="rId11"/>
    <p:sldId id="450" r:id="rId12"/>
    <p:sldId id="397" r:id="rId13"/>
    <p:sldId id="393" r:id="rId14"/>
    <p:sldId id="455" r:id="rId15"/>
    <p:sldId id="454" r:id="rId16"/>
    <p:sldId id="456" r:id="rId17"/>
    <p:sldId id="408" r:id="rId18"/>
    <p:sldId id="451" r:id="rId19"/>
  </p:sldIdLst>
  <p:sldSz cx="13439775" cy="7559675"/>
  <p:notesSz cx="6858000" cy="9144000"/>
  <p:custDataLst>
    <p:tags r:id="rId21"/>
  </p:custDataLst>
  <p:defaultTextStyle>
    <a:defPPr>
      <a:defRPr lang="zh-CN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844"/>
    <a:srgbClr val="68A82F"/>
    <a:srgbClr val="59BB8E"/>
    <a:srgbClr val="7DAA29"/>
    <a:srgbClr val="EC6665"/>
    <a:srgbClr val="78C4CB"/>
    <a:srgbClr val="B5BA5F"/>
    <a:srgbClr val="71C6CF"/>
    <a:srgbClr val="E99613"/>
    <a:srgbClr val="E58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4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A5268-FB0C-450E-96E9-03F93123780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6156D-592E-4B4D-8772-D689FB057A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0306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6156D-592E-4B4D-8772-D689FB057A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41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6156D-592E-4B4D-8772-D689FB057A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3131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250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357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551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226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036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8272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099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458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56D-592E-4B4D-8772-D689FB057AF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67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2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5"/>
            </a:lvl1pPr>
            <a:lvl2pPr>
              <a:defRPr sz="3085"/>
            </a:lvl2pPr>
            <a:lvl3pPr>
              <a:defRPr sz="264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5"/>
            </a:lvl1pPr>
            <a:lvl2pPr marL="504190" indent="0">
              <a:buNone/>
              <a:defRPr sz="3085"/>
            </a:lvl2pPr>
            <a:lvl3pPr marL="1007745" indent="0">
              <a:buNone/>
              <a:defRPr sz="2645"/>
            </a:lvl3pPr>
            <a:lvl4pPr marL="1511935" indent="0">
              <a:buNone/>
              <a:defRPr sz="2205"/>
            </a:lvl4pPr>
            <a:lvl5pPr marL="2016125" indent="0">
              <a:buNone/>
              <a:defRPr sz="2205"/>
            </a:lvl5pPr>
            <a:lvl6pPr marL="2519680" indent="0">
              <a:buNone/>
              <a:defRPr sz="2205"/>
            </a:lvl6pPr>
            <a:lvl7pPr marL="3023870" indent="0">
              <a:buNone/>
              <a:defRPr sz="2205"/>
            </a:lvl7pPr>
            <a:lvl8pPr marL="3528060" indent="0">
              <a:buNone/>
              <a:defRPr sz="2205"/>
            </a:lvl8pPr>
            <a:lvl9pPr marL="4031615" indent="0">
              <a:buNone/>
              <a:defRPr sz="220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50528" y="45474"/>
            <a:ext cx="13333949" cy="7460467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37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025">
              <a:solidFill>
                <a:srgbClr val="FFFFF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48521" y="-4534208"/>
            <a:ext cx="8867906" cy="1661452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 advTm="2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2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50528" y="45474"/>
            <a:ext cx="13333949" cy="7460467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37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2025">
              <a:solidFill>
                <a:srgbClr val="FFFFF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48521" y="-4534208"/>
            <a:ext cx="8867906" cy="1661452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 advTm="2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5"/>
            </a:lvl1pPr>
            <a:lvl2pPr marL="504190" indent="0" algn="ctr">
              <a:buNone/>
              <a:defRPr sz="2205"/>
            </a:lvl2pPr>
            <a:lvl3pPr marL="1007745" indent="0" algn="ctr">
              <a:buNone/>
              <a:defRPr sz="1985"/>
            </a:lvl3pPr>
            <a:lvl4pPr marL="1511935" indent="0" algn="ctr">
              <a:buNone/>
              <a:defRPr sz="1765"/>
            </a:lvl4pPr>
            <a:lvl5pPr marL="2016125" indent="0" algn="ctr">
              <a:buNone/>
              <a:defRPr sz="1765"/>
            </a:lvl5pPr>
            <a:lvl6pPr marL="2519680" indent="0" algn="ctr">
              <a:buNone/>
              <a:defRPr sz="1765"/>
            </a:lvl6pPr>
            <a:lvl7pPr marL="3023870" indent="0" algn="ctr">
              <a:buNone/>
              <a:defRPr sz="1765"/>
            </a:lvl7pPr>
            <a:lvl8pPr marL="3528060" indent="0" algn="ctr">
              <a:buNone/>
              <a:defRPr sz="1765"/>
            </a:lvl8pPr>
            <a:lvl9pPr marL="4031615" indent="0" algn="ctr">
              <a:buNone/>
              <a:defRPr sz="176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4F5BE296-D199-424A-A075-8D02A3AA1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4858" y="-813020"/>
            <a:ext cx="3817874" cy="3633273"/>
          </a:xfrm>
          <a:prstGeom prst="rect">
            <a:avLst/>
          </a:prstGeom>
        </p:spPr>
      </p:pic>
      <p:pic>
        <p:nvPicPr>
          <p:cNvPr id="10" name="Picture 9" descr="A picture containing logo&#10;&#10;Description automatically generated">
            <a:extLst>
              <a:ext uri="{FF2B5EF4-FFF2-40B4-BE49-F238E27FC236}">
                <a16:creationId xmlns:a16="http://schemas.microsoft.com/office/drawing/2014/main" id="{AE2D2DB8-E0A9-453C-B9D7-275B1E9DC0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9145" y="3310790"/>
            <a:ext cx="4195466" cy="4195466"/>
          </a:xfrm>
          <a:prstGeom prst="rect">
            <a:avLst/>
          </a:prstGeom>
        </p:spPr>
      </p:pic>
    </p:spTree>
  </p:cSld>
  <p:clrMapOvr>
    <a:masterClrMapping/>
  </p:clrMapOvr>
  <p:transition spd="slow" advTm="2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5">
                <a:solidFill>
                  <a:schemeClr val="tx1">
                    <a:tint val="75000"/>
                  </a:schemeClr>
                </a:solidFill>
              </a:defRPr>
            </a:lvl1pPr>
            <a:lvl2pPr marL="50419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745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193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4pPr>
            <a:lvl5pPr marL="201612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5pPr>
            <a:lvl6pPr marL="251968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6pPr>
            <a:lvl7pPr marL="302387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7pPr>
            <a:lvl8pPr marL="352806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8pPr>
            <a:lvl9pPr marL="403161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13BF9-2C63-42AA-BA6C-67E1412DA37E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B4B2-DDA9-4394-A6AD-947A4CE2D7F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2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slow" advTm="2000">
    <p:push dir="u"/>
  </p:transition>
  <p:txStyles>
    <p:titleStyle>
      <a:lvl1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2pPr>
      <a:lvl3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3pPr>
      <a:lvl4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4pPr>
      <a:lvl5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5pPr>
      <a:lvl6pPr marL="534670"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6pPr>
      <a:lvl7pPr marL="1068705"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7pPr>
      <a:lvl8pPr marL="1603375"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8pPr>
      <a:lvl9pPr marL="2138045"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9pPr>
    </p:titleStyle>
    <p:bodyStyle>
      <a:lvl1pPr marL="200660" indent="-200660" algn="l" defTabSz="801370" rtl="0" fontAlgn="base">
        <a:lnSpc>
          <a:spcPct val="90000"/>
        </a:lnSpc>
        <a:spcBef>
          <a:spcPts val="875"/>
        </a:spcBef>
        <a:spcAft>
          <a:spcPct val="0"/>
        </a:spcAft>
        <a:buFont typeface="Arial" panose="020B0604020202020204" pitchFamily="34" charset="0"/>
        <a:buChar char="•"/>
        <a:defRPr sz="2455" kern="1200">
          <a:solidFill>
            <a:schemeClr val="tx1"/>
          </a:solidFill>
          <a:latin typeface="+mn-lt"/>
          <a:ea typeface="+mn-ea"/>
          <a:cs typeface="+mn-cs"/>
        </a:defRPr>
      </a:lvl1pPr>
      <a:lvl2pPr marL="601345" indent="-200660" algn="l" defTabSz="801370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02030" indent="-200660" algn="l" defTabSz="801370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402715" indent="-200660" algn="l" defTabSz="801370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520" kern="1200">
          <a:solidFill>
            <a:schemeClr val="tx1"/>
          </a:solidFill>
          <a:latin typeface="+mn-lt"/>
          <a:ea typeface="+mn-ea"/>
          <a:cs typeface="+mn-cs"/>
        </a:defRPr>
      </a:lvl4pPr>
      <a:lvl5pPr marL="1804035" indent="-200660" algn="l" defTabSz="801370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520" kern="1200">
          <a:solidFill>
            <a:schemeClr val="tx1"/>
          </a:solidFill>
          <a:latin typeface="+mn-lt"/>
          <a:ea typeface="+mn-ea"/>
          <a:cs typeface="+mn-cs"/>
        </a:defRPr>
      </a:lvl5pPr>
      <a:lvl6pPr marL="2204720" indent="-200660" algn="l" defTabSz="801370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5405" indent="-200660" algn="l" defTabSz="801370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6090" indent="-200660" algn="l" defTabSz="801370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07410" indent="-200660" algn="l" defTabSz="801370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0685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005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269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75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406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538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6065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0675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ransition spd="slow" advTm="2000">
    <p:push dir="u"/>
  </p:transition>
  <p:txStyles>
    <p:titleStyle>
      <a:lvl1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2pPr>
      <a:lvl3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3pPr>
      <a:lvl4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4pPr>
      <a:lvl5pPr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5pPr>
      <a:lvl6pPr marL="534670"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6pPr>
      <a:lvl7pPr marL="1068705"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7pPr>
      <a:lvl8pPr marL="1603375"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8pPr>
      <a:lvl9pPr marL="2138045" algn="l" defTabSz="801370" rtl="0" fontAlgn="base">
        <a:lnSpc>
          <a:spcPct val="90000"/>
        </a:lnSpc>
        <a:spcBef>
          <a:spcPct val="0"/>
        </a:spcBef>
        <a:spcAft>
          <a:spcPct val="0"/>
        </a:spcAft>
        <a:defRPr sz="3860">
          <a:solidFill>
            <a:schemeClr val="tx1"/>
          </a:solidFill>
          <a:latin typeface="Arial" panose="020B0604020202020204" pitchFamily="34" charset="0"/>
          <a:ea typeface="微软雅黑 Light" panose="020B0502040204020203" pitchFamily="34" charset="-122"/>
        </a:defRPr>
      </a:lvl9pPr>
    </p:titleStyle>
    <p:bodyStyle>
      <a:lvl1pPr marL="200660" indent="-200660" algn="l" defTabSz="801370" rtl="0" fontAlgn="base">
        <a:lnSpc>
          <a:spcPct val="90000"/>
        </a:lnSpc>
        <a:spcBef>
          <a:spcPts val="875"/>
        </a:spcBef>
        <a:spcAft>
          <a:spcPct val="0"/>
        </a:spcAft>
        <a:buFont typeface="Arial" panose="020B0604020202020204" pitchFamily="34" charset="0"/>
        <a:buChar char="•"/>
        <a:defRPr sz="2455" kern="1200">
          <a:solidFill>
            <a:schemeClr val="tx1"/>
          </a:solidFill>
          <a:latin typeface="+mn-lt"/>
          <a:ea typeface="+mn-ea"/>
          <a:cs typeface="+mn-cs"/>
        </a:defRPr>
      </a:lvl1pPr>
      <a:lvl2pPr marL="601345" indent="-200660" algn="l" defTabSz="801370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002030" indent="-200660" algn="l" defTabSz="801370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402715" indent="-200660" algn="l" defTabSz="801370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520" kern="1200">
          <a:solidFill>
            <a:schemeClr val="tx1"/>
          </a:solidFill>
          <a:latin typeface="+mn-lt"/>
          <a:ea typeface="+mn-ea"/>
          <a:cs typeface="+mn-cs"/>
        </a:defRPr>
      </a:lvl4pPr>
      <a:lvl5pPr marL="1804035" indent="-200660" algn="l" defTabSz="801370" rtl="0" fontAlgn="base">
        <a:lnSpc>
          <a:spcPct val="90000"/>
        </a:lnSpc>
        <a:spcBef>
          <a:spcPts val="440"/>
        </a:spcBef>
        <a:spcAft>
          <a:spcPct val="0"/>
        </a:spcAft>
        <a:buFont typeface="Arial" panose="020B0604020202020204" pitchFamily="34" charset="0"/>
        <a:buChar char="•"/>
        <a:defRPr sz="1520" kern="1200">
          <a:solidFill>
            <a:schemeClr val="tx1"/>
          </a:solidFill>
          <a:latin typeface="+mn-lt"/>
          <a:ea typeface="+mn-ea"/>
          <a:cs typeface="+mn-cs"/>
        </a:defRPr>
      </a:lvl5pPr>
      <a:lvl6pPr marL="2204720" indent="-200660" algn="l" defTabSz="801370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5405" indent="-200660" algn="l" defTabSz="801370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6090" indent="-200660" algn="l" defTabSz="801370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07410" indent="-200660" algn="l" defTabSz="801370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0685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005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269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75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406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538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6065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06750" algn="l" defTabSz="801370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ransition spd="slow" advTm="2000">
    <p:push dir="u"/>
  </p:transition>
  <p:txStyles>
    <p:titleStyle>
      <a:lvl1pPr algn="l" defTabSz="1007745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95" indent="-252095" algn="l" defTabSz="1007745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5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25984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3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758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177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7952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1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1968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161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BBCp81J-Zhw?feature=oembed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30.png"/><Relationship Id="rId4" Type="http://schemas.openxmlformats.org/officeDocument/2006/relationships/image" Target="../media/image18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860" y="4447665"/>
            <a:ext cx="11963038" cy="238661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564" y="483274"/>
            <a:ext cx="2031760" cy="199666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5" y="129665"/>
            <a:ext cx="1720672" cy="172067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249732" y="2752453"/>
            <a:ext cx="81900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>
                <a:ln w="28575">
                  <a:solidFill>
                    <a:schemeClr val="bg1"/>
                  </a:solidFill>
                </a:ln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微软雅黑" panose="020B0503020204020204" pitchFamily="34" charset="-122"/>
              </a:rPr>
              <a:t>KỂ CHUYỆN</a:t>
            </a:r>
            <a:endParaRPr lang="zh-CN" altLang="en-US" sz="8800" b="1" dirty="0">
              <a:ln w="28575">
                <a:solidFill>
                  <a:schemeClr val="bg1"/>
                </a:solidFill>
              </a:ln>
              <a:solidFill>
                <a:schemeClr val="accent2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E4D6E59D-0BF9-41A4-9C70-5CAF4E80D6D8}"/>
              </a:ext>
            </a:extLst>
          </p:cNvPr>
          <p:cNvSpPr/>
          <p:nvPr/>
        </p:nvSpPr>
        <p:spPr>
          <a:xfrm>
            <a:off x="2040504" y="2064052"/>
            <a:ext cx="2794000" cy="279400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4DCB2EB-A8D7-41EE-BDD9-9D6235E4EE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753" y="1850337"/>
            <a:ext cx="3211503" cy="322143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C79B234-EEDB-435D-84BF-CBEEBB9EDB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7"/>
          <a:stretch/>
        </p:blipFill>
        <p:spPr>
          <a:xfrm>
            <a:off x="4215560" y="4987601"/>
            <a:ext cx="4400423" cy="238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42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>
            <a:extLst>
              <a:ext uri="{FF2B5EF4-FFF2-40B4-BE49-F238E27FC236}">
                <a16:creationId xmlns:a16="http://schemas.microsoft.com/office/drawing/2014/main" id="{6F51D2C3-E360-49C5-8B65-1660AF8FD5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134" y="166214"/>
            <a:ext cx="12095480" cy="1259946"/>
          </a:xfrm>
        </p:spPr>
        <p:txBody>
          <a:bodyPr/>
          <a:lstStyle/>
          <a:p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KỂ CHUYỆN</a:t>
            </a:r>
            <a:endParaRPr lang="vi-VN" sz="3527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60" y="1144478"/>
            <a:ext cx="12879446" cy="49890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96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DÀN Ý:</a:t>
            </a:r>
          </a:p>
          <a:p>
            <a:r>
              <a:rPr lang="vi-VN" sz="396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Mở đầu câu chuyện</a:t>
            </a:r>
            <a:r>
              <a:rPr lang="vi-VN" sz="39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Giới thiệu nhân vật, hoàn cảnh xảy ra câu chuyện.</a:t>
            </a:r>
            <a:endParaRPr lang="en-US" sz="396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96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Diễn biến câu chuyện</a:t>
            </a:r>
            <a:r>
              <a:rPr lang="vi-VN" sz="39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9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Sự việc xảy ra với nhân vật.</a:t>
            </a:r>
          </a:p>
          <a:p>
            <a:r>
              <a:rPr lang="vi-VN" sz="396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thúc câu chuyện</a:t>
            </a:r>
            <a:r>
              <a:rPr lang="vi-VN" sz="39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Nêu kết quả của câu chuyện và suy nghĩ của em v</a:t>
            </a:r>
            <a:r>
              <a:rPr lang="en-US" sz="39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396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hành động của nhân vật trong câu chuyện.</a:t>
            </a:r>
            <a:endParaRPr lang="en-US" sz="396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vi-VN" sz="3968" dirty="0"/>
          </a:p>
        </p:txBody>
      </p:sp>
    </p:spTree>
    <p:extLst>
      <p:ext uri="{BB962C8B-B14F-4D97-AF65-F5344CB8AC3E}">
        <p14:creationId xmlns:p14="http://schemas.microsoft.com/office/powerpoint/2010/main" val="99146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>
            <a:extLst>
              <a:ext uri="{FF2B5EF4-FFF2-40B4-BE49-F238E27FC236}">
                <a16:creationId xmlns:a16="http://schemas.microsoft.com/office/drawing/2014/main" id="{43A29ED4-5614-4B7C-8ACC-A58B2D49F4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38239" y="304359"/>
            <a:ext cx="7437507" cy="63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52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8267" y="1016819"/>
            <a:ext cx="11910925" cy="2576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a) 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275610" y="3779837"/>
            <a:ext cx="11403581" cy="2576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5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205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747983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934" y="-274416"/>
            <a:ext cx="4930832" cy="2817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049605">
            <a:off x="374562" y="1221385"/>
            <a:ext cx="34979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my dream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21" y="5370327"/>
            <a:ext cx="11963038" cy="238661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35" y="5755781"/>
            <a:ext cx="2879726" cy="17329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448" y="76090"/>
            <a:ext cx="2259547" cy="2313118"/>
          </a:xfrm>
          <a:prstGeom prst="rect">
            <a:avLst/>
          </a:prstGeom>
        </p:spPr>
      </p:pic>
      <p:pic>
        <p:nvPicPr>
          <p:cNvPr id="9" name="图片 8" descr="图片包含 餐桌, 就坐&#10;&#10;已生成高可信度的说明">
            <a:extLst>
              <a:ext uri="{FF2B5EF4-FFF2-40B4-BE49-F238E27FC236}">
                <a16:creationId xmlns:a16="http://schemas.microsoft.com/office/drawing/2014/main" id="{9C8B84EB-A9B3-45A9-991E-B6221A816C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9235" y="1055461"/>
            <a:ext cx="8934450" cy="490462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4F7C351-8070-40F3-A534-4BA185BF2041}"/>
              </a:ext>
            </a:extLst>
          </p:cNvPr>
          <p:cNvSpPr/>
          <p:nvPr/>
        </p:nvSpPr>
        <p:spPr>
          <a:xfrm>
            <a:off x="4367478" y="2774662"/>
            <a:ext cx="6718300" cy="155523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Thực</a:t>
            </a:r>
            <a:r>
              <a:rPr lang="en-US" altLang="zh-CN" sz="72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72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hành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585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F6863-426F-41A6-86E8-3DE3FA8EE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nline Media 3" title="HÀI KỊCH: CHUNG TAY BẢO VỆ MÔI TRƯỜNG">
            <a:hlinkClick r:id="" action="ppaction://media"/>
            <a:extLst>
              <a:ext uri="{FF2B5EF4-FFF2-40B4-BE49-F238E27FC236}">
                <a16:creationId xmlns:a16="http://schemas.microsoft.com/office/drawing/2014/main" id="{3531A9DA-2D4D-41B3-8BD5-8C5B092B927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343977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129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934" y="-274416"/>
            <a:ext cx="4930832" cy="2817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049605">
            <a:off x="374562" y="1221385"/>
            <a:ext cx="34979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my dream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21" y="5370327"/>
            <a:ext cx="11963038" cy="238661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35" y="5755781"/>
            <a:ext cx="2879726" cy="17329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448" y="76090"/>
            <a:ext cx="2259547" cy="2313118"/>
          </a:xfrm>
          <a:prstGeom prst="rect">
            <a:avLst/>
          </a:prstGeom>
        </p:spPr>
      </p:pic>
      <p:pic>
        <p:nvPicPr>
          <p:cNvPr id="9" name="图片 8" descr="图片包含 餐桌, 就坐&#10;&#10;已生成高可信度的说明">
            <a:extLst>
              <a:ext uri="{FF2B5EF4-FFF2-40B4-BE49-F238E27FC236}">
                <a16:creationId xmlns:a16="http://schemas.microsoft.com/office/drawing/2014/main" id="{9C8B84EB-A9B3-45A9-991E-B6221A816C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9235" y="1055461"/>
            <a:ext cx="8934450" cy="490462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4F7C351-8070-40F3-A534-4BA185BF2041}"/>
              </a:ext>
            </a:extLst>
          </p:cNvPr>
          <p:cNvSpPr/>
          <p:nvPr/>
        </p:nvSpPr>
        <p:spPr>
          <a:xfrm>
            <a:off x="4367478" y="2774662"/>
            <a:ext cx="6718300" cy="155523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Vận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dụng</a:t>
            </a:r>
            <a:endParaRPr kumimoji="0" lang="en-US" altLang="zh-CN" sz="7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160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>
            <a:extLst>
              <a:ext uri="{FF2B5EF4-FFF2-40B4-BE49-F238E27FC236}">
                <a16:creationId xmlns:a16="http://schemas.microsoft.com/office/drawing/2014/main" id="{F49E6BE0-1383-4E1E-867E-B3FC391B72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8A3A91FC-E4DB-4DB5-88BE-6BCAC9935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992" y="1190592"/>
            <a:ext cx="11905911" cy="498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77979" indent="-377979" defTabSz="1007943" eaLnBrk="1" hangingPunct="1">
              <a:defRPr/>
            </a:pP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1.Hôm nay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không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phải</a:t>
            </a:r>
            <a:r>
              <a:rPr lang="vi-VN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vi-VN" sz="3527" b="1" kern="0" dirty="0" err="1">
                <a:solidFill>
                  <a:srgbClr val="333399"/>
                </a:solidFill>
                <a:latin typeface="Arial"/>
              </a:rPr>
              <a:t>lượt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em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trực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nhật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nhưng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em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trông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thấy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giấy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rác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ở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trong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lớp.Em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sẽ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làm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gì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?</a:t>
            </a:r>
          </a:p>
          <a:p>
            <a:pPr marL="377979" indent="-377979" defTabSz="1007943" eaLnBrk="1" hangingPunct="1">
              <a:defRPr/>
            </a:pP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2.Em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đang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vội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đi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học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nhưng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em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trông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thấy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một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túi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rác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ở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ngay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trên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968" b="1" kern="0" dirty="0" err="1">
                <a:solidFill>
                  <a:srgbClr val="333399"/>
                </a:solidFill>
                <a:latin typeface="Arial"/>
              </a:rPr>
              <a:t>đường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,em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sẽ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làm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gì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lúc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en-US" sz="3527" b="1" kern="0" dirty="0" err="1">
                <a:solidFill>
                  <a:srgbClr val="333399"/>
                </a:solidFill>
                <a:latin typeface="Arial"/>
              </a:rPr>
              <a:t>đó</a:t>
            </a:r>
            <a:r>
              <a:rPr lang="en-US" sz="3527" b="1" kern="0" dirty="0">
                <a:solidFill>
                  <a:srgbClr val="333399"/>
                </a:solidFill>
                <a:latin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0900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934" y="-274416"/>
            <a:ext cx="4930832" cy="2817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049605">
            <a:off x="328612" y="1341036"/>
            <a:ext cx="3497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Conclusion</a:t>
            </a:r>
            <a:endParaRPr lang="zh-CN" alt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143" y="1177651"/>
            <a:ext cx="6816854" cy="555822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21" y="5370327"/>
            <a:ext cx="11963038" cy="238661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866" y="3576771"/>
            <a:ext cx="1813682" cy="350645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128" y="2264222"/>
            <a:ext cx="3815795" cy="50416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836" y="140278"/>
            <a:ext cx="1988230" cy="198823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86209D7-8EA3-40E3-8BAB-F91BD379D513}"/>
              </a:ext>
            </a:extLst>
          </p:cNvPr>
          <p:cNvSpPr txBox="1"/>
          <p:nvPr/>
        </p:nvSpPr>
        <p:spPr>
          <a:xfrm>
            <a:off x="4807878" y="3087406"/>
            <a:ext cx="4685384" cy="1333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lnSpc>
                <a:spcPct val="120000"/>
              </a:lnSpc>
              <a:defRPr/>
            </a:pPr>
            <a:r>
              <a:rPr lang="en-US" altLang="zh-CN" sz="7200" dirty="0">
                <a:solidFill>
                  <a:schemeClr val="bg1"/>
                </a:solidFill>
                <a:ea typeface="微软雅黑" panose="020B0503020204020204" pitchFamily="34" charset="-122"/>
              </a:rPr>
              <a:t>THANK YOU</a:t>
            </a:r>
            <a:endParaRPr lang="zh-CN" altLang="en-US" sz="72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860" y="4447665"/>
            <a:ext cx="11963038" cy="238661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564" y="483274"/>
            <a:ext cx="2031760" cy="199666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5" y="129665"/>
            <a:ext cx="1720672" cy="172067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32F0116-681D-4135-B5CE-70DA6F86F7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633" y="584485"/>
            <a:ext cx="7227386" cy="4767082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0B5A425-41FC-4C05-B42D-949D072799CB}"/>
              </a:ext>
            </a:extLst>
          </p:cNvPr>
          <p:cNvSpPr/>
          <p:nvPr/>
        </p:nvSpPr>
        <p:spPr>
          <a:xfrm>
            <a:off x="3355445" y="3306769"/>
            <a:ext cx="64405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Kể</a:t>
            </a:r>
            <a:r>
              <a:rPr lang="en-US" altLang="zh-CN" sz="2400" dirty="0">
                <a:solidFill>
                  <a:srgbClr val="C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chuyện</a:t>
            </a:r>
            <a:endParaRPr lang="en-US" altLang="zh-CN" sz="2400" dirty="0">
              <a:solidFill>
                <a:srgbClr val="C00000"/>
              </a:solidFill>
              <a:ea typeface="微软雅黑" panose="020B0503020204020204" pitchFamily="34" charset="-122"/>
            </a:endParaRPr>
          </a:p>
          <a:p>
            <a:pPr lvl="0" algn="ctr" defTabSz="914400">
              <a:defRPr/>
            </a:pP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Kể</a:t>
            </a:r>
            <a:r>
              <a:rPr lang="en-US" altLang="zh-CN" sz="2400" dirty="0">
                <a:solidFill>
                  <a:srgbClr val="C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chuyện</a:t>
            </a:r>
            <a:r>
              <a:rPr lang="en-US" altLang="zh-CN" sz="2400" dirty="0">
                <a:solidFill>
                  <a:srgbClr val="C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được</a:t>
            </a:r>
            <a:r>
              <a:rPr lang="en-US" altLang="zh-CN" sz="2400" dirty="0">
                <a:solidFill>
                  <a:srgbClr val="C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chứng</a:t>
            </a:r>
            <a:r>
              <a:rPr lang="en-US" altLang="zh-CN" sz="2400" dirty="0">
                <a:solidFill>
                  <a:srgbClr val="C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kiến</a:t>
            </a:r>
            <a:r>
              <a:rPr lang="en-US" altLang="zh-CN" sz="2400" dirty="0">
                <a:solidFill>
                  <a:srgbClr val="C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hoặc</a:t>
            </a:r>
            <a:r>
              <a:rPr lang="en-US" altLang="zh-CN" sz="2400" dirty="0">
                <a:solidFill>
                  <a:srgbClr val="C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tham</a:t>
            </a:r>
            <a:r>
              <a:rPr lang="en-US" altLang="zh-CN" sz="2400" dirty="0">
                <a:solidFill>
                  <a:srgbClr val="C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ea typeface="微软雅黑" panose="020B0503020204020204" pitchFamily="34" charset="-122"/>
              </a:rPr>
              <a:t>gia</a:t>
            </a:r>
            <a:endParaRPr lang="zh-CN" altLang="en-US" sz="2400" dirty="0">
              <a:solidFill>
                <a:srgbClr val="C00000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78840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357" y="950914"/>
            <a:ext cx="9473070" cy="576126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493" y="190500"/>
            <a:ext cx="2185420" cy="373990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21" y="5370327"/>
            <a:ext cx="11963038" cy="238661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3" y="2570305"/>
            <a:ext cx="4325121" cy="4812802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435A7F15-90FF-4F31-9507-64B095D370F9}"/>
              </a:ext>
            </a:extLst>
          </p:cNvPr>
          <p:cNvSpPr txBox="1"/>
          <p:nvPr/>
        </p:nvSpPr>
        <p:spPr>
          <a:xfrm rot="245468">
            <a:off x="5307574" y="3277327"/>
            <a:ext cx="5038750" cy="12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6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KHÁM PHÁ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32" y="424975"/>
            <a:ext cx="1720672" cy="172067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3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588" y="-39919"/>
            <a:ext cx="10003012" cy="71519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362" y="5219243"/>
            <a:ext cx="3898413" cy="228571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85" y="-28089"/>
            <a:ext cx="4029075" cy="21336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52" y="4615543"/>
            <a:ext cx="3336347" cy="2766913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212B73CC-7F23-43A7-BAC4-03CCDAA3D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430" y="905958"/>
            <a:ext cx="1041073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</a:t>
            </a:r>
            <a:endParaRPr kumimoji="0" lang="en-US" b="1" i="1" u="none" strike="noStrike" kern="0" cap="none" spc="0" normalizeH="0" baseline="0" noProof="0" dirty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057400" marR="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đề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2057400" marR="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057400" marR="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1.Kể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việc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tốt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hoặc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những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người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xung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để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bảo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vệ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môi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trường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2057400" marR="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057400" marR="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2.Kể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về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hành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dũng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cảm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bảo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vệ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môi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trường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934" y="-274416"/>
            <a:ext cx="4930832" cy="2817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049605">
            <a:off x="374562" y="1221385"/>
            <a:ext cx="34979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my dream</a:t>
            </a:r>
            <a:endParaRPr lang="zh-CN" alt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21" y="5370327"/>
            <a:ext cx="11963038" cy="238661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35" y="5755781"/>
            <a:ext cx="2879726" cy="17329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448" y="76090"/>
            <a:ext cx="2259547" cy="2313118"/>
          </a:xfrm>
          <a:prstGeom prst="rect">
            <a:avLst/>
          </a:prstGeom>
        </p:spPr>
      </p:pic>
      <p:pic>
        <p:nvPicPr>
          <p:cNvPr id="9" name="图片 8" descr="图片包含 餐桌, 就坐&#10;&#10;已生成高可信度的说明">
            <a:extLst>
              <a:ext uri="{FF2B5EF4-FFF2-40B4-BE49-F238E27FC236}">
                <a16:creationId xmlns:a16="http://schemas.microsoft.com/office/drawing/2014/main" id="{9C8B84EB-A9B3-45A9-991E-B6221A816C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9235" y="1055461"/>
            <a:ext cx="8934450" cy="490462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4F7C351-8070-40F3-A534-4BA185BF2041}"/>
              </a:ext>
            </a:extLst>
          </p:cNvPr>
          <p:cNvSpPr/>
          <p:nvPr/>
        </p:nvSpPr>
        <p:spPr>
          <a:xfrm>
            <a:off x="4610369" y="2933245"/>
            <a:ext cx="6718300" cy="155523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>
              <a:lnSpc>
                <a:spcPct val="150000"/>
              </a:lnSpc>
              <a:defRPr/>
            </a:pPr>
            <a:r>
              <a:rPr lang="en-US" altLang="zh-CN" sz="72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Phân</a:t>
            </a:r>
            <a:r>
              <a:rPr lang="en-US" altLang="zh-CN" sz="72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72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tích</a:t>
            </a:r>
            <a:endParaRPr lang="zh-CN" altLang="en-US" sz="72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299"/>
            <a:ext cx="13439775" cy="755935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934" y="-274416"/>
            <a:ext cx="4930832" cy="2817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049605">
            <a:off x="359500" y="1240491"/>
            <a:ext cx="34979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my hobby</a:t>
            </a:r>
            <a:endParaRPr lang="zh-CN" alt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245" y="4529572"/>
            <a:ext cx="4006386" cy="2349143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21" y="5370327"/>
            <a:ext cx="11963038" cy="238661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94618CC-FE7D-4AAA-8E21-B5360ECF32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606" y="-64998"/>
            <a:ext cx="2633477" cy="23987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A5C72A-DDA2-44B2-8DE1-739402079F7A}"/>
              </a:ext>
            </a:extLst>
          </p:cNvPr>
          <p:cNvSpPr/>
          <p:nvPr/>
        </p:nvSpPr>
        <p:spPr>
          <a:xfrm>
            <a:off x="4216944" y="845946"/>
            <a:ext cx="10462873" cy="1301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5952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5952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952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altLang="en-US" sz="5952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952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altLang="en-US" sz="5952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952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4409" b="1" spc="-165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35704ADC-51DD-45BB-8354-55FDB9F17E45}"/>
              </a:ext>
            </a:extLst>
          </p:cNvPr>
          <p:cNvSpPr txBox="1"/>
          <p:nvPr/>
        </p:nvSpPr>
        <p:spPr>
          <a:xfrm>
            <a:off x="-284186" y="2853196"/>
            <a:ext cx="12999405" cy="1177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67872" lvl="4" indent="-251986" defTabSz="1007943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527" b="1" kern="0" dirty="0">
                <a:latin typeface="Arial"/>
              </a:rPr>
              <a:t>1.Kể </a:t>
            </a:r>
            <a:r>
              <a:rPr lang="en-US" sz="3527" b="1" kern="0" dirty="0" err="1">
                <a:latin typeface="Arial"/>
              </a:rPr>
              <a:t>một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việc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làm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tốt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của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em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hoặc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của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những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người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xung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quanh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để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bảo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vệ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môi</a:t>
            </a:r>
            <a:r>
              <a:rPr lang="en-US" sz="3527" b="1" kern="0" dirty="0">
                <a:latin typeface="Arial"/>
              </a:rPr>
              <a:t> </a:t>
            </a:r>
            <a:r>
              <a:rPr lang="en-US" sz="3527" b="1" kern="0" dirty="0" err="1">
                <a:latin typeface="Arial"/>
              </a:rPr>
              <a:t>trường</a:t>
            </a:r>
            <a:r>
              <a:rPr lang="en-US" sz="3527" b="1" kern="0" dirty="0">
                <a:latin typeface="Arial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72" y="35974"/>
            <a:ext cx="13439775" cy="755935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5739" y="-463409"/>
            <a:ext cx="4930832" cy="2817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 rot="21049605">
            <a:off x="469959" y="1211144"/>
            <a:ext cx="4621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My character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778859" y="701752"/>
            <a:ext cx="1200998" cy="690185"/>
            <a:chOff x="4070537" y="3759289"/>
            <a:chExt cx="1200998" cy="690185"/>
          </a:xfrm>
        </p:grpSpPr>
        <p:sp>
          <p:nvSpPr>
            <p:cNvPr id="29" name="Freeform 206"/>
            <p:cNvSpPr/>
            <p:nvPr/>
          </p:nvSpPr>
          <p:spPr bwMode="auto">
            <a:xfrm>
              <a:off x="4070537" y="3759289"/>
              <a:ext cx="1200998" cy="637262"/>
            </a:xfrm>
            <a:custGeom>
              <a:avLst/>
              <a:gdLst>
                <a:gd name="T0" fmla="*/ 179 w 241"/>
                <a:gd name="T1" fmla="*/ 25 h 128"/>
                <a:gd name="T2" fmla="*/ 157 w 241"/>
                <a:gd name="T3" fmla="*/ 31 h 128"/>
                <a:gd name="T4" fmla="*/ 108 w 241"/>
                <a:gd name="T5" fmla="*/ 0 h 128"/>
                <a:gd name="T6" fmla="*/ 58 w 241"/>
                <a:gd name="T7" fmla="*/ 32 h 128"/>
                <a:gd name="T8" fmla="*/ 43 w 241"/>
                <a:gd name="T9" fmla="*/ 26 h 128"/>
                <a:gd name="T10" fmla="*/ 17 w 241"/>
                <a:gd name="T11" fmla="*/ 52 h 128"/>
                <a:gd name="T12" fmla="*/ 18 w 241"/>
                <a:gd name="T13" fmla="*/ 59 h 128"/>
                <a:gd name="T14" fmla="*/ 0 w 241"/>
                <a:gd name="T15" fmla="*/ 91 h 128"/>
                <a:gd name="T16" fmla="*/ 37 w 241"/>
                <a:gd name="T17" fmla="*/ 128 h 128"/>
                <a:gd name="T18" fmla="*/ 37 w 241"/>
                <a:gd name="T19" fmla="*/ 128 h 128"/>
                <a:gd name="T20" fmla="*/ 37 w 241"/>
                <a:gd name="T21" fmla="*/ 128 h 128"/>
                <a:gd name="T22" fmla="*/ 37 w 241"/>
                <a:gd name="T23" fmla="*/ 128 h 128"/>
                <a:gd name="T24" fmla="*/ 38 w 241"/>
                <a:gd name="T25" fmla="*/ 128 h 128"/>
                <a:gd name="T26" fmla="*/ 211 w 241"/>
                <a:gd name="T27" fmla="*/ 128 h 128"/>
                <a:gd name="T28" fmla="*/ 212 w 241"/>
                <a:gd name="T29" fmla="*/ 128 h 128"/>
                <a:gd name="T30" fmla="*/ 241 w 241"/>
                <a:gd name="T31" fmla="*/ 99 h 128"/>
                <a:gd name="T32" fmla="*/ 223 w 241"/>
                <a:gd name="T33" fmla="*/ 72 h 128"/>
                <a:gd name="T34" fmla="*/ 223 w 241"/>
                <a:gd name="T35" fmla="*/ 69 h 128"/>
                <a:gd name="T36" fmla="*/ 179 w 241"/>
                <a:gd name="T37" fmla="*/ 2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1" h="128">
                  <a:moveTo>
                    <a:pt x="179" y="25"/>
                  </a:moveTo>
                  <a:cubicBezTo>
                    <a:pt x="171" y="25"/>
                    <a:pt x="164" y="27"/>
                    <a:pt x="157" y="31"/>
                  </a:cubicBezTo>
                  <a:cubicBezTo>
                    <a:pt x="148" y="13"/>
                    <a:pt x="129" y="0"/>
                    <a:pt x="108" y="0"/>
                  </a:cubicBezTo>
                  <a:cubicBezTo>
                    <a:pt x="86" y="0"/>
                    <a:pt x="67" y="13"/>
                    <a:pt x="58" y="32"/>
                  </a:cubicBezTo>
                  <a:cubicBezTo>
                    <a:pt x="54" y="28"/>
                    <a:pt x="49" y="26"/>
                    <a:pt x="43" y="26"/>
                  </a:cubicBezTo>
                  <a:cubicBezTo>
                    <a:pt x="29" y="26"/>
                    <a:pt x="17" y="38"/>
                    <a:pt x="17" y="52"/>
                  </a:cubicBezTo>
                  <a:cubicBezTo>
                    <a:pt x="17" y="54"/>
                    <a:pt x="18" y="57"/>
                    <a:pt x="18" y="59"/>
                  </a:cubicBezTo>
                  <a:cubicBezTo>
                    <a:pt x="8" y="66"/>
                    <a:pt x="0" y="77"/>
                    <a:pt x="0" y="91"/>
                  </a:cubicBezTo>
                  <a:cubicBezTo>
                    <a:pt x="0" y="111"/>
                    <a:pt x="1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11" y="128"/>
                    <a:pt x="212" y="128"/>
                    <a:pt x="212" y="128"/>
                  </a:cubicBezTo>
                  <a:cubicBezTo>
                    <a:pt x="228" y="128"/>
                    <a:pt x="241" y="115"/>
                    <a:pt x="241" y="99"/>
                  </a:cubicBezTo>
                  <a:cubicBezTo>
                    <a:pt x="241" y="87"/>
                    <a:pt x="234" y="76"/>
                    <a:pt x="223" y="72"/>
                  </a:cubicBezTo>
                  <a:cubicBezTo>
                    <a:pt x="223" y="71"/>
                    <a:pt x="223" y="70"/>
                    <a:pt x="223" y="69"/>
                  </a:cubicBezTo>
                  <a:cubicBezTo>
                    <a:pt x="223" y="45"/>
                    <a:pt x="204" y="25"/>
                    <a:pt x="179" y="25"/>
                  </a:cubicBezTo>
                  <a:close/>
                </a:path>
              </a:pathLst>
            </a:custGeom>
            <a:solidFill>
              <a:srgbClr val="68A82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4452370" y="3803143"/>
              <a:ext cx="4373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773934" y="2893707"/>
            <a:ext cx="1151947" cy="566669"/>
            <a:chOff x="4070537" y="3725212"/>
            <a:chExt cx="1200998" cy="671339"/>
          </a:xfrm>
        </p:grpSpPr>
        <p:sp>
          <p:nvSpPr>
            <p:cNvPr id="32" name="Freeform 206"/>
            <p:cNvSpPr/>
            <p:nvPr/>
          </p:nvSpPr>
          <p:spPr bwMode="auto">
            <a:xfrm>
              <a:off x="4070537" y="3759289"/>
              <a:ext cx="1200998" cy="637262"/>
            </a:xfrm>
            <a:custGeom>
              <a:avLst/>
              <a:gdLst>
                <a:gd name="T0" fmla="*/ 179 w 241"/>
                <a:gd name="T1" fmla="*/ 25 h 128"/>
                <a:gd name="T2" fmla="*/ 157 w 241"/>
                <a:gd name="T3" fmla="*/ 31 h 128"/>
                <a:gd name="T4" fmla="*/ 108 w 241"/>
                <a:gd name="T5" fmla="*/ 0 h 128"/>
                <a:gd name="T6" fmla="*/ 58 w 241"/>
                <a:gd name="T7" fmla="*/ 32 h 128"/>
                <a:gd name="T8" fmla="*/ 43 w 241"/>
                <a:gd name="T9" fmla="*/ 26 h 128"/>
                <a:gd name="T10" fmla="*/ 17 w 241"/>
                <a:gd name="T11" fmla="*/ 52 h 128"/>
                <a:gd name="T12" fmla="*/ 18 w 241"/>
                <a:gd name="T13" fmla="*/ 59 h 128"/>
                <a:gd name="T14" fmla="*/ 0 w 241"/>
                <a:gd name="T15" fmla="*/ 91 h 128"/>
                <a:gd name="T16" fmla="*/ 37 w 241"/>
                <a:gd name="T17" fmla="*/ 128 h 128"/>
                <a:gd name="T18" fmla="*/ 37 w 241"/>
                <a:gd name="T19" fmla="*/ 128 h 128"/>
                <a:gd name="T20" fmla="*/ 37 w 241"/>
                <a:gd name="T21" fmla="*/ 128 h 128"/>
                <a:gd name="T22" fmla="*/ 37 w 241"/>
                <a:gd name="T23" fmla="*/ 128 h 128"/>
                <a:gd name="T24" fmla="*/ 38 w 241"/>
                <a:gd name="T25" fmla="*/ 128 h 128"/>
                <a:gd name="T26" fmla="*/ 211 w 241"/>
                <a:gd name="T27" fmla="*/ 128 h 128"/>
                <a:gd name="T28" fmla="*/ 212 w 241"/>
                <a:gd name="T29" fmla="*/ 128 h 128"/>
                <a:gd name="T30" fmla="*/ 241 w 241"/>
                <a:gd name="T31" fmla="*/ 99 h 128"/>
                <a:gd name="T32" fmla="*/ 223 w 241"/>
                <a:gd name="T33" fmla="*/ 72 h 128"/>
                <a:gd name="T34" fmla="*/ 223 w 241"/>
                <a:gd name="T35" fmla="*/ 69 h 128"/>
                <a:gd name="T36" fmla="*/ 179 w 241"/>
                <a:gd name="T37" fmla="*/ 2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1" h="128">
                  <a:moveTo>
                    <a:pt x="179" y="25"/>
                  </a:moveTo>
                  <a:cubicBezTo>
                    <a:pt x="171" y="25"/>
                    <a:pt x="164" y="27"/>
                    <a:pt x="157" y="31"/>
                  </a:cubicBezTo>
                  <a:cubicBezTo>
                    <a:pt x="148" y="13"/>
                    <a:pt x="129" y="0"/>
                    <a:pt x="108" y="0"/>
                  </a:cubicBezTo>
                  <a:cubicBezTo>
                    <a:pt x="86" y="0"/>
                    <a:pt x="67" y="13"/>
                    <a:pt x="58" y="32"/>
                  </a:cubicBezTo>
                  <a:cubicBezTo>
                    <a:pt x="54" y="28"/>
                    <a:pt x="49" y="26"/>
                    <a:pt x="43" y="26"/>
                  </a:cubicBezTo>
                  <a:cubicBezTo>
                    <a:pt x="29" y="26"/>
                    <a:pt x="17" y="38"/>
                    <a:pt x="17" y="52"/>
                  </a:cubicBezTo>
                  <a:cubicBezTo>
                    <a:pt x="17" y="54"/>
                    <a:pt x="18" y="57"/>
                    <a:pt x="18" y="59"/>
                  </a:cubicBezTo>
                  <a:cubicBezTo>
                    <a:pt x="8" y="66"/>
                    <a:pt x="0" y="77"/>
                    <a:pt x="0" y="91"/>
                  </a:cubicBezTo>
                  <a:cubicBezTo>
                    <a:pt x="0" y="111"/>
                    <a:pt x="1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11" y="128"/>
                    <a:pt x="212" y="128"/>
                    <a:pt x="212" y="128"/>
                  </a:cubicBezTo>
                  <a:cubicBezTo>
                    <a:pt x="228" y="128"/>
                    <a:pt x="241" y="115"/>
                    <a:pt x="241" y="99"/>
                  </a:cubicBezTo>
                  <a:cubicBezTo>
                    <a:pt x="241" y="87"/>
                    <a:pt x="234" y="76"/>
                    <a:pt x="223" y="72"/>
                  </a:cubicBezTo>
                  <a:cubicBezTo>
                    <a:pt x="223" y="71"/>
                    <a:pt x="223" y="70"/>
                    <a:pt x="223" y="69"/>
                  </a:cubicBezTo>
                  <a:cubicBezTo>
                    <a:pt x="223" y="45"/>
                    <a:pt x="204" y="25"/>
                    <a:pt x="179" y="25"/>
                  </a:cubicBezTo>
                  <a:close/>
                </a:path>
              </a:pathLst>
            </a:custGeom>
            <a:solidFill>
              <a:srgbClr val="68A82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4374915" y="3725212"/>
              <a:ext cx="4373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831773" y="3461196"/>
            <a:ext cx="1036268" cy="609353"/>
            <a:chOff x="4070537" y="3759289"/>
            <a:chExt cx="1200998" cy="690185"/>
          </a:xfrm>
        </p:grpSpPr>
        <p:sp>
          <p:nvSpPr>
            <p:cNvPr id="38" name="Freeform 206"/>
            <p:cNvSpPr/>
            <p:nvPr/>
          </p:nvSpPr>
          <p:spPr bwMode="auto">
            <a:xfrm>
              <a:off x="4070537" y="3759289"/>
              <a:ext cx="1200998" cy="637262"/>
            </a:xfrm>
            <a:custGeom>
              <a:avLst/>
              <a:gdLst>
                <a:gd name="T0" fmla="*/ 179 w 241"/>
                <a:gd name="T1" fmla="*/ 25 h 128"/>
                <a:gd name="T2" fmla="*/ 157 w 241"/>
                <a:gd name="T3" fmla="*/ 31 h 128"/>
                <a:gd name="T4" fmla="*/ 108 w 241"/>
                <a:gd name="T5" fmla="*/ 0 h 128"/>
                <a:gd name="T6" fmla="*/ 58 w 241"/>
                <a:gd name="T7" fmla="*/ 32 h 128"/>
                <a:gd name="T8" fmla="*/ 43 w 241"/>
                <a:gd name="T9" fmla="*/ 26 h 128"/>
                <a:gd name="T10" fmla="*/ 17 w 241"/>
                <a:gd name="T11" fmla="*/ 52 h 128"/>
                <a:gd name="T12" fmla="*/ 18 w 241"/>
                <a:gd name="T13" fmla="*/ 59 h 128"/>
                <a:gd name="T14" fmla="*/ 0 w 241"/>
                <a:gd name="T15" fmla="*/ 91 h 128"/>
                <a:gd name="T16" fmla="*/ 37 w 241"/>
                <a:gd name="T17" fmla="*/ 128 h 128"/>
                <a:gd name="T18" fmla="*/ 37 w 241"/>
                <a:gd name="T19" fmla="*/ 128 h 128"/>
                <a:gd name="T20" fmla="*/ 37 w 241"/>
                <a:gd name="T21" fmla="*/ 128 h 128"/>
                <a:gd name="T22" fmla="*/ 37 w 241"/>
                <a:gd name="T23" fmla="*/ 128 h 128"/>
                <a:gd name="T24" fmla="*/ 38 w 241"/>
                <a:gd name="T25" fmla="*/ 128 h 128"/>
                <a:gd name="T26" fmla="*/ 211 w 241"/>
                <a:gd name="T27" fmla="*/ 128 h 128"/>
                <a:gd name="T28" fmla="*/ 212 w 241"/>
                <a:gd name="T29" fmla="*/ 128 h 128"/>
                <a:gd name="T30" fmla="*/ 241 w 241"/>
                <a:gd name="T31" fmla="*/ 99 h 128"/>
                <a:gd name="T32" fmla="*/ 223 w 241"/>
                <a:gd name="T33" fmla="*/ 72 h 128"/>
                <a:gd name="T34" fmla="*/ 223 w 241"/>
                <a:gd name="T35" fmla="*/ 69 h 128"/>
                <a:gd name="T36" fmla="*/ 179 w 241"/>
                <a:gd name="T37" fmla="*/ 2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1" h="128">
                  <a:moveTo>
                    <a:pt x="179" y="25"/>
                  </a:moveTo>
                  <a:cubicBezTo>
                    <a:pt x="171" y="25"/>
                    <a:pt x="164" y="27"/>
                    <a:pt x="157" y="31"/>
                  </a:cubicBezTo>
                  <a:cubicBezTo>
                    <a:pt x="148" y="13"/>
                    <a:pt x="129" y="0"/>
                    <a:pt x="108" y="0"/>
                  </a:cubicBezTo>
                  <a:cubicBezTo>
                    <a:pt x="86" y="0"/>
                    <a:pt x="67" y="13"/>
                    <a:pt x="58" y="32"/>
                  </a:cubicBezTo>
                  <a:cubicBezTo>
                    <a:pt x="54" y="28"/>
                    <a:pt x="49" y="26"/>
                    <a:pt x="43" y="26"/>
                  </a:cubicBezTo>
                  <a:cubicBezTo>
                    <a:pt x="29" y="26"/>
                    <a:pt x="17" y="38"/>
                    <a:pt x="17" y="52"/>
                  </a:cubicBezTo>
                  <a:cubicBezTo>
                    <a:pt x="17" y="54"/>
                    <a:pt x="18" y="57"/>
                    <a:pt x="18" y="59"/>
                  </a:cubicBezTo>
                  <a:cubicBezTo>
                    <a:pt x="8" y="66"/>
                    <a:pt x="0" y="77"/>
                    <a:pt x="0" y="91"/>
                  </a:cubicBezTo>
                  <a:cubicBezTo>
                    <a:pt x="0" y="111"/>
                    <a:pt x="1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11" y="128"/>
                    <a:pt x="212" y="128"/>
                    <a:pt x="212" y="128"/>
                  </a:cubicBezTo>
                  <a:cubicBezTo>
                    <a:pt x="228" y="128"/>
                    <a:pt x="241" y="115"/>
                    <a:pt x="241" y="99"/>
                  </a:cubicBezTo>
                  <a:cubicBezTo>
                    <a:pt x="241" y="87"/>
                    <a:pt x="234" y="76"/>
                    <a:pt x="223" y="72"/>
                  </a:cubicBezTo>
                  <a:cubicBezTo>
                    <a:pt x="223" y="71"/>
                    <a:pt x="223" y="70"/>
                    <a:pt x="223" y="69"/>
                  </a:cubicBezTo>
                  <a:cubicBezTo>
                    <a:pt x="223" y="45"/>
                    <a:pt x="204" y="25"/>
                    <a:pt x="179" y="25"/>
                  </a:cubicBezTo>
                  <a:close/>
                </a:path>
              </a:pathLst>
            </a:custGeom>
            <a:solidFill>
              <a:srgbClr val="68A82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4452370" y="3803143"/>
              <a:ext cx="4373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3793601" y="4089472"/>
            <a:ext cx="1036268" cy="681868"/>
            <a:chOff x="4070537" y="3759289"/>
            <a:chExt cx="1200998" cy="841451"/>
          </a:xfrm>
        </p:grpSpPr>
        <p:sp>
          <p:nvSpPr>
            <p:cNvPr id="44" name="Freeform 206"/>
            <p:cNvSpPr/>
            <p:nvPr/>
          </p:nvSpPr>
          <p:spPr bwMode="auto">
            <a:xfrm>
              <a:off x="4070537" y="3759289"/>
              <a:ext cx="1200998" cy="637262"/>
            </a:xfrm>
            <a:custGeom>
              <a:avLst/>
              <a:gdLst>
                <a:gd name="T0" fmla="*/ 179 w 241"/>
                <a:gd name="T1" fmla="*/ 25 h 128"/>
                <a:gd name="T2" fmla="*/ 157 w 241"/>
                <a:gd name="T3" fmla="*/ 31 h 128"/>
                <a:gd name="T4" fmla="*/ 108 w 241"/>
                <a:gd name="T5" fmla="*/ 0 h 128"/>
                <a:gd name="T6" fmla="*/ 58 w 241"/>
                <a:gd name="T7" fmla="*/ 32 h 128"/>
                <a:gd name="T8" fmla="*/ 43 w 241"/>
                <a:gd name="T9" fmla="*/ 26 h 128"/>
                <a:gd name="T10" fmla="*/ 17 w 241"/>
                <a:gd name="T11" fmla="*/ 52 h 128"/>
                <a:gd name="T12" fmla="*/ 18 w 241"/>
                <a:gd name="T13" fmla="*/ 59 h 128"/>
                <a:gd name="T14" fmla="*/ 0 w 241"/>
                <a:gd name="T15" fmla="*/ 91 h 128"/>
                <a:gd name="T16" fmla="*/ 37 w 241"/>
                <a:gd name="T17" fmla="*/ 128 h 128"/>
                <a:gd name="T18" fmla="*/ 37 w 241"/>
                <a:gd name="T19" fmla="*/ 128 h 128"/>
                <a:gd name="T20" fmla="*/ 37 w 241"/>
                <a:gd name="T21" fmla="*/ 128 h 128"/>
                <a:gd name="T22" fmla="*/ 37 w 241"/>
                <a:gd name="T23" fmla="*/ 128 h 128"/>
                <a:gd name="T24" fmla="*/ 38 w 241"/>
                <a:gd name="T25" fmla="*/ 128 h 128"/>
                <a:gd name="T26" fmla="*/ 211 w 241"/>
                <a:gd name="T27" fmla="*/ 128 h 128"/>
                <a:gd name="T28" fmla="*/ 212 w 241"/>
                <a:gd name="T29" fmla="*/ 128 h 128"/>
                <a:gd name="T30" fmla="*/ 241 w 241"/>
                <a:gd name="T31" fmla="*/ 99 h 128"/>
                <a:gd name="T32" fmla="*/ 223 w 241"/>
                <a:gd name="T33" fmla="*/ 72 h 128"/>
                <a:gd name="T34" fmla="*/ 223 w 241"/>
                <a:gd name="T35" fmla="*/ 69 h 128"/>
                <a:gd name="T36" fmla="*/ 179 w 241"/>
                <a:gd name="T37" fmla="*/ 2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1" h="128">
                  <a:moveTo>
                    <a:pt x="179" y="25"/>
                  </a:moveTo>
                  <a:cubicBezTo>
                    <a:pt x="171" y="25"/>
                    <a:pt x="164" y="27"/>
                    <a:pt x="157" y="31"/>
                  </a:cubicBezTo>
                  <a:cubicBezTo>
                    <a:pt x="148" y="13"/>
                    <a:pt x="129" y="0"/>
                    <a:pt x="108" y="0"/>
                  </a:cubicBezTo>
                  <a:cubicBezTo>
                    <a:pt x="86" y="0"/>
                    <a:pt x="67" y="13"/>
                    <a:pt x="58" y="32"/>
                  </a:cubicBezTo>
                  <a:cubicBezTo>
                    <a:pt x="54" y="28"/>
                    <a:pt x="49" y="26"/>
                    <a:pt x="43" y="26"/>
                  </a:cubicBezTo>
                  <a:cubicBezTo>
                    <a:pt x="29" y="26"/>
                    <a:pt x="17" y="38"/>
                    <a:pt x="17" y="52"/>
                  </a:cubicBezTo>
                  <a:cubicBezTo>
                    <a:pt x="17" y="54"/>
                    <a:pt x="18" y="57"/>
                    <a:pt x="18" y="59"/>
                  </a:cubicBezTo>
                  <a:cubicBezTo>
                    <a:pt x="8" y="66"/>
                    <a:pt x="0" y="77"/>
                    <a:pt x="0" y="91"/>
                  </a:cubicBezTo>
                  <a:cubicBezTo>
                    <a:pt x="0" y="111"/>
                    <a:pt x="1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11" y="128"/>
                    <a:pt x="212" y="128"/>
                    <a:pt x="212" y="128"/>
                  </a:cubicBezTo>
                  <a:cubicBezTo>
                    <a:pt x="228" y="128"/>
                    <a:pt x="241" y="115"/>
                    <a:pt x="241" y="99"/>
                  </a:cubicBezTo>
                  <a:cubicBezTo>
                    <a:pt x="241" y="87"/>
                    <a:pt x="234" y="76"/>
                    <a:pt x="223" y="72"/>
                  </a:cubicBezTo>
                  <a:cubicBezTo>
                    <a:pt x="223" y="71"/>
                    <a:pt x="223" y="70"/>
                    <a:pt x="223" y="69"/>
                  </a:cubicBezTo>
                  <a:cubicBezTo>
                    <a:pt x="223" y="45"/>
                    <a:pt x="204" y="25"/>
                    <a:pt x="179" y="25"/>
                  </a:cubicBezTo>
                  <a:close/>
                </a:path>
              </a:pathLst>
            </a:custGeom>
            <a:solidFill>
              <a:srgbClr val="68A82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4452369" y="3803143"/>
              <a:ext cx="437331" cy="797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902" y="3908883"/>
            <a:ext cx="4555907" cy="4555907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21" y="5370327"/>
            <a:ext cx="11963038" cy="2386613"/>
          </a:xfrm>
          <a:prstGeom prst="rect">
            <a:avLst/>
          </a:prstGeom>
        </p:spPr>
      </p:pic>
      <p:sp>
        <p:nvSpPr>
          <p:cNvPr id="47" name="Rectangle 10">
            <a:extLst>
              <a:ext uri="{FF2B5EF4-FFF2-40B4-BE49-F238E27FC236}">
                <a16:creationId xmlns:a16="http://schemas.microsoft.com/office/drawing/2014/main" id="{E73360D8-01DF-458A-89AD-8094E9E10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227" y="246871"/>
            <a:ext cx="8507363" cy="626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en-US" sz="3086" b="1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.Những </a:t>
            </a:r>
            <a:r>
              <a:rPr lang="en-US" sz="3086" b="1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việc</a:t>
            </a:r>
            <a:r>
              <a:rPr lang="en-US" sz="3086" b="1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làm</a:t>
            </a:r>
            <a:r>
              <a:rPr lang="en-US" sz="3086" b="1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tốt</a:t>
            </a:r>
            <a:r>
              <a:rPr lang="en-US" sz="3086" b="1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để</a:t>
            </a:r>
            <a:r>
              <a:rPr lang="en-US" sz="3086" b="1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bảo</a:t>
            </a:r>
            <a:r>
              <a:rPr lang="en-US" sz="3086" b="1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vệ</a:t>
            </a:r>
            <a:r>
              <a:rPr lang="en-US" sz="3086" b="1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môi</a:t>
            </a:r>
            <a:r>
              <a:rPr lang="en-US" sz="3086" b="1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trường</a:t>
            </a:r>
            <a:r>
              <a:rPr lang="en-US" sz="3086" b="1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Giữ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vệ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sinh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nhà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cửa,trường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lớp,xóm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làng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đường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phố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{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thường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xuyên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quét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dọn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nhà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cửa,lau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bàn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ghế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sạch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sẽ,tham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gia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làm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vệ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sinh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ở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xóm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làng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đường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phố;không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xả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rác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bừa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bãi;giữ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sạch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nguồn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nước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,…}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Trồng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cây,chăm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sóc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cây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Bảo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vệ,chăm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sóc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các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loài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vật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có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ích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Khuyên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bảo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bạn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bè,em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nhỏ,người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xung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quanh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giữ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vệ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sinh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chung,không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bẻ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cành,hái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hoa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nơi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công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cộng,không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bắn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chim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,…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Phát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hiện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và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ngăn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chặn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các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hành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vi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phá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hoại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môi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trường</a:t>
            </a:r>
            <a:endParaRPr lang="en-US" sz="3086" i="1" dirty="0">
              <a:solidFill>
                <a:schemeClr val="accent6">
                  <a:lumMod val="50000"/>
                </a:schemeClr>
              </a:solidFill>
              <a:latin typeface="Arial" charset="0"/>
            </a:endParaRPr>
          </a:p>
        </p:txBody>
      </p:sp>
      <p:grpSp>
        <p:nvGrpSpPr>
          <p:cNvPr id="53" name="组合 5">
            <a:extLst>
              <a:ext uri="{FF2B5EF4-FFF2-40B4-BE49-F238E27FC236}">
                <a16:creationId xmlns:a16="http://schemas.microsoft.com/office/drawing/2014/main" id="{C02B4DFB-41AF-41C6-9D28-5E1DBFA25F05}"/>
              </a:ext>
            </a:extLst>
          </p:cNvPr>
          <p:cNvGrpSpPr/>
          <p:nvPr/>
        </p:nvGrpSpPr>
        <p:grpSpPr>
          <a:xfrm>
            <a:off x="3691284" y="5262194"/>
            <a:ext cx="1200998" cy="690185"/>
            <a:chOff x="4070537" y="3759289"/>
            <a:chExt cx="1200998" cy="690185"/>
          </a:xfrm>
        </p:grpSpPr>
        <p:sp>
          <p:nvSpPr>
            <p:cNvPr id="54" name="Freeform 206">
              <a:extLst>
                <a:ext uri="{FF2B5EF4-FFF2-40B4-BE49-F238E27FC236}">
                  <a16:creationId xmlns:a16="http://schemas.microsoft.com/office/drawing/2014/main" id="{1F026018-A84C-4B05-8DF2-8687E1F59582}"/>
                </a:ext>
              </a:extLst>
            </p:cNvPr>
            <p:cNvSpPr/>
            <p:nvPr/>
          </p:nvSpPr>
          <p:spPr bwMode="auto">
            <a:xfrm>
              <a:off x="4070537" y="3759289"/>
              <a:ext cx="1200998" cy="637262"/>
            </a:xfrm>
            <a:custGeom>
              <a:avLst/>
              <a:gdLst>
                <a:gd name="T0" fmla="*/ 179 w 241"/>
                <a:gd name="T1" fmla="*/ 25 h 128"/>
                <a:gd name="T2" fmla="*/ 157 w 241"/>
                <a:gd name="T3" fmla="*/ 31 h 128"/>
                <a:gd name="T4" fmla="*/ 108 w 241"/>
                <a:gd name="T5" fmla="*/ 0 h 128"/>
                <a:gd name="T6" fmla="*/ 58 w 241"/>
                <a:gd name="T7" fmla="*/ 32 h 128"/>
                <a:gd name="T8" fmla="*/ 43 w 241"/>
                <a:gd name="T9" fmla="*/ 26 h 128"/>
                <a:gd name="T10" fmla="*/ 17 w 241"/>
                <a:gd name="T11" fmla="*/ 52 h 128"/>
                <a:gd name="T12" fmla="*/ 18 w 241"/>
                <a:gd name="T13" fmla="*/ 59 h 128"/>
                <a:gd name="T14" fmla="*/ 0 w 241"/>
                <a:gd name="T15" fmla="*/ 91 h 128"/>
                <a:gd name="T16" fmla="*/ 37 w 241"/>
                <a:gd name="T17" fmla="*/ 128 h 128"/>
                <a:gd name="T18" fmla="*/ 37 w 241"/>
                <a:gd name="T19" fmla="*/ 128 h 128"/>
                <a:gd name="T20" fmla="*/ 37 w 241"/>
                <a:gd name="T21" fmla="*/ 128 h 128"/>
                <a:gd name="T22" fmla="*/ 37 w 241"/>
                <a:gd name="T23" fmla="*/ 128 h 128"/>
                <a:gd name="T24" fmla="*/ 38 w 241"/>
                <a:gd name="T25" fmla="*/ 128 h 128"/>
                <a:gd name="T26" fmla="*/ 211 w 241"/>
                <a:gd name="T27" fmla="*/ 128 h 128"/>
                <a:gd name="T28" fmla="*/ 212 w 241"/>
                <a:gd name="T29" fmla="*/ 128 h 128"/>
                <a:gd name="T30" fmla="*/ 241 w 241"/>
                <a:gd name="T31" fmla="*/ 99 h 128"/>
                <a:gd name="T32" fmla="*/ 223 w 241"/>
                <a:gd name="T33" fmla="*/ 72 h 128"/>
                <a:gd name="T34" fmla="*/ 223 w 241"/>
                <a:gd name="T35" fmla="*/ 69 h 128"/>
                <a:gd name="T36" fmla="*/ 179 w 241"/>
                <a:gd name="T37" fmla="*/ 2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1" h="128">
                  <a:moveTo>
                    <a:pt x="179" y="25"/>
                  </a:moveTo>
                  <a:cubicBezTo>
                    <a:pt x="171" y="25"/>
                    <a:pt x="164" y="27"/>
                    <a:pt x="157" y="31"/>
                  </a:cubicBezTo>
                  <a:cubicBezTo>
                    <a:pt x="148" y="13"/>
                    <a:pt x="129" y="0"/>
                    <a:pt x="108" y="0"/>
                  </a:cubicBezTo>
                  <a:cubicBezTo>
                    <a:pt x="86" y="0"/>
                    <a:pt x="67" y="13"/>
                    <a:pt x="58" y="32"/>
                  </a:cubicBezTo>
                  <a:cubicBezTo>
                    <a:pt x="54" y="28"/>
                    <a:pt x="49" y="26"/>
                    <a:pt x="43" y="26"/>
                  </a:cubicBezTo>
                  <a:cubicBezTo>
                    <a:pt x="29" y="26"/>
                    <a:pt x="17" y="38"/>
                    <a:pt x="17" y="52"/>
                  </a:cubicBezTo>
                  <a:cubicBezTo>
                    <a:pt x="17" y="54"/>
                    <a:pt x="18" y="57"/>
                    <a:pt x="18" y="59"/>
                  </a:cubicBezTo>
                  <a:cubicBezTo>
                    <a:pt x="8" y="66"/>
                    <a:pt x="0" y="77"/>
                    <a:pt x="0" y="91"/>
                  </a:cubicBezTo>
                  <a:cubicBezTo>
                    <a:pt x="0" y="111"/>
                    <a:pt x="1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11" y="128"/>
                    <a:pt x="212" y="128"/>
                    <a:pt x="212" y="128"/>
                  </a:cubicBezTo>
                  <a:cubicBezTo>
                    <a:pt x="228" y="128"/>
                    <a:pt x="241" y="115"/>
                    <a:pt x="241" y="99"/>
                  </a:cubicBezTo>
                  <a:cubicBezTo>
                    <a:pt x="241" y="87"/>
                    <a:pt x="234" y="76"/>
                    <a:pt x="223" y="72"/>
                  </a:cubicBezTo>
                  <a:cubicBezTo>
                    <a:pt x="223" y="71"/>
                    <a:pt x="223" y="70"/>
                    <a:pt x="223" y="69"/>
                  </a:cubicBezTo>
                  <a:cubicBezTo>
                    <a:pt x="223" y="45"/>
                    <a:pt x="204" y="25"/>
                    <a:pt x="179" y="25"/>
                  </a:cubicBezTo>
                  <a:close/>
                </a:path>
              </a:pathLst>
            </a:custGeom>
            <a:solidFill>
              <a:srgbClr val="68A82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文本框 18">
              <a:extLst>
                <a:ext uri="{FF2B5EF4-FFF2-40B4-BE49-F238E27FC236}">
                  <a16:creationId xmlns:a16="http://schemas.microsoft.com/office/drawing/2014/main" id="{51B1A064-B003-4119-90D9-79D9E0AD8006}"/>
                </a:ext>
              </a:extLst>
            </p:cNvPr>
            <p:cNvSpPr txBox="1"/>
            <p:nvPr/>
          </p:nvSpPr>
          <p:spPr>
            <a:xfrm>
              <a:off x="4452370" y="3803143"/>
              <a:ext cx="4373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921" y="5370327"/>
            <a:ext cx="11963038" cy="238661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7944">
            <a:off x="714917" y="5753079"/>
            <a:ext cx="2092008" cy="214160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114" y="-8547"/>
            <a:ext cx="1320502" cy="1207316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0829">
            <a:off x="10115521" y="4722639"/>
            <a:ext cx="1645353" cy="1682484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5C20840D-013D-4C50-A105-AADFFDF87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53" y="280250"/>
            <a:ext cx="11995803" cy="674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2.Những </a:t>
            </a:r>
            <a:r>
              <a:rPr lang="en-US" sz="3086" b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hành</a:t>
            </a:r>
            <a:r>
              <a:rPr lang="en-US" sz="3086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động</a:t>
            </a:r>
            <a:r>
              <a:rPr lang="en-US" sz="3086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dũng</a:t>
            </a:r>
            <a:r>
              <a:rPr lang="en-US" sz="3086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cảm</a:t>
            </a:r>
            <a:r>
              <a:rPr lang="en-US" sz="3086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bảo</a:t>
            </a:r>
            <a:r>
              <a:rPr lang="en-US" sz="3086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vệ</a:t>
            </a:r>
            <a:r>
              <a:rPr lang="en-US" sz="3086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môi</a:t>
            </a:r>
            <a:r>
              <a:rPr lang="en-US" sz="3086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b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trường</a:t>
            </a:r>
            <a:r>
              <a:rPr lang="en-US" sz="3086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a.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Đấu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tranh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quyết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liệt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với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những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hành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vi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phá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hoại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môi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trường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Khai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thác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gỗ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bừa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bãi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Săn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bắn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thú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rừng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bừa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bãi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buôn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bán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động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vật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hoang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dã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Đánh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bắt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cá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bằng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thuốc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nổ,bằng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điện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Làm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ô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nhiễm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nguồn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nước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{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x</a:t>
            </a:r>
            <a:r>
              <a:rPr lang="en-US" sz="264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ả</a:t>
            </a:r>
            <a:r>
              <a:rPr lang="en-US" sz="264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chất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thải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độc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hại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vào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nguồn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nước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sinh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hoạt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}.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làm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ô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nhiễm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không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khí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{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xả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khói,chất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độc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hại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vào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không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khí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,…}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b.Quên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mình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bảo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vệ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môi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trường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Dũng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cảm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dập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tắt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các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đám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cháy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rừng,khắc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phục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các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tai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nạn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gây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hại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cho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môi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trường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Bất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chấp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nguy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hiểm,vào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rừng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sâu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tìm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các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loài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thú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quý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để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có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biện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pháp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bảo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vệ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sz="3086" i="1" dirty="0" err="1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chúng</a:t>
            </a:r>
            <a:r>
              <a:rPr lang="en-US" sz="3086" i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"/>
            <a:ext cx="13439775" cy="755935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333" y="5551365"/>
            <a:ext cx="11963038" cy="2386613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65" y="4946022"/>
            <a:ext cx="3014478" cy="2715774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606" y="-64998"/>
            <a:ext cx="2633477" cy="23987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56EFFA1-27DA-4A6D-82F7-83F89FCD772F}"/>
              </a:ext>
            </a:extLst>
          </p:cNvPr>
          <p:cNvSpPr/>
          <p:nvPr/>
        </p:nvSpPr>
        <p:spPr>
          <a:xfrm>
            <a:off x="366692" y="150825"/>
            <a:ext cx="11802263" cy="63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52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527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F0ACC7-CC7F-4A72-B6DA-C6FFC8350200}"/>
              </a:ext>
            </a:extLst>
          </p:cNvPr>
          <p:cNvSpPr/>
          <p:nvPr/>
        </p:nvSpPr>
        <p:spPr>
          <a:xfrm>
            <a:off x="572180" y="1129297"/>
            <a:ext cx="10108520" cy="2806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phường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bưu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bến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i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527" i="1" dirty="0">
                <a:latin typeface="Times New Roman" pitchFamily="18" charset="0"/>
                <a:cs typeface="Times New Roman" pitchFamily="18" charset="0"/>
              </a:rPr>
              <a:t>,…);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27" dirty="0" err="1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3527" dirty="0">
                <a:latin typeface="Times New Roman" pitchFamily="18" charset="0"/>
                <a:cs typeface="Times New Roman" pitchFamily="18" charset="0"/>
              </a:rPr>
              <a:t> vi.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4CCF41EE-5CBF-41A3-B110-0BC2CDB20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8516" y="3622845"/>
            <a:ext cx="7139693" cy="7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77979" indent="-377979" defTabSz="1007943" eaLnBrk="1" hangingPunct="1">
              <a:lnSpc>
                <a:spcPct val="90000"/>
              </a:lnSpc>
              <a:buNone/>
              <a:defRPr/>
            </a:pPr>
            <a:r>
              <a:rPr lang="en-US" sz="2646" b="1" i="1" kern="0" dirty="0" err="1">
                <a:solidFill>
                  <a:srgbClr val="CC0000"/>
                </a:solidFill>
                <a:latin typeface="Arial"/>
              </a:rPr>
              <a:t>Những</a:t>
            </a:r>
            <a:r>
              <a:rPr lang="en-US" sz="2646" b="1" i="1" kern="0" dirty="0">
                <a:solidFill>
                  <a:srgbClr val="CC0000"/>
                </a:solidFill>
                <a:latin typeface="Arial"/>
              </a:rPr>
              <a:t> </a:t>
            </a:r>
            <a:r>
              <a:rPr lang="en-US" sz="2646" b="1" i="1" kern="0" dirty="0" err="1">
                <a:solidFill>
                  <a:srgbClr val="CC0000"/>
                </a:solidFill>
                <a:latin typeface="Arial"/>
              </a:rPr>
              <a:t>điểm</a:t>
            </a:r>
            <a:r>
              <a:rPr lang="en-US" sz="2646" b="1" i="1" kern="0" dirty="0">
                <a:solidFill>
                  <a:srgbClr val="CC0000"/>
                </a:solidFill>
                <a:latin typeface="Arial"/>
              </a:rPr>
              <a:t> </a:t>
            </a:r>
            <a:r>
              <a:rPr lang="en-US" sz="2646" b="1" i="1" kern="0" dirty="0" err="1">
                <a:solidFill>
                  <a:srgbClr val="CC0000"/>
                </a:solidFill>
                <a:latin typeface="Arial"/>
              </a:rPr>
              <a:t>chính</a:t>
            </a:r>
            <a:r>
              <a:rPr lang="en-US" sz="2646" b="1" i="1" kern="0" dirty="0">
                <a:solidFill>
                  <a:srgbClr val="CC0000"/>
                </a:solidFill>
                <a:latin typeface="Arial"/>
              </a:rPr>
              <a:t> </a:t>
            </a:r>
            <a:r>
              <a:rPr lang="en-US" sz="2646" b="1" i="1" kern="0" dirty="0" err="1">
                <a:solidFill>
                  <a:srgbClr val="CC0000"/>
                </a:solidFill>
                <a:latin typeface="Arial"/>
              </a:rPr>
              <a:t>cần</a:t>
            </a:r>
            <a:r>
              <a:rPr lang="en-US" sz="2646" b="1" i="1" kern="0" dirty="0">
                <a:solidFill>
                  <a:srgbClr val="CC0000"/>
                </a:solidFill>
                <a:latin typeface="Arial"/>
              </a:rPr>
              <a:t> </a:t>
            </a:r>
            <a:r>
              <a:rPr lang="en-US" sz="2646" b="1" i="1" kern="0" dirty="0" err="1">
                <a:solidFill>
                  <a:srgbClr val="CC0000"/>
                </a:solidFill>
                <a:latin typeface="Arial"/>
              </a:rPr>
              <a:t>nêu</a:t>
            </a:r>
            <a:r>
              <a:rPr lang="en-US" sz="2646" b="1" i="1" kern="0" dirty="0">
                <a:solidFill>
                  <a:srgbClr val="CC0000"/>
                </a:solidFill>
                <a:latin typeface="Arial"/>
              </a:rPr>
              <a:t> </a:t>
            </a:r>
            <a:r>
              <a:rPr lang="en-US" sz="2646" b="1" i="1" kern="0" dirty="0" err="1">
                <a:solidFill>
                  <a:srgbClr val="CC0000"/>
                </a:solidFill>
                <a:latin typeface="Arial"/>
              </a:rPr>
              <a:t>trong</a:t>
            </a:r>
            <a:r>
              <a:rPr lang="en-US" sz="2646" b="1" i="1" kern="0" dirty="0">
                <a:solidFill>
                  <a:srgbClr val="CC0000"/>
                </a:solidFill>
                <a:latin typeface="Arial"/>
              </a:rPr>
              <a:t> </a:t>
            </a:r>
            <a:r>
              <a:rPr lang="en-US" sz="2646" b="1" i="1" kern="0" dirty="0" err="1">
                <a:solidFill>
                  <a:srgbClr val="CC0000"/>
                </a:solidFill>
                <a:latin typeface="Arial"/>
              </a:rPr>
              <a:t>dàn</a:t>
            </a:r>
            <a:r>
              <a:rPr lang="en-US" sz="2646" b="1" i="1" kern="0" dirty="0">
                <a:solidFill>
                  <a:srgbClr val="CC0000"/>
                </a:solidFill>
                <a:latin typeface="Arial"/>
              </a:rPr>
              <a:t> ý: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6F252DF8-C047-4E69-B660-8A1A9817B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4054" y="4359819"/>
            <a:ext cx="9407596" cy="117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77979" indent="-377979" fontAlgn="base">
              <a:spcBef>
                <a:spcPct val="20000"/>
              </a:spcBef>
              <a:spcAft>
                <a:spcPct val="0"/>
              </a:spcAft>
            </a:pPr>
            <a:r>
              <a:rPr lang="en-US" sz="3086" dirty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en-US" sz="3086" dirty="0">
                <a:solidFill>
                  <a:srgbClr val="6600CC"/>
                </a:solidFill>
                <a:latin typeface="Arial" charset="0"/>
              </a:rPr>
              <a:t>-</a:t>
            </a:r>
            <a:r>
              <a:rPr lang="en-US" sz="3086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Em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hay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người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xung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quanh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làm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(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hoặc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chứng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kiến</a:t>
            </a:r>
            <a:r>
              <a:rPr lang="en-US" sz="3527" dirty="0">
                <a:solidFill>
                  <a:srgbClr val="6600CC"/>
                </a:solidFill>
                <a:latin typeface="Arial" charset="0"/>
              </a:rPr>
              <a:t>)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?</a:t>
            </a: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6CF1B14E-0772-4684-863D-17F824DF1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4716" y="4954868"/>
            <a:ext cx="5711754" cy="7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77979" indent="-377979" fontAlgn="base">
              <a:spcBef>
                <a:spcPct val="20000"/>
              </a:spcBef>
              <a:spcAft>
                <a:spcPct val="0"/>
              </a:spcAft>
            </a:pPr>
            <a:r>
              <a:rPr lang="en-US" sz="3086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3086" dirty="0">
                <a:solidFill>
                  <a:srgbClr val="6600CC"/>
                </a:solidFill>
                <a:latin typeface="Arial" charset="0"/>
              </a:rPr>
              <a:t>-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Diễn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biến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chính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?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488EF405-8FA5-4839-BAD6-C2B744608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546" y="5459485"/>
            <a:ext cx="5711754" cy="100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77979" indent="-377979" fontAlgn="base">
              <a:spcBef>
                <a:spcPct val="20000"/>
              </a:spcBef>
              <a:spcAft>
                <a:spcPct val="0"/>
              </a:spcAft>
            </a:pPr>
            <a:r>
              <a:rPr lang="en-US" sz="3086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3086" dirty="0">
                <a:solidFill>
                  <a:srgbClr val="6600CC"/>
                </a:solidFill>
                <a:latin typeface="Arial" charset="0"/>
              </a:rPr>
              <a:t>- 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Kết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thúc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chuyện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?</a:t>
            </a: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8292E95C-8565-465F-97EC-57042D61B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5834" y="5925925"/>
            <a:ext cx="5711754" cy="7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77979" indent="-377979" fontAlgn="base">
              <a:spcBef>
                <a:spcPct val="20000"/>
              </a:spcBef>
              <a:spcAft>
                <a:spcPct val="0"/>
              </a:spcAft>
            </a:pPr>
            <a:r>
              <a:rPr lang="en-US" sz="3086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3086" dirty="0">
                <a:solidFill>
                  <a:srgbClr val="6600CC"/>
                </a:solidFill>
                <a:latin typeface="Arial" charset="0"/>
              </a:rPr>
              <a:t>-   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Ý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nghĩa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?</a:t>
            </a: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218DF752-F4B5-4ABA-9117-02DA164BB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3434" y="3995414"/>
            <a:ext cx="5711754" cy="75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77979" indent="-377979" fontAlgn="base">
              <a:spcBef>
                <a:spcPct val="20000"/>
              </a:spcBef>
              <a:spcAft>
                <a:spcPct val="0"/>
              </a:spcAft>
            </a:pPr>
            <a:r>
              <a:rPr lang="en-US" sz="3086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3086" dirty="0">
                <a:solidFill>
                  <a:srgbClr val="6600CC"/>
                </a:solidFill>
                <a:latin typeface="Arial" charset="0"/>
              </a:rPr>
              <a:t>-  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Tên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câu</a:t>
            </a:r>
            <a:r>
              <a:rPr lang="en-US" sz="2646" dirty="0">
                <a:solidFill>
                  <a:srgbClr val="6600CC"/>
                </a:solidFill>
                <a:latin typeface="Arial" charset="0"/>
              </a:rPr>
              <a:t> </a:t>
            </a:r>
            <a:r>
              <a:rPr lang="en-US" sz="2646" dirty="0" err="1">
                <a:solidFill>
                  <a:srgbClr val="6600CC"/>
                </a:solidFill>
                <a:latin typeface="Arial" charset="0"/>
              </a:rPr>
              <a:t>chuyện</a:t>
            </a:r>
            <a:endParaRPr lang="en-US" sz="2646" dirty="0">
              <a:solidFill>
                <a:srgbClr val="6600CC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 build="p"/>
      <p:bldP spid="19" grpId="0" build="p"/>
      <p:bldP spid="20" grpId="0" build="p"/>
      <p:bldP spid="21" grpId="0" build="p"/>
      <p:bldP spid="22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寂寞"/>
</p:tagLst>
</file>

<file path=ppt/theme/theme1.xml><?xml version="1.0" encoding="utf-8"?>
<a:theme xmlns:a="http://schemas.openxmlformats.org/drawingml/2006/main" name="1_Office 主题">
  <a:themeElements>
    <a:clrScheme name="红色剪纸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7181F"/>
      </a:accent1>
      <a:accent2>
        <a:srgbClr val="C00000"/>
      </a:accent2>
      <a:accent3>
        <a:srgbClr val="E55618"/>
      </a:accent3>
      <a:accent4>
        <a:srgbClr val="2A3D52"/>
      </a:accent4>
      <a:accent5>
        <a:srgbClr val="2A3D52"/>
      </a:accent5>
      <a:accent6>
        <a:srgbClr val="00ADEF"/>
      </a:accent6>
      <a:hlink>
        <a:srgbClr val="00ADEF"/>
      </a:hlink>
      <a:folHlink>
        <a:srgbClr val="00ADEF"/>
      </a:folHlink>
    </a:clrScheme>
    <a:fontScheme name="自定义 6">
      <a:majorFont>
        <a:latin typeface="Arial"/>
        <a:ea typeface="微软雅黑 Light"/>
        <a:cs typeface=""/>
      </a:majorFont>
      <a:minorFont>
        <a:latin typeface="Arial"/>
        <a:ea typeface="微软雅黑 Light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红色剪纸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7181F"/>
      </a:accent1>
      <a:accent2>
        <a:srgbClr val="C00000"/>
      </a:accent2>
      <a:accent3>
        <a:srgbClr val="E55618"/>
      </a:accent3>
      <a:accent4>
        <a:srgbClr val="2A3D52"/>
      </a:accent4>
      <a:accent5>
        <a:srgbClr val="2A3D52"/>
      </a:accent5>
      <a:accent6>
        <a:srgbClr val="00ADEF"/>
      </a:accent6>
      <a:hlink>
        <a:srgbClr val="00ADEF"/>
      </a:hlink>
      <a:folHlink>
        <a:srgbClr val="00ADEF"/>
      </a:folHlink>
    </a:clrScheme>
    <a:fontScheme name="自定义 6">
      <a:majorFont>
        <a:latin typeface="Arial"/>
        <a:ea typeface="微软雅黑 Light"/>
        <a:cs typeface=""/>
      </a:majorFont>
      <a:minorFont>
        <a:latin typeface="Arial"/>
        <a:ea typeface="微软雅黑 Light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706</Words>
  <Application>Microsoft Office PowerPoint</Application>
  <PresentationFormat>Custom</PresentationFormat>
  <Paragraphs>80</Paragraphs>
  <Slides>16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微软雅黑</vt:lpstr>
      <vt:lpstr>宋体</vt:lpstr>
      <vt:lpstr>微软雅黑 Light</vt:lpstr>
      <vt:lpstr>Arial</vt:lpstr>
      <vt:lpstr>Calibri</vt:lpstr>
      <vt:lpstr>Times New Roman</vt:lpstr>
      <vt:lpstr>1_Office 主题</vt:lpstr>
      <vt:lpstr>2_Office 主题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寂寞</dc:title>
  <dc:creator/>
  <cp:lastModifiedBy/>
  <cp:revision>1</cp:revision>
  <dcterms:created xsi:type="dcterms:W3CDTF">2017-03-22T17:40:45Z</dcterms:created>
  <dcterms:modified xsi:type="dcterms:W3CDTF">2023-07-21T08:50:24Z</dcterms:modified>
</cp:coreProperties>
</file>