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3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59" r:id="rId10"/>
    <p:sldId id="304" r:id="rId11"/>
    <p:sldId id="256" r:id="rId12"/>
    <p:sldId id="260" r:id="rId13"/>
    <p:sldId id="292" r:id="rId14"/>
    <p:sldId id="284" r:id="rId15"/>
    <p:sldId id="285" r:id="rId16"/>
    <p:sldId id="286" r:id="rId17"/>
    <p:sldId id="287" r:id="rId18"/>
    <p:sldId id="293" r:id="rId19"/>
    <p:sldId id="288" r:id="rId20"/>
    <p:sldId id="289" r:id="rId21"/>
    <p:sldId id="297" r:id="rId22"/>
    <p:sldId id="298" r:id="rId23"/>
    <p:sldId id="299" r:id="rId24"/>
    <p:sldId id="300" r:id="rId25"/>
    <p:sldId id="303" r:id="rId26"/>
    <p:sldId id="301" r:id="rId27"/>
    <p:sldId id="290" r:id="rId28"/>
    <p:sldId id="291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BB75"/>
    <a:srgbClr val="B06900"/>
    <a:srgbClr val="D67F00"/>
    <a:srgbClr val="A1A2EB"/>
    <a:srgbClr val="EF7663"/>
    <a:srgbClr val="FFC4B2"/>
    <a:srgbClr val="C7E1E0"/>
    <a:srgbClr val="FFFFFF"/>
    <a:srgbClr val="04000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164125-53F1-F6BD-D090-7008E45FA5A9}" v="42" dt="2022-11-25T07:50:25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31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63" y="-86"/>
      </p:cViewPr>
      <p:guideLst>
        <p:guide orient="horz" pos="218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ười dùng Khách" userId="S::urn:spo:anon#714eac6e5ec652f03db7bb2a997a6580af791f949ac4acd00e2b9a9a4f3e8d02::" providerId="AD" clId="Web-{0E164125-53F1-F6BD-D090-7008E45FA5A9}"/>
    <pc:docChg chg="delSld modSld">
      <pc:chgData name="Người dùng Khách" userId="S::urn:spo:anon#714eac6e5ec652f03db7bb2a997a6580af791f949ac4acd00e2b9a9a4f3e8d02::" providerId="AD" clId="Web-{0E164125-53F1-F6BD-D090-7008E45FA5A9}" dt="2022-11-25T07:50:25.569" v="32" actId="1076"/>
      <pc:docMkLst>
        <pc:docMk/>
      </pc:docMkLst>
      <pc:sldChg chg="modSp">
        <pc:chgData name="Người dùng Khách" userId="S::urn:spo:anon#714eac6e5ec652f03db7bb2a997a6580af791f949ac4acd00e2b9a9a4f3e8d02::" providerId="AD" clId="Web-{0E164125-53F1-F6BD-D090-7008E45FA5A9}" dt="2022-11-25T07:43:53.132" v="5" actId="1076"/>
        <pc:sldMkLst>
          <pc:docMk/>
          <pc:sldMk cId="0" sldId="257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43:53.132" v="5" actId="1076"/>
          <ac:spMkLst>
            <pc:docMk/>
            <pc:sldMk cId="0" sldId="257"/>
            <ac:spMk id="46" creationId="{00000000-0000-0000-0000-000000000000}"/>
          </ac:spMkLst>
        </pc:spChg>
      </pc:sldChg>
      <pc:sldChg chg="modSp">
        <pc:chgData name="Người dùng Khách" userId="S::urn:spo:anon#714eac6e5ec652f03db7bb2a997a6580af791f949ac4acd00e2b9a9a4f3e8d02::" providerId="AD" clId="Web-{0E164125-53F1-F6BD-D090-7008E45FA5A9}" dt="2022-11-25T07:36:08.723" v="1" actId="14100"/>
        <pc:sldMkLst>
          <pc:docMk/>
          <pc:sldMk cId="0" sldId="260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36:08.723" v="1" actId="14100"/>
          <ac:spMkLst>
            <pc:docMk/>
            <pc:sldMk cId="0" sldId="260"/>
            <ac:spMk id="53" creationId="{00000000-0000-0000-0000-000000000000}"/>
          </ac:spMkLst>
        </pc:spChg>
      </pc:sldChg>
      <pc:sldChg chg="modSp">
        <pc:chgData name="Người dùng Khách" userId="S::urn:spo:anon#714eac6e5ec652f03db7bb2a997a6580af791f949ac4acd00e2b9a9a4f3e8d02::" providerId="AD" clId="Web-{0E164125-53F1-F6BD-D090-7008E45FA5A9}" dt="2022-11-25T07:50:25.569" v="32" actId="1076"/>
        <pc:sldMkLst>
          <pc:docMk/>
          <pc:sldMk cId="2000659227" sldId="283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50:11.474" v="27" actId="14100"/>
          <ac:spMkLst>
            <pc:docMk/>
            <pc:sldMk cId="2000659227" sldId="283"/>
            <ac:spMk id="31" creationId="{00000000-0000-0000-0000-000000000000}"/>
          </ac:spMkLst>
        </pc:spChg>
        <pc:spChg chg="mod">
          <ac:chgData name="Người dùng Khách" userId="S::urn:spo:anon#714eac6e5ec652f03db7bb2a997a6580af791f949ac4acd00e2b9a9a4f3e8d02::" providerId="AD" clId="Web-{0E164125-53F1-F6BD-D090-7008E45FA5A9}" dt="2022-11-25T07:50:25.569" v="32" actId="1076"/>
          <ac:spMkLst>
            <pc:docMk/>
            <pc:sldMk cId="2000659227" sldId="283"/>
            <ac:spMk id="32" creationId="{00000000-0000-0000-0000-000000000000}"/>
          </ac:spMkLst>
        </pc:spChg>
      </pc:sldChg>
      <pc:sldChg chg="modSp">
        <pc:chgData name="Người dùng Khách" userId="S::urn:spo:anon#714eac6e5ec652f03db7bb2a997a6580af791f949ac4acd00e2b9a9a4f3e8d02::" providerId="AD" clId="Web-{0E164125-53F1-F6BD-D090-7008E45FA5A9}" dt="2022-11-25T07:49:30.660" v="20" actId="1076"/>
        <pc:sldMkLst>
          <pc:docMk/>
          <pc:sldMk cId="1471446017" sldId="287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49:30.660" v="20" actId="1076"/>
          <ac:spMkLst>
            <pc:docMk/>
            <pc:sldMk cId="1471446017" sldId="287"/>
            <ac:spMk id="33" creationId="{00000000-0000-0000-0000-000000000000}"/>
          </ac:spMkLst>
        </pc:spChg>
        <pc:spChg chg="mod">
          <ac:chgData name="Người dùng Khách" userId="S::urn:spo:anon#714eac6e5ec652f03db7bb2a997a6580af791f949ac4acd00e2b9a9a4f3e8d02::" providerId="AD" clId="Web-{0E164125-53F1-F6BD-D090-7008E45FA5A9}" dt="2022-11-25T07:49:20.613" v="16" actId="20577"/>
          <ac:spMkLst>
            <pc:docMk/>
            <pc:sldMk cId="1471446017" sldId="287"/>
            <ac:spMk id="34" creationId="{00000000-0000-0000-0000-000000000000}"/>
          </ac:spMkLst>
        </pc:spChg>
      </pc:sldChg>
      <pc:sldChg chg="delSp delAnim">
        <pc:chgData name="Người dùng Khách" userId="S::urn:spo:anon#714eac6e5ec652f03db7bb2a997a6580af791f949ac4acd00e2b9a9a4f3e8d02::" providerId="AD" clId="Web-{0E164125-53F1-F6BD-D090-7008E45FA5A9}" dt="2022-11-25T07:49:40.286" v="22"/>
        <pc:sldMkLst>
          <pc:docMk/>
          <pc:sldMk cId="991580128" sldId="290"/>
        </pc:sldMkLst>
        <pc:picChg chg="del">
          <ac:chgData name="Người dùng Khách" userId="S::urn:spo:anon#714eac6e5ec652f03db7bb2a997a6580af791f949ac4acd00e2b9a9a4f3e8d02::" providerId="AD" clId="Web-{0E164125-53F1-F6BD-D090-7008E45FA5A9}" dt="2022-11-25T07:49:40.286" v="22"/>
          <ac:picMkLst>
            <pc:docMk/>
            <pc:sldMk cId="991580128" sldId="290"/>
            <ac:picMk id="21" creationId="{00000000-0000-0000-0000-000000000000}"/>
          </ac:picMkLst>
        </pc:picChg>
      </pc:sldChg>
      <pc:sldChg chg="modSp">
        <pc:chgData name="Người dùng Khách" userId="S::urn:spo:anon#714eac6e5ec652f03db7bb2a997a6580af791f949ac4acd00e2b9a9a4f3e8d02::" providerId="AD" clId="Web-{0E164125-53F1-F6BD-D090-7008E45FA5A9}" dt="2022-11-25T07:50:01.318" v="26" actId="1076"/>
        <pc:sldMkLst>
          <pc:docMk/>
          <pc:sldMk cId="3998681191" sldId="291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50:01.318" v="26" actId="1076"/>
          <ac:spMkLst>
            <pc:docMk/>
            <pc:sldMk cId="3998681191" sldId="291"/>
            <ac:spMk id="11" creationId="{00000000-0000-0000-0000-000000000000}"/>
          </ac:spMkLst>
        </pc:spChg>
        <pc:spChg chg="mod">
          <ac:chgData name="Người dùng Khách" userId="S::urn:spo:anon#714eac6e5ec652f03db7bb2a997a6580af791f949ac4acd00e2b9a9a4f3e8d02::" providerId="AD" clId="Web-{0E164125-53F1-F6BD-D090-7008E45FA5A9}" dt="2022-11-25T07:49:52.677" v="24"/>
          <ac:spMkLst>
            <pc:docMk/>
            <pc:sldMk cId="3998681191" sldId="291"/>
            <ac:spMk id="35" creationId="{00000000-0000-0000-0000-000000000000}"/>
          </ac:spMkLst>
        </pc:spChg>
      </pc:sldChg>
      <pc:sldChg chg="modSp">
        <pc:chgData name="Người dùng Khách" userId="S::urn:spo:anon#714eac6e5ec652f03db7bb2a997a6580af791f949ac4acd00e2b9a9a4f3e8d02::" providerId="AD" clId="Web-{0E164125-53F1-F6BD-D090-7008E45FA5A9}" dt="2022-11-25T07:36:18.161" v="3" actId="14100"/>
        <pc:sldMkLst>
          <pc:docMk/>
          <pc:sldMk cId="1890944936" sldId="292"/>
        </pc:sldMkLst>
        <pc:spChg chg="mod">
          <ac:chgData name="Người dùng Khách" userId="S::urn:spo:anon#714eac6e5ec652f03db7bb2a997a6580af791f949ac4acd00e2b9a9a4f3e8d02::" providerId="AD" clId="Web-{0E164125-53F1-F6BD-D090-7008E45FA5A9}" dt="2022-11-25T07:36:18.161" v="3" actId="14100"/>
          <ac:spMkLst>
            <pc:docMk/>
            <pc:sldMk cId="1890944936" sldId="292"/>
            <ac:spMk id="25" creationId="{00000000-0000-0000-0000-000000000000}"/>
          </ac:spMkLst>
        </pc:spChg>
      </pc:sldChg>
      <pc:sldChg chg="del">
        <pc:chgData name="Người dùng Khách" userId="S::urn:spo:anon#714eac6e5ec652f03db7bb2a997a6580af791f949ac4acd00e2b9a9a4f3e8d02::" providerId="AD" clId="Web-{0E164125-53F1-F6BD-D090-7008E45FA5A9}" dt="2022-11-25T07:48:21.330" v="7"/>
        <pc:sldMkLst>
          <pc:docMk/>
          <pc:sldMk cId="1226504099" sldId="295"/>
        </pc:sldMkLst>
      </pc:sldChg>
      <pc:sldChg chg="del">
        <pc:chgData name="Người dùng Khách" userId="S::urn:spo:anon#714eac6e5ec652f03db7bb2a997a6580af791f949ac4acd00e2b9a9a4f3e8d02::" providerId="AD" clId="Web-{0E164125-53F1-F6BD-D090-7008E45FA5A9}" dt="2022-11-25T07:48:18.095" v="6"/>
        <pc:sldMkLst>
          <pc:docMk/>
          <pc:sldMk cId="3577060189" sldId="296"/>
        </pc:sldMkLst>
      </pc:sldChg>
      <pc:sldChg chg="del">
        <pc:chgData name="Người dùng Khách" userId="S::urn:spo:anon#714eac6e5ec652f03db7bb2a997a6580af791f949ac4acd00e2b9a9a4f3e8d02::" providerId="AD" clId="Web-{0E164125-53F1-F6BD-D090-7008E45FA5A9}" dt="2022-11-25T07:49:35.567" v="21"/>
        <pc:sldMkLst>
          <pc:docMk/>
          <pc:sldMk cId="4263065655" sldId="30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E1E0"/>
          </a:solidFill>
          <a:ln>
            <a:solidFill>
              <a:srgbClr val="C7E1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4B2"/>
          </a:solidFill>
          <a:ln>
            <a:solidFill>
              <a:srgbClr val="FFC4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7663"/>
          </a:solidFill>
          <a:ln>
            <a:solidFill>
              <a:srgbClr val="EF76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1A2EB"/>
          </a:solidFill>
          <a:ln>
            <a:solidFill>
              <a:srgbClr val="A1A2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2023/7/24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12" Type="http://schemas.openxmlformats.org/officeDocument/2006/relationships/image" Target="../media/image28.png"/><Relationship Id="rId2" Type="http://schemas.microsoft.com/office/2007/relationships/media" Target="../media/media1.mp3"/><Relationship Id="rId16" Type="http://schemas.openxmlformats.org/officeDocument/2006/relationships/image" Target="../media/image22.png"/><Relationship Id="rId1" Type="http://schemas.openxmlformats.org/officeDocument/2006/relationships/audio" Target="NULL" TargetMode="External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10" Type="http://schemas.openxmlformats.org/officeDocument/2006/relationships/image" Target="../media/image27.png"/><Relationship Id="rId4" Type="http://schemas.openxmlformats.org/officeDocument/2006/relationships/image" Target="../media/image23.jpeg"/><Relationship Id="rId9" Type="http://schemas.openxmlformats.org/officeDocument/2006/relationships/image" Target="../media/image26.png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microsoft.com/office/2007/relationships/media" Target="../media/media3.mp3"/><Relationship Id="rId7" Type="http://schemas.openxmlformats.org/officeDocument/2006/relationships/image" Target="../media/image30.png"/><Relationship Id="rId12" Type="http://schemas.microsoft.com/office/2007/relationships/hdphoto" Target="../media/hdphoto7.wdp"/><Relationship Id="rId17" Type="http://schemas.openxmlformats.org/officeDocument/2006/relationships/image" Target="../media/image29.png"/><Relationship Id="rId2" Type="http://schemas.openxmlformats.org/officeDocument/2006/relationships/audio" Target="../media/media2.wav"/><Relationship Id="rId16" Type="http://schemas.openxmlformats.org/officeDocument/2006/relationships/slide" Target="slide6.xml"/><Relationship Id="rId1" Type="http://schemas.microsoft.com/office/2007/relationships/media" Target="../media/media2.wav"/><Relationship Id="rId6" Type="http://schemas.openxmlformats.org/officeDocument/2006/relationships/image" Target="../media/image23.jpe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2.png"/><Relationship Id="rId10" Type="http://schemas.openxmlformats.org/officeDocument/2006/relationships/image" Target="../media/image33.png"/><Relationship Id="rId4" Type="http://schemas.openxmlformats.org/officeDocument/2006/relationships/audio" Target="../media/media3.mp3"/><Relationship Id="rId9" Type="http://schemas.openxmlformats.org/officeDocument/2006/relationships/image" Target="../media/image32.png"/><Relationship Id="rId1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2.png"/><Relationship Id="rId3" Type="http://schemas.microsoft.com/office/2007/relationships/media" Target="../media/media3.mp3"/><Relationship Id="rId7" Type="http://schemas.openxmlformats.org/officeDocument/2006/relationships/image" Target="../media/image30.png"/><Relationship Id="rId12" Type="http://schemas.microsoft.com/office/2007/relationships/hdphoto" Target="../media/hdphoto8.wdp"/><Relationship Id="rId17" Type="http://schemas.openxmlformats.org/officeDocument/2006/relationships/image" Target="../media/image29.png"/><Relationship Id="rId2" Type="http://schemas.openxmlformats.org/officeDocument/2006/relationships/audio" Target="../media/media2.wav"/><Relationship Id="rId16" Type="http://schemas.openxmlformats.org/officeDocument/2006/relationships/slide" Target="slide7.xml"/><Relationship Id="rId1" Type="http://schemas.microsoft.com/office/2007/relationships/media" Target="../media/media2.wav"/><Relationship Id="rId6" Type="http://schemas.openxmlformats.org/officeDocument/2006/relationships/image" Target="../media/image23.jpeg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15" Type="http://schemas.microsoft.com/office/2007/relationships/hdphoto" Target="../media/hdphoto6.wdp"/><Relationship Id="rId10" Type="http://schemas.openxmlformats.org/officeDocument/2006/relationships/image" Target="../media/image33.png"/><Relationship Id="rId4" Type="http://schemas.openxmlformats.org/officeDocument/2006/relationships/audio" Target="../media/media3.mp3"/><Relationship Id="rId9" Type="http://schemas.openxmlformats.org/officeDocument/2006/relationships/image" Target="../media/image32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2.png"/><Relationship Id="rId3" Type="http://schemas.microsoft.com/office/2007/relationships/media" Target="../media/media3.mp3"/><Relationship Id="rId7" Type="http://schemas.openxmlformats.org/officeDocument/2006/relationships/image" Target="../media/image30.png"/><Relationship Id="rId12" Type="http://schemas.microsoft.com/office/2007/relationships/hdphoto" Target="../media/hdphoto8.wdp"/><Relationship Id="rId2" Type="http://schemas.openxmlformats.org/officeDocument/2006/relationships/audio" Target="../media/media2.wav"/><Relationship Id="rId16" Type="http://schemas.openxmlformats.org/officeDocument/2006/relationships/image" Target="../media/image26.png"/><Relationship Id="rId1" Type="http://schemas.microsoft.com/office/2007/relationships/media" Target="../media/media2.wav"/><Relationship Id="rId6" Type="http://schemas.openxmlformats.org/officeDocument/2006/relationships/image" Target="../media/image23.jpeg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audio" Target="../media/media3.mp3"/><Relationship Id="rId9" Type="http://schemas.openxmlformats.org/officeDocument/2006/relationships/image" Target="../media/image32.png"/><Relationship Id="rId1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microsoft.com/office/2007/relationships/hdphoto" Target="../media/hdphoto9.wdp"/><Relationship Id="rId5" Type="http://schemas.openxmlformats.org/officeDocument/2006/relationships/image" Target="../media/image36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6" Type="http://schemas.openxmlformats.org/officeDocument/2006/relationships/image" Target="../media/image12.png"/><Relationship Id="rId11" Type="http://schemas.openxmlformats.org/officeDocument/2006/relationships/image" Target="../media/image39.jpeg"/><Relationship Id="rId5" Type="http://schemas.openxmlformats.org/officeDocument/2006/relationships/image" Target="../media/image11.png"/><Relationship Id="rId1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10.png"/><Relationship Id="rId9" Type="http://schemas.openxmlformats.org/officeDocument/2006/relationships/image" Target="../media/image37.jpg"/><Relationship Id="rId1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Relationship Id="rId6" Type="http://schemas.openxmlformats.org/officeDocument/2006/relationships/image" Target="../media/image12.png"/><Relationship Id="rId11" Type="http://schemas.openxmlformats.org/officeDocument/2006/relationships/image" Target="../media/image41.png"/><Relationship Id="rId5" Type="http://schemas.openxmlformats.org/officeDocument/2006/relationships/image" Target="../media/image11.png"/><Relationship Id="rId10" Type="http://schemas.openxmlformats.org/officeDocument/2006/relationships/image" Target="../media/image39.svg"/><Relationship Id="rId4" Type="http://schemas.openxmlformats.org/officeDocument/2006/relationships/image" Target="../media/image10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4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6" Type="http://schemas.openxmlformats.org/officeDocument/2006/relationships/image" Target="../media/image12.png"/><Relationship Id="rId11" Type="http://schemas.openxmlformats.org/officeDocument/2006/relationships/image" Target="../media/image43.jpeg"/><Relationship Id="rId5" Type="http://schemas.openxmlformats.org/officeDocument/2006/relationships/image" Target="../media/image11.png"/><Relationship Id="rId10" Type="http://schemas.openxmlformats.org/officeDocument/2006/relationships/image" Target="../media/image42.svg"/><Relationship Id="rId4" Type="http://schemas.openxmlformats.org/officeDocument/2006/relationships/image" Target="../media/image10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11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5.xml"/><Relationship Id="rId6" Type="http://schemas.openxmlformats.org/officeDocument/2006/relationships/image" Target="../media/image12.png"/><Relationship Id="rId11" Type="http://schemas.microsoft.com/office/2007/relationships/hdphoto" Target="../media/hdphoto10.wdp"/><Relationship Id="rId5" Type="http://schemas.openxmlformats.org/officeDocument/2006/relationships/image" Target="../media/image11.png"/><Relationship Id="rId10" Type="http://schemas.openxmlformats.org/officeDocument/2006/relationships/image" Target="../media/image46.png"/><Relationship Id="rId4" Type="http://schemas.openxmlformats.org/officeDocument/2006/relationships/image" Target="../media/image1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48.png"/><Relationship Id="rId4" Type="http://schemas.openxmlformats.org/officeDocument/2006/relationships/image" Target="../media/image10.png"/><Relationship Id="rId9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6" Type="http://schemas.openxmlformats.org/officeDocument/2006/relationships/image" Target="../media/image11.png"/><Relationship Id="rId11" Type="http://schemas.openxmlformats.org/officeDocument/2006/relationships/image" Target="../media/image49.png"/><Relationship Id="rId5" Type="http://schemas.openxmlformats.org/officeDocument/2006/relationships/image" Target="../media/image10.png"/><Relationship Id="rId10" Type="http://schemas.openxmlformats.org/officeDocument/2006/relationships/image" Target="../media/image37.jp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6" Type="http://schemas.openxmlformats.org/officeDocument/2006/relationships/image" Target="../media/image11.png"/><Relationship Id="rId11" Type="http://schemas.openxmlformats.org/officeDocument/2006/relationships/image" Target="../media/image51.jpeg"/><Relationship Id="rId5" Type="http://schemas.openxmlformats.org/officeDocument/2006/relationships/image" Target="../media/image10.png"/><Relationship Id="rId10" Type="http://schemas.openxmlformats.org/officeDocument/2006/relationships/image" Target="../media/image50.jpe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6" Type="http://schemas.openxmlformats.org/officeDocument/2006/relationships/image" Target="../media/image11.png"/><Relationship Id="rId11" Type="http://schemas.microsoft.com/office/2007/relationships/hdphoto" Target="../media/hdphoto11.wdp"/><Relationship Id="rId5" Type="http://schemas.openxmlformats.org/officeDocument/2006/relationships/image" Target="../media/image10.png"/><Relationship Id="rId10" Type="http://schemas.openxmlformats.org/officeDocument/2006/relationships/image" Target="../media/image52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10" Type="http://schemas.openxmlformats.org/officeDocument/2006/relationships/image" Target="../media/image56.jpeg"/><Relationship Id="rId4" Type="http://schemas.openxmlformats.org/officeDocument/2006/relationships/image" Target="../media/image10.png"/><Relationship Id="rId9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59.jpeg"/><Relationship Id="rId5" Type="http://schemas.openxmlformats.org/officeDocument/2006/relationships/image" Target="../media/image11.png"/><Relationship Id="rId10" Type="http://schemas.openxmlformats.org/officeDocument/2006/relationships/image" Target="../media/image58.png"/><Relationship Id="rId4" Type="http://schemas.openxmlformats.org/officeDocument/2006/relationships/image" Target="../media/image10.png"/><Relationship Id="rId9" Type="http://schemas.openxmlformats.org/officeDocument/2006/relationships/image" Target="../media/image5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62.jpeg"/><Relationship Id="rId5" Type="http://schemas.openxmlformats.org/officeDocument/2006/relationships/image" Target="../media/image11.png"/><Relationship Id="rId10" Type="http://schemas.openxmlformats.org/officeDocument/2006/relationships/image" Target="../media/image61.png"/><Relationship Id="rId4" Type="http://schemas.openxmlformats.org/officeDocument/2006/relationships/image" Target="../media/image10.png"/><Relationship Id="rId9" Type="http://schemas.openxmlformats.org/officeDocument/2006/relationships/image" Target="../media/image6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66.jpeg"/><Relationship Id="rId5" Type="http://schemas.openxmlformats.org/officeDocument/2006/relationships/image" Target="../media/image11.png"/><Relationship Id="rId10" Type="http://schemas.openxmlformats.org/officeDocument/2006/relationships/image" Target="../media/image65.jpeg"/><Relationship Id="rId4" Type="http://schemas.openxmlformats.org/officeDocument/2006/relationships/image" Target="../media/image10.png"/><Relationship Id="rId9" Type="http://schemas.openxmlformats.org/officeDocument/2006/relationships/image" Target="../media/image6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69.jpeg"/><Relationship Id="rId5" Type="http://schemas.openxmlformats.org/officeDocument/2006/relationships/image" Target="../media/image11.png"/><Relationship Id="rId10" Type="http://schemas.openxmlformats.org/officeDocument/2006/relationships/image" Target="../media/image68.jpeg"/><Relationship Id="rId4" Type="http://schemas.openxmlformats.org/officeDocument/2006/relationships/image" Target="../media/image10.png"/><Relationship Id="rId9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71.jpeg"/><Relationship Id="rId4" Type="http://schemas.openxmlformats.org/officeDocument/2006/relationships/image" Target="../media/image10.png"/><Relationship Id="rId9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7897977"/>
          <p:cNvPicPr>
            <a:picLocks noChangeAspect="1"/>
          </p:cNvPicPr>
          <p:nvPr/>
        </p:nvPicPr>
        <p:blipFill rotWithShape="1">
          <a:blip r:embed="rId3"/>
          <a:srcRect l="3210" t="8932" r="3373" b="7127"/>
          <a:stretch/>
        </p:blipFill>
        <p:spPr>
          <a:xfrm>
            <a:off x="0" y="-3568"/>
            <a:ext cx="12290053" cy="6858000"/>
          </a:xfrm>
          <a:prstGeom prst="rect">
            <a:avLst/>
          </a:prstGeom>
        </p:spPr>
      </p:pic>
      <p:pic>
        <p:nvPicPr>
          <p:cNvPr id="18" name="图片 17" descr="滴管,实验,化学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874" y="5472106"/>
            <a:ext cx="909955" cy="909955"/>
          </a:xfrm>
          <a:prstGeom prst="rect">
            <a:avLst/>
          </a:prstGeom>
        </p:spPr>
      </p:pic>
      <p:pic>
        <p:nvPicPr>
          <p:cNvPr id="21" name="图片 20" descr="1-4化学作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80000">
            <a:off x="11250799" y="1983427"/>
            <a:ext cx="733425" cy="733425"/>
          </a:xfrm>
          <a:prstGeom prst="rect">
            <a:avLst/>
          </a:prstGeom>
        </p:spPr>
      </p:pic>
      <p:pic>
        <p:nvPicPr>
          <p:cNvPr id="23" name="图片 22" descr="化学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20000">
            <a:off x="-53317" y="4155661"/>
            <a:ext cx="913130" cy="91313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2705668">
            <a:off x="247519" y="4982561"/>
            <a:ext cx="1590252" cy="1889042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914623">
            <a:off x="139441" y="-109068"/>
            <a:ext cx="2171048" cy="24605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19322689">
            <a:off x="7850930" y="1928258"/>
            <a:ext cx="1995954" cy="1497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209446">
            <a:off x="9762107" y="-73061"/>
            <a:ext cx="2507957" cy="2213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图片 22" descr="化学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20000">
            <a:off x="2029651" y="-51849"/>
            <a:ext cx="913130" cy="913130"/>
          </a:xfrm>
          <a:prstGeom prst="rect">
            <a:avLst/>
          </a:prstGeom>
        </p:spPr>
      </p:pic>
      <p:pic>
        <p:nvPicPr>
          <p:cNvPr id="28" name="Picture 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920504">
            <a:off x="9675702" y="4651791"/>
            <a:ext cx="2680769" cy="2263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4441259" y="1059509"/>
            <a:ext cx="38218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Khoa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học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UTM Deutsch Gothic" panose="020406030505060202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46819" y="2369853"/>
            <a:ext cx="85732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6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và</a:t>
            </a:r>
            <a:endParaRPr lang="en-US" sz="66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accent4">
                  <a:lumMod val="75000"/>
                </a:schemeClr>
              </a:solidFill>
              <a:latin typeface="UTM A&amp;S Graceland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45418" y="3783486"/>
            <a:ext cx="10413561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hợp</a:t>
            </a:r>
            <a:r>
              <a:rPr lang="en-US" sz="6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 </a:t>
            </a:r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kim</a:t>
            </a:r>
            <a:r>
              <a:rPr lang="en-US" sz="6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 </a:t>
            </a:r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của</a:t>
            </a:r>
            <a:r>
              <a:rPr lang="en-US" sz="6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 </a:t>
            </a:r>
            <a:r>
              <a:rPr lang="en-US" sz="66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/>
                <a:cs typeface="Times New Roman"/>
              </a:rPr>
              <a:t>đồng</a:t>
            </a:r>
            <a:endParaRPr lang="en-US" sz="6600" kern="10" dirty="0" err="1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accent4">
                  <a:lumMod val="75000"/>
                </a:schemeClr>
              </a:solidFill>
              <a:latin typeface="UTM A&amp;S Graceland" panose="020406030505060202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06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28"/>
          <p:cNvGrpSpPr/>
          <p:nvPr/>
        </p:nvGrpSpPr>
        <p:grpSpPr>
          <a:xfrm>
            <a:off x="195118" y="-282542"/>
            <a:ext cx="12079605" cy="7524750"/>
            <a:chOff x="230" y="-469"/>
            <a:chExt cx="19023" cy="11850"/>
          </a:xfrm>
        </p:grpSpPr>
        <p:grpSp>
          <p:nvGrpSpPr>
            <p:cNvPr id="20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23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27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0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31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32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33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34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4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5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1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367875" y="1256557"/>
            <a:ext cx="5309947" cy="641038"/>
          </a:xfrm>
          <a:prstGeom prst="roundRect">
            <a:avLst/>
          </a:prstGeom>
          <a:solidFill>
            <a:srgbClr val="EABB75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图片 27" descr="D:\PPT\锥形瓶.png锥形瓶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602354" y="1125096"/>
            <a:ext cx="842136" cy="842136"/>
          </a:xfrm>
          <a:prstGeom prst="rect">
            <a:avLst/>
          </a:prstGeom>
        </p:spPr>
      </p:pic>
      <p:pic>
        <p:nvPicPr>
          <p:cNvPr id="35" name="图片 34" descr="D:\PPT\烧杯.png烧杯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79067" y="2807480"/>
            <a:ext cx="746125" cy="746125"/>
          </a:xfrm>
          <a:prstGeom prst="rect">
            <a:avLst/>
          </a:prstGeom>
        </p:spPr>
      </p:pic>
      <p:pic>
        <p:nvPicPr>
          <p:cNvPr id="45" name="图片 44" descr="D:\PPT\烧瓶.png烧瓶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4708276" y="4191233"/>
            <a:ext cx="687705" cy="687705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367875" y="2622328"/>
            <a:ext cx="5309947" cy="1072510"/>
          </a:xfrm>
          <a:prstGeom prst="roundRect">
            <a:avLst/>
          </a:prstGeom>
          <a:solidFill>
            <a:srgbClr val="EABB75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49091" y="2622328"/>
            <a:ext cx="53099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000" b="1" dirty="0" err="1">
                <a:latin typeface="UTM French Vanilla" panose="02040603050506020204" pitchFamily="18" charset="0"/>
              </a:rPr>
              <a:t>Nêu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được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một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số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ứng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dụng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trong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</a:p>
          <a:p>
            <a:pPr>
              <a:defRPr/>
            </a:pPr>
            <a:r>
              <a:rPr lang="en-US" sz="3000" b="1" dirty="0" err="1">
                <a:latin typeface="UTM French Vanilla" panose="02040603050506020204" pitchFamily="18" charset="0"/>
              </a:rPr>
              <a:t>sản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xuất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và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đời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sống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của</a:t>
            </a:r>
            <a:r>
              <a:rPr lang="en-US" sz="3000" b="1" dirty="0">
                <a:latin typeface="UTM French Vanilla" panose="02040603050506020204" pitchFamily="18" charset="0"/>
              </a:rPr>
              <a:t> </a:t>
            </a:r>
            <a:r>
              <a:rPr lang="en-US" sz="3000" b="1" dirty="0" err="1">
                <a:latin typeface="UTM French Vanilla" panose="02040603050506020204" pitchFamily="18" charset="0"/>
              </a:rPr>
              <a:t>đồng</a:t>
            </a:r>
            <a:r>
              <a:rPr lang="en-US" sz="3000" b="1" dirty="0">
                <a:latin typeface="UTM French Vanilla" panose="02040603050506020204" pitchFamily="18" charset="0"/>
              </a:rPr>
              <a:t>.</a:t>
            </a:r>
            <a:endParaRPr lang="vi-VN" sz="3000" b="1" dirty="0"/>
          </a:p>
        </p:txBody>
      </p:sp>
      <p:sp>
        <p:nvSpPr>
          <p:cNvPr id="2" name="Rectangle 1"/>
          <p:cNvSpPr/>
          <p:nvPr/>
        </p:nvSpPr>
        <p:spPr>
          <a:xfrm>
            <a:off x="5367875" y="1253260"/>
            <a:ext cx="509306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Nhận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biết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một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số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tính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chất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của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đồng</a:t>
            </a:r>
            <a:endParaRPr lang="zh-CN" altLang="en-US" sz="3000" b="1" dirty="0">
              <a:latin typeface="UTM French Vanilla" panose="02040603050506020204" pitchFamily="18" charset="0"/>
              <a:cs typeface="+mn-ea"/>
              <a:sym typeface="+mn-lt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367874" y="4080376"/>
            <a:ext cx="5468448" cy="1072510"/>
          </a:xfrm>
          <a:prstGeom prst="roundRect">
            <a:avLst/>
          </a:prstGeom>
          <a:solidFill>
            <a:srgbClr val="EABB75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319751" y="4052756"/>
            <a:ext cx="5575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Quan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sát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,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nhận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biết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một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số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đồ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dùng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</a:p>
          <a:p>
            <a:pPr algn="ctr">
              <a:defRPr/>
            </a:pP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làm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từ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đồng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và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nêu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cách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bảo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quản</a:t>
            </a:r>
            <a:r>
              <a:rPr lang="en-US" altLang="zh-CN" sz="3000" b="1" dirty="0">
                <a:latin typeface="UTM French Vanilla" panose="02040603050506020204" pitchFamily="18" charset="0"/>
                <a:cs typeface="+mn-ea"/>
                <a:sym typeface="+mn-lt"/>
              </a:rPr>
              <a:t> </a:t>
            </a:r>
            <a:r>
              <a:rPr lang="en-US" altLang="zh-CN" sz="3000" b="1" dirty="0" err="1">
                <a:latin typeface="UTM French Vanilla" panose="02040603050506020204" pitchFamily="18" charset="0"/>
                <a:cs typeface="+mn-ea"/>
                <a:sym typeface="+mn-lt"/>
              </a:rPr>
              <a:t>chúng</a:t>
            </a:r>
            <a:endParaRPr lang="zh-CN" altLang="en-US" sz="3000" b="1" dirty="0">
              <a:latin typeface="UTM French Vanilla" panose="02040603050506020204" pitchFamily="18" charset="0"/>
              <a:cs typeface="+mn-ea"/>
              <a:sym typeface="+mn-lt"/>
            </a:endParaRP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652644" y="1360100"/>
            <a:ext cx="2967106" cy="3596966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1526469" y="1293880"/>
            <a:ext cx="2823150" cy="3032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GB" sz="9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VN-Shintia Script" panose="020B0604020202020204" charset="0"/>
                <a:cs typeface="SVN-Shintia Script" panose="02000804000000020003" charset="0"/>
              </a:rPr>
              <a:t>Mục</a:t>
            </a:r>
            <a:r>
              <a:rPr lang="en-GB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SVN-Shintia Script" panose="020B0604020202020204" charset="0"/>
                <a:cs typeface="SVN-Shintia Script" panose="02000804000000020003" charset="0"/>
              </a:rPr>
              <a:t> </a:t>
            </a:r>
          </a:p>
          <a:p>
            <a:pPr algn="ctr">
              <a:spcBef>
                <a:spcPts val="0"/>
              </a:spcBef>
            </a:pPr>
            <a:r>
              <a:rPr lang="en-GB" sz="9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SVN-Shintia Script" panose="020B0604020202020204" charset="0"/>
                <a:cs typeface="SVN-Shintia Script" panose="02000804000000020003" charset="0"/>
              </a:rPr>
              <a:t>tiêu</a:t>
            </a:r>
            <a:r>
              <a:rPr lang="en-GB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SVN-Shintia Script" panose="020B0604020202020204" charset="0"/>
                <a:cs typeface="SVN-Shintia Script" panose="02000804000000020003" charset="0"/>
              </a:rPr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0" grpId="0"/>
      <p:bldP spid="2" grpId="0"/>
      <p:bldP spid="18" grpId="0" animBg="1"/>
      <p:bldP spid="11" grpId="0"/>
      <p:bldP spid="46" grpId="0"/>
      <p:bldP spid="4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ình nền Pokémon GO! &amp;quot;chất lừ&amp;quot; cho điện thoại và máy tính">
            <a:extLst>
              <a:ext uri="{FF2B5EF4-FFF2-40B4-BE49-F238E27FC236}">
                <a16:creationId xmlns:a16="http://schemas.microsoft.com/office/drawing/2014/main" xmlns="" id="{24D42CC0-3A14-4947-B493-60E6D66C5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26953">
                        <a14:foregroundMark x1="5078" y1="4583" x2="12812" y2="18750"/>
                        <a14:foregroundMark x1="10313" y1="23194" x2="13516" y2="29028"/>
                        <a14:foregroundMark x1="7422" y1="49583" x2="9063" y2="55972"/>
                        <a14:foregroundMark x1="20547" y1="49028" x2="22891" y2="52361"/>
                        <a14:foregroundMark x1="12266" y1="7917" x2="17266" y2="21528"/>
                        <a14:foregroundMark x1="4922" y1="73194" x2="10469" y2="99306"/>
                        <a14:foregroundMark x1="7344" y1="53889" x2="8359" y2="56250"/>
                        <a14:foregroundMark x1="10703" y1="84306" x2="15703" y2="9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</p:pic>
      <p:pic>
        <p:nvPicPr>
          <p:cNvPr id="5" name="Picture 2" descr="Hình nền Pokémon GO! &amp;quot;chất lừ&amp;quot; cho điện thoại và máy tính">
            <a:extLst>
              <a:ext uri="{FF2B5EF4-FFF2-40B4-BE49-F238E27FC236}">
                <a16:creationId xmlns:a16="http://schemas.microsoft.com/office/drawing/2014/main" xmlns="" id="{A67F67F3-0427-4138-8EEC-EEF4058F9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71797" r="100000">
                        <a14:foregroundMark x1="83359" y1="833" x2="84688" y2="6250"/>
                        <a14:foregroundMark x1="85938" y1="73889" x2="90469" y2="85417"/>
                        <a14:foregroundMark x1="85000" y1="88333" x2="91094" y2="9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9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ình nền Pokémon GO! &amp;quot;chất lừ&amp;quot; cho điện thoại và máy tính">
            <a:extLst>
              <a:ext uri="{FF2B5EF4-FFF2-40B4-BE49-F238E27FC236}">
                <a16:creationId xmlns:a16="http://schemas.microsoft.com/office/drawing/2014/main" xmlns="" id="{30431725-268C-4001-9001-5EA9AC259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43194" l="17422" r="81563">
                        <a14:backgroundMark x1="23438" y1="2361" x2="32109" y2="2778"/>
                        <a14:backgroundMark x1="32813" y1="2500" x2="46250" y2="1806"/>
                        <a14:backgroundMark x1="55937" y1="3056" x2="74688" y2="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85" r="15811" b="57368"/>
          <a:stretch/>
        </p:blipFill>
        <p:spPr bwMode="auto">
          <a:xfrm>
            <a:off x="2809580" y="2498837"/>
            <a:ext cx="7307092" cy="265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D589CAD-749F-4C58-98A0-6439102C7194}"/>
              </a:ext>
            </a:extLst>
          </p:cNvPr>
          <p:cNvSpPr/>
          <p:nvPr/>
        </p:nvSpPr>
        <p:spPr>
          <a:xfrm>
            <a:off x="2321560" y="780716"/>
            <a:ext cx="7548880" cy="216121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600" b="1" cap="none" spc="0" dirty="0">
                <a:ln w="1905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latin typeface="iCiel Soup of Justice" pitchFamily="2" charset="0"/>
              </a:rPr>
              <a:t>THU PHỤC</a:t>
            </a:r>
          </a:p>
        </p:txBody>
      </p:sp>
      <p:pic>
        <p:nvPicPr>
          <p:cNvPr id="8" name="Picture 7">
            <a:hlinkClick r:id="rId8" action="ppaction://hlinksldjump"/>
            <a:extLst>
              <a:ext uri="{FF2B5EF4-FFF2-40B4-BE49-F238E27FC236}">
                <a16:creationId xmlns:a16="http://schemas.microsoft.com/office/drawing/2014/main" xmlns="" id="{A9179054-7584-4D24-BBD6-79E3D33EEB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96" y="5264642"/>
            <a:ext cx="1960807" cy="743187"/>
          </a:xfrm>
          <a:prstGeom prst="rect">
            <a:avLst/>
          </a:prstGeom>
        </p:spPr>
      </p:pic>
      <p:pic>
        <p:nvPicPr>
          <p:cNvPr id="9" name="tiếng trò chơi xuất hiện">
            <a:hlinkClick r:id="" action="ppaction://media"/>
            <a:extLst>
              <a:ext uri="{FF2B5EF4-FFF2-40B4-BE49-F238E27FC236}">
                <a16:creationId xmlns:a16="http://schemas.microsoft.com/office/drawing/2014/main" xmlns="" id="{B8A4F21C-89CA-48CC-A356-6BD571AA017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7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923925" y="618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74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-4.16667E-7 0.02847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4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rafting is Fun | Yogini">
            <a:extLst>
              <a:ext uri="{FF2B5EF4-FFF2-40B4-BE49-F238E27FC236}">
                <a16:creationId xmlns:a16="http://schemas.microsoft.com/office/drawing/2014/main" xmlns="" id="{670188F8-76E6-44D4-81E5-3001C359C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1999" cy="69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19F80FB0-D08A-4AE7-A1B0-E8D9770726EE}"/>
              </a:ext>
            </a:extLst>
          </p:cNvPr>
          <p:cNvGrpSpPr/>
          <p:nvPr/>
        </p:nvGrpSpPr>
        <p:grpSpPr>
          <a:xfrm>
            <a:off x="5267989" y="257023"/>
            <a:ext cx="5842000" cy="2843137"/>
            <a:chOff x="5036310" y="257023"/>
            <a:chExt cx="5842000" cy="2843137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xmlns="" id="{94D3B258-D760-4BCD-94B5-D344AA3D30DF}"/>
                </a:ext>
              </a:extLst>
            </p:cNvPr>
            <p:cNvSpPr/>
            <p:nvPr/>
          </p:nvSpPr>
          <p:spPr>
            <a:xfrm rot="10989257">
              <a:off x="5036310" y="257023"/>
              <a:ext cx="5842000" cy="2843137"/>
            </a:xfrm>
            <a:prstGeom prst="wedgeEllipseCallout">
              <a:avLst>
                <a:gd name="adj1" fmla="val 65538"/>
                <a:gd name="adj2" fmla="val -21096"/>
              </a:avLst>
            </a:prstGeom>
            <a:solidFill>
              <a:schemeClr val="bg1"/>
            </a:solidFill>
            <a:ln w="7620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B117A44-C769-4483-AD48-43E44E858D26}"/>
                </a:ext>
              </a:extLst>
            </p:cNvPr>
            <p:cNvSpPr txBox="1"/>
            <p:nvPr/>
          </p:nvSpPr>
          <p:spPr>
            <a:xfrm>
              <a:off x="5421532" y="897209"/>
              <a:ext cx="5128840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5400" b="1">
                  <a:ln w="31750">
                    <a:solidFill>
                      <a:srgbClr val="002060"/>
                    </a:solidFill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Ciel Cadena" panose="02000503000000020004" pitchFamily="50" charset="0"/>
                </a:rPr>
                <a:t>Hãy thu phục các</a:t>
              </a:r>
            </a:p>
          </p:txBody>
        </p:sp>
        <p:pic>
          <p:nvPicPr>
            <p:cNvPr id="11" name="Picture 2" descr="Hình nền Pokémon GO! &amp;quot;chất lừ&amp;quot; cho điện thoại và máy tính">
              <a:extLst>
                <a:ext uri="{FF2B5EF4-FFF2-40B4-BE49-F238E27FC236}">
                  <a16:creationId xmlns:a16="http://schemas.microsoft.com/office/drawing/2014/main" xmlns="" id="{C9108266-74B7-4C46-8786-75D2B44E0F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43194" l="17422" r="81563">
                          <a14:backgroundMark x1="23438" y1="2361" x2="32109" y2="2778"/>
                          <a14:backgroundMark x1="32813" y1="2500" x2="46250" y2="1806"/>
                          <a14:backgroundMark x1="55937" y1="3056" x2="74688" y2="15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5" r="15811" b="57368"/>
            <a:stretch/>
          </p:blipFill>
          <p:spPr bwMode="auto">
            <a:xfrm>
              <a:off x="6601600" y="1770742"/>
              <a:ext cx="2768704" cy="1007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character Ash Ketchum Transparent Background | Pxpng">
            <a:extLst>
              <a:ext uri="{FF2B5EF4-FFF2-40B4-BE49-F238E27FC236}">
                <a16:creationId xmlns:a16="http://schemas.microsoft.com/office/drawing/2014/main" xmlns="" id="{F27FF67A-5B7D-4CD0-81EE-03C07B87D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3958" y1="26334" x2="52500" y2="36489"/>
                        <a14:foregroundMark x1="54792" y1="22203" x2="62917" y2="30809"/>
                        <a14:foregroundMark x1="62917" y1="10843" x2="62917" y2="10843"/>
                        <a14:foregroundMark x1="63542" y1="40792" x2="79167" y2="56110"/>
                        <a14:foregroundMark x1="30833" y1="77969" x2="40625" y2="96902"/>
                        <a14:foregroundMark x1="59375" y1="85370" x2="59375" y2="99484"/>
                        <a14:foregroundMark x1="14375" y1="70224" x2="21875" y2="81239"/>
                        <a14:foregroundMark x1="61458" y1="11015" x2="63750" y2="18072"/>
                        <a14:foregroundMark x1="63750" y1="42341" x2="78125" y2="45267"/>
                        <a14:foregroundMark x1="31250" y1="83649" x2="35833" y2="99656"/>
                        <a14:foregroundMark x1="57917" y1="88296" x2="66458" y2="963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628" y="216553"/>
            <a:ext cx="5565350" cy="673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quirtle Pokemon png hd Transparent Background Image - LifePng">
            <a:extLst>
              <a:ext uri="{FF2B5EF4-FFF2-40B4-BE49-F238E27FC236}">
                <a16:creationId xmlns:a16="http://schemas.microsoft.com/office/drawing/2014/main" xmlns="" id="{226466B2-43FC-43BF-9391-E8C7606AE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935" y="3974450"/>
            <a:ext cx="2617132" cy="261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ikachu transparent - Online Discount Shop for Electronics, Apparel, Toys,  Books, Games, Computers, Shoes, Jewelry, Watches, Baby Products, Sports &amp;amp;  Outdoors, Office Products, Bed &amp;amp; Bath, Furniture, Tools, Hardware,  Automotive Parts, Accessories">
            <a:extLst>
              <a:ext uri="{FF2B5EF4-FFF2-40B4-BE49-F238E27FC236}">
                <a16:creationId xmlns:a16="http://schemas.microsoft.com/office/drawing/2014/main" xmlns="" id="{29228B74-8127-44F7-AA2B-1D20AFEAB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3333" r="8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063" y="3357183"/>
            <a:ext cx="3060867" cy="313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ile - Bulbasaur001 - Pokemon Bulbasaur Png, Transparent Png -  1600x1216(#6086202) - PngFind">
            <a:extLst>
              <a:ext uri="{FF2B5EF4-FFF2-40B4-BE49-F238E27FC236}">
                <a16:creationId xmlns:a16="http://schemas.microsoft.com/office/drawing/2014/main" xmlns="" id="{19FA51D7-5056-4B47-A8F2-23C89FE72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785" b="100000" l="0" r="100000">
                        <a14:foregroundMark x1="8571" y1="45756" x2="8571" y2="45756"/>
                        <a14:foregroundMark x1="6071" y1="45491" x2="16190" y2="52785"/>
                        <a14:foregroundMark x1="40000" y1="46021" x2="53690" y2="61141"/>
                        <a14:foregroundMark x1="34286" y1="46684" x2="50238" y2="58753"/>
                        <a14:foregroundMark x1="43095" y1="50133" x2="53571" y2="57427"/>
                        <a14:foregroundMark x1="45238" y1="48143" x2="51071" y2="53050"/>
                        <a14:foregroundMark x1="33214" y1="52918" x2="51071" y2="62865"/>
                        <a14:foregroundMark x1="4524" y1="49469" x2="12500" y2="57029"/>
                        <a14:foregroundMark x1="18452" y1="88196" x2="18452" y2="88196"/>
                        <a14:foregroundMark x1="25000" y1="90186" x2="25000" y2="90186"/>
                        <a14:foregroundMark x1="49405" y1="93501" x2="49405" y2="93501"/>
                        <a14:foregroundMark x1="42738" y1="86870" x2="42738" y2="86870"/>
                        <a14:foregroundMark x1="74524" y1="90981" x2="74524" y2="90981"/>
                        <a14:foregroundMark x1="71429" y1="90053" x2="71429" y2="9005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55585" y="4566437"/>
            <a:ext cx="2658857" cy="23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hlinkClick r:id="rId14" action="ppaction://hlinksldjump"/>
            <a:extLst>
              <a:ext uri="{FF2B5EF4-FFF2-40B4-BE49-F238E27FC236}">
                <a16:creationId xmlns:a16="http://schemas.microsoft.com/office/drawing/2014/main" xmlns="" id="{6E8E7E22-1F3E-4B5D-93F7-46527A3A8B5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2714" y="239887"/>
            <a:ext cx="627889" cy="627889"/>
          </a:xfrm>
          <a:prstGeom prst="rect">
            <a:avLst/>
          </a:prstGeom>
        </p:spPr>
      </p:pic>
      <p:pic>
        <p:nvPicPr>
          <p:cNvPr id="14" name="tiếng trò chơi xuất hiện">
            <a:hlinkClick r:id="" action="ppaction://media"/>
            <a:extLst>
              <a:ext uri="{FF2B5EF4-FFF2-40B4-BE49-F238E27FC236}">
                <a16:creationId xmlns:a16="http://schemas.microsoft.com/office/drawing/2014/main" xmlns="" id="{E258E587-89B0-4711-AC32-B20E31158A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071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923925" y="618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4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rafting is Fun | Yogini">
            <a:extLst>
              <a:ext uri="{FF2B5EF4-FFF2-40B4-BE49-F238E27FC236}">
                <a16:creationId xmlns:a16="http://schemas.microsoft.com/office/drawing/2014/main" xmlns="" id="{50D43323-6CC8-4C87-AB26-8C42DCBC2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1999" cy="69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064">
            <a:extLst>
              <a:ext uri="{FF2B5EF4-FFF2-40B4-BE49-F238E27FC236}">
                <a16:creationId xmlns:a16="http://schemas.microsoft.com/office/drawing/2014/main" xmlns="" id="{5CF8A94E-31E9-4E28-A88C-D2B48BBE8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57" y="4971280"/>
            <a:ext cx="5206435" cy="1536325"/>
          </a:xfrm>
          <a:prstGeom prst="rect">
            <a:avLst/>
          </a:prstGeom>
        </p:spPr>
      </p:pic>
      <p:pic>
        <p:nvPicPr>
          <p:cNvPr id="2067" name="Picture 2066">
            <a:extLst>
              <a:ext uri="{FF2B5EF4-FFF2-40B4-BE49-F238E27FC236}">
                <a16:creationId xmlns:a16="http://schemas.microsoft.com/office/drawing/2014/main" xmlns="" id="{294781D4-890B-467D-93D7-6C3BF70554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7" y="2990887"/>
            <a:ext cx="5212532" cy="1536325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xmlns="" id="{808C80E2-0E3E-474A-A544-2BEF32E8C0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706" y="3020623"/>
            <a:ext cx="5206435" cy="153632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xmlns="" id="{778967AF-2F7A-43D5-941F-3D9A421FB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9" y="4938877"/>
            <a:ext cx="5212532" cy="15363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C6908061-09E3-41C4-AA93-9E4CCED805DC}"/>
              </a:ext>
            </a:extLst>
          </p:cNvPr>
          <p:cNvSpPr/>
          <p:nvPr/>
        </p:nvSpPr>
        <p:spPr>
          <a:xfrm>
            <a:off x="330200" y="381000"/>
            <a:ext cx="115189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EC8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0C878A-D67D-4A4B-908C-09DDAFEAF8EE}"/>
              </a:ext>
            </a:extLst>
          </p:cNvPr>
          <p:cNvSpPr txBox="1"/>
          <p:nvPr/>
        </p:nvSpPr>
        <p:spPr>
          <a:xfrm>
            <a:off x="4303393" y="1080794"/>
            <a:ext cx="3530647" cy="83099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Sắt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có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màu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:</a:t>
            </a:r>
          </a:p>
        </p:txBody>
      </p:sp>
      <p:pic>
        <p:nvPicPr>
          <p:cNvPr id="2052" name="Picture 4" descr="pikachu transparent - Online Discount Shop for Electronics, Apparel, Toys,  Books, Games, Computers, Shoes, Jewelry, Watches, Baby Products, Sports &amp;amp;  Outdoors, Office Products, Bed &amp;amp; Bath, Furniture, Tools, Hardware,  Automotive Parts, Accessories">
            <a:extLst>
              <a:ext uri="{FF2B5EF4-FFF2-40B4-BE49-F238E27FC236}">
                <a16:creationId xmlns:a16="http://schemas.microsoft.com/office/drawing/2014/main" xmlns="" id="{F6328136-33D9-44F3-A79A-0959B1F86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3333" r="8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619" y="163069"/>
            <a:ext cx="2728967" cy="2790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E18D988A-F33E-4CFF-ACE4-0815344DC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6A905CB8-3F97-4D18-BBE0-3BDDF606D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5EDBBDD7-7759-464F-A606-1E992C6EA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B6398F58-CFDB-471A-A9BD-B5EDE8B47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2084549" y="3390622"/>
            <a:ext cx="2387513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Trắng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xám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BEAF4FC-265B-4E66-8337-541DF341BE67}"/>
              </a:ext>
            </a:extLst>
          </p:cNvPr>
          <p:cNvSpPr txBox="1"/>
          <p:nvPr/>
        </p:nvSpPr>
        <p:spPr>
          <a:xfrm>
            <a:off x="2915881" y="5347938"/>
            <a:ext cx="991938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Xám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C67574B-BE8B-4CEC-9B9D-93054EB81F80}"/>
              </a:ext>
            </a:extLst>
          </p:cNvPr>
          <p:cNvSpPr txBox="1"/>
          <p:nvPr/>
        </p:nvSpPr>
        <p:spPr>
          <a:xfrm>
            <a:off x="8375526" y="3406622"/>
            <a:ext cx="1570944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Nâu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đỏ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18BF7822-7317-4815-ACDC-D8C05EA50BF5}"/>
              </a:ext>
            </a:extLst>
          </p:cNvPr>
          <p:cNvSpPr txBox="1"/>
          <p:nvPr/>
        </p:nvSpPr>
        <p:spPr>
          <a:xfrm>
            <a:off x="7930533" y="5333660"/>
            <a:ext cx="2460931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Trong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suốt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pic>
        <p:nvPicPr>
          <p:cNvPr id="56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716468E9-4F4E-47F3-8A0E-38541C3ED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5D8BF2D-90A8-4BFE-9D24-B742A9AC3C1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60B2DAE4-DE3E-4836-A738-423EF0D5DB52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59" name="59c3c5f047238">
            <a:hlinkClick r:id="" action="ppaction://media"/>
            <a:extLst>
              <a:ext uri="{FF2B5EF4-FFF2-40B4-BE49-F238E27FC236}">
                <a16:creationId xmlns:a16="http://schemas.microsoft.com/office/drawing/2014/main" xmlns="" id="{D3440027-6225-4166-BE6B-8146858C58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60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4B20139C-D08D-4638-BC4C-A3A6A99DE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61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23D64624-5C14-408B-A75F-B5F42C7AE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74" name="Picture 73">
            <a:hlinkClick r:id="rId16" action="ppaction://hlinksldjump"/>
            <a:extLst>
              <a:ext uri="{FF2B5EF4-FFF2-40B4-BE49-F238E27FC236}">
                <a16:creationId xmlns:a16="http://schemas.microsoft.com/office/drawing/2014/main" xmlns="" id="{13AB261A-F211-4335-9B11-9958F5B7B17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2714" y="239887"/>
            <a:ext cx="627889" cy="62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6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57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499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9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4995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8" dur="4995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39" grpId="0"/>
      <p:bldP spid="40" grpId="0"/>
      <p:bldP spid="40" grpId="1"/>
      <p:bldP spid="54" grpId="0"/>
      <p:bldP spid="54" grpId="1"/>
      <p:bldP spid="55" grpId="0"/>
      <p:bldP spid="5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rafting is Fun | Yogini">
            <a:extLst>
              <a:ext uri="{FF2B5EF4-FFF2-40B4-BE49-F238E27FC236}">
                <a16:creationId xmlns:a16="http://schemas.microsoft.com/office/drawing/2014/main" xmlns="" id="{50D43323-6CC8-4C87-AB26-8C42DCBC2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1999" cy="69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064">
            <a:extLst>
              <a:ext uri="{FF2B5EF4-FFF2-40B4-BE49-F238E27FC236}">
                <a16:creationId xmlns:a16="http://schemas.microsoft.com/office/drawing/2014/main" xmlns="" id="{5CF8A94E-31E9-4E28-A88C-D2B48BBE8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57" y="4971280"/>
            <a:ext cx="5206435" cy="1536325"/>
          </a:xfrm>
          <a:prstGeom prst="rect">
            <a:avLst/>
          </a:prstGeom>
        </p:spPr>
      </p:pic>
      <p:pic>
        <p:nvPicPr>
          <p:cNvPr id="2067" name="Picture 2066">
            <a:extLst>
              <a:ext uri="{FF2B5EF4-FFF2-40B4-BE49-F238E27FC236}">
                <a16:creationId xmlns:a16="http://schemas.microsoft.com/office/drawing/2014/main" xmlns="" id="{294781D4-890B-467D-93D7-6C3BF70554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7" y="2990887"/>
            <a:ext cx="5212532" cy="1536325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xmlns="" id="{808C80E2-0E3E-474A-A544-2BEF32E8C0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706" y="3020623"/>
            <a:ext cx="5206435" cy="153632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xmlns="" id="{778967AF-2F7A-43D5-941F-3D9A421FB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9" y="4938877"/>
            <a:ext cx="5212532" cy="15363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C6908061-09E3-41C4-AA93-9E4CCED805DC}"/>
              </a:ext>
            </a:extLst>
          </p:cNvPr>
          <p:cNvSpPr/>
          <p:nvPr/>
        </p:nvSpPr>
        <p:spPr>
          <a:xfrm>
            <a:off x="330200" y="381000"/>
            <a:ext cx="115189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EC8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0C878A-D67D-4A4B-908C-09DDAFEAF8EE}"/>
              </a:ext>
            </a:extLst>
          </p:cNvPr>
          <p:cNvSpPr txBox="1"/>
          <p:nvPr/>
        </p:nvSpPr>
        <p:spPr>
          <a:xfrm>
            <a:off x="2856681" y="631603"/>
            <a:ext cx="7847085" cy="166199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Gang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và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thép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</a:p>
          <a:p>
            <a:pPr algn="ctr"/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có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thành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phần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nào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4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chung</a:t>
            </a:r>
            <a:r>
              <a:rPr lang="en-US" sz="54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?</a:t>
            </a:r>
          </a:p>
        </p:txBody>
      </p:sp>
      <p:pic>
        <p:nvPicPr>
          <p:cNvPr id="205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E18D988A-F33E-4CFF-ACE4-0815344DC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6A905CB8-3F97-4D18-BBE0-3BDDF606D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5EDBBDD7-7759-464F-A606-1E992C6EA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B6398F58-CFDB-471A-A9BD-B5EDE8B47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2114987" y="3370709"/>
            <a:ext cx="1877117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Các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-bon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BEAF4FC-265B-4E66-8337-541DF341BE67}"/>
              </a:ext>
            </a:extLst>
          </p:cNvPr>
          <p:cNvSpPr txBox="1"/>
          <p:nvPr/>
        </p:nvSpPr>
        <p:spPr>
          <a:xfrm>
            <a:off x="2678441" y="5377072"/>
            <a:ext cx="750205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Sắt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C67574B-BE8B-4CEC-9B9D-93054EB81F80}"/>
              </a:ext>
            </a:extLst>
          </p:cNvPr>
          <p:cNvSpPr txBox="1"/>
          <p:nvPr/>
        </p:nvSpPr>
        <p:spPr>
          <a:xfrm>
            <a:off x="7615106" y="3429000"/>
            <a:ext cx="3340659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Sắt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và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các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-bon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18BF7822-7317-4815-ACDC-D8C05EA50BF5}"/>
              </a:ext>
            </a:extLst>
          </p:cNvPr>
          <p:cNvSpPr txBox="1"/>
          <p:nvPr/>
        </p:nvSpPr>
        <p:spPr>
          <a:xfrm>
            <a:off x="7838041" y="5333660"/>
            <a:ext cx="2645917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Thiên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thạch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pic>
        <p:nvPicPr>
          <p:cNvPr id="56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716468E9-4F4E-47F3-8A0E-38541C3ED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5D8BF2D-90A8-4BFE-9D24-B742A9AC3C1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60B2DAE4-DE3E-4836-A738-423EF0D5DB52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59" name="59c3c5f047238">
            <a:hlinkClick r:id="" action="ppaction://media"/>
            <a:extLst>
              <a:ext uri="{FF2B5EF4-FFF2-40B4-BE49-F238E27FC236}">
                <a16:creationId xmlns:a16="http://schemas.microsoft.com/office/drawing/2014/main" xmlns="" id="{D3440027-6225-4166-BE6B-8146858C58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60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4B20139C-D08D-4638-BC4C-A3A6A99DE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61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23D64624-5C14-408B-A75F-B5F42C7AE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24" name="Picture 12" descr="File - Bulbasaur001 - Pokemon Bulbasaur Png, Transparent Png -  1600x1216(#6086202) - PngFind">
            <a:extLst>
              <a:ext uri="{FF2B5EF4-FFF2-40B4-BE49-F238E27FC236}">
                <a16:creationId xmlns:a16="http://schemas.microsoft.com/office/drawing/2014/main" xmlns="" id="{93B2AE3B-C52C-4D7E-83F0-ECA4E08A6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85" b="100000" l="0" r="100000">
                        <a14:foregroundMark x1="8571" y1="45756" x2="8571" y2="45756"/>
                        <a14:foregroundMark x1="6071" y1="45491" x2="16190" y2="52785"/>
                        <a14:foregroundMark x1="40000" y1="46021" x2="53690" y2="61141"/>
                        <a14:foregroundMark x1="34286" y1="46684" x2="50238" y2="58753"/>
                        <a14:foregroundMark x1="43095" y1="50133" x2="53571" y2="57427"/>
                        <a14:foregroundMark x1="45238" y1="48143" x2="51071" y2="53050"/>
                        <a14:foregroundMark x1="33214" y1="52918" x2="51071" y2="62865"/>
                        <a14:foregroundMark x1="4524" y1="49469" x2="12500" y2="57029"/>
                        <a14:foregroundMark x1="18452" y1="88196" x2="18452" y2="88196"/>
                        <a14:foregroundMark x1="25000" y1="90186" x2="25000" y2="90186"/>
                        <a14:foregroundMark x1="49405" y1="93501" x2="49405" y2="93501"/>
                        <a14:foregroundMark x1="42738" y1="86870" x2="42738" y2="86870"/>
                        <a14:foregroundMark x1="74524" y1="90981" x2="74524" y2="90981"/>
                        <a14:foregroundMark x1="71429" y1="90053" x2="71429" y2="9005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912" y="424021"/>
            <a:ext cx="2658857" cy="238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hlinkClick r:id="rId16" action="ppaction://hlinksldjump"/>
            <a:extLst>
              <a:ext uri="{FF2B5EF4-FFF2-40B4-BE49-F238E27FC236}">
                <a16:creationId xmlns:a16="http://schemas.microsoft.com/office/drawing/2014/main" xmlns="" id="{C4323AED-D531-452E-8CBD-87CF2B595C1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2714" y="239887"/>
            <a:ext cx="627889" cy="62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5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457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2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4995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1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4995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499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39" grpId="0"/>
      <p:bldP spid="39" grpId="1"/>
      <p:bldP spid="40" grpId="0"/>
      <p:bldP spid="40" grpId="1"/>
      <p:bldP spid="54" grpId="0"/>
      <p:bldP spid="55" grpId="0"/>
      <p:bldP spid="5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rafting is Fun | Yogini">
            <a:extLst>
              <a:ext uri="{FF2B5EF4-FFF2-40B4-BE49-F238E27FC236}">
                <a16:creationId xmlns:a16="http://schemas.microsoft.com/office/drawing/2014/main" xmlns="" id="{50D43323-6CC8-4C87-AB26-8C42DCBC2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1999" cy="69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2064">
            <a:extLst>
              <a:ext uri="{FF2B5EF4-FFF2-40B4-BE49-F238E27FC236}">
                <a16:creationId xmlns:a16="http://schemas.microsoft.com/office/drawing/2014/main" xmlns="" id="{5CF8A94E-31E9-4E28-A88C-D2B48BBE8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757" y="4971280"/>
            <a:ext cx="5206435" cy="1536325"/>
          </a:xfrm>
          <a:prstGeom prst="rect">
            <a:avLst/>
          </a:prstGeom>
        </p:spPr>
      </p:pic>
      <p:pic>
        <p:nvPicPr>
          <p:cNvPr id="2067" name="Picture 2066">
            <a:extLst>
              <a:ext uri="{FF2B5EF4-FFF2-40B4-BE49-F238E27FC236}">
                <a16:creationId xmlns:a16="http://schemas.microsoft.com/office/drawing/2014/main" xmlns="" id="{294781D4-890B-467D-93D7-6C3BF70554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7" y="2990887"/>
            <a:ext cx="5212532" cy="1536325"/>
          </a:xfrm>
          <a:prstGeom prst="rect">
            <a:avLst/>
          </a:prstGeom>
        </p:spPr>
      </p:pic>
      <p:pic>
        <p:nvPicPr>
          <p:cNvPr id="2069" name="Picture 2068">
            <a:extLst>
              <a:ext uri="{FF2B5EF4-FFF2-40B4-BE49-F238E27FC236}">
                <a16:creationId xmlns:a16="http://schemas.microsoft.com/office/drawing/2014/main" xmlns="" id="{808C80E2-0E3E-474A-A544-2BEF32E8C0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706" y="3020623"/>
            <a:ext cx="5206435" cy="1536325"/>
          </a:xfrm>
          <a:prstGeom prst="rect">
            <a:avLst/>
          </a:prstGeom>
        </p:spPr>
      </p:pic>
      <p:pic>
        <p:nvPicPr>
          <p:cNvPr id="2071" name="Picture 2070">
            <a:extLst>
              <a:ext uri="{FF2B5EF4-FFF2-40B4-BE49-F238E27FC236}">
                <a16:creationId xmlns:a16="http://schemas.microsoft.com/office/drawing/2014/main" xmlns="" id="{778967AF-2F7A-43D5-941F-3D9A421FBA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9" y="4938877"/>
            <a:ext cx="5212532" cy="15363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C6908061-09E3-41C4-AA93-9E4CCED805DC}"/>
              </a:ext>
            </a:extLst>
          </p:cNvPr>
          <p:cNvSpPr/>
          <p:nvPr/>
        </p:nvSpPr>
        <p:spPr>
          <a:xfrm>
            <a:off x="330200" y="381000"/>
            <a:ext cx="11518900" cy="2286000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EC8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70C878A-D67D-4A4B-908C-09DDAFEAF8EE}"/>
              </a:ext>
            </a:extLst>
          </p:cNvPr>
          <p:cNvSpPr txBox="1"/>
          <p:nvPr/>
        </p:nvSpPr>
        <p:spPr>
          <a:xfrm>
            <a:off x="2256580" y="671778"/>
            <a:ext cx="9000862" cy="153888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Cách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bảo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quản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đồ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dùng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bằng</a:t>
            </a:r>
            <a:endParaRPr lang="en-US" sz="5000" b="1" dirty="0">
              <a:ln w="31750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  <a:p>
            <a:pPr algn="ctr"/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gang,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thép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nào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sau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đây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là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5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đúng</a:t>
            </a:r>
            <a:r>
              <a:rPr lang="en-US" sz="5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?</a:t>
            </a:r>
          </a:p>
        </p:txBody>
      </p:sp>
      <p:pic>
        <p:nvPicPr>
          <p:cNvPr id="205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E18D988A-F33E-4CFF-ACE4-0815344DC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6A905CB8-3F97-4D18-BBE0-3BDDF606D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872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5EDBBDD7-7759-464F-A606-1E992C6EA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3599702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Pokemon Ball Transparent Background - Transparent Background Pokeball Png,  Png Download , Transparent Png Image - PNGitem">
            <a:extLst>
              <a:ext uri="{FF2B5EF4-FFF2-40B4-BE49-F238E27FC236}">
                <a16:creationId xmlns:a16="http://schemas.microsoft.com/office/drawing/2014/main" xmlns="" id="{B6398F58-CFDB-471A-A9BD-B5EDE8B47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26279" y1="38671" x2="61860" y2="58388"/>
                        <a14:foregroundMark x1="20000" y1="56645" x2="71977" y2="83333"/>
                        <a14:foregroundMark x1="26744" y1="33660" x2="74535" y2="58497"/>
                        <a14:foregroundMark x1="65233" y1="19826" x2="83256" y2="35730"/>
                        <a14:foregroundMark x1="62907" y1="9804" x2="90349" y2="38344"/>
                        <a14:foregroundMark x1="13837" y1="53377" x2="48837" y2="86275"/>
                        <a14:foregroundMark x1="24884" y1="81481" x2="74535" y2="54466"/>
                        <a14:foregroundMark x1="34186" y1="33551" x2="51395" y2="49129"/>
                        <a14:foregroundMark x1="45233" y1="32244" x2="49767" y2="54031"/>
                        <a14:foregroundMark x1="25698" y1="42266" x2="48837" y2="55882"/>
                        <a14:foregroundMark x1="11628" y1="53486" x2="35814" y2="8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8946" y="5526740"/>
            <a:ext cx="1261128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1601353" y="3098845"/>
            <a:ext cx="3505768" cy="12311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Không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chùi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rửa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</a:p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thường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xuyên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BEAF4FC-265B-4E66-8337-541DF341BE67}"/>
              </a:ext>
            </a:extLst>
          </p:cNvPr>
          <p:cNvSpPr txBox="1"/>
          <p:nvPr/>
        </p:nvSpPr>
        <p:spPr>
          <a:xfrm>
            <a:off x="1589379" y="5025883"/>
            <a:ext cx="3722173" cy="12311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Rửa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sạch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, </a:t>
            </a:r>
          </a:p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cất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ở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nơi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khô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ráo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5C67574B-BE8B-4CEC-9B9D-93054EB81F80}"/>
              </a:ext>
            </a:extLst>
          </p:cNvPr>
          <p:cNvSpPr txBox="1"/>
          <p:nvPr/>
        </p:nvSpPr>
        <p:spPr>
          <a:xfrm>
            <a:off x="7516032" y="3406621"/>
            <a:ext cx="3741410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Để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ở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nơi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ẩm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thấp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18BF7822-7317-4815-ACDC-D8C05EA50BF5}"/>
              </a:ext>
            </a:extLst>
          </p:cNvPr>
          <p:cNvSpPr txBox="1"/>
          <p:nvPr/>
        </p:nvSpPr>
        <p:spPr>
          <a:xfrm>
            <a:off x="7472263" y="5449102"/>
            <a:ext cx="3574697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Tất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cả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đều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đúng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pic>
        <p:nvPicPr>
          <p:cNvPr id="56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716468E9-4F4E-47F3-8A0E-38541C3ED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75D8BF2D-90A8-4BFE-9D24-B742A9AC3C1E}"/>
              </a:ext>
            </a:extLst>
          </p:cNvPr>
          <p:cNvSpPr txBox="1"/>
          <p:nvPr/>
        </p:nvSpPr>
        <p:spPr>
          <a:xfrm>
            <a:off x="-1759465" y="2036998"/>
            <a:ext cx="15504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endParaRPr lang="en-US" b="1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60B2DAE4-DE3E-4836-A738-423EF0D5DB52}"/>
              </a:ext>
            </a:extLst>
          </p:cNvPr>
          <p:cNvSpPr txBox="1"/>
          <p:nvPr/>
        </p:nvSpPr>
        <p:spPr>
          <a:xfrm>
            <a:off x="-1645107" y="3625082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/>
              <a:t>Âm</a:t>
            </a:r>
            <a:r>
              <a:rPr lang="en-US" b="1" dirty="0"/>
              <a:t> </a:t>
            </a:r>
            <a:r>
              <a:rPr lang="en-US" b="1" dirty="0" err="1"/>
              <a:t>thanh</a:t>
            </a:r>
            <a:r>
              <a:rPr lang="en-US" b="1" dirty="0"/>
              <a:t> </a:t>
            </a:r>
          </a:p>
          <a:p>
            <a:pPr algn="ctr"/>
            <a:r>
              <a:rPr lang="en-US" b="1" dirty="0" err="1"/>
              <a:t>khi</a:t>
            </a:r>
            <a:r>
              <a:rPr lang="en-US" b="1" dirty="0"/>
              <a:t> </a:t>
            </a:r>
            <a:r>
              <a:rPr lang="en-US" b="1" dirty="0" err="1"/>
              <a:t>chọn</a:t>
            </a:r>
            <a:r>
              <a:rPr lang="en-US" b="1" dirty="0"/>
              <a:t> Sai</a:t>
            </a:r>
          </a:p>
        </p:txBody>
      </p:sp>
      <p:pic>
        <p:nvPicPr>
          <p:cNvPr id="59" name="59c3c5f047238">
            <a:hlinkClick r:id="" action="ppaction://media"/>
            <a:extLst>
              <a:ext uri="{FF2B5EF4-FFF2-40B4-BE49-F238E27FC236}">
                <a16:creationId xmlns:a16="http://schemas.microsoft.com/office/drawing/2014/main" xmlns="" id="{D3440027-6225-4166-BE6B-8146858C58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45012" y="1348650"/>
            <a:ext cx="487363" cy="487363"/>
          </a:xfrm>
          <a:prstGeom prst="rect">
            <a:avLst/>
          </a:prstGeom>
        </p:spPr>
      </p:pic>
      <p:pic>
        <p:nvPicPr>
          <p:cNvPr id="60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4B20139C-D08D-4638-BC4C-A3A6A99DE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52490" y="5031842"/>
            <a:ext cx="487363" cy="487363"/>
          </a:xfrm>
          <a:prstGeom prst="rect">
            <a:avLst/>
          </a:prstGeom>
        </p:spPr>
      </p:pic>
      <p:pic>
        <p:nvPicPr>
          <p:cNvPr id="61" name="AmthanhThua">
            <a:hlinkClick r:id="" action="ppaction://media"/>
            <a:extLst>
              <a:ext uri="{FF2B5EF4-FFF2-40B4-BE49-F238E27FC236}">
                <a16:creationId xmlns:a16="http://schemas.microsoft.com/office/drawing/2014/main" xmlns="" id="{23D64624-5C14-408B-A75F-B5F42C7AE4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237935" y="5655715"/>
            <a:ext cx="487363" cy="487363"/>
          </a:xfrm>
          <a:prstGeom prst="rect">
            <a:avLst/>
          </a:prstGeom>
        </p:spPr>
      </p:pic>
      <p:pic>
        <p:nvPicPr>
          <p:cNvPr id="74" name="Picture 73">
            <a:hlinkClick r:id="rId14" action="ppaction://hlinksldjump"/>
            <a:extLst>
              <a:ext uri="{FF2B5EF4-FFF2-40B4-BE49-F238E27FC236}">
                <a16:creationId xmlns:a16="http://schemas.microsoft.com/office/drawing/2014/main" xmlns="" id="{13AB261A-F211-4335-9B11-9958F5B7B17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02714" y="239887"/>
            <a:ext cx="627889" cy="627889"/>
          </a:xfrm>
          <a:prstGeom prst="rect">
            <a:avLst/>
          </a:prstGeom>
        </p:spPr>
      </p:pic>
      <p:pic>
        <p:nvPicPr>
          <p:cNvPr id="25" name="Picture 14" descr="Squirtle Pokemon png hd Transparent Background Image - LifePng">
            <a:extLst>
              <a:ext uri="{FF2B5EF4-FFF2-40B4-BE49-F238E27FC236}">
                <a16:creationId xmlns:a16="http://schemas.microsoft.com/office/drawing/2014/main" xmlns="" id="{78D0AF4E-E671-4984-9E4B-C5A3DF7CD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0811" y="239888"/>
            <a:ext cx="2491676" cy="249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10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0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0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4995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0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457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1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0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4995" fill="hold"/>
                                        <p:tgtEl>
                                          <p:spTgt spid="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4995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7"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39" grpId="0"/>
      <p:bldP spid="39" grpId="1"/>
      <p:bldP spid="40" grpId="0"/>
      <p:bldP spid="54" grpId="0"/>
      <p:bldP spid="54" grpId="1"/>
      <p:bldP spid="55" grpId="0"/>
      <p:bldP spid="5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rafting is Fun | Yogini">
            <a:extLst>
              <a:ext uri="{FF2B5EF4-FFF2-40B4-BE49-F238E27FC236}">
                <a16:creationId xmlns:a16="http://schemas.microsoft.com/office/drawing/2014/main" xmlns="" id="{F6BC4E00-516C-44EC-8B84-1B30E7343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12191999" cy="695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okemon Png, Transparent Png - kindpng">
            <a:extLst>
              <a:ext uri="{FF2B5EF4-FFF2-40B4-BE49-F238E27FC236}">
                <a16:creationId xmlns:a16="http://schemas.microsoft.com/office/drawing/2014/main" xmlns="" id="{61AD2F62-F16E-494E-A504-0D05CC98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6047" y1="23146" x2="39651" y2="35443"/>
                        <a14:foregroundMark x1="27326" y1="16275" x2="38837" y2="29295"/>
                        <a14:foregroundMark x1="35233" y1="13382" x2="15465" y2="37432"/>
                        <a14:foregroundMark x1="22558" y1="54792" x2="30930" y2="68535"/>
                        <a14:foregroundMark x1="21977" y1="84629" x2="57558" y2="92224"/>
                        <a14:foregroundMark x1="40349" y1="76311" x2="53837" y2="84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650" y="1003300"/>
            <a:ext cx="9905713" cy="636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xplosion: 8 Points 9">
            <a:extLst>
              <a:ext uri="{FF2B5EF4-FFF2-40B4-BE49-F238E27FC236}">
                <a16:creationId xmlns:a16="http://schemas.microsoft.com/office/drawing/2014/main" xmlns="" id="{184B9993-7351-4310-A7B8-5839789011E6}"/>
              </a:ext>
            </a:extLst>
          </p:cNvPr>
          <p:cNvSpPr/>
          <p:nvPr/>
        </p:nvSpPr>
        <p:spPr>
          <a:xfrm>
            <a:off x="6929821" y="124811"/>
            <a:ext cx="5173279" cy="5383558"/>
          </a:xfrm>
          <a:prstGeom prst="irregularSeal1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F0C5F3D-603A-4221-8CF9-2DA15D34E632}"/>
              </a:ext>
            </a:extLst>
          </p:cNvPr>
          <p:cNvSpPr/>
          <p:nvPr/>
        </p:nvSpPr>
        <p:spPr>
          <a:xfrm>
            <a:off x="7606595" y="1557015"/>
            <a:ext cx="3730322" cy="214376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54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5300"/>
                </a:solidFill>
                <a:latin typeface="iCiel Soup of Justice" pitchFamily="2" charset="0"/>
              </a:rPr>
              <a:t>CHÚC</a:t>
            </a:r>
            <a:r>
              <a:rPr lang="en-US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Ciel Soup of Justice" pitchFamily="2" charset="0"/>
              </a:rPr>
              <a:t> </a:t>
            </a:r>
            <a:r>
              <a:rPr lang="en-US" sz="5400" b="1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49C5DE"/>
                </a:solidFill>
                <a:latin typeface="iCiel Soup of Justice" pitchFamily="2" charset="0"/>
              </a:rPr>
              <a:t>MỪNG</a:t>
            </a:r>
          </a:p>
          <a:p>
            <a:pPr algn="ctr"/>
            <a:r>
              <a:rPr lang="en-US" sz="5400" b="1" cap="none" spc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A9B0"/>
                </a:solidFill>
                <a:effectLst/>
                <a:latin typeface="iCiel Soup of Justice" pitchFamily="2" charset="0"/>
              </a:rPr>
              <a:t>CHIẾN</a:t>
            </a:r>
            <a:r>
              <a:rPr 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iCiel Soup of Justice" pitchFamily="2" charset="0"/>
              </a:rPr>
              <a:t> </a:t>
            </a:r>
            <a:r>
              <a:rPr lang="en-US" sz="5400" b="1" cap="none" spc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/>
                <a:latin typeface="iCiel Soup of Justice" pitchFamily="2" charset="0"/>
              </a:rPr>
              <a:t>THẮNG </a:t>
            </a:r>
            <a:r>
              <a:rPr lang="en-US" sz="5400" b="1" cap="none" spc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rgbClr val="92D050"/>
                </a:solidFill>
                <a:effectLst/>
                <a:latin typeface="iCiel Soup of Justice" pitchFamily="2" charset="0"/>
              </a:rPr>
              <a:t>!</a:t>
            </a:r>
          </a:p>
        </p:txBody>
      </p:sp>
      <p:pic>
        <p:nvPicPr>
          <p:cNvPr id="6" name="Tieng-yeah-tre-con-www_nhacchuongvui_com (1)">
            <a:hlinkClick r:id="" action="ppaction://media"/>
            <a:extLst>
              <a:ext uri="{FF2B5EF4-FFF2-40B4-BE49-F238E27FC236}">
                <a16:creationId xmlns:a16="http://schemas.microsoft.com/office/drawing/2014/main" xmlns="" id="{AC73F564-29AB-4EBF-AE2D-86DFE7A429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273175" y="5927420"/>
            <a:ext cx="1025525" cy="10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8"/>
          <p:cNvGrpSpPr/>
          <p:nvPr/>
        </p:nvGrpSpPr>
        <p:grpSpPr>
          <a:xfrm>
            <a:off x="174798" y="-282542"/>
            <a:ext cx="12099925" cy="7524750"/>
            <a:chOff x="198" y="-469"/>
            <a:chExt cx="19055" cy="11850"/>
          </a:xfrm>
        </p:grpSpPr>
        <p:grpSp>
          <p:nvGrpSpPr>
            <p:cNvPr id="31" name="组合 24"/>
            <p:cNvGrpSpPr/>
            <p:nvPr/>
          </p:nvGrpSpPr>
          <p:grpSpPr>
            <a:xfrm>
              <a:off x="198" y="213"/>
              <a:ext cx="19055" cy="10414"/>
              <a:chOff x="198" y="213"/>
              <a:chExt cx="19055" cy="10414"/>
            </a:xfrm>
          </p:grpSpPr>
          <p:grpSp>
            <p:nvGrpSpPr>
              <p:cNvPr id="34" name="组合 9"/>
              <p:cNvGrpSpPr/>
              <p:nvPr/>
            </p:nvGrpSpPr>
            <p:grpSpPr>
              <a:xfrm>
                <a:off x="198" y="213"/>
                <a:ext cx="19055" cy="10299"/>
                <a:chOff x="198" y="213"/>
                <a:chExt cx="19055" cy="10299"/>
              </a:xfrm>
            </p:grpSpPr>
            <p:sp>
              <p:nvSpPr>
                <p:cNvPr id="37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8" name="组合 8"/>
                <p:cNvGrpSpPr/>
                <p:nvPr/>
              </p:nvGrpSpPr>
              <p:grpSpPr>
                <a:xfrm>
                  <a:off x="198" y="213"/>
                  <a:ext cx="19055" cy="10299"/>
                  <a:chOff x="198" y="213"/>
                  <a:chExt cx="19055" cy="10299"/>
                </a:xfrm>
              </p:grpSpPr>
              <p:pic>
                <p:nvPicPr>
                  <p:cNvPr id="39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7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48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198" y="3579"/>
                    <a:ext cx="1063" cy="1063"/>
                  </a:xfrm>
                  <a:prstGeom prst="rect">
                    <a:avLst/>
                  </a:prstGeom>
                </p:spPr>
              </p:pic>
              <p:pic>
                <p:nvPicPr>
                  <p:cNvPr id="49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50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5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36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32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75" y="0"/>
            <a:ext cx="2859141" cy="1906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" name="Picture 2" descr="Chuông đồng là gì? Ý nghĩa và Những điều cần biết về chuô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19" y="2131228"/>
            <a:ext cx="1949926" cy="1890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Tượng đài Vua Lý Thái Tổ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99" y="4583861"/>
            <a:ext cx="1949926" cy="1890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: Rounded Corners 4">
            <a:extLst>
              <a:ext uri="{FF2B5EF4-FFF2-40B4-BE49-F238E27FC236}">
                <a16:creationId xmlns:a16="http://schemas.microsoft.com/office/drawing/2014/main" xmlns="" id="{C6908061-09E3-41C4-AA93-9E4CCED805DC}"/>
              </a:ext>
            </a:extLst>
          </p:cNvPr>
          <p:cNvSpPr/>
          <p:nvPr/>
        </p:nvSpPr>
        <p:spPr>
          <a:xfrm>
            <a:off x="3697305" y="1143000"/>
            <a:ext cx="7960660" cy="116631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EC8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C70C878A-D67D-4A4B-908C-09DDAFEAF8EE}"/>
              </a:ext>
            </a:extLst>
          </p:cNvPr>
          <p:cNvSpPr txBox="1"/>
          <p:nvPr/>
        </p:nvSpPr>
        <p:spPr>
          <a:xfrm>
            <a:off x="3203295" y="1405786"/>
            <a:ext cx="8988705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Những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đồ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dùng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bên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được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làm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bằng</a:t>
            </a:r>
            <a:r>
              <a:rPr lang="en-US" sz="4000" b="1" dirty="0">
                <a:ln w="31750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: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5CF8A94E-31E9-4E28-A88C-D2B48BBE86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59" y="4716645"/>
            <a:ext cx="3679045" cy="10856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294781D4-890B-467D-93D7-6C3BF70554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333" y="3023816"/>
            <a:ext cx="3683353" cy="108562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808C80E2-0E3E-474A-A544-2BEF32E8C0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05" y="4823938"/>
            <a:ext cx="3679045" cy="108562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778967AF-2F7A-43D5-941F-3D9A421FBA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384" y="3023816"/>
            <a:ext cx="3683353" cy="108562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5073068" y="5058971"/>
            <a:ext cx="1175002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Đồng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4578862" y="3191706"/>
            <a:ext cx="2163414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Thủy</a:t>
            </a:r>
            <a:r>
              <a:rPr lang="en-US" sz="4000" b="1" dirty="0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 </a:t>
            </a:r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tinh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9501703" y="3179714"/>
            <a:ext cx="1324081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Nhôm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DE615E08-3E9B-4FCB-A4D6-54A49F8FC463}"/>
              </a:ext>
            </a:extLst>
          </p:cNvPr>
          <p:cNvSpPr txBox="1"/>
          <p:nvPr/>
        </p:nvSpPr>
        <p:spPr>
          <a:xfrm>
            <a:off x="9701296" y="4942195"/>
            <a:ext cx="1091646" cy="61555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4000" b="1" dirty="0" err="1">
                <a:ln w="2857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Ciel Cadena" panose="02000503000000020004" pitchFamily="50" charset="0"/>
              </a:rPr>
              <a:t>Gạch</a:t>
            </a:r>
            <a:endParaRPr lang="en-US" sz="4000" b="1" dirty="0">
              <a:ln w="28575"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iCiel Cadena" panose="02000503000000020004" pitchFamily="50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54" grpId="0"/>
      <p:bldP spid="55" grpId="0"/>
      <p:bldP spid="55" grpId="1"/>
      <p:bldP spid="56" grpId="0"/>
      <p:bldP spid="56" grpId="1"/>
      <p:bldP spid="57" grpId="0"/>
      <p:bldP spid="5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7897977"/>
          <p:cNvPicPr>
            <a:picLocks noChangeAspect="1"/>
          </p:cNvPicPr>
          <p:nvPr/>
        </p:nvPicPr>
        <p:blipFill rotWithShape="1">
          <a:blip r:embed="rId3"/>
          <a:srcRect l="3210" t="8932" r="3373" b="7127"/>
          <a:stretch/>
        </p:blipFill>
        <p:spPr>
          <a:xfrm>
            <a:off x="0" y="0"/>
            <a:ext cx="12290053" cy="6858000"/>
          </a:xfrm>
          <a:prstGeom prst="rect">
            <a:avLst/>
          </a:prstGeom>
        </p:spPr>
      </p:pic>
      <p:pic>
        <p:nvPicPr>
          <p:cNvPr id="18" name="图片 17" descr="滴管,实验,化学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874" y="5472106"/>
            <a:ext cx="909955" cy="909955"/>
          </a:xfrm>
          <a:prstGeom prst="rect">
            <a:avLst/>
          </a:prstGeom>
        </p:spPr>
      </p:pic>
      <p:pic>
        <p:nvPicPr>
          <p:cNvPr id="21" name="图片 20" descr="1-4化学作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280000">
            <a:off x="11250799" y="1983427"/>
            <a:ext cx="733425" cy="733425"/>
          </a:xfrm>
          <a:prstGeom prst="rect">
            <a:avLst/>
          </a:prstGeom>
        </p:spPr>
      </p:pic>
      <p:pic>
        <p:nvPicPr>
          <p:cNvPr id="23" name="图片 22" descr="化学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20000">
            <a:off x="-53317" y="4155661"/>
            <a:ext cx="913130" cy="91313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2705668">
            <a:off x="247519" y="4982561"/>
            <a:ext cx="1590252" cy="1889042"/>
          </a:xfrm>
          <a:prstGeom prst="rect">
            <a:avLst/>
          </a:prstGeom>
        </p:spPr>
      </p:pic>
      <p:pic>
        <p:nvPicPr>
          <p:cNvPr id="14" name="Picture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914623">
            <a:off x="139441" y="-109068"/>
            <a:ext cx="2171048" cy="24605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19322689">
            <a:off x="7850930" y="1928258"/>
            <a:ext cx="1995954" cy="14977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209446">
            <a:off x="9762107" y="-73061"/>
            <a:ext cx="2507957" cy="2213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图片 22" descr="化学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220000">
            <a:off x="2029651" y="-51849"/>
            <a:ext cx="913130" cy="913130"/>
          </a:xfrm>
          <a:prstGeom prst="rect">
            <a:avLst/>
          </a:prstGeom>
        </p:spPr>
      </p:pic>
      <p:pic>
        <p:nvPicPr>
          <p:cNvPr id="28" name="Picture 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920504">
            <a:off x="9675702" y="4651791"/>
            <a:ext cx="2680769" cy="22633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4957307" y="1139948"/>
            <a:ext cx="26677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Khoa</a:t>
            </a:r>
            <a:r>
              <a:rPr lang="en-US" sz="6000" b="1" dirty="0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 </a:t>
            </a:r>
            <a:r>
              <a:rPr lang="en-US" sz="6000" b="1" dirty="0" err="1">
                <a:solidFill>
                  <a:schemeClr val="accent6">
                    <a:lumMod val="50000"/>
                  </a:schemeClr>
                </a:solidFill>
                <a:latin typeface="UTM Deutsch Gothic" panose="02040603050506020204" pitchFamily="18" charset="0"/>
              </a:rPr>
              <a:t>học</a:t>
            </a:r>
            <a:endParaRPr lang="en-US" sz="6000" b="1" dirty="0">
              <a:solidFill>
                <a:schemeClr val="accent6">
                  <a:lumMod val="50000"/>
                </a:schemeClr>
              </a:solidFill>
              <a:latin typeface="UTM Deutsch Gothic" panose="020406030505060202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818765" y="2053270"/>
            <a:ext cx="82569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100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và</a:t>
            </a:r>
            <a:endParaRPr lang="en-US" sz="100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accent4">
                  <a:lumMod val="75000"/>
                </a:schemeClr>
              </a:solidFill>
              <a:latin typeface="UTM A&amp;S Graceland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054914" y="3425432"/>
            <a:ext cx="82569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100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kim</a:t>
            </a:r>
            <a:r>
              <a:rPr lang="en-US" sz="100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100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10000" kern="10" dirty="0" err="1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accent4">
                    <a:lumMod val="75000"/>
                  </a:schemeClr>
                </a:solidFill>
                <a:latin typeface="UTM A&amp;S Graceland" panose="02040603050506020204" pitchFamily="18" charset="0"/>
                <a:cs typeface="Times New Roman" panose="02020603050405020304" pitchFamily="18" charset="0"/>
              </a:rPr>
              <a:t>đồng</a:t>
            </a:r>
            <a:endParaRPr lang="en-US" sz="10000" kern="10" dirty="0">
              <a:ln w="12700">
                <a:solidFill>
                  <a:schemeClr val="tx1"/>
                </a:solidFill>
                <a:round/>
                <a:headEnd/>
                <a:tailEnd/>
              </a:ln>
              <a:solidFill>
                <a:schemeClr val="accent4">
                  <a:lumMod val="75000"/>
                </a:schemeClr>
              </a:solidFill>
              <a:latin typeface="UTM A&amp;S Graceland" panose="020406030505060202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272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28"/>
          <p:cNvGrpSpPr/>
          <p:nvPr/>
        </p:nvGrpSpPr>
        <p:grpSpPr>
          <a:xfrm>
            <a:off x="112395" y="-357585"/>
            <a:ext cx="12079605" cy="7524750"/>
            <a:chOff x="230" y="-469"/>
            <a:chExt cx="19023" cy="11850"/>
          </a:xfrm>
        </p:grpSpPr>
        <p:grpSp>
          <p:nvGrpSpPr>
            <p:cNvPr id="11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18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21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2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2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2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29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30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31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1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8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895148" y="2387317"/>
            <a:ext cx="10825035" cy="2880276"/>
          </a:xfrm>
          <a:prstGeom prst="rect">
            <a:avLst/>
          </a:prstGeom>
        </p:spPr>
      </p:pic>
      <p:grpSp>
        <p:nvGrpSpPr>
          <p:cNvPr id="12" name="组合 50"/>
          <p:cNvGrpSpPr/>
          <p:nvPr/>
        </p:nvGrpSpPr>
        <p:grpSpPr>
          <a:xfrm>
            <a:off x="1586911" y="2952116"/>
            <a:ext cx="9506477" cy="1885907"/>
            <a:chOff x="1046600" y="2863696"/>
            <a:chExt cx="5863941" cy="1686672"/>
          </a:xfrm>
        </p:grpSpPr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1046600" y="2863696"/>
              <a:ext cx="5863941" cy="1183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9pPr>
            </a:lstStyle>
            <a:p>
              <a:pPr algn="ctr">
                <a:defRPr/>
              </a:pPr>
              <a:r>
                <a:rPr lang="en-US" altLang="zh-CN" sz="8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Nguồn</a:t>
              </a:r>
              <a:r>
                <a:rPr lang="en-US" altLang="zh-CN" sz="8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8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gốc</a:t>
              </a:r>
              <a:r>
                <a:rPr lang="en-US" altLang="zh-CN" sz="8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8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của</a:t>
              </a:r>
              <a:r>
                <a:rPr lang="en-US" altLang="zh-CN" sz="8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8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merican Sans" panose="02040603050506020204" pitchFamily="18" charset="0"/>
                  <a:ea typeface="+mn-ea"/>
                  <a:cs typeface="+mn-ea"/>
                  <a:sym typeface="+mn-lt"/>
                </a:rPr>
                <a:t>đồng</a:t>
              </a:r>
              <a:endParaRPr lang="zh-CN" altLang="en-US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UTM American Sans" panose="02040603050506020204" pitchFamily="18" charset="0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52"/>
            <p:cNvSpPr/>
            <p:nvPr/>
          </p:nvSpPr>
          <p:spPr>
            <a:xfrm>
              <a:off x="2638269" y="3073040"/>
              <a:ext cx="295290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endParaRPr lang="zh-CN" altLang="en-US" sz="60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7" name="图片 5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12" b="67495"/>
          <a:stretch>
            <a:fillRect/>
          </a:stretch>
        </p:blipFill>
        <p:spPr>
          <a:xfrm>
            <a:off x="5863172" y="816767"/>
            <a:ext cx="953953" cy="1122002"/>
          </a:xfrm>
          <a:prstGeom prst="rect">
            <a:avLst/>
          </a:prstGeom>
        </p:spPr>
      </p:pic>
      <p:pic>
        <p:nvPicPr>
          <p:cNvPr id="24" name="Picture 4" descr="pikachu transparent - Online Discount Shop for Electronics, Apparel, Toys,  Books, Games, Computers, Shoes, Jewelry, Watches, Baby Products, Sports &amp;amp;  Outdoors, Office Products, Bed &amp;amp; Bath, Furniture, Tools, Hardware,  Automotive Parts, Accessories">
            <a:extLst>
              <a:ext uri="{FF2B5EF4-FFF2-40B4-BE49-F238E27FC236}">
                <a16:creationId xmlns:a16="http://schemas.microsoft.com/office/drawing/2014/main" xmlns="" id="{29228B74-8127-44F7-AA2B-1D20AFEAB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3333" r="8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368" y="3702173"/>
            <a:ext cx="3060867" cy="313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9605" cy="7524750"/>
            <a:chOff x="230" y="-469"/>
            <a:chExt cx="19023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14"/>
          <p:cNvGrpSpPr/>
          <p:nvPr/>
        </p:nvGrpSpPr>
        <p:grpSpPr>
          <a:xfrm>
            <a:off x="850858" y="2058178"/>
            <a:ext cx="10725973" cy="2023966"/>
            <a:chOff x="577516" y="2189747"/>
            <a:chExt cx="4529412" cy="2791327"/>
          </a:xfrm>
        </p:grpSpPr>
        <p:sp>
          <p:nvSpPr>
            <p:cNvPr id="41" name="圆角矩形 1"/>
            <p:cNvSpPr/>
            <p:nvPr/>
          </p:nvSpPr>
          <p:spPr>
            <a:xfrm>
              <a:off x="577516" y="2189747"/>
              <a:ext cx="4529412" cy="2791327"/>
            </a:xfrm>
            <a:prstGeom prst="round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42" name="矩形: 圆角 2"/>
            <p:cNvSpPr/>
            <p:nvPr/>
          </p:nvSpPr>
          <p:spPr>
            <a:xfrm>
              <a:off x="703386" y="2362200"/>
              <a:ext cx="4283228" cy="2448951"/>
            </a:xfrm>
            <a:prstGeom prst="roundRect">
              <a:avLst/>
            </a:prstGeom>
            <a:noFill/>
            <a:ln w="28575">
              <a:solidFill>
                <a:srgbClr val="EC9DAE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33717" y="2308341"/>
            <a:ext cx="113103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0" dirty="0">
                <a:solidFill>
                  <a:srgbClr val="FF0000"/>
                </a:solidFill>
                <a:latin typeface="SVN-Shintia Script" panose="02000804000000020003" pitchFamily="2" charset="0"/>
              </a:rPr>
              <a:t>Theo </a:t>
            </a:r>
            <a:r>
              <a:rPr lang="en-US" sz="9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em</a:t>
            </a:r>
            <a:r>
              <a:rPr lang="en-US" sz="9000" dirty="0">
                <a:solidFill>
                  <a:srgbClr val="FF0000"/>
                </a:solidFill>
                <a:latin typeface="SVN-Shintia Script" panose="02000804000000020003" pitchFamily="2" charset="0"/>
              </a:rPr>
              <a:t>, </a:t>
            </a:r>
            <a:r>
              <a:rPr lang="en-US" sz="9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đồng</a:t>
            </a:r>
            <a:r>
              <a:rPr lang="en-US" sz="9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9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có</a:t>
            </a:r>
            <a:r>
              <a:rPr lang="en-US" sz="9000" dirty="0">
                <a:solidFill>
                  <a:srgbClr val="FF0000"/>
                </a:solidFill>
                <a:latin typeface="SVN-Shintia Script" panose="02000804000000020003" pitchFamily="2" charset="0"/>
              </a:rPr>
              <a:t> ở </a:t>
            </a:r>
            <a:r>
              <a:rPr lang="en-US" sz="9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đâu</a:t>
            </a:r>
            <a:r>
              <a:rPr lang="en-US" sz="9000" dirty="0">
                <a:solidFill>
                  <a:srgbClr val="FF0000"/>
                </a:solidFill>
                <a:latin typeface="SVN-Shintia Script" panose="02000804000000020003" pitchFamily="2" charset="0"/>
              </a:rPr>
              <a:t>?</a:t>
            </a:r>
          </a:p>
        </p:txBody>
      </p:sp>
      <p:pic>
        <p:nvPicPr>
          <p:cNvPr id="28" name="Picture 4"/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 r="2051"/>
          <a:stretch/>
        </p:blipFill>
        <p:spPr>
          <a:xfrm>
            <a:off x="438724" y="4830650"/>
            <a:ext cx="11255971" cy="116765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472962" y="662198"/>
            <a:ext cx="844173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Đồng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là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một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trong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những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kim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loại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được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</a:p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con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người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tìm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ra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sớm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nhất</a:t>
            </a:r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UTM Isadora" panose="02040603050506020204" pitchFamily="18" charset="0"/>
              </a:rPr>
              <a:t>.</a:t>
            </a:r>
          </a:p>
        </p:txBody>
      </p:sp>
      <p:pic>
        <p:nvPicPr>
          <p:cNvPr id="45" name="Picture 2" descr="Quặng đồng - Nam Hoa Corporati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927" y="1834990"/>
            <a:ext cx="4350599" cy="2810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Khai Thác Quặng Đồng | CÔNG TY CỔ PHẦN TẬP ĐOÀN NGỌC THIÊN GLOBAL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687" y="1823133"/>
            <a:ext cx="4304825" cy="2834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367551" y="4756436"/>
            <a:ext cx="8755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sym typeface="Wingdings" panose="05000000000000000000" pitchFamily="2" charset="2"/>
              </a:rPr>
              <a:t> 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5287" y="4880705"/>
            <a:ext cx="104315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Đồng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kim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loại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có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thể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tìm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thấy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tự</a:t>
            </a:r>
            <a:r>
              <a:rPr lang="en-US" sz="2800" b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nhiên.Nhưng phần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lớn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đồng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được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chế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tạo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quặng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đồng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lẫn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với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số</a:t>
            </a:r>
            <a:r>
              <a:rPr lang="en-US" sz="2800" b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chất </a:t>
            </a:r>
            <a:r>
              <a:rPr lang="en-US" sz="2800" b="1" dirty="0" err="1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khác</a:t>
            </a:r>
            <a:r>
              <a:rPr lang="en-US" sz="2800" b="1" dirty="0">
                <a:solidFill>
                  <a:schemeClr val="bg1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. </a:t>
            </a:r>
            <a:endParaRPr lang="en-US" sz="2800" b="1" dirty="0">
              <a:solidFill>
                <a:schemeClr val="bg1"/>
              </a:solidFill>
              <a:latin typeface="UTM Isadora" panose="020406030505060202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52" grpId="0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8"/>
          <p:cNvGrpSpPr/>
          <p:nvPr/>
        </p:nvGrpSpPr>
        <p:grpSpPr>
          <a:xfrm>
            <a:off x="195118" y="-282542"/>
            <a:ext cx="12079605" cy="7524750"/>
            <a:chOff x="230" y="-469"/>
            <a:chExt cx="19023" cy="11850"/>
          </a:xfrm>
        </p:grpSpPr>
        <p:grpSp>
          <p:nvGrpSpPr>
            <p:cNvPr id="27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34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37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8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9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0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41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42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43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5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36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32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椭圆 29"/>
          <p:cNvSpPr/>
          <p:nvPr/>
        </p:nvSpPr>
        <p:spPr>
          <a:xfrm>
            <a:off x="5615257" y="740253"/>
            <a:ext cx="1183877" cy="10224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D3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6" r="51909" b="67495"/>
          <a:stretch>
            <a:fillRect/>
          </a:stretch>
        </p:blipFill>
        <p:spPr>
          <a:xfrm>
            <a:off x="5807659" y="718876"/>
            <a:ext cx="918116" cy="981004"/>
          </a:xfrm>
          <a:prstGeom prst="rect">
            <a:avLst/>
          </a:prstGeom>
        </p:spPr>
      </p:pic>
      <p:pic>
        <p:nvPicPr>
          <p:cNvPr id="44" name="Picture 12" descr="File - Bulbasaur001 - Pokemon Bulbasaur Png, Transparent Png -  1600x1216(#6086202) - PngFind">
            <a:extLst>
              <a:ext uri="{FF2B5EF4-FFF2-40B4-BE49-F238E27FC236}">
                <a16:creationId xmlns:a16="http://schemas.microsoft.com/office/drawing/2014/main" xmlns="" id="{93B2AE3B-C52C-4D7E-83F0-ECA4E08A6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785" b="100000" l="0" r="100000">
                        <a14:foregroundMark x1="8571" y1="45756" x2="8571" y2="45756"/>
                        <a14:foregroundMark x1="6071" y1="45491" x2="16190" y2="52785"/>
                        <a14:foregroundMark x1="40000" y1="46021" x2="53690" y2="61141"/>
                        <a14:foregroundMark x1="34286" y1="46684" x2="50238" y2="58753"/>
                        <a14:foregroundMark x1="43095" y1="50133" x2="53571" y2="57427"/>
                        <a14:foregroundMark x1="45238" y1="48143" x2="51071" y2="53050"/>
                        <a14:foregroundMark x1="33214" y1="52918" x2="51071" y2="62865"/>
                        <a14:foregroundMark x1="4524" y1="49469" x2="12500" y2="57029"/>
                        <a14:foregroundMark x1="18452" y1="88196" x2="18452" y2="88196"/>
                        <a14:foregroundMark x1="25000" y1="90186" x2="25000" y2="90186"/>
                        <a14:foregroundMark x1="49405" y1="93501" x2="49405" y2="93501"/>
                        <a14:foregroundMark x1="42738" y1="86870" x2="42738" y2="86870"/>
                        <a14:foregroundMark x1="74524" y1="90981" x2="74524" y2="90981"/>
                        <a14:foregroundMark x1="71429" y1="90053" x2="71429" y2="9005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41675" y="4648006"/>
            <a:ext cx="2480787" cy="2226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图片 4" descr="烧瓶,实验,化学,科学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819344">
            <a:off x="11261122" y="5930154"/>
            <a:ext cx="775335" cy="775335"/>
          </a:xfrm>
          <a:prstGeom prst="rect">
            <a:avLst/>
          </a:prstGeom>
        </p:spPr>
      </p:pic>
      <p:pic>
        <p:nvPicPr>
          <p:cNvPr id="46" name="Picture 3"/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3142" y="1749670"/>
            <a:ext cx="11533215" cy="3526397"/>
          </a:xfrm>
          <a:prstGeom prst="rect">
            <a:avLst/>
          </a:prstGeom>
        </p:spPr>
      </p:pic>
      <p:grpSp>
        <p:nvGrpSpPr>
          <p:cNvPr id="24" name="组合 50"/>
          <p:cNvGrpSpPr/>
          <p:nvPr/>
        </p:nvGrpSpPr>
        <p:grpSpPr>
          <a:xfrm>
            <a:off x="2066774" y="1590770"/>
            <a:ext cx="9766643" cy="4524315"/>
            <a:chOff x="237703" y="1657472"/>
            <a:chExt cx="9766643" cy="4524315"/>
          </a:xfrm>
        </p:grpSpPr>
        <p:sp>
          <p:nvSpPr>
            <p:cNvPr id="25" name="文本框 1"/>
            <p:cNvSpPr txBox="1">
              <a:spLocks noChangeArrowheads="1"/>
            </p:cNvSpPr>
            <p:nvPr/>
          </p:nvSpPr>
          <p:spPr bwMode="auto">
            <a:xfrm>
              <a:off x="237703" y="1657472"/>
              <a:ext cx="9766643" cy="4524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9pPr>
            </a:lstStyle>
            <a:p>
              <a:pPr>
                <a:defRPr/>
              </a:pP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Tính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chất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của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đồng</a:t>
              </a:r>
              <a:endParaRPr lang="en-US" altLang="zh-CN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  <a:ea typeface="+mn-ea"/>
                <a:cs typeface="+mn-ea"/>
                <a:sym typeface="+mn-lt"/>
              </a:endParaRPr>
            </a:p>
            <a:p>
              <a:pPr>
                <a:defRPr/>
              </a:pP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và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hợp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kim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của</a:t>
              </a:r>
              <a:r>
                <a:rPr lang="en-US" altLang="zh-CN" sz="9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96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đồng</a:t>
              </a:r>
              <a:endParaRPr lang="zh-CN" alt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矩形 52"/>
            <p:cNvSpPr/>
            <p:nvPr/>
          </p:nvSpPr>
          <p:spPr>
            <a:xfrm>
              <a:off x="2638269" y="3073040"/>
              <a:ext cx="295290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endParaRPr lang="zh-CN" altLang="en-US" sz="60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90944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71367" y="-277575"/>
            <a:ext cx="12079605" cy="7524750"/>
            <a:chOff x="230" y="-469"/>
            <a:chExt cx="19023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83" y="2481732"/>
            <a:ext cx="5032262" cy="3354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387350" y="949751"/>
            <a:ext cx="117702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Em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hãy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quan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sát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hình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và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kết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hợp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với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hiểu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biết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của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mình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,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cho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biết</a:t>
            </a:r>
            <a:r>
              <a:rPr lang="en-US" sz="3500" b="1" dirty="0">
                <a:solidFill>
                  <a:srgbClr val="FF0000"/>
                </a:solidFill>
                <a:latin typeface="UTM Isadora" panose="02040603050506020204" pitchFamily="18" charset="0"/>
                <a:sym typeface="Wingdings" panose="05000000000000000000" pitchFamily="2" charset="2"/>
              </a:rPr>
              <a:t>: </a:t>
            </a:r>
            <a:endParaRPr lang="en-US" sz="3500" b="1" dirty="0">
              <a:solidFill>
                <a:srgbClr val="FF0000"/>
              </a:solidFill>
              <a:latin typeface="UTM Isadora" panose="02040603050506020204" pitchFamily="18" charset="0"/>
            </a:endParaRPr>
          </a:p>
        </p:txBody>
      </p:sp>
      <p:pic>
        <p:nvPicPr>
          <p:cNvPr id="19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391" y="1744059"/>
            <a:ext cx="1466617" cy="146661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08460" y="2294247"/>
            <a:ext cx="17027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UTM Isadora" panose="02040603050506020204" pitchFamily="18" charset="0"/>
              </a:rPr>
              <a:t>Màu</a:t>
            </a:r>
            <a:r>
              <a:rPr lang="en-US" sz="3000" b="1" dirty="0">
                <a:latin typeface="UTM Isadora" panose="02040603050506020204" pitchFamily="18" charset="0"/>
              </a:rPr>
              <a:t> </a:t>
            </a:r>
            <a:r>
              <a:rPr lang="en-US" sz="3000" b="1" dirty="0" err="1">
                <a:latin typeface="UTM Isadora" panose="02040603050506020204" pitchFamily="18" charset="0"/>
              </a:rPr>
              <a:t>sắc</a:t>
            </a:r>
            <a:endParaRPr lang="en-US" sz="3000" b="1" dirty="0">
              <a:latin typeface="UTM Isadora" panose="02040603050506020204" pitchFamily="18" charset="0"/>
            </a:endParaRPr>
          </a:p>
        </p:txBody>
      </p:sp>
      <p:pic>
        <p:nvPicPr>
          <p:cNvPr id="21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36" y="2420712"/>
            <a:ext cx="1466617" cy="146661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861105" y="2970900"/>
            <a:ext cx="17059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UTM Isadora" panose="02040603050506020204" pitchFamily="18" charset="0"/>
              </a:rPr>
              <a:t>Độ</a:t>
            </a:r>
            <a:r>
              <a:rPr lang="en-US" sz="3000" b="1" dirty="0">
                <a:latin typeface="UTM Isadora" panose="02040603050506020204" pitchFamily="18" charset="0"/>
              </a:rPr>
              <a:t> </a:t>
            </a:r>
            <a:r>
              <a:rPr lang="en-US" sz="3000" b="1" dirty="0" err="1">
                <a:latin typeface="UTM Isadora" panose="02040603050506020204" pitchFamily="18" charset="0"/>
              </a:rPr>
              <a:t>sáng</a:t>
            </a:r>
            <a:endParaRPr lang="en-US" sz="3000" b="1" dirty="0">
              <a:latin typeface="UTM Isadora" panose="02040603050506020204" pitchFamily="18" charset="0"/>
            </a:endParaRPr>
          </a:p>
        </p:txBody>
      </p:sp>
      <p:pic>
        <p:nvPicPr>
          <p:cNvPr id="28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344" y="4758531"/>
            <a:ext cx="1466617" cy="146661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144413" y="5308719"/>
            <a:ext cx="16946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UTM Isadora" panose="02040603050506020204" pitchFamily="18" charset="0"/>
              </a:rPr>
              <a:t>Tính</a:t>
            </a:r>
            <a:r>
              <a:rPr lang="en-US" sz="3000" b="1" dirty="0">
                <a:latin typeface="UTM Isadora" panose="02040603050506020204" pitchFamily="18" charset="0"/>
              </a:rPr>
              <a:t> </a:t>
            </a:r>
            <a:r>
              <a:rPr lang="en-US" sz="3000" b="1" dirty="0" err="1">
                <a:latin typeface="UTM Isadora" panose="02040603050506020204" pitchFamily="18" charset="0"/>
              </a:rPr>
              <a:t>dẻo</a:t>
            </a:r>
            <a:endParaRPr lang="en-US" sz="3000" b="1" dirty="0">
              <a:latin typeface="UTM Isadora" panose="02040603050506020204" pitchFamily="18" charset="0"/>
            </a:endParaRPr>
          </a:p>
        </p:txBody>
      </p:sp>
      <p:pic>
        <p:nvPicPr>
          <p:cNvPr id="31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80" y="5281528"/>
            <a:ext cx="1466617" cy="14666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242449" y="5831716"/>
            <a:ext cx="19575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UTM Isadora" panose="02040603050506020204" pitchFamily="18" charset="0"/>
              </a:rPr>
              <a:t>Tính</a:t>
            </a:r>
            <a:r>
              <a:rPr lang="en-US" sz="3000" b="1" dirty="0">
                <a:latin typeface="UTM Isadora" panose="02040603050506020204" pitchFamily="18" charset="0"/>
              </a:rPr>
              <a:t> </a:t>
            </a:r>
            <a:r>
              <a:rPr lang="en-US" sz="3000" b="1" dirty="0" err="1">
                <a:latin typeface="UTM Isadora" panose="02040603050506020204" pitchFamily="18" charset="0"/>
              </a:rPr>
              <a:t>cứng</a:t>
            </a:r>
            <a:endParaRPr lang="en-US" sz="3000" b="1" dirty="0">
              <a:latin typeface="UTM Isadora" panose="02040603050506020204" pitchFamily="18" charset="0"/>
            </a:endParaRPr>
          </a:p>
        </p:txBody>
      </p:sp>
      <p:pic>
        <p:nvPicPr>
          <p:cNvPr id="33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20" y="3296524"/>
            <a:ext cx="1466617" cy="146661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139789" y="3846712"/>
            <a:ext cx="146706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err="1">
                <a:latin typeface="UTM Isadora" panose="02040603050506020204" pitchFamily="18" charset="0"/>
              </a:rPr>
              <a:t>Độ</a:t>
            </a:r>
            <a:r>
              <a:rPr lang="en-US" sz="3000" b="1" dirty="0">
                <a:latin typeface="UTM Isadora" panose="02040603050506020204" pitchFamily="18" charset="0"/>
              </a:rPr>
              <a:t> </a:t>
            </a:r>
            <a:r>
              <a:rPr lang="en-US" sz="3000" b="1" dirty="0" err="1">
                <a:latin typeface="UTM Isadora" panose="02040603050506020204" pitchFamily="18" charset="0"/>
              </a:rPr>
              <a:t>bền</a:t>
            </a:r>
            <a:endParaRPr lang="en-US" sz="3000" b="1" dirty="0">
              <a:latin typeface="UTM Isadora" panose="0204060305050602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4037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30" grpId="0"/>
      <p:bldP spid="32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6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94" y="1658687"/>
            <a:ext cx="5032262" cy="3354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09" y="662184"/>
            <a:ext cx="1232646" cy="123264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57707" y="1029917"/>
            <a:ext cx="271901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Màu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đỏ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nâu</a:t>
            </a:r>
            <a:endParaRPr lang="en-US" sz="3500" b="1" dirty="0">
              <a:latin typeface="UTM Isadora" panose="02040603050506020204" pitchFamily="18" charset="0"/>
            </a:endParaRPr>
          </a:p>
        </p:txBody>
      </p:sp>
      <p:pic>
        <p:nvPicPr>
          <p:cNvPr id="20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045" y="1805248"/>
            <a:ext cx="1232646" cy="123264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07143" y="2121465"/>
            <a:ext cx="252505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Có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ánh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kim</a:t>
            </a:r>
            <a:endParaRPr lang="en-US" sz="3500" b="1" dirty="0">
              <a:latin typeface="UTM Isadora" panose="02040603050506020204" pitchFamily="18" charset="0"/>
            </a:endParaRPr>
          </a:p>
        </p:txBody>
      </p:sp>
      <p:pic>
        <p:nvPicPr>
          <p:cNvPr id="22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78" y="2968327"/>
            <a:ext cx="1232646" cy="123264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956942" y="2999875"/>
            <a:ext cx="553388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Dẻo</a:t>
            </a:r>
            <a:r>
              <a:rPr lang="en-US" sz="3500" b="1" dirty="0">
                <a:latin typeface="UTM Isadora" panose="02040603050506020204" pitchFamily="18" charset="0"/>
              </a:rPr>
              <a:t>, </a:t>
            </a:r>
            <a:r>
              <a:rPr lang="en-US" sz="3500" b="1" dirty="0" err="1">
                <a:latin typeface="UTM Isadora" panose="02040603050506020204" pitchFamily="18" charset="0"/>
              </a:rPr>
              <a:t>dễ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uốn</a:t>
            </a:r>
            <a:r>
              <a:rPr lang="en-US" sz="3500" b="1" dirty="0">
                <a:latin typeface="UTM Isadora" panose="02040603050506020204" pitchFamily="18" charset="0"/>
              </a:rPr>
              <a:t>, </a:t>
            </a:r>
            <a:r>
              <a:rPr lang="en-US" sz="3500" b="1" dirty="0" err="1">
                <a:latin typeface="UTM Isadora" panose="02040603050506020204" pitchFamily="18" charset="0"/>
              </a:rPr>
              <a:t>dễ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dát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mỏng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</a:p>
          <a:p>
            <a:r>
              <a:rPr lang="en-US" sz="3500" b="1" dirty="0" err="1">
                <a:latin typeface="UTM Isadora" panose="02040603050506020204" pitchFamily="18" charset="0"/>
              </a:rPr>
              <a:t>và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kéo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thành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sợi</a:t>
            </a:r>
            <a:endParaRPr lang="en-US" sz="3500" b="1" dirty="0">
              <a:latin typeface="UTM Isadora" panose="02040603050506020204" pitchFamily="18" charset="0"/>
            </a:endParaRPr>
          </a:p>
        </p:txBody>
      </p:sp>
      <p:pic>
        <p:nvPicPr>
          <p:cNvPr id="30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596" y="4102692"/>
            <a:ext cx="1232646" cy="123264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227835" y="4580970"/>
            <a:ext cx="45368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Không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cứng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bằng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sắt</a:t>
            </a:r>
            <a:endParaRPr lang="en-US" sz="3500" b="1" dirty="0">
              <a:latin typeface="UTM Isadora" panose="02040603050506020204" pitchFamily="18" charset="0"/>
            </a:endParaRPr>
          </a:p>
        </p:txBody>
      </p:sp>
      <p:pic>
        <p:nvPicPr>
          <p:cNvPr id="32" name="图片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419" y="5266579"/>
            <a:ext cx="1232646" cy="123264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608311" y="5579618"/>
            <a:ext cx="7247497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Rất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bền</a:t>
            </a:r>
            <a:r>
              <a:rPr lang="en-US" sz="3500" b="1" dirty="0">
                <a:latin typeface="UTM Isadora" panose="02040603050506020204" pitchFamily="18" charset="0"/>
              </a:rPr>
              <a:t>; </a:t>
            </a:r>
            <a:r>
              <a:rPr lang="en-US" sz="3500" b="1" dirty="0" err="1">
                <a:latin typeface="UTM Isadora" panose="02040603050506020204" pitchFamily="18" charset="0"/>
              </a:rPr>
              <a:t>dẫn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điện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và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dẫn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nhiệt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tốt</a:t>
            </a:r>
            <a:r>
              <a:rPr lang="en-US" sz="3500" b="1" dirty="0">
                <a:latin typeface="UTM Isadora" panose="02040603050506020204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853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8" grpId="0"/>
      <p:bldP spid="31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6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5" y="936625"/>
            <a:ext cx="3524230" cy="265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501" y="936625"/>
            <a:ext cx="3544744" cy="265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33035" y="3699862"/>
            <a:ext cx="2909771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Đồng</a:t>
            </a:r>
            <a:r>
              <a:rPr lang="en-US" sz="3500" b="1" dirty="0">
                <a:latin typeface="UTM Isadora" panose="02040603050506020204" pitchFamily="18" charset="0"/>
              </a:rPr>
              <a:t> – </a:t>
            </a:r>
            <a:r>
              <a:rPr lang="en-US" sz="3500" b="1" dirty="0" err="1">
                <a:latin typeface="UTM Isadora" panose="02040603050506020204" pitchFamily="18" charset="0"/>
              </a:rPr>
              <a:t>thiếc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1918" y="3667443"/>
            <a:ext cx="521649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err="1">
                <a:latin typeface="UTM Isadora" panose="02040603050506020204" pitchFamily="18" charset="0"/>
              </a:rPr>
              <a:t>Đồng</a:t>
            </a:r>
            <a:r>
              <a:rPr lang="en-US" sz="3500" b="1" dirty="0">
                <a:latin typeface="UTM Isadora" panose="02040603050506020204" pitchFamily="18" charset="0"/>
              </a:rPr>
              <a:t> – </a:t>
            </a:r>
            <a:r>
              <a:rPr lang="en-US" sz="3500" b="1" dirty="0" err="1">
                <a:latin typeface="UTM Isadora" panose="02040603050506020204" pitchFamily="18" charset="0"/>
              </a:rPr>
              <a:t>kẽm</a:t>
            </a:r>
            <a:r>
              <a:rPr lang="en-US" sz="3500" b="1" dirty="0">
                <a:latin typeface="UTM Isadora" panose="02040603050506020204" pitchFamily="18" charset="0"/>
              </a:rPr>
              <a:t> (</a:t>
            </a:r>
            <a:r>
              <a:rPr lang="en-US" sz="3500" b="1" dirty="0" err="1">
                <a:latin typeface="UTM Isadora" panose="02040603050506020204" pitchFamily="18" charset="0"/>
              </a:rPr>
              <a:t>đồng</a:t>
            </a:r>
            <a:r>
              <a:rPr lang="en-US" sz="3500" b="1" dirty="0">
                <a:latin typeface="UTM Isadora" panose="02040603050506020204" pitchFamily="18" charset="0"/>
              </a:rPr>
              <a:t> </a:t>
            </a:r>
            <a:r>
              <a:rPr lang="en-US" sz="3500" b="1" dirty="0" err="1">
                <a:latin typeface="UTM Isadora" panose="02040603050506020204" pitchFamily="18" charset="0"/>
              </a:rPr>
              <a:t>thau</a:t>
            </a:r>
            <a:r>
              <a:rPr lang="en-US" sz="3500" b="1" dirty="0">
                <a:latin typeface="UTM Isadora" panose="02040603050506020204" pitchFamily="18" charset="0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212" y="4645847"/>
            <a:ext cx="11220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Đồng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–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thiếc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và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đồng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–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kẽm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(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đồng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thau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)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đều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hợp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kim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của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Sofia" panose="02040603050506020204" pitchFamily="18" charset="0"/>
              </a:rPr>
              <a:t>đồng</a:t>
            </a:r>
            <a:r>
              <a:rPr lang="en-US" sz="4000" b="1" dirty="0">
                <a:solidFill>
                  <a:srgbClr val="FF0000"/>
                </a:solidFill>
                <a:latin typeface="SVN-Sofia" panose="02040603050506020204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64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9605" cy="7524750"/>
            <a:chOff x="230" y="-469"/>
            <a:chExt cx="19023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3" cy="10414"/>
              <a:chOff x="230" y="213"/>
              <a:chExt cx="19023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3" cy="10299"/>
                <a:chOff x="230" y="213"/>
                <a:chExt cx="19023" cy="10299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788" y="6875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4"/>
          <p:cNvGrpSpPr/>
          <p:nvPr/>
        </p:nvGrpSpPr>
        <p:grpSpPr>
          <a:xfrm>
            <a:off x="813013" y="2117373"/>
            <a:ext cx="10725973" cy="2023966"/>
            <a:chOff x="577516" y="2189747"/>
            <a:chExt cx="4529412" cy="2791327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8" name="圆角矩形 1"/>
            <p:cNvSpPr/>
            <p:nvPr/>
          </p:nvSpPr>
          <p:spPr>
            <a:xfrm>
              <a:off x="577516" y="2189747"/>
              <a:ext cx="4529412" cy="2791327"/>
            </a:xfrm>
            <a:prstGeom prst="roundRect">
              <a:avLst/>
            </a:prstGeom>
            <a:grpFill/>
            <a:ln>
              <a:solidFill>
                <a:srgbClr val="F5D1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9" name="矩形: 圆角 2"/>
            <p:cNvSpPr/>
            <p:nvPr/>
          </p:nvSpPr>
          <p:spPr>
            <a:xfrm>
              <a:off x="703386" y="2362200"/>
              <a:ext cx="4283228" cy="2448951"/>
            </a:xfrm>
            <a:prstGeom prst="roundRect">
              <a:avLst/>
            </a:prstGeom>
            <a:grpFill/>
            <a:ln w="28575">
              <a:solidFill>
                <a:srgbClr val="EC9DAE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788202" y="2242417"/>
            <a:ext cx="108512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Hợp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kim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của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đồng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có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màu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sắc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và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tính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chất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như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thế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SVN-Shintia Script" panose="02000804000000020003" pitchFamily="2" charset="0"/>
              </a:rPr>
              <a:t>nào</a:t>
            </a:r>
            <a:r>
              <a:rPr lang="en-US" sz="6000" dirty="0">
                <a:solidFill>
                  <a:srgbClr val="FF0000"/>
                </a:solidFill>
                <a:latin typeface="SVN-Shintia Script" panose="02000804000000020003" pitchFamily="2" charset="0"/>
              </a:rPr>
              <a:t>?</a:t>
            </a:r>
          </a:p>
        </p:txBody>
      </p:sp>
      <p:grpSp>
        <p:nvGrpSpPr>
          <p:cNvPr id="21" name="Group 6"/>
          <p:cNvGrpSpPr/>
          <p:nvPr/>
        </p:nvGrpSpPr>
        <p:grpSpPr>
          <a:xfrm>
            <a:off x="805120" y="967963"/>
            <a:ext cx="5201811" cy="3086941"/>
            <a:chOff x="0" y="0"/>
            <a:chExt cx="1995844" cy="2105036"/>
          </a:xfrm>
        </p:grpSpPr>
        <p:sp>
          <p:nvSpPr>
            <p:cNvPr id="22" name="Freeform 7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28" name="Freeform 8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</p:grpSp>
      <p:grpSp>
        <p:nvGrpSpPr>
          <p:cNvPr id="30" name="Group 10"/>
          <p:cNvGrpSpPr/>
          <p:nvPr/>
        </p:nvGrpSpPr>
        <p:grpSpPr>
          <a:xfrm>
            <a:off x="6336821" y="961344"/>
            <a:ext cx="5201811" cy="3086941"/>
            <a:chOff x="0" y="0"/>
            <a:chExt cx="1995844" cy="2105036"/>
          </a:xfrm>
        </p:grpSpPr>
        <p:sp>
          <p:nvSpPr>
            <p:cNvPr id="31" name="Freeform 11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2" name="Freeform 12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33" name="TextBox 32"/>
          <p:cNvSpPr txBox="1"/>
          <p:nvPr/>
        </p:nvSpPr>
        <p:spPr>
          <a:xfrm>
            <a:off x="1404027" y="1301594"/>
            <a:ext cx="4090780" cy="24314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800" dirty="0" err="1">
                <a:latin typeface="SVN-Candy Script"/>
              </a:rPr>
              <a:t>Hợp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kim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của</a:t>
            </a:r>
            <a:r>
              <a:rPr lang="en-US" sz="3800" dirty="0">
                <a:latin typeface="SVN-Candy Script"/>
              </a:rPr>
              <a:t> </a:t>
            </a:r>
            <a:endParaRPr lang="en-US">
              <a:latin typeface="SVN-Candy Script"/>
            </a:endParaRPr>
          </a:p>
          <a:p>
            <a:r>
              <a:rPr lang="en-US" sz="3800" dirty="0" err="1">
                <a:latin typeface="SVN-Candy Script"/>
              </a:rPr>
              <a:t>đồng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với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thiếc</a:t>
            </a:r>
            <a:r>
              <a:rPr lang="en-US" sz="3800" dirty="0">
                <a:latin typeface="SVN-Candy Script"/>
              </a:rPr>
              <a:t> </a:t>
            </a:r>
            <a:endParaRPr lang="en-US"/>
          </a:p>
          <a:p>
            <a:r>
              <a:rPr lang="en-US" sz="3800" dirty="0">
                <a:latin typeface="SVN-Candy Script"/>
              </a:rPr>
              <a:t>(</a:t>
            </a:r>
            <a:r>
              <a:rPr lang="en-US" sz="3800" dirty="0" err="1">
                <a:latin typeface="SVN-Candy Script"/>
              </a:rPr>
              <a:t>đồng</a:t>
            </a:r>
            <a:r>
              <a:rPr lang="en-US" sz="3800" dirty="0">
                <a:latin typeface="SVN-Candy Script"/>
              </a:rPr>
              <a:t> – </a:t>
            </a:r>
            <a:r>
              <a:rPr lang="en-US" sz="3800" dirty="0" err="1">
                <a:latin typeface="SVN-Candy Script"/>
              </a:rPr>
              <a:t>thiếc</a:t>
            </a:r>
            <a:r>
              <a:rPr lang="en-US" sz="3800" dirty="0">
                <a:latin typeface="SVN-Candy Script"/>
              </a:rPr>
              <a:t>) </a:t>
            </a:r>
          </a:p>
          <a:p>
            <a:r>
              <a:rPr lang="en-US" sz="3800" dirty="0" err="1">
                <a:latin typeface="SVN-Candy Script"/>
              </a:rPr>
              <a:t>có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màu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nâu</a:t>
            </a:r>
            <a:r>
              <a:rPr lang="en-US" sz="3800" dirty="0">
                <a:latin typeface="SVN-Candy Script"/>
              </a:rPr>
              <a:t>.</a:t>
            </a:r>
            <a:endParaRPr lang="en-US">
              <a:latin typeface="SVN-Candy Scrip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72528" y="1517255"/>
            <a:ext cx="4802038" cy="24314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800" dirty="0" err="1">
                <a:latin typeface="SVN-Candy Script"/>
              </a:rPr>
              <a:t>Hợp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kim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của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đồng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với</a:t>
            </a:r>
            <a:r>
              <a:rPr lang="en-US" sz="3800" dirty="0">
                <a:latin typeface="SVN-Candy Script"/>
              </a:rPr>
              <a:t> </a:t>
            </a:r>
            <a:r>
              <a:rPr lang="en-US" sz="3800" dirty="0" err="1">
                <a:latin typeface="SVN-Candy Script"/>
              </a:rPr>
              <a:t>kẽm</a:t>
            </a:r>
            <a:r>
              <a:rPr lang="en-US" sz="3800" dirty="0">
                <a:latin typeface="SVN-Candy Script"/>
              </a:rPr>
              <a:t> </a:t>
            </a:r>
            <a:endParaRPr lang="en-US"/>
          </a:p>
          <a:p>
            <a:r>
              <a:rPr lang="en-US" sz="3800" dirty="0">
                <a:latin typeface="SVN-Candy Script" panose="02000503000000020003" pitchFamily="50" charset="0"/>
              </a:rPr>
              <a:t>(</a:t>
            </a:r>
            <a:r>
              <a:rPr lang="en-US" sz="3800" dirty="0" err="1">
                <a:latin typeface="SVN-Candy Script" panose="02000503000000020003" pitchFamily="50" charset="0"/>
              </a:rPr>
              <a:t>đồng</a:t>
            </a:r>
            <a:r>
              <a:rPr lang="en-US" sz="3800" dirty="0">
                <a:latin typeface="SVN-Candy Script" panose="02000503000000020003" pitchFamily="50" charset="0"/>
              </a:rPr>
              <a:t> – </a:t>
            </a:r>
            <a:r>
              <a:rPr lang="en-US" sz="3800" dirty="0" err="1">
                <a:latin typeface="SVN-Candy Script" panose="02000503000000020003" pitchFamily="50" charset="0"/>
              </a:rPr>
              <a:t>kẽm</a:t>
            </a:r>
            <a:r>
              <a:rPr lang="en-US" sz="3800" dirty="0">
                <a:latin typeface="SVN-Candy Script" panose="02000503000000020003" pitchFamily="50" charset="0"/>
              </a:rPr>
              <a:t>) </a:t>
            </a:r>
            <a:r>
              <a:rPr lang="en-US" sz="3800" dirty="0" err="1">
                <a:latin typeface="SVN-Candy Script" panose="02000503000000020003" pitchFamily="50" charset="0"/>
              </a:rPr>
              <a:t>có</a:t>
            </a:r>
            <a:r>
              <a:rPr lang="en-US" sz="3800" dirty="0">
                <a:latin typeface="SVN-Candy Script" panose="02000503000000020003" pitchFamily="50" charset="0"/>
              </a:rPr>
              <a:t> </a:t>
            </a:r>
            <a:r>
              <a:rPr lang="en-US" sz="3800" dirty="0" err="1">
                <a:latin typeface="SVN-Candy Script" panose="02000503000000020003" pitchFamily="50" charset="0"/>
              </a:rPr>
              <a:t>màu</a:t>
            </a:r>
            <a:r>
              <a:rPr lang="en-US" sz="3800" dirty="0">
                <a:latin typeface="SVN-Candy Script" panose="02000503000000020003" pitchFamily="50" charset="0"/>
              </a:rPr>
              <a:t> </a:t>
            </a:r>
            <a:r>
              <a:rPr lang="en-US" sz="3800" dirty="0" err="1">
                <a:latin typeface="SVN-Candy Script" panose="02000503000000020003" pitchFamily="50" charset="0"/>
              </a:rPr>
              <a:t>vàng</a:t>
            </a:r>
            <a:r>
              <a:rPr lang="en-US" sz="3800" dirty="0">
                <a:latin typeface="SVN-Candy Script" panose="02000503000000020003" pitchFamily="50" charset="0"/>
              </a:rPr>
              <a:t>.</a:t>
            </a:r>
          </a:p>
        </p:txBody>
      </p:sp>
      <p:sp>
        <p:nvSpPr>
          <p:cNvPr id="35" name="AutoShape 45"/>
          <p:cNvSpPr>
            <a:spLocks/>
          </p:cNvSpPr>
          <p:nvPr/>
        </p:nvSpPr>
        <p:spPr bwMode="auto">
          <a:xfrm rot="16200000">
            <a:off x="5920377" y="-1006200"/>
            <a:ext cx="471523" cy="10698784"/>
          </a:xfrm>
          <a:prstGeom prst="leftBrace">
            <a:avLst>
              <a:gd name="adj1" fmla="val 1666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3445939" y="4799714"/>
            <a:ext cx="5535809" cy="1307278"/>
            <a:chOff x="6044338" y="1845905"/>
            <a:chExt cx="5858359" cy="1307278"/>
          </a:xfrm>
        </p:grpSpPr>
        <p:sp>
          <p:nvSpPr>
            <p:cNvPr id="37" name="Hexagon 36">
              <a:extLst>
                <a:ext uri="{FF2B5EF4-FFF2-40B4-BE49-F238E27FC236}">
                  <a16:creationId xmlns:a16="http://schemas.microsoft.com/office/drawing/2014/main" xmlns="" id="{26C9DA80-621F-4443-9D1D-0CDF4A8020FD}"/>
                </a:ext>
              </a:extLst>
            </p:cNvPr>
            <p:cNvSpPr/>
            <p:nvPr/>
          </p:nvSpPr>
          <p:spPr>
            <a:xfrm>
              <a:off x="6044338" y="1845905"/>
              <a:ext cx="5858359" cy="1224773"/>
            </a:xfrm>
            <a:prstGeom prst="hexagon">
              <a:avLst/>
            </a:prstGeom>
            <a:solidFill>
              <a:schemeClr val="bg1"/>
            </a:solidFill>
            <a:ln w="635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13925" y="1937466"/>
              <a:ext cx="5203031" cy="1215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 err="1">
                  <a:latin typeface="SVN-Candy Script" panose="02000503000000020003" pitchFamily="50" charset="0"/>
                </a:rPr>
                <a:t>Đều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có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ánh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kim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</a:p>
            <a:p>
              <a:pPr algn="ctr">
                <a:lnSpc>
                  <a:spcPct val="90000"/>
                </a:lnSpc>
              </a:pPr>
              <a:r>
                <a:rPr lang="en-US" sz="4000" dirty="0" err="1">
                  <a:latin typeface="SVN-Candy Script" panose="02000503000000020003" pitchFamily="50" charset="0"/>
                </a:rPr>
                <a:t>và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cứng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hơn</a:t>
              </a:r>
              <a:r>
                <a:rPr lang="en-US" sz="4000" dirty="0">
                  <a:latin typeface="SVN-Candy Script" panose="02000503000000020003" pitchFamily="50" charset="0"/>
                </a:rPr>
                <a:t> </a:t>
              </a:r>
              <a:r>
                <a:rPr lang="en-US" sz="4000" dirty="0" err="1">
                  <a:latin typeface="SVN-Candy Script" panose="02000503000000020003" pitchFamily="50" charset="0"/>
                </a:rPr>
                <a:t>đồng</a:t>
              </a:r>
              <a:endParaRPr lang="en-US" sz="4000" dirty="0">
                <a:latin typeface="SVN-Candy Script" panose="02000503000000020003" pitchFamily="50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714460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33" grpId="0"/>
      <p:bldP spid="34" grpId="0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8"/>
          <p:cNvGrpSpPr/>
          <p:nvPr/>
        </p:nvGrpSpPr>
        <p:grpSpPr>
          <a:xfrm>
            <a:off x="113030" y="-398639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3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37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38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40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1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42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43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44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31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36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8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6" name="Picture 3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682" y="1456633"/>
            <a:ext cx="11270933" cy="3940485"/>
          </a:xfrm>
          <a:prstGeom prst="rect">
            <a:avLst/>
          </a:prstGeom>
        </p:spPr>
      </p:pic>
      <p:grpSp>
        <p:nvGrpSpPr>
          <p:cNvPr id="26" name="组合 50"/>
          <p:cNvGrpSpPr/>
          <p:nvPr/>
        </p:nvGrpSpPr>
        <p:grpSpPr>
          <a:xfrm>
            <a:off x="1469964" y="1745122"/>
            <a:ext cx="9339535" cy="3323987"/>
            <a:chOff x="1317" y="1843561"/>
            <a:chExt cx="9027238" cy="3323987"/>
          </a:xfrm>
        </p:grpSpPr>
        <p:sp>
          <p:nvSpPr>
            <p:cNvPr id="27" name="文本框 1"/>
            <p:cNvSpPr txBox="1">
              <a:spLocks noChangeArrowheads="1"/>
            </p:cNvSpPr>
            <p:nvPr/>
          </p:nvSpPr>
          <p:spPr bwMode="auto">
            <a:xfrm>
              <a:off x="1317" y="1843561"/>
              <a:ext cx="9027238" cy="3323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9pPr>
            </a:lstStyle>
            <a:p>
              <a:pPr algn="ctr">
                <a:defRPr/>
              </a:pP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Một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số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đồ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dùng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làm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bằng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đồng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hoặc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hợp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kim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của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đồng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và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cách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bảo</a:t>
              </a:r>
              <a:r>
                <a:rPr lang="en-US" altLang="zh-CN" sz="7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 </a:t>
              </a:r>
              <a:r>
                <a:rPr lang="en-US" altLang="zh-CN" sz="7000" b="1" dirty="0" err="1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SVN-Shintia Script" panose="02000804000000020003" pitchFamily="2" charset="0"/>
                  <a:ea typeface="+mn-ea"/>
                  <a:cs typeface="+mn-ea"/>
                  <a:sym typeface="+mn-lt"/>
                </a:rPr>
                <a:t>quản</a:t>
              </a:r>
              <a:endParaRPr lang="zh-CN" altLang="en-US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矩形 52"/>
            <p:cNvSpPr/>
            <p:nvPr/>
          </p:nvSpPr>
          <p:spPr>
            <a:xfrm>
              <a:off x="2638269" y="3073040"/>
              <a:ext cx="2952906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defRPr/>
              </a:pPr>
              <a:endParaRPr lang="zh-CN" altLang="en-US" sz="60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5" name="图片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51" r="30052" b="67495"/>
          <a:stretch>
            <a:fillRect/>
          </a:stretch>
        </p:blipFill>
        <p:spPr>
          <a:xfrm>
            <a:off x="5725672" y="769974"/>
            <a:ext cx="644135" cy="921783"/>
          </a:xfrm>
          <a:prstGeom prst="rect">
            <a:avLst/>
          </a:prstGeom>
          <a:ln>
            <a:noFill/>
          </a:ln>
        </p:spPr>
      </p:pic>
      <p:pic>
        <p:nvPicPr>
          <p:cNvPr id="45" name="Picture 2" descr="Pokemon Png, Transparent Png - kindpng">
            <a:extLst>
              <a:ext uri="{FF2B5EF4-FFF2-40B4-BE49-F238E27FC236}">
                <a16:creationId xmlns:a16="http://schemas.microsoft.com/office/drawing/2014/main" xmlns="" id="{61AD2F62-F16E-494E-A504-0D05CC98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6047" y1="23146" x2="39651" y2="35443"/>
                        <a14:foregroundMark x1="27326" y1="16275" x2="38837" y2="29295"/>
                        <a14:foregroundMark x1="35233" y1="13382" x2="15465" y2="37432"/>
                        <a14:foregroundMark x1="22558" y1="54792" x2="30930" y2="68535"/>
                        <a14:foregroundMark x1="21977" y1="84629" x2="57558" y2="92224"/>
                        <a14:foregroundMark x1="40349" y1="76311" x2="53837" y2="842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379" y="4205902"/>
            <a:ext cx="4558241" cy="293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2904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6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Group 10"/>
          <p:cNvGrpSpPr/>
          <p:nvPr/>
        </p:nvGrpSpPr>
        <p:grpSpPr>
          <a:xfrm>
            <a:off x="1120133" y="1735411"/>
            <a:ext cx="9944340" cy="3086941"/>
            <a:chOff x="0" y="0"/>
            <a:chExt cx="1995844" cy="210503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8" name="Freeform 11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  <a:grpFill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9" name="Freeform 12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0" name="TextBox 19"/>
          <p:cNvSpPr txBox="1"/>
          <p:nvPr/>
        </p:nvSpPr>
        <p:spPr>
          <a:xfrm>
            <a:off x="1584284" y="1902046"/>
            <a:ext cx="91005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Kể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tên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một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số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đồ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dùng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làm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</a:p>
          <a:p>
            <a:pPr algn="ctr"/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bằng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đồng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hoặc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hợp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kim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</a:p>
          <a:p>
            <a:pPr algn="ctr"/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của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đồng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mà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em</a:t>
            </a:r>
            <a:r>
              <a:rPr lang="en-US" sz="60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 </a:t>
            </a:r>
            <a:r>
              <a:rPr lang="en-US" sz="60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ofia" panose="02040603050506020204" pitchFamily="18" charset="0"/>
              </a:rPr>
              <a:t>biết</a:t>
            </a:r>
            <a:endParaRPr lang="en-US" sz="6000" b="1" dirty="0">
              <a:ln w="13462">
                <a:solidFill>
                  <a:schemeClr val="bg1"/>
                </a:solidFill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SVN-Sofia" panose="020406030505060202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5485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226695" y="-297815"/>
            <a:ext cx="12056110" cy="7524750"/>
            <a:chOff x="267" y="-469"/>
            <a:chExt cx="18986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67" y="213"/>
              <a:ext cx="18986" cy="10414"/>
              <a:chOff x="267" y="213"/>
              <a:chExt cx="18986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67" y="213"/>
                <a:ext cx="18986" cy="10299"/>
                <a:chOff x="267" y="213"/>
                <a:chExt cx="18986" cy="10299"/>
              </a:xfrm>
            </p:grpSpPr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67" y="213"/>
                  <a:ext cx="18986" cy="10299"/>
                  <a:chOff x="267" y="213"/>
                  <a:chExt cx="18986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4" descr="24 AWG 0.2MM2 Rvv 2/3/4/5 Lõi Dây Đồng Dẫn Điện Rvv Cáp Mềm Màu Đen Vỏ Bọc  Lớp Dây|Wires &amp;amp; Cables| - AliExpres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28" y="1053764"/>
            <a:ext cx="3266182" cy="395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ướng dẫn cách lấy lõi dây điện đồng để bán phế liệu | Quang Tuấ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735" y="1053764"/>
            <a:ext cx="3260279" cy="395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Dây điện Trần Phú đơn cứng VCm 1x4.0 1/2.25| Thiết bị điện Hà Nộ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080" y="1053764"/>
            <a:ext cx="3260279" cy="395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802364" y="5013582"/>
            <a:ext cx="375570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Lõi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dây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điện</a:t>
            </a:r>
            <a:endParaRPr lang="en-US" sz="5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6069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41287" y="4986205"/>
            <a:ext cx="6794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Các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thờ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cúng</a:t>
            </a:r>
            <a:endParaRPr lang="en-US" sz="5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0" name="Picture 2" descr="đỉnh đồ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96" y="1259376"/>
            <a:ext cx="3261834" cy="337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Đồ thờ cúng bằng đồng Vĩnh Tiến mua ở đâu? Giá bán bao nhiêu tiền?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185" y="1240776"/>
            <a:ext cx="3261834" cy="33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Top)Địa chỉ bán đồ thờ uy tín chất lượng tại quận Bình Tâ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287" y="1254256"/>
            <a:ext cx="3261834" cy="339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27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18422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62250" y="5070366"/>
            <a:ext cx="5737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Kèn</a:t>
            </a:r>
            <a:r>
              <a:rPr lang="en-US" sz="4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4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0" name="Picture 2" descr="Nhạc cụ phương Tây kèn đồng Ma Jinjun ban nhạc alto saxophone ống E-giai  điệu thủ công chạm khắc vỏ phím | Tàu Tốc Hành | Giá Sỉ Lẻ Cạnh Tranh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4" y="1240775"/>
            <a:ext cx="2472214" cy="383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huông đồng cúng dường - nơi bán chuông đồng - Đồ Đồng Việ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559" y="1286126"/>
            <a:ext cx="2372468" cy="37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30479" y="5029153"/>
            <a:ext cx="5737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Chuông</a:t>
            </a:r>
            <a:r>
              <a:rPr lang="en-US" sz="4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4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3" name="Picture 6" descr="Cách chọn kích thước chuẩn phong thủy cho đỉnh đồng trong đồ đồng thờ cú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290" y="1265243"/>
            <a:ext cx="2635839" cy="3853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561871" y="5118544"/>
            <a:ext cx="5737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Đỉnh</a:t>
            </a:r>
            <a:r>
              <a:rPr lang="en-US" sz="4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4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5" name="Picture 10" descr="Mâm Đồng Cửu Long 12 Con Giáp ĐK 81cm - Đúc Đồng Bảo Lo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556" y="1286126"/>
            <a:ext cx="2251043" cy="377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226598" y="5100243"/>
            <a:ext cx="5737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Mâm</a:t>
            </a:r>
            <a:r>
              <a:rPr lang="en-US" sz="4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4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4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4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Picture 2" descr="10 Mẫu Tượng Bác Hồ Bằng Đồng Chuẩn Đẹp Nhất - Đúc Đồng Bảo Lo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00" y="1278212"/>
            <a:ext cx="3249839" cy="404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93" descr="11182297-Thanh-Do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46" y="1288124"/>
            <a:ext cx="3238918" cy="404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83" descr="201011142819_product_127571069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172" y="1278210"/>
            <a:ext cx="2985751" cy="4041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709806" y="5318435"/>
            <a:ext cx="6794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Tượng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5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68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4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7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6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65" tmFilter="0, 0; 0.125,0.2665; 0.25,0.4; 0.375,0.465; 0.5,0.5;  0.625,0.535; 0.75,0.6; 0.875,0.7335; 1,1">
                                          <p:stCondLst>
                                            <p:cond delay="46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32" tmFilter="0, 0; 0.125,0.2665; 0.25,0.4; 0.375,0.465; 0.5,0.5;  0.625,0.535; 0.75,0.6; 0.875,0.7335; 1,1">
                                          <p:stCondLst>
                                            <p:cond delay="92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15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16" decel="50000">
                                          <p:stCondLst>
                                            <p:cond delay="47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8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16" decel="50000">
                                          <p:stCondLst>
                                            <p:cond delay="93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8">
                                          <p:stCondLst>
                                            <p:cond delay="11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16" decel="50000">
                                          <p:stCondLst>
                                            <p:cond delay="11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8">
                                          <p:stCondLst>
                                            <p:cond delay="126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16" decel="50000">
                                          <p:stCondLst>
                                            <p:cond delay="128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001592" y="5216866"/>
            <a:ext cx="63067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Đạn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5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0" name="Picture 2" descr="Tại sao vỏ đạn thường làm bằng đồng mà không phải là thép, chì hoặc nhôm?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97" y="1242037"/>
            <a:ext cx="3061843" cy="387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ại sao vỏ đạn thường làm bằng đồng chứ không phải thép hay, nhôm, chì?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332" y="1238003"/>
            <a:ext cx="3547618" cy="389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ưa đạn làm nhẫn, hai mẹ con thương vong - Báo Công an Nhân dân điện tử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794" y="1238003"/>
            <a:ext cx="3174524" cy="389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09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513939" y="5512286"/>
            <a:ext cx="6794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Trống</a:t>
            </a:r>
            <a:r>
              <a:rPr lang="en-US" sz="5000" b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endParaRPr lang="en-US" sz="50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0" name="Picture 2" descr="https://product.hstatic.net/200000283705/product/trong-dong-dong-son-vang-00_3babfdff93a9436a9dc7af1e0619751e_larg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7" y="914463"/>
            <a:ext cx="4572000" cy="4698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Trống đồng đông sơn bằng đồng - Đông phong thủy – Đồng Phong Thủ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190" y="875629"/>
            <a:ext cx="4572000" cy="473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6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8400" y="1490400"/>
            <a:ext cx="10969200" cy="4759200"/>
          </a:xfrm>
        </p:spPr>
        <p:txBody>
          <a:bodyPr/>
          <a:lstStyle/>
          <a:p>
            <a:endParaRPr lang="en-US"/>
          </a:p>
        </p:txBody>
      </p:sp>
      <p:grpSp>
        <p:nvGrpSpPr>
          <p:cNvPr id="4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8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11" name="图片 5" descr="1-4化学作业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1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14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7579" y="5883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15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16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17" name="图片 6" descr="试管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18" name="图片 7" descr="化学品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9" name="图片 22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10" name="图片 23" descr="矩形 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741546" y="4998704"/>
            <a:ext cx="132395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Công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cụ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,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vũ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khí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bằng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đồng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ở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giai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đoạn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Gò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 </a:t>
            </a:r>
            <a:r>
              <a:rPr lang="en-US" sz="4500" i="1" dirty="0" err="1">
                <a:solidFill>
                  <a:srgbClr val="FF0000"/>
                </a:solidFill>
                <a:latin typeface="SVN-Nexa Rush Script" panose="020B0606040200020203" pitchFamily="34" charset="0"/>
              </a:rPr>
              <a:t>Mun</a:t>
            </a:r>
            <a:r>
              <a:rPr lang="en-US" sz="4500" i="1" dirty="0">
                <a:solidFill>
                  <a:srgbClr val="FF0000"/>
                </a:solidFill>
                <a:latin typeface="SVN-Nexa Rush Script" panose="020B0606040200020203" pitchFamily="34" charset="0"/>
              </a:rPr>
              <a:t>.</a:t>
            </a:r>
            <a:endParaRPr lang="en-US" sz="4500" b="1" dirty="0">
              <a:solidFill>
                <a:srgbClr val="FF0000"/>
              </a:solidFill>
              <a:latin typeface="SVN-Nexa Rush Script" panose="020B0606040200020203" pitchFamily="34" charset="0"/>
            </a:endParaRPr>
          </a:p>
        </p:txBody>
      </p:sp>
      <p:pic>
        <p:nvPicPr>
          <p:cNvPr id="20" name="Picture 2" descr="Nhiều công cụ, vũ khí bằng đồng ở giai đoạn Gò Mun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45" y="1008450"/>
            <a:ext cx="7620000" cy="390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77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6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743" y="6602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Group 6"/>
          <p:cNvGrpSpPr/>
          <p:nvPr/>
        </p:nvGrpSpPr>
        <p:grpSpPr>
          <a:xfrm>
            <a:off x="951116" y="1560306"/>
            <a:ext cx="10416068" cy="3086941"/>
            <a:chOff x="0" y="0"/>
            <a:chExt cx="1995844" cy="2105036"/>
          </a:xfrm>
        </p:grpSpPr>
        <p:sp>
          <p:nvSpPr>
            <p:cNvPr id="18" name="Freeform 7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9" name="Freeform 8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</p:grpSp>
      <p:sp>
        <p:nvSpPr>
          <p:cNvPr id="11" name="Rectangle 10"/>
          <p:cNvSpPr/>
          <p:nvPr/>
        </p:nvSpPr>
        <p:spPr>
          <a:xfrm>
            <a:off x="875810" y="2084489"/>
            <a:ext cx="1049159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Em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hãy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nêu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cách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bảo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quản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đồ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dùng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bằng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đồng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và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hợp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kim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của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 </a:t>
            </a:r>
            <a:r>
              <a:rPr lang="en-US" sz="6500" b="1" dirty="0" err="1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đồng</a:t>
            </a:r>
            <a:r>
              <a:rPr lang="en-US" sz="6500" b="1" dirty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SVN-Shintia Script" panose="02000804000000020003" pitchFamily="2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2039" y="1992546"/>
            <a:ext cx="9730549" cy="2785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Các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đồ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dùng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bằng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đồng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và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hợp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kim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của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đồng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</a:p>
          <a:p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để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ngoài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không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khí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có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thể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bị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xỉn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màu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vì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vậy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</a:p>
          <a:p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thỉnh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thoảng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người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ta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dùng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thuốc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đánh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đồng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</a:p>
          <a:p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để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lau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chùi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làm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cho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các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đồ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dùng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đó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sáng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bóng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</a:p>
          <a:p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   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trở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500" b="1" dirty="0" err="1">
                <a:latin typeface="UTM Isadora" panose="02040603050506020204" pitchFamily="18" charset="0"/>
                <a:cs typeface="Times New Roman" pitchFamily="18" charset="0"/>
              </a:rPr>
              <a:t>lại</a:t>
            </a:r>
            <a:r>
              <a:rPr lang="en-US" altLang="en-US" sz="3500" b="1" dirty="0">
                <a:latin typeface="UTM Isadora" panose="02040603050506020204" pitchFamily="18" charset="0"/>
                <a:cs typeface="Times New Roman" pitchFamily="18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1580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6050" y="-297815"/>
            <a:ext cx="12078970" cy="7524750"/>
            <a:chOff x="230" y="-469"/>
            <a:chExt cx="19022" cy="11850"/>
          </a:xfrm>
        </p:grpSpPr>
        <p:grpSp>
          <p:nvGrpSpPr>
            <p:cNvPr id="25" name="组合 24"/>
            <p:cNvGrpSpPr/>
            <p:nvPr/>
          </p:nvGrpSpPr>
          <p:grpSpPr>
            <a:xfrm>
              <a:off x="230" y="213"/>
              <a:ext cx="19022" cy="10414"/>
              <a:chOff x="230" y="213"/>
              <a:chExt cx="19022" cy="1041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30" y="213"/>
                <a:ext cx="19022" cy="10298"/>
                <a:chOff x="230" y="213"/>
                <a:chExt cx="19022" cy="10298"/>
              </a:xfrm>
            </p:grpSpPr>
            <p:pic>
              <p:nvPicPr>
                <p:cNvPr id="6" name="图片 5" descr="1-4化学作业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2280000">
                  <a:off x="17812" y="4495"/>
                  <a:ext cx="1155" cy="1155"/>
                </a:xfrm>
                <a:prstGeom prst="rect">
                  <a:avLst/>
                </a:prstGeom>
              </p:spPr>
            </p:pic>
            <p:sp>
              <p:nvSpPr>
                <p:cNvPr id="2" name="矩形 1"/>
                <p:cNvSpPr/>
                <p:nvPr/>
              </p:nvSpPr>
              <p:spPr>
                <a:xfrm>
                  <a:off x="610" y="565"/>
                  <a:ext cx="17980" cy="9670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rgbClr val="04000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/>
                    <a:t>GHI</a:t>
                  </a:r>
                  <a:endParaRPr lang="zh-CN" altLang="en-US" dirty="0"/>
                </a:p>
              </p:txBody>
            </p:sp>
            <p:grpSp>
              <p:nvGrpSpPr>
                <p:cNvPr id="9" name="组合 8"/>
                <p:cNvGrpSpPr/>
                <p:nvPr/>
              </p:nvGrpSpPr>
              <p:grpSpPr>
                <a:xfrm>
                  <a:off x="230" y="213"/>
                  <a:ext cx="19023" cy="10299"/>
                  <a:chOff x="230" y="213"/>
                  <a:chExt cx="19023" cy="10299"/>
                </a:xfrm>
              </p:grpSpPr>
              <p:pic>
                <p:nvPicPr>
                  <p:cNvPr id="3" name="图片 2" descr="滴管,实验,化学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7590" y="8515"/>
                    <a:ext cx="1433" cy="1433"/>
                  </a:xfrm>
                  <a:prstGeom prst="rect">
                    <a:avLst/>
                  </a:prstGeom>
                </p:spPr>
              </p:pic>
              <p:pic>
                <p:nvPicPr>
                  <p:cNvPr id="4" name="图片 3" descr="量杯,测验,化学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 rot="2760000">
                    <a:off x="9999" y="213"/>
                    <a:ext cx="1031" cy="1031"/>
                  </a:xfrm>
                  <a:prstGeom prst="rect">
                    <a:avLst/>
                  </a:prstGeom>
                </p:spPr>
              </p:pic>
              <p:pic>
                <p:nvPicPr>
                  <p:cNvPr id="5" name="图片 4" descr="烧瓶,实验,化学,科学"/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 rot="2460000">
                    <a:off x="230" y="3492"/>
                    <a:ext cx="1221" cy="1221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试管"/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rot="2820000">
                    <a:off x="17526" y="357"/>
                    <a:ext cx="1727" cy="1727"/>
                  </a:xfrm>
                  <a:prstGeom prst="rect">
                    <a:avLst/>
                  </a:prstGeom>
                </p:spPr>
              </p:pic>
              <p:pic>
                <p:nvPicPr>
                  <p:cNvPr id="8" name="图片 7" descr="化学品"/>
                  <p:cNvPicPr>
                    <a:picLocks noChangeAspect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 rot="2220000">
                    <a:off x="267" y="9074"/>
                    <a:ext cx="1438" cy="1438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23" name="图片 22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25" y="273"/>
                <a:ext cx="3199" cy="910"/>
              </a:xfrm>
              <a:prstGeom prst="rect">
                <a:avLst/>
              </a:prstGeom>
            </p:spPr>
          </p:pic>
          <p:pic>
            <p:nvPicPr>
              <p:cNvPr id="24" name="图片 23" descr="矩形 1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43" y="9717"/>
                <a:ext cx="3199" cy="910"/>
              </a:xfrm>
              <a:prstGeom prst="rect">
                <a:avLst/>
              </a:prstGeom>
            </p:spPr>
          </p:pic>
        </p:grpSp>
        <p:sp>
          <p:nvSpPr>
            <p:cNvPr id="26" name="椭圆 25"/>
            <p:cNvSpPr/>
            <p:nvPr/>
          </p:nvSpPr>
          <p:spPr>
            <a:xfrm>
              <a:off x="13899" y="-469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214" y="9717"/>
              <a:ext cx="1664" cy="1664"/>
            </a:xfrm>
            <a:prstGeom prst="ellipse">
              <a:avLst/>
            </a:prstGeom>
            <a:solidFill>
              <a:srgbClr val="EABB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Group 10"/>
          <p:cNvGrpSpPr/>
          <p:nvPr/>
        </p:nvGrpSpPr>
        <p:grpSpPr>
          <a:xfrm>
            <a:off x="880938" y="1771654"/>
            <a:ext cx="5201811" cy="3928101"/>
            <a:chOff x="0" y="0"/>
            <a:chExt cx="1995844" cy="2105036"/>
          </a:xfrm>
        </p:grpSpPr>
        <p:sp>
          <p:nvSpPr>
            <p:cNvPr id="38" name="Freeform 11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</p:sp>
        <p:sp>
          <p:nvSpPr>
            <p:cNvPr id="39" name="Freeform 12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31" name="组合 78"/>
          <p:cNvGrpSpPr/>
          <p:nvPr/>
        </p:nvGrpSpPr>
        <p:grpSpPr>
          <a:xfrm>
            <a:off x="973466" y="533396"/>
            <a:ext cx="8854413" cy="4282164"/>
            <a:chOff x="-1466114" y="3073040"/>
            <a:chExt cx="7057289" cy="4284757"/>
          </a:xfrm>
        </p:grpSpPr>
        <p:sp>
          <p:nvSpPr>
            <p:cNvPr id="35" name="文本框 1"/>
            <p:cNvSpPr txBox="1">
              <a:spLocks noChangeArrowheads="1"/>
            </p:cNvSpPr>
            <p:nvPr/>
          </p:nvSpPr>
          <p:spPr bwMode="auto">
            <a:xfrm>
              <a:off x="-1466114" y="4493742"/>
              <a:ext cx="4037900" cy="2864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anose="02000000000000000000" pitchFamily="50" charset="0"/>
                  <a:ea typeface="微软雅黑" panose="020B0503020204020204" charset="-122"/>
                </a:defRPr>
              </a:lvl9pPr>
            </a:lstStyle>
            <a:p>
              <a:pPr lvl="0" algn="just">
                <a:defRPr/>
              </a:pP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Đồng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là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kim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loại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được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sử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</a:p>
            <a:p>
              <a:pPr lvl="0" algn="just">
                <a:defRPr/>
              </a:pP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dụng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rộng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rãi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.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Đồng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được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sử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dụng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làm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đồ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điện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,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dây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điện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,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một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số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bộ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phận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của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ô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tô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,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tàu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 </a:t>
              </a:r>
              <a:r>
                <a:rPr lang="en-US" altLang="en-US" sz="3600" kern="0" dirty="0" err="1">
                  <a:latin typeface="UTM French Vanilla" panose="02040603050506020204" pitchFamily="18" charset="0"/>
                  <a:cs typeface="Times New Roman" pitchFamily="18" charset="0"/>
                </a:rPr>
                <a:t>biển</a:t>
              </a:r>
              <a:r>
                <a:rPr lang="en-US" altLang="en-US" sz="3600" kern="0" dirty="0">
                  <a:latin typeface="UTM French Vanilla" panose="02040603050506020204" pitchFamily="18" charset="0"/>
                  <a:cs typeface="Times New Roman" pitchFamily="18" charset="0"/>
                </a:rPr>
                <a:t>, ...</a:t>
              </a:r>
            </a:p>
          </p:txBody>
        </p:sp>
        <p:sp>
          <p:nvSpPr>
            <p:cNvPr id="36" name="矩形 80"/>
            <p:cNvSpPr/>
            <p:nvPr/>
          </p:nvSpPr>
          <p:spPr>
            <a:xfrm>
              <a:off x="2638269" y="3073040"/>
              <a:ext cx="2952906" cy="10163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endParaRPr lang="zh-CN" altLang="en-US" sz="40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Group 10"/>
          <p:cNvGrpSpPr/>
          <p:nvPr/>
        </p:nvGrpSpPr>
        <p:grpSpPr>
          <a:xfrm>
            <a:off x="6323796" y="1735411"/>
            <a:ext cx="5201811" cy="3928101"/>
            <a:chOff x="0" y="0"/>
            <a:chExt cx="1995844" cy="2105036"/>
          </a:xfrm>
        </p:grpSpPr>
        <p:sp>
          <p:nvSpPr>
            <p:cNvPr id="44" name="Freeform 11"/>
            <p:cNvSpPr/>
            <p:nvPr/>
          </p:nvSpPr>
          <p:spPr>
            <a:xfrm>
              <a:off x="10160" y="16510"/>
              <a:ext cx="1972984" cy="2077096"/>
            </a:xfrm>
            <a:custGeom>
              <a:avLst/>
              <a:gdLst/>
              <a:ahLst/>
              <a:cxnLst/>
              <a:rect l="l" t="t" r="r" b="b"/>
              <a:pathLst>
                <a:path w="1972984" h="2077096">
                  <a:moveTo>
                    <a:pt x="1972984" y="2077096"/>
                  </a:moveTo>
                  <a:lnTo>
                    <a:pt x="0" y="2069475"/>
                  </a:lnTo>
                  <a:lnTo>
                    <a:pt x="0" y="733618"/>
                  </a:lnTo>
                  <a:lnTo>
                    <a:pt x="17780" y="19050"/>
                  </a:lnTo>
                  <a:lnTo>
                    <a:pt x="981677" y="0"/>
                  </a:lnTo>
                  <a:lnTo>
                    <a:pt x="1953934" y="508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45" name="Freeform 12"/>
            <p:cNvSpPr/>
            <p:nvPr/>
          </p:nvSpPr>
          <p:spPr>
            <a:xfrm>
              <a:off x="-3810" y="0"/>
              <a:ext cx="2002194" cy="2103766"/>
            </a:xfrm>
            <a:custGeom>
              <a:avLst/>
              <a:gdLst/>
              <a:ahLst/>
              <a:cxnLst/>
              <a:rect l="l" t="t" r="r" b="b"/>
              <a:pathLst>
                <a:path w="2002194" h="2103766">
                  <a:moveTo>
                    <a:pt x="1967904" y="21590"/>
                  </a:moveTo>
                  <a:cubicBezTo>
                    <a:pt x="1969174" y="34290"/>
                    <a:pt x="1969174" y="44450"/>
                    <a:pt x="1970444" y="54610"/>
                  </a:cubicBezTo>
                  <a:cubicBezTo>
                    <a:pt x="1972984" y="94943"/>
                    <a:pt x="1974254" y="139255"/>
                    <a:pt x="1976794" y="181984"/>
                  </a:cubicBezTo>
                  <a:cubicBezTo>
                    <a:pt x="1976794" y="243705"/>
                    <a:pt x="1989494" y="1460703"/>
                    <a:pt x="1995844" y="1522423"/>
                  </a:cubicBezTo>
                  <a:cubicBezTo>
                    <a:pt x="2002194" y="1615795"/>
                    <a:pt x="1998384" y="1710750"/>
                    <a:pt x="1998384" y="1804121"/>
                  </a:cubicBezTo>
                  <a:cubicBezTo>
                    <a:pt x="1998384" y="1886415"/>
                    <a:pt x="1999654" y="1962379"/>
                    <a:pt x="2000924" y="2042806"/>
                  </a:cubicBezTo>
                  <a:cubicBezTo>
                    <a:pt x="2000924" y="2064396"/>
                    <a:pt x="2000924" y="2078366"/>
                    <a:pt x="2000924" y="2102496"/>
                  </a:cubicBezTo>
                  <a:cubicBezTo>
                    <a:pt x="1978064" y="2102496"/>
                    <a:pt x="1957744" y="2103766"/>
                    <a:pt x="1936490" y="2102496"/>
                  </a:cubicBezTo>
                  <a:cubicBezTo>
                    <a:pt x="1839110" y="2097416"/>
                    <a:pt x="1740232" y="2103766"/>
                    <a:pt x="1642851" y="2098685"/>
                  </a:cubicBezTo>
                  <a:cubicBezTo>
                    <a:pt x="1584423" y="2094875"/>
                    <a:pt x="1527493" y="2097416"/>
                    <a:pt x="1469065" y="2094875"/>
                  </a:cubicBezTo>
                  <a:cubicBezTo>
                    <a:pt x="1442098" y="2093606"/>
                    <a:pt x="1415131" y="2092335"/>
                    <a:pt x="1388164" y="2091066"/>
                  </a:cubicBezTo>
                  <a:cubicBezTo>
                    <a:pt x="1371685" y="2091066"/>
                    <a:pt x="1356703" y="2092335"/>
                    <a:pt x="1340223" y="2092335"/>
                  </a:cubicBezTo>
                  <a:cubicBezTo>
                    <a:pt x="1298275" y="2091066"/>
                    <a:pt x="1182917" y="2092335"/>
                    <a:pt x="1140968" y="2091066"/>
                  </a:cubicBezTo>
                  <a:cubicBezTo>
                    <a:pt x="1111005" y="2089796"/>
                    <a:pt x="511742" y="2098685"/>
                    <a:pt x="481779" y="2097416"/>
                  </a:cubicBezTo>
                  <a:cubicBezTo>
                    <a:pt x="474288" y="2097416"/>
                    <a:pt x="465299" y="2098685"/>
                    <a:pt x="457808" y="2098685"/>
                  </a:cubicBezTo>
                  <a:cubicBezTo>
                    <a:pt x="439830" y="2098685"/>
                    <a:pt x="423350" y="2099956"/>
                    <a:pt x="405372" y="2099956"/>
                  </a:cubicBezTo>
                  <a:cubicBezTo>
                    <a:pt x="360428" y="2099956"/>
                    <a:pt x="316981" y="2098685"/>
                    <a:pt x="272036" y="2097416"/>
                  </a:cubicBezTo>
                  <a:cubicBezTo>
                    <a:pt x="245070" y="2096146"/>
                    <a:pt x="218103" y="2094875"/>
                    <a:pt x="192634" y="2093606"/>
                  </a:cubicBezTo>
                  <a:cubicBezTo>
                    <a:pt x="144693" y="2092335"/>
                    <a:pt x="96752" y="2091066"/>
                    <a:pt x="48260" y="2091066"/>
                  </a:cubicBezTo>
                  <a:cubicBezTo>
                    <a:pt x="38100" y="2091066"/>
                    <a:pt x="29210" y="2091066"/>
                    <a:pt x="19050" y="2089796"/>
                  </a:cubicBezTo>
                  <a:cubicBezTo>
                    <a:pt x="10160" y="2088525"/>
                    <a:pt x="5080" y="2082175"/>
                    <a:pt x="7620" y="2073285"/>
                  </a:cubicBezTo>
                  <a:cubicBezTo>
                    <a:pt x="16510" y="2041507"/>
                    <a:pt x="12700" y="2001943"/>
                    <a:pt x="11430" y="1960796"/>
                  </a:cubicBezTo>
                  <a:cubicBezTo>
                    <a:pt x="10160" y="1876920"/>
                    <a:pt x="6350" y="1794626"/>
                    <a:pt x="7620" y="1710750"/>
                  </a:cubicBezTo>
                  <a:cubicBezTo>
                    <a:pt x="5080" y="1606300"/>
                    <a:pt x="0" y="313338"/>
                    <a:pt x="7620" y="207305"/>
                  </a:cubicBezTo>
                  <a:cubicBezTo>
                    <a:pt x="8890" y="186732"/>
                    <a:pt x="7620" y="164576"/>
                    <a:pt x="8890" y="144002"/>
                  </a:cubicBezTo>
                  <a:cubicBezTo>
                    <a:pt x="10160" y="110768"/>
                    <a:pt x="12700" y="74369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9298" y="30480"/>
                    <a:pt x="83268" y="29210"/>
                  </a:cubicBezTo>
                  <a:cubicBezTo>
                    <a:pt x="123719" y="25400"/>
                    <a:pt x="164169" y="22860"/>
                    <a:pt x="206117" y="20320"/>
                  </a:cubicBezTo>
                  <a:cubicBezTo>
                    <a:pt x="234582" y="17780"/>
                    <a:pt x="263047" y="16510"/>
                    <a:pt x="290014" y="13970"/>
                  </a:cubicBezTo>
                  <a:cubicBezTo>
                    <a:pt x="316981" y="11430"/>
                    <a:pt x="345446" y="8890"/>
                    <a:pt x="372413" y="8890"/>
                  </a:cubicBezTo>
                  <a:cubicBezTo>
                    <a:pt x="402376" y="7620"/>
                    <a:pt x="432339" y="10160"/>
                    <a:pt x="462303" y="8890"/>
                  </a:cubicBezTo>
                  <a:cubicBezTo>
                    <a:pt x="499756" y="8890"/>
                    <a:pt x="1178422" y="6350"/>
                    <a:pt x="1215876" y="5080"/>
                  </a:cubicBezTo>
                  <a:cubicBezTo>
                    <a:pt x="1251832" y="3810"/>
                    <a:pt x="1287788" y="2540"/>
                    <a:pt x="1325242" y="2540"/>
                  </a:cubicBezTo>
                  <a:cubicBezTo>
                    <a:pt x="1386666" y="1270"/>
                    <a:pt x="1446593" y="0"/>
                    <a:pt x="1508017" y="0"/>
                  </a:cubicBezTo>
                  <a:cubicBezTo>
                    <a:pt x="1533486" y="0"/>
                    <a:pt x="1560453" y="2540"/>
                    <a:pt x="1585921" y="2540"/>
                  </a:cubicBezTo>
                  <a:cubicBezTo>
                    <a:pt x="1656335" y="3810"/>
                    <a:pt x="1728246" y="5080"/>
                    <a:pt x="1798660" y="7620"/>
                  </a:cubicBezTo>
                  <a:cubicBezTo>
                    <a:pt x="1836114" y="8890"/>
                    <a:pt x="1873568" y="12700"/>
                    <a:pt x="1911022" y="16510"/>
                  </a:cubicBezTo>
                  <a:cubicBezTo>
                    <a:pt x="1920011" y="16510"/>
                    <a:pt x="1929000" y="16510"/>
                    <a:pt x="1936490" y="16510"/>
                  </a:cubicBezTo>
                  <a:cubicBezTo>
                    <a:pt x="1948854" y="17780"/>
                    <a:pt x="1957744" y="20320"/>
                    <a:pt x="1967904" y="21590"/>
                  </a:cubicBezTo>
                  <a:close/>
                  <a:moveTo>
                    <a:pt x="1978064" y="2085985"/>
                  </a:moveTo>
                  <a:cubicBezTo>
                    <a:pt x="1979334" y="2069476"/>
                    <a:pt x="1980604" y="2056776"/>
                    <a:pt x="1980604" y="2044076"/>
                  </a:cubicBezTo>
                  <a:cubicBezTo>
                    <a:pt x="1979334" y="1954466"/>
                    <a:pt x="1978064" y="1870590"/>
                    <a:pt x="1978064" y="1780383"/>
                  </a:cubicBezTo>
                  <a:cubicBezTo>
                    <a:pt x="1978064" y="1739236"/>
                    <a:pt x="1980604" y="1698089"/>
                    <a:pt x="1979334" y="1656942"/>
                  </a:cubicBezTo>
                  <a:cubicBezTo>
                    <a:pt x="1979334" y="1618960"/>
                    <a:pt x="1978064" y="1579396"/>
                    <a:pt x="1976794" y="1541414"/>
                  </a:cubicBezTo>
                  <a:cubicBezTo>
                    <a:pt x="1971714" y="1482859"/>
                    <a:pt x="1960284" y="270608"/>
                    <a:pt x="1960284" y="212053"/>
                  </a:cubicBezTo>
                  <a:cubicBezTo>
                    <a:pt x="1957744" y="162993"/>
                    <a:pt x="1955204" y="112351"/>
                    <a:pt x="1952664" y="63500"/>
                  </a:cubicBezTo>
                  <a:cubicBezTo>
                    <a:pt x="1951394" y="44450"/>
                    <a:pt x="1950124" y="43180"/>
                    <a:pt x="1931996" y="41910"/>
                  </a:cubicBezTo>
                  <a:cubicBezTo>
                    <a:pt x="1927502" y="41910"/>
                    <a:pt x="1924505" y="41910"/>
                    <a:pt x="1920011" y="40640"/>
                  </a:cubicBezTo>
                  <a:cubicBezTo>
                    <a:pt x="1882557" y="36830"/>
                    <a:pt x="1843605" y="31750"/>
                    <a:pt x="1806151" y="30480"/>
                  </a:cubicBezTo>
                  <a:cubicBezTo>
                    <a:pt x="1714763" y="26670"/>
                    <a:pt x="1621877" y="25400"/>
                    <a:pt x="1530490" y="22860"/>
                  </a:cubicBezTo>
                  <a:cubicBezTo>
                    <a:pt x="1517006" y="22860"/>
                    <a:pt x="1502025" y="22860"/>
                    <a:pt x="1488541" y="22860"/>
                  </a:cubicBezTo>
                  <a:cubicBezTo>
                    <a:pt x="1466069" y="22860"/>
                    <a:pt x="1443596" y="22860"/>
                    <a:pt x="1422622" y="22860"/>
                  </a:cubicBezTo>
                  <a:cubicBezTo>
                    <a:pt x="1374681" y="22860"/>
                    <a:pt x="1326740" y="22860"/>
                    <a:pt x="1280297" y="24130"/>
                  </a:cubicBezTo>
                  <a:cubicBezTo>
                    <a:pt x="1239847" y="25400"/>
                    <a:pt x="558185" y="29210"/>
                    <a:pt x="517734" y="29210"/>
                  </a:cubicBezTo>
                  <a:cubicBezTo>
                    <a:pt x="451815" y="29210"/>
                    <a:pt x="385896" y="26670"/>
                    <a:pt x="319977" y="33020"/>
                  </a:cubicBezTo>
                  <a:cubicBezTo>
                    <a:pt x="285520" y="36830"/>
                    <a:pt x="252560" y="36830"/>
                    <a:pt x="219601" y="38100"/>
                  </a:cubicBezTo>
                  <a:cubicBezTo>
                    <a:pt x="162671" y="41910"/>
                    <a:pt x="105741" y="45720"/>
                    <a:pt x="49530" y="50800"/>
                  </a:cubicBezTo>
                  <a:cubicBezTo>
                    <a:pt x="36830" y="50800"/>
                    <a:pt x="34290" y="53340"/>
                    <a:pt x="33020" y="69622"/>
                  </a:cubicBezTo>
                  <a:cubicBezTo>
                    <a:pt x="31750" y="98108"/>
                    <a:pt x="31750" y="126594"/>
                    <a:pt x="30480" y="155080"/>
                  </a:cubicBezTo>
                  <a:cubicBezTo>
                    <a:pt x="29210" y="202558"/>
                    <a:pt x="26670" y="248452"/>
                    <a:pt x="25400" y="295929"/>
                  </a:cubicBezTo>
                  <a:cubicBezTo>
                    <a:pt x="20320" y="346572"/>
                    <a:pt x="26670" y="1584144"/>
                    <a:pt x="29210" y="1634786"/>
                  </a:cubicBezTo>
                  <a:cubicBezTo>
                    <a:pt x="29210" y="1688594"/>
                    <a:pt x="29210" y="1743984"/>
                    <a:pt x="30480" y="1797791"/>
                  </a:cubicBezTo>
                  <a:cubicBezTo>
                    <a:pt x="30480" y="1837355"/>
                    <a:pt x="33020" y="1876920"/>
                    <a:pt x="33020" y="1916484"/>
                  </a:cubicBezTo>
                  <a:cubicBezTo>
                    <a:pt x="33020" y="1959214"/>
                    <a:pt x="33020" y="2001943"/>
                    <a:pt x="31750" y="2044076"/>
                  </a:cubicBezTo>
                  <a:cubicBezTo>
                    <a:pt x="31750" y="2047885"/>
                    <a:pt x="31750" y="2050426"/>
                    <a:pt x="31750" y="2054235"/>
                  </a:cubicBezTo>
                  <a:cubicBezTo>
                    <a:pt x="31750" y="2064396"/>
                    <a:pt x="35560" y="2068206"/>
                    <a:pt x="44450" y="2068206"/>
                  </a:cubicBezTo>
                  <a:cubicBezTo>
                    <a:pt x="62294" y="2068206"/>
                    <a:pt x="83268" y="2069476"/>
                    <a:pt x="102744" y="2069476"/>
                  </a:cubicBezTo>
                  <a:cubicBezTo>
                    <a:pt x="131209" y="2069476"/>
                    <a:pt x="161173" y="2066935"/>
                    <a:pt x="189638" y="2069476"/>
                  </a:cubicBezTo>
                  <a:cubicBezTo>
                    <a:pt x="236081" y="2073285"/>
                    <a:pt x="282523" y="2075826"/>
                    <a:pt x="328966" y="2074556"/>
                  </a:cubicBezTo>
                  <a:cubicBezTo>
                    <a:pt x="358930" y="2073285"/>
                    <a:pt x="387395" y="2075826"/>
                    <a:pt x="417358" y="2075826"/>
                  </a:cubicBezTo>
                  <a:cubicBezTo>
                    <a:pt x="460804" y="2075826"/>
                    <a:pt x="504251" y="2074556"/>
                    <a:pt x="547698" y="2075826"/>
                  </a:cubicBezTo>
                  <a:cubicBezTo>
                    <a:pt x="612118" y="2077096"/>
                    <a:pt x="1319249" y="2066935"/>
                    <a:pt x="1385168" y="2069476"/>
                  </a:cubicBezTo>
                  <a:cubicBezTo>
                    <a:pt x="1413633" y="2070746"/>
                    <a:pt x="1442098" y="2072016"/>
                    <a:pt x="1469065" y="2072016"/>
                  </a:cubicBezTo>
                  <a:cubicBezTo>
                    <a:pt x="1518504" y="2074556"/>
                    <a:pt x="1566445" y="2070746"/>
                    <a:pt x="1615885" y="2074556"/>
                  </a:cubicBezTo>
                  <a:cubicBezTo>
                    <a:pt x="1656335" y="2077096"/>
                    <a:pt x="1696785" y="2077096"/>
                    <a:pt x="1737235" y="2079635"/>
                  </a:cubicBezTo>
                  <a:cubicBezTo>
                    <a:pt x="1797162" y="2083446"/>
                    <a:pt x="1857088" y="2085985"/>
                    <a:pt x="1917015" y="2087256"/>
                  </a:cubicBezTo>
                  <a:cubicBezTo>
                    <a:pt x="1939487" y="2087256"/>
                    <a:pt x="1957744" y="2085985"/>
                    <a:pt x="1978064" y="2085985"/>
                  </a:cubicBez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</p:grpSp>
      <p:sp>
        <p:nvSpPr>
          <p:cNvPr id="48" name="矩形 80"/>
          <p:cNvSpPr/>
          <p:nvPr/>
        </p:nvSpPr>
        <p:spPr>
          <a:xfrm>
            <a:off x="11565879" y="497153"/>
            <a:ext cx="3704857" cy="101573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endParaRPr lang="zh-CN" altLang="en-US" sz="4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10555" y="1755429"/>
            <a:ext cx="5136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50000"/>
              </a:spcBef>
              <a:defRPr/>
            </a:pP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Các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hợp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kim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của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đồng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được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dùng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để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làm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các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đồ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dùng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trong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gia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đình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như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nồi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mâm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... ;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các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nhạc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cụ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như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kèn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cồng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chiêng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,...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hoặc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để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</a:p>
          <a:p>
            <a:pPr lvl="0" algn="just">
              <a:defRPr/>
            </a:pP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chế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tạo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vũ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khí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đúc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3600" kern="0" dirty="0" err="1">
                <a:latin typeface="UTM French Vanilla" panose="02040603050506020204" pitchFamily="18" charset="0"/>
                <a:cs typeface="Times New Roman" pitchFamily="18" charset="0"/>
              </a:rPr>
              <a:t>tượng</a:t>
            </a:r>
            <a:r>
              <a:rPr lang="en-US" altLang="en-US" sz="3600" kern="0" dirty="0">
                <a:latin typeface="UTM French Vanilla" panose="02040603050506020204" pitchFamily="18" charset="0"/>
                <a:cs typeface="Times New Roman" pitchFamily="18" charset="0"/>
              </a:rPr>
              <a:t>,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83129" y="710192"/>
            <a:ext cx="2334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SVN-Mutlu" panose="00000400000000000000" pitchFamily="2" charset="0"/>
              </a:rPr>
              <a:t>Ghi</a:t>
            </a:r>
            <a:r>
              <a:rPr lang="en-US" sz="6000" b="1" dirty="0">
                <a:solidFill>
                  <a:srgbClr val="FF0000"/>
                </a:solidFill>
                <a:latin typeface="SVN-Mutlu" panose="000004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SVN-Mutlu" panose="00000400000000000000" pitchFamily="2" charset="0"/>
              </a:rPr>
              <a:t>nhớ</a:t>
            </a:r>
            <a:endParaRPr lang="en-US" sz="6000" b="1" dirty="0">
              <a:solidFill>
                <a:srgbClr val="FF0000"/>
              </a:solidFill>
              <a:latin typeface="SVN-Mutlu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8681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569</Words>
  <Application>Microsoft Office PowerPoint</Application>
  <PresentationFormat>Custom</PresentationFormat>
  <Paragraphs>112</Paragraphs>
  <Slides>28</Slides>
  <Notes>0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EDZ</dc:creator>
  <cp:lastModifiedBy>Trà My</cp:lastModifiedBy>
  <cp:revision>286</cp:revision>
  <dcterms:created xsi:type="dcterms:W3CDTF">2019-06-19T02:08:00Z</dcterms:created>
  <dcterms:modified xsi:type="dcterms:W3CDTF">2023-07-24T03:09:05Z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D8035981213B476193BCA3BFEC5B2F1E</vt:lpwstr>
  </property>
</Properties>
</file>