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6" r:id="rId1"/>
  </p:sldMasterIdLst>
  <p:sldIdLst>
    <p:sldId id="3951" r:id="rId2"/>
    <p:sldId id="3961" r:id="rId3"/>
    <p:sldId id="3966" r:id="rId4"/>
    <p:sldId id="3967" r:id="rId5"/>
    <p:sldId id="3958" r:id="rId6"/>
    <p:sldId id="3962" r:id="rId7"/>
    <p:sldId id="3980" r:id="rId8"/>
    <p:sldId id="3982" r:id="rId9"/>
    <p:sldId id="3986" r:id="rId10"/>
    <p:sldId id="405" r:id="rId11"/>
    <p:sldId id="3998" r:id="rId12"/>
    <p:sldId id="3987" r:id="rId13"/>
    <p:sldId id="3981" r:id="rId14"/>
    <p:sldId id="3988" r:id="rId15"/>
    <p:sldId id="3969" r:id="rId16"/>
    <p:sldId id="3970" r:id="rId17"/>
    <p:sldId id="3999" r:id="rId18"/>
    <p:sldId id="4000" r:id="rId19"/>
    <p:sldId id="3991" r:id="rId20"/>
    <p:sldId id="3992" r:id="rId21"/>
    <p:sldId id="3972" r:id="rId22"/>
    <p:sldId id="4001" r:id="rId23"/>
    <p:sldId id="4002" r:id="rId24"/>
    <p:sldId id="4003" r:id="rId25"/>
    <p:sldId id="278" r:id="rId26"/>
    <p:sldId id="3978" r:id="rId27"/>
    <p:sldId id="4004" r:id="rId28"/>
    <p:sldId id="3996" r:id="rId29"/>
    <p:sldId id="3960" r:id="rId30"/>
  </p:sldIdLst>
  <p:sldSz cx="9144000" cy="5143500" type="screen16x9"/>
  <p:notesSz cx="9144000" cy="6858000"/>
  <p:embeddedFontLst>
    <p:embeddedFont>
      <p:font typeface="等线" panose="02010600030101010101" pitchFamily="2" charset="-122"/>
      <p:regular r:id="rId31"/>
    </p:embeddedFont>
    <p:embeddedFont>
      <p:font typeface=".VnTime" panose="020B7200000000000000" pitchFamily="34" charset="0"/>
      <p:regular r:id="rId32"/>
      <p:bold r:id="rId33"/>
      <p:italic r:id="rId34"/>
      <p:boldItalic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iCiel Cadena" panose="02000503000000020004" pitchFamily="2" charset="0"/>
      <p:bold r:id="rId40"/>
    </p:embeddedFont>
    <p:embeddedFont>
      <p:font typeface="iCiel Pacifico" panose="02000000000000000000" pitchFamily="2" charset="0"/>
      <p:regular r:id="rId41"/>
    </p:embeddedFont>
    <p:embeddedFont>
      <p:font typeface="UTM Alberta Heavy" panose="02040603050506020204" pitchFamily="18" charset="0"/>
      <p:regular r:id="rId42"/>
    </p:embeddedFont>
    <p:embeddedFont>
      <p:font typeface="UTM Azuki" panose="02040603050506020204" pitchFamily="18" charset="0"/>
      <p:regular r:id="rId43"/>
    </p:embeddedFont>
    <p:embeddedFont>
      <p:font typeface="UTM Flamenco" panose="02040603050506020204" pitchFamily="18" charset="0"/>
      <p:regular r:id="rId44"/>
    </p:embeddedFont>
    <p:embeddedFont>
      <p:font typeface="UTM Thanh Nhac TL" panose="02040603050506020204" pitchFamily="18" charset="0"/>
      <p:regular r:id="rId45"/>
    </p:embeddedFont>
    <p:embeddedFont>
      <p:font typeface="Verdana" panose="020B0604030504040204" pitchFamily="34" charset="0"/>
      <p:regular r:id="rId46"/>
      <p:bold r:id="rId47"/>
      <p:italic r:id="rId48"/>
      <p:boldItalic r:id="rId49"/>
    </p:embeddedFont>
  </p:embeddedFontLst>
  <p:custDataLst>
    <p:tags r:id="rId50"/>
  </p:custDataLst>
  <p:defaultTextStyle>
    <a:defPPr>
      <a:defRPr lang="en-US"/>
    </a:defPPr>
    <a:lvl1pPr algn="l" defTabSz="685800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342900" indent="114300" algn="l" defTabSz="685800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685800" indent="228600" algn="l" defTabSz="685800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028700" indent="342900" algn="l" defTabSz="685800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371600" indent="457200" algn="l" defTabSz="685800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79" autoAdjust="0"/>
    <p:restoredTop sz="90927" autoAdjust="0"/>
  </p:normalViewPr>
  <p:slideViewPr>
    <p:cSldViewPr>
      <p:cViewPr>
        <p:scale>
          <a:sx n="73" d="100"/>
          <a:sy n="73" d="100"/>
        </p:scale>
        <p:origin x="1248" y="22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tags" Target="tags/tag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font" Target="fonts/font11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49" Type="http://schemas.openxmlformats.org/officeDocument/2006/relationships/font" Target="fonts/font19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B7A99E-AAB4-445C-8691-7A82B7EDB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4748B-6F99-4170-AAA2-642038492F4F}" type="datetimeFigureOut">
              <a:rPr lang="en-US"/>
              <a:pPr>
                <a:defRPr/>
              </a:pPr>
              <a:t>4/8/2023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D67342-A481-4D00-AB4F-A3C2AAE79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376AAF-9299-4C8C-94FF-31E482725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5F253-6EFC-4A6A-8C72-DB4AC77E9FE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6438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A25771-E526-4569-83F7-9568A0D5D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A3C34-EE21-4831-954B-033A38131DDB}" type="datetimeFigureOut">
              <a:rPr lang="en-US"/>
              <a:pPr>
                <a:defRPr/>
              </a:pPr>
              <a:t>4/8/2023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AAFF37-F0EE-4420-ADBB-DEE6D8489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61677-B922-43C0-8ED1-8203C7F20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C4A65-B901-4FF4-989B-70D034D60A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7619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48FA38-4EE6-4F54-B89C-9F20DCBCB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57CA2-4174-49BD-B0C8-998067D10E59}" type="datetimeFigureOut">
              <a:rPr lang="en-US"/>
              <a:pPr>
                <a:defRPr/>
              </a:pPr>
              <a:t>4/8/2023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E8D3E-F1B0-4CD9-AA21-62AA14702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A1951-1556-462F-9247-63402FC2E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7224F-19FB-40BC-8F34-4D48C1976D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3314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5B75C8-99CB-4CA4-AC45-F72B306DA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DCD57E-45D6-4423-A457-63352F0F31C3}" type="datetimeFigureOut">
              <a:rPr lang="en-US"/>
              <a:pPr>
                <a:defRPr/>
              </a:pPr>
              <a:t>4/8/2023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4B9D87-1B32-48DC-AA9C-DA091D49F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A97E09-03D7-4C3D-BB94-B77738B80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4EF22-D120-4E65-8B50-8CDEA63B28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4892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303256-424D-4C1A-925A-B9FDB0920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AC197-A7D6-4AF4-B4CD-EF102A068A10}" type="datetimeFigureOut">
              <a:rPr lang="en-US"/>
              <a:pPr>
                <a:defRPr/>
              </a:pPr>
              <a:t>4/8/2023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E45E73-A639-4F3C-AF41-8F11E5C0F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E254DA-7D0E-4DB2-844D-6B46034AF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3D707-EED0-4926-BA34-B65DE75CD4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1036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8D0C32C-F8D3-49AD-B290-0F0D5229B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1057D-0E0B-4B50-B336-76F1491EC25F}" type="datetimeFigureOut">
              <a:rPr lang="en-US"/>
              <a:pPr>
                <a:defRPr/>
              </a:pPr>
              <a:t>4/8/2023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CC0752B-55DD-4963-9C29-24C9FBF6D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00A4526-5AC3-4CA2-8E9E-DF6396AA5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10B56-CEC3-4BF9-B77C-A8B6549070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2593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66B1A52-4EE8-4100-9F04-1AABA7BF5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99615-F456-4829-9F7E-EEE2A4DC2361}" type="datetimeFigureOut">
              <a:rPr lang="en-US"/>
              <a:pPr>
                <a:defRPr/>
              </a:pPr>
              <a:t>4/8/2023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C479D9A-68D2-4CAE-8DB3-07F829B48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223939A-68C3-4347-827E-A76F91BD9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2FFCF-F7EB-4D2F-B4FC-F2CD801CB8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8505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14D844A-C267-4BBD-867B-7A931D3E37F2}"/>
              </a:ext>
            </a:extLst>
          </p:cNvPr>
          <p:cNvSpPr/>
          <p:nvPr userDrawn="1"/>
        </p:nvSpPr>
        <p:spPr>
          <a:xfrm>
            <a:off x="198438" y="373063"/>
            <a:ext cx="8651875" cy="4500562"/>
          </a:xfrm>
          <a:prstGeom prst="roundRect">
            <a:avLst>
              <a:gd name="adj" fmla="val 1793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EBE73-243E-4B80-8AD2-5FE616702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D47756-B6BD-4590-9AFA-6F4C3DFC755F}" type="datetimeFigureOut">
              <a:rPr lang="en-US"/>
              <a:pPr>
                <a:defRPr/>
              </a:pPr>
              <a:t>4/8/2023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F8B0E-2F05-4096-9040-A3A0C5A62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8F43B0-4EB3-4CE6-B427-C9AC481B0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4BE273D-3B62-4B30-B63F-91189583FAF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4192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99ACB99-5030-43DB-A87F-DA6984E8A59F}"/>
              </a:ext>
            </a:extLst>
          </p:cNvPr>
          <p:cNvSpPr/>
          <p:nvPr userDrawn="1"/>
        </p:nvSpPr>
        <p:spPr>
          <a:xfrm>
            <a:off x="198438" y="373063"/>
            <a:ext cx="8651875" cy="4500562"/>
          </a:xfrm>
          <a:prstGeom prst="roundRect">
            <a:avLst>
              <a:gd name="adj" fmla="val 1793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A4A9E46-9112-4F61-A355-C4D770B11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DCEE3-3A6A-44B8-87D9-D930849D5E39}" type="datetimeFigureOut">
              <a:rPr lang="en-US"/>
              <a:pPr>
                <a:defRPr/>
              </a:pPr>
              <a:t>4/8/2023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E49BA1A-D4A3-4D9A-8871-DE7A940A5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433A2E4-E4D1-4033-B6CA-9F78FB162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1B54DB5-EB22-48DA-8A1A-82B0C69FB5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5961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EADA859-A653-4F96-9552-3D5FF0943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F31BA-1E74-414B-939A-6C834A069DF7}" type="datetimeFigureOut">
              <a:rPr lang="en-US"/>
              <a:pPr>
                <a:defRPr/>
              </a:pPr>
              <a:t>4/8/2023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3F02BB4-827E-4445-B3DD-8E963C560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65ECEA7-F624-4E6E-BD55-B4749B864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11BF47-EF82-4F26-AFB6-D6A6C19CD2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7207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8121A30-3CCA-452B-A733-612A5EC08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2203F-62DC-404B-9F11-BB8C707BF5A1}" type="datetimeFigureOut">
              <a:rPr lang="en-US"/>
              <a:pPr>
                <a:defRPr/>
              </a:pPr>
              <a:t>4/8/2023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4DCCA2F-B8EC-4979-8633-FC1365249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E90452A-27A3-4A41-9EB5-A7B9913BA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5E8BB-99EA-450E-985F-0BB5F4D436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0793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798B64FD-2D8A-4134-8001-81C5A2E53CB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EABF8029-8DDE-4970-AA62-68634B39A79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088B62-4544-4A13-899E-ACD07875C5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3B7C872-221D-4E12-A4A4-C996DDBF0103}" type="datetimeFigureOut">
              <a:rPr lang="en-US"/>
              <a:pPr>
                <a:defRPr/>
              </a:pPr>
              <a:t>4/8/2023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326604-E6A6-4ADC-A30D-A37E7D4884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525CE7-020A-4D4A-925C-170CEE305A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65FBD58-3424-4E8B-9C29-F159832488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032" name="图片 7">
            <a:extLst>
              <a:ext uri="{FF2B5EF4-FFF2-40B4-BE49-F238E27FC236}">
                <a16:creationId xmlns:a16="http://schemas.microsoft.com/office/drawing/2014/main" id="{C018DA1F-A682-41B2-AC80-D83E3DCBFFA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9" r:id="rId6"/>
    <p:sldLayoutId id="2147483710" r:id="rId7"/>
    <p:sldLayoutId id="2147483705" r:id="rId8"/>
    <p:sldLayoutId id="2147483706" r:id="rId9"/>
    <p:sldLayoutId id="2147483707" r:id="rId10"/>
    <p:sldLayoutId id="2147483708" r:id="rId11"/>
  </p:sldLayoutIdLst>
  <p:transition spd="slow">
    <p:blinds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3353400-9896-4281-97D1-FC7FDAC5E658}"/>
              </a:ext>
            </a:extLst>
          </p:cNvPr>
          <p:cNvSpPr txBox="1">
            <a:spLocks/>
          </p:cNvSpPr>
          <p:nvPr/>
        </p:nvSpPr>
        <p:spPr bwMode="auto">
          <a:xfrm>
            <a:off x="1111250" y="1423988"/>
            <a:ext cx="69215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5000" b="1">
                <a:solidFill>
                  <a:srgbClr val="002060"/>
                </a:solidFill>
                <a:latin typeface="iCiel Pacifico" panose="02000000000000000000" pitchFamily="2" charset="0"/>
                <a:cs typeface="Times New Roman" panose="02020603050405020304" pitchFamily="18" charset="0"/>
              </a:rPr>
              <a:t>Khoa học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5000" b="1">
                <a:solidFill>
                  <a:srgbClr val="FF0000"/>
                </a:solidFill>
                <a:latin typeface="iCiel Pacifico" panose="02000000000000000000" pitchFamily="2" charset="0"/>
                <a:cs typeface="Times New Roman" panose="02020603050405020304" pitchFamily="18" charset="0"/>
              </a:rPr>
              <a:t>Sự sinh sản của thú</a:t>
            </a:r>
          </a:p>
        </p:txBody>
      </p:sp>
      <p:pic>
        <p:nvPicPr>
          <p:cNvPr id="4099" name="图片 20">
            <a:extLst>
              <a:ext uri="{FF2B5EF4-FFF2-40B4-BE49-F238E27FC236}">
                <a16:creationId xmlns:a16="http://schemas.microsoft.com/office/drawing/2014/main" id="{0427457B-3CD7-4285-A5B0-7F47CEAE53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09" t="32510" r="3722" b="39496"/>
          <a:stretch>
            <a:fillRect/>
          </a:stretch>
        </p:blipFill>
        <p:spPr bwMode="auto">
          <a:xfrm>
            <a:off x="160338" y="255588"/>
            <a:ext cx="1616075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图片 16">
            <a:extLst>
              <a:ext uri="{FF2B5EF4-FFF2-40B4-BE49-F238E27FC236}">
                <a16:creationId xmlns:a16="http://schemas.microsoft.com/office/drawing/2014/main" id="{B1F687B8-DF93-432E-A828-0888FE861C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21" t="290" r="3722" b="39496"/>
          <a:stretch>
            <a:fillRect/>
          </a:stretch>
        </p:blipFill>
        <p:spPr bwMode="auto">
          <a:xfrm>
            <a:off x="6248400" y="79375"/>
            <a:ext cx="289560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6" descr="Cute Safari Animal Vectors &amp;amp; Clipart | Creative Daddy">
            <a:extLst>
              <a:ext uri="{FF2B5EF4-FFF2-40B4-BE49-F238E27FC236}">
                <a16:creationId xmlns:a16="http://schemas.microsoft.com/office/drawing/2014/main" id="{D9877527-4821-4DD0-8A37-8587D5D123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18" r="36600" b="56477"/>
          <a:stretch>
            <a:fillRect/>
          </a:stretch>
        </p:blipFill>
        <p:spPr bwMode="auto">
          <a:xfrm>
            <a:off x="2136775" y="3225800"/>
            <a:ext cx="2435225" cy="204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8" descr="Cute Safari Animal Vectors &amp;amp; Clipart | Creative Daddy">
            <a:extLst>
              <a:ext uri="{FF2B5EF4-FFF2-40B4-BE49-F238E27FC236}">
                <a16:creationId xmlns:a16="http://schemas.microsoft.com/office/drawing/2014/main" id="{58322AFD-6B2E-4AFD-AA79-1695CD2D8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93" t="36349" r="32069" b="1472"/>
          <a:stretch>
            <a:fillRect/>
          </a:stretch>
        </p:blipFill>
        <p:spPr bwMode="auto">
          <a:xfrm>
            <a:off x="5391150" y="2886075"/>
            <a:ext cx="1390650" cy="238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10" descr="Cute Safari Animal Vectors &amp;amp; Clipart | Creative Daddy">
            <a:extLst>
              <a:ext uri="{FF2B5EF4-FFF2-40B4-BE49-F238E27FC236}">
                <a16:creationId xmlns:a16="http://schemas.microsoft.com/office/drawing/2014/main" id="{941273B7-A068-45DC-A3AE-45201B2DA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8" t="57297" r="48305"/>
          <a:stretch>
            <a:fillRect/>
          </a:stretch>
        </p:blipFill>
        <p:spPr bwMode="auto">
          <a:xfrm>
            <a:off x="4362450" y="3659188"/>
            <a:ext cx="1497013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>
            <a:extLst>
              <a:ext uri="{FF2B5EF4-FFF2-40B4-BE49-F238E27FC236}">
                <a16:creationId xmlns:a16="http://schemas.microsoft.com/office/drawing/2014/main" id="{4AF6BF17-4F03-427E-852D-947983E747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5150" y="739775"/>
            <a:ext cx="18415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200" b="1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315" name="Text Box 3">
            <a:extLst>
              <a:ext uri="{FF2B5EF4-FFF2-40B4-BE49-F238E27FC236}">
                <a16:creationId xmlns:a16="http://schemas.microsoft.com/office/drawing/2014/main" id="{684AEF11-7B33-40D8-B801-CD85528BDC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1713" y="881063"/>
            <a:ext cx="1841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200" b="1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3316" name="Picture 4" descr="120">
            <a:extLst>
              <a:ext uri="{FF2B5EF4-FFF2-40B4-BE49-F238E27FC236}">
                <a16:creationId xmlns:a16="http://schemas.microsoft.com/office/drawing/2014/main" id="{F6F0999C-7AD4-4A1C-94CE-E246370229DC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92" r="61029" b="354"/>
          <a:stretch>
            <a:fillRect/>
          </a:stretch>
        </p:blipFill>
        <p:spPr>
          <a:xfrm>
            <a:off x="682625" y="1135063"/>
            <a:ext cx="4346575" cy="2889250"/>
          </a:xfrm>
        </p:spPr>
      </p:pic>
      <p:sp>
        <p:nvSpPr>
          <p:cNvPr id="13317" name="Text Box 5">
            <a:extLst>
              <a:ext uri="{FF2B5EF4-FFF2-40B4-BE49-F238E27FC236}">
                <a16:creationId xmlns:a16="http://schemas.microsoft.com/office/drawing/2014/main" id="{65579B5C-A2C9-4A55-A784-D354AE4641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75" y="3852863"/>
            <a:ext cx="13382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400" b="1">
                <a:solidFill>
                  <a:srgbClr val="002060"/>
                </a:solidFill>
                <a:latin typeface="Times New Roman" panose="02020603050405020304" pitchFamily="18" charset="0"/>
              </a:rPr>
              <a:t>Hình </a:t>
            </a:r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</a:rPr>
              <a:t>1a</a:t>
            </a:r>
            <a:r>
              <a:rPr lang="vi-VN" altLang="en-US" sz="2400" b="1">
                <a:solidFill>
                  <a:srgbClr val="002060"/>
                </a:solidFill>
                <a:latin typeface="Times New Roman" panose="02020603050405020304" pitchFamily="18" charset="0"/>
              </a:rPr>
              <a:t>)</a:t>
            </a:r>
            <a:endParaRPr lang="en-US" altLang="en-US" sz="2400" b="1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318" name="Text Box 6">
            <a:extLst>
              <a:ext uri="{FF2B5EF4-FFF2-40B4-BE49-F238E27FC236}">
                <a16:creationId xmlns:a16="http://schemas.microsoft.com/office/drawing/2014/main" id="{A766AD4B-2841-4741-8556-3216D652E9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6063" y="584200"/>
            <a:ext cx="18415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1271" name="Text Box 7">
            <a:extLst>
              <a:ext uri="{FF2B5EF4-FFF2-40B4-BE49-F238E27FC236}">
                <a16:creationId xmlns:a16="http://schemas.microsoft.com/office/drawing/2014/main" id="{3B6B3800-6806-4AA3-88CD-D57A3D4DBF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4263" y="682625"/>
            <a:ext cx="32131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UTM Alberta Heavy" panose="02040603050506020204" pitchFamily="18" charset="0"/>
              </a:rPr>
              <a:t>  </a:t>
            </a:r>
            <a:r>
              <a:rPr lang="vi-VN" altLang="en-US" sz="2400" b="1">
                <a:latin typeface="Times New Roman" panose="02020603050405020304" pitchFamily="18" charset="0"/>
              </a:rPr>
              <a:t>1</a:t>
            </a:r>
            <a:r>
              <a:rPr lang="en-US" altLang="en-US" sz="2400" b="1">
                <a:latin typeface="UTM Alberta Heavy" panose="02040603050506020204" pitchFamily="18" charset="0"/>
              </a:rPr>
              <a:t>- </a:t>
            </a:r>
            <a:r>
              <a:rPr lang="en-US" altLang="en-US" sz="2400" b="1">
                <a:solidFill>
                  <a:srgbClr val="00B050"/>
                </a:solidFill>
                <a:latin typeface="UTM Alberta Heavy" panose="02040603050506020204" pitchFamily="18" charset="0"/>
              </a:rPr>
              <a:t>Theo các em bào thai của thú được nuôi dưỡng ở đâu?</a:t>
            </a:r>
          </a:p>
        </p:txBody>
      </p:sp>
      <p:sp>
        <p:nvSpPr>
          <p:cNvPr id="11272" name="Text Box 8">
            <a:extLst>
              <a:ext uri="{FF2B5EF4-FFF2-40B4-BE49-F238E27FC236}">
                <a16:creationId xmlns:a16="http://schemas.microsoft.com/office/drawing/2014/main" id="{E0B1EF00-DF7A-49F2-8BB6-2B67AAF98C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3475" y="2425700"/>
            <a:ext cx="3746500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UTM Alberta Heavy" panose="02040603050506020204" pitchFamily="18" charset="0"/>
              </a:rPr>
              <a:t> </a:t>
            </a:r>
            <a:r>
              <a:rPr lang="vi-VN" altLang="en-US" sz="2400" b="1">
                <a:latin typeface="Times New Roman" panose="02020603050405020304" pitchFamily="18" charset="0"/>
              </a:rPr>
              <a:t>2</a:t>
            </a:r>
            <a:r>
              <a:rPr lang="en-US" altLang="en-US" sz="2400" b="1">
                <a:latin typeface="UTM Alberta Heavy" panose="02040603050506020204" pitchFamily="18" charset="0"/>
              </a:rPr>
              <a:t>- </a:t>
            </a:r>
            <a:r>
              <a:rPr lang="en-US" altLang="en-US" sz="2400" b="1">
                <a:solidFill>
                  <a:srgbClr val="0070C0"/>
                </a:solidFill>
                <a:latin typeface="UTM Alberta Heavy" panose="02040603050506020204" pitchFamily="18" charset="0"/>
              </a:rPr>
              <a:t>Nhìn bào thai của thú (Hình 1a) em có thể thấy những bộ phận nào? </a:t>
            </a:r>
          </a:p>
        </p:txBody>
      </p:sp>
      <p:sp>
        <p:nvSpPr>
          <p:cNvPr id="13321" name="Text Box 10">
            <a:extLst>
              <a:ext uri="{FF2B5EF4-FFF2-40B4-BE49-F238E27FC236}">
                <a16:creationId xmlns:a16="http://schemas.microsoft.com/office/drawing/2014/main" id="{7621BE5F-71EB-4169-824F-1D8821C23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8188" y="1741488"/>
            <a:ext cx="1841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1275" name="Text Box 11">
            <a:extLst>
              <a:ext uri="{FF2B5EF4-FFF2-40B4-BE49-F238E27FC236}">
                <a16:creationId xmlns:a16="http://schemas.microsoft.com/office/drawing/2014/main" id="{C44DD522-DAF6-4C3B-BED5-4B8349FF1E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1317" y="1571423"/>
            <a:ext cx="3494221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  <a:defRPr/>
            </a:pPr>
            <a:r>
              <a:rPr lang="en-US" altLang="en-US" sz="2100" b="1" dirty="0">
                <a:latin typeface="UTM Flamenco" panose="02040603050506020204" pitchFamily="18" charset="0"/>
              </a:rPr>
              <a:t>- </a:t>
            </a:r>
            <a:r>
              <a:rPr lang="en-US" altLang="en-US" sz="2100" b="1" dirty="0" err="1">
                <a:latin typeface="UTM Flamenco" panose="02040603050506020204" pitchFamily="18" charset="0"/>
              </a:rPr>
              <a:t>Bào</a:t>
            </a:r>
            <a:r>
              <a:rPr lang="en-US" altLang="en-US" sz="2100" b="1" dirty="0">
                <a:latin typeface="UTM Flamenco" panose="02040603050506020204" pitchFamily="18" charset="0"/>
              </a:rPr>
              <a:t> </a:t>
            </a:r>
            <a:r>
              <a:rPr lang="en-US" altLang="en-US" sz="2100" b="1" dirty="0" err="1">
                <a:latin typeface="UTM Flamenco" panose="02040603050506020204" pitchFamily="18" charset="0"/>
              </a:rPr>
              <a:t>thai</a:t>
            </a:r>
            <a:r>
              <a:rPr lang="en-US" altLang="en-US" sz="2100" b="1" dirty="0">
                <a:latin typeface="UTM Flamenco" panose="02040603050506020204" pitchFamily="18" charset="0"/>
              </a:rPr>
              <a:t> </a:t>
            </a:r>
            <a:r>
              <a:rPr lang="en-US" altLang="en-US" sz="2100" b="1" dirty="0" err="1">
                <a:latin typeface="UTM Flamenco" panose="02040603050506020204" pitchFamily="18" charset="0"/>
              </a:rPr>
              <a:t>của</a:t>
            </a:r>
            <a:r>
              <a:rPr lang="en-US" altLang="en-US" sz="2100" b="1" dirty="0">
                <a:latin typeface="UTM Flamenco" panose="02040603050506020204" pitchFamily="18" charset="0"/>
              </a:rPr>
              <a:t> </a:t>
            </a:r>
            <a:r>
              <a:rPr lang="en-US" altLang="en-US" sz="2100" b="1" dirty="0" err="1">
                <a:latin typeface="UTM Flamenco" panose="02040603050506020204" pitchFamily="18" charset="0"/>
              </a:rPr>
              <a:t>thú</a:t>
            </a:r>
            <a:r>
              <a:rPr lang="en-US" altLang="en-US" sz="2100" b="1" dirty="0">
                <a:latin typeface="UTM Flamenco" panose="02040603050506020204" pitchFamily="18" charset="0"/>
              </a:rPr>
              <a:t> </a:t>
            </a:r>
            <a:r>
              <a:rPr lang="en-US" altLang="en-US" sz="2100" b="1" dirty="0" err="1">
                <a:latin typeface="UTM Flamenco" panose="02040603050506020204" pitchFamily="18" charset="0"/>
              </a:rPr>
              <a:t>được</a:t>
            </a:r>
            <a:r>
              <a:rPr lang="en-US" altLang="en-US" sz="2100" b="1" dirty="0">
                <a:latin typeface="UTM Flamenco" panose="02040603050506020204" pitchFamily="18" charset="0"/>
              </a:rPr>
              <a:t> </a:t>
            </a:r>
            <a:r>
              <a:rPr lang="en-US" altLang="en-US" sz="2100" b="1" dirty="0" err="1">
                <a:latin typeface="UTM Flamenco" panose="02040603050506020204" pitchFamily="18" charset="0"/>
              </a:rPr>
              <a:t>nuôi</a:t>
            </a:r>
            <a:r>
              <a:rPr lang="en-US" altLang="en-US" sz="2100" b="1" dirty="0">
                <a:latin typeface="UTM Flamenco" panose="02040603050506020204" pitchFamily="18" charset="0"/>
              </a:rPr>
              <a:t> </a:t>
            </a:r>
            <a:r>
              <a:rPr lang="en-US" altLang="en-US" sz="2100" b="1" dirty="0" err="1">
                <a:latin typeface="UTM Flamenco" panose="02040603050506020204" pitchFamily="18" charset="0"/>
              </a:rPr>
              <a:t>dưỡng</a:t>
            </a:r>
            <a:r>
              <a:rPr lang="en-US" altLang="en-US" sz="2100" b="1" dirty="0">
                <a:latin typeface="UTM Flamenco" panose="02040603050506020204" pitchFamily="18" charset="0"/>
              </a:rPr>
              <a:t> </a:t>
            </a:r>
            <a:r>
              <a:rPr lang="en-US" altLang="en-US" sz="2100" b="1" dirty="0" err="1">
                <a:latin typeface="UTM Flamenco" panose="02040603050506020204" pitchFamily="18" charset="0"/>
              </a:rPr>
              <a:t>trong</a:t>
            </a:r>
            <a:r>
              <a:rPr lang="en-US" altLang="en-US" sz="2100" b="1" dirty="0">
                <a:latin typeface="UTM Flamenco" panose="02040603050506020204" pitchFamily="18" charset="0"/>
              </a:rPr>
              <a:t> </a:t>
            </a:r>
            <a:r>
              <a:rPr lang="en-US" altLang="en-US" sz="2100" b="1" dirty="0" err="1">
                <a:latin typeface="UTM Flamenco" panose="02040603050506020204" pitchFamily="18" charset="0"/>
              </a:rPr>
              <a:t>bụng</a:t>
            </a:r>
            <a:r>
              <a:rPr lang="en-US" altLang="en-US" sz="2100" b="1" dirty="0">
                <a:latin typeface="UTM Flamenco" panose="02040603050506020204" pitchFamily="18" charset="0"/>
              </a:rPr>
              <a:t> </a:t>
            </a:r>
            <a:r>
              <a:rPr lang="en-US" altLang="en-US" sz="2100" b="1" dirty="0" err="1">
                <a:latin typeface="UTM Flamenco" panose="02040603050506020204" pitchFamily="18" charset="0"/>
              </a:rPr>
              <a:t>mẹ</a:t>
            </a:r>
            <a:r>
              <a:rPr lang="en-US" altLang="en-US" sz="2100" b="1" dirty="0">
                <a:latin typeface="UTM Flamenco" panose="02040603050506020204" pitchFamily="18" charset="0"/>
              </a:rPr>
              <a:t>.</a:t>
            </a:r>
            <a:endParaRPr lang="en-US" altLang="en-US" sz="2100" dirty="0">
              <a:latin typeface="UTM Flamenco" panose="02040603050506020204" pitchFamily="18" charset="0"/>
            </a:endParaRPr>
          </a:p>
        </p:txBody>
      </p: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D8800068-F8E6-4291-81F5-1EFC4B2F6B26}"/>
              </a:ext>
            </a:extLst>
          </p:cNvPr>
          <p:cNvSpPr/>
          <p:nvPr/>
        </p:nvSpPr>
        <p:spPr>
          <a:xfrm>
            <a:off x="4367213" y="3273425"/>
            <a:ext cx="3994150" cy="1176338"/>
          </a:xfrm>
          <a:prstGeom prst="wedgeEllipseCallout">
            <a:avLst>
              <a:gd name="adj1" fmla="val -103637"/>
              <a:gd name="adj2" fmla="val -117419"/>
            </a:avLst>
          </a:prstGeom>
          <a:solidFill>
            <a:srgbClr val="A2F0F8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500">
                <a:solidFill>
                  <a:schemeClr val="tx1"/>
                </a:solidFill>
                <a:latin typeface="UTM Flamenco" panose="02040603050506020204" pitchFamily="18" charset="0"/>
              </a:rPr>
              <a:t>… đầu, mình, chân, đuôi của thú con</a:t>
            </a:r>
            <a:endParaRPr lang="en-US" sz="2500" dirty="0">
              <a:solidFill>
                <a:schemeClr val="tx1"/>
              </a:solidFill>
              <a:latin typeface="UTM Flamenco" panose="02040603050506020204" pitchFamily="18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3EF4097-53ED-403B-AFB8-370054AEE62F}"/>
              </a:ext>
            </a:extLst>
          </p:cNvPr>
          <p:cNvSpPr/>
          <p:nvPr/>
        </p:nvSpPr>
        <p:spPr>
          <a:xfrm>
            <a:off x="114300" y="85725"/>
            <a:ext cx="2132013" cy="8699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vi-VN" sz="2700" b="1" dirty="0">
                <a:solidFill>
                  <a:schemeClr val="tx1"/>
                </a:solidFill>
              </a:rPr>
              <a:t>Nhóm 4</a:t>
            </a:r>
            <a:endParaRPr lang="en-US" sz="27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" dur="500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>
            <a:extLst>
              <a:ext uri="{FF2B5EF4-FFF2-40B4-BE49-F238E27FC236}">
                <a16:creationId xmlns:a16="http://schemas.microsoft.com/office/drawing/2014/main" id="{67BC9B91-4D4E-497B-8E47-F4081770E9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5150" y="739775"/>
            <a:ext cx="18415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200" b="1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39" name="Text Box 3">
            <a:extLst>
              <a:ext uri="{FF2B5EF4-FFF2-40B4-BE49-F238E27FC236}">
                <a16:creationId xmlns:a16="http://schemas.microsoft.com/office/drawing/2014/main" id="{75EC0EFA-4A55-416D-8CEF-80155C40D3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1713" y="881063"/>
            <a:ext cx="1841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200" b="1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4340" name="Picture 4" descr="120">
            <a:extLst>
              <a:ext uri="{FF2B5EF4-FFF2-40B4-BE49-F238E27FC236}">
                <a16:creationId xmlns:a16="http://schemas.microsoft.com/office/drawing/2014/main" id="{FB2C737C-FB27-40B0-BECD-6429F77DBE0D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92" r="61029" b="354"/>
          <a:stretch>
            <a:fillRect/>
          </a:stretch>
        </p:blipFill>
        <p:spPr>
          <a:xfrm>
            <a:off x="682625" y="1135063"/>
            <a:ext cx="4346575" cy="2889250"/>
          </a:xfrm>
        </p:spPr>
      </p:pic>
      <p:sp>
        <p:nvSpPr>
          <p:cNvPr id="14341" name="Text Box 5">
            <a:extLst>
              <a:ext uri="{FF2B5EF4-FFF2-40B4-BE49-F238E27FC236}">
                <a16:creationId xmlns:a16="http://schemas.microsoft.com/office/drawing/2014/main" id="{6C1D21D9-0928-4FFA-BB7D-1A4251CAB6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75" y="3852863"/>
            <a:ext cx="8080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400" b="1">
                <a:solidFill>
                  <a:srgbClr val="002060"/>
                </a:solidFill>
                <a:latin typeface="Times New Roman" panose="02020603050405020304" pitchFamily="18" charset="0"/>
              </a:rPr>
              <a:t>H</a:t>
            </a:r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</a:rPr>
              <a:t>.1a</a:t>
            </a:r>
          </a:p>
        </p:txBody>
      </p:sp>
      <p:sp>
        <p:nvSpPr>
          <p:cNvPr id="14342" name="Text Box 6">
            <a:extLst>
              <a:ext uri="{FF2B5EF4-FFF2-40B4-BE49-F238E27FC236}">
                <a16:creationId xmlns:a16="http://schemas.microsoft.com/office/drawing/2014/main" id="{4318CCAC-BD33-4048-882A-5EC05E1698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6063" y="584200"/>
            <a:ext cx="18415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4343" name="Text Box 10">
            <a:extLst>
              <a:ext uri="{FF2B5EF4-FFF2-40B4-BE49-F238E27FC236}">
                <a16:creationId xmlns:a16="http://schemas.microsoft.com/office/drawing/2014/main" id="{1941621F-8462-44F2-A81C-03F8C6EFC1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8188" y="1741488"/>
            <a:ext cx="1841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1275" name="Text Box 11">
            <a:extLst>
              <a:ext uri="{FF2B5EF4-FFF2-40B4-BE49-F238E27FC236}">
                <a16:creationId xmlns:a16="http://schemas.microsoft.com/office/drawing/2014/main" id="{AD6596D3-8FBC-4B6F-9D20-57654DDEF4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5538" y="412156"/>
            <a:ext cx="3494221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  <a:defRPr/>
            </a:pPr>
            <a:r>
              <a:rPr lang="en-US" altLang="en-US" sz="2100" b="1" dirty="0">
                <a:latin typeface="Times New Roman" panose="02020603050405020304" pitchFamily="18" charset="0"/>
              </a:rPr>
              <a:t>- </a:t>
            </a:r>
            <a:r>
              <a:rPr lang="en-US" altLang="en-US" sz="2100" b="1" dirty="0" err="1">
                <a:latin typeface="Times New Roman" panose="02020603050405020304" pitchFamily="18" charset="0"/>
              </a:rPr>
              <a:t>Bào</a:t>
            </a:r>
            <a:r>
              <a:rPr lang="en-US" altLang="en-US" sz="2100" b="1" dirty="0">
                <a:latin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latin typeface="Times New Roman" panose="02020603050405020304" pitchFamily="18" charset="0"/>
              </a:rPr>
              <a:t>thai</a:t>
            </a:r>
            <a:r>
              <a:rPr lang="en-US" altLang="en-US" sz="2100" b="1" dirty="0">
                <a:latin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latin typeface="Times New Roman" panose="02020603050405020304" pitchFamily="18" charset="0"/>
              </a:rPr>
              <a:t>của</a:t>
            </a:r>
            <a:r>
              <a:rPr lang="en-US" altLang="en-US" sz="2100" b="1" dirty="0">
                <a:latin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latin typeface="Times New Roman" panose="02020603050405020304" pitchFamily="18" charset="0"/>
              </a:rPr>
              <a:t>thú</a:t>
            </a:r>
            <a:r>
              <a:rPr lang="en-US" altLang="en-US" sz="2100" b="1" dirty="0">
                <a:latin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latin typeface="Times New Roman" panose="02020603050405020304" pitchFamily="18" charset="0"/>
              </a:rPr>
              <a:t>được</a:t>
            </a:r>
            <a:r>
              <a:rPr lang="en-US" altLang="en-US" sz="2100" b="1" dirty="0">
                <a:latin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latin typeface="Times New Roman" panose="02020603050405020304" pitchFamily="18" charset="0"/>
              </a:rPr>
              <a:t>nuôi</a:t>
            </a:r>
            <a:r>
              <a:rPr lang="en-US" altLang="en-US" sz="2100" b="1" dirty="0">
                <a:latin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latin typeface="Times New Roman" panose="02020603050405020304" pitchFamily="18" charset="0"/>
              </a:rPr>
              <a:t>dưỡng</a:t>
            </a:r>
            <a:r>
              <a:rPr lang="en-US" altLang="en-US" sz="2100" b="1" dirty="0">
                <a:latin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latin typeface="Times New Roman" panose="02020603050405020304" pitchFamily="18" charset="0"/>
              </a:rPr>
              <a:t>trong</a:t>
            </a:r>
            <a:r>
              <a:rPr lang="en-US" altLang="en-US" sz="2100" b="1" dirty="0">
                <a:latin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latin typeface="Times New Roman" panose="02020603050405020304" pitchFamily="18" charset="0"/>
              </a:rPr>
              <a:t>bụng</a:t>
            </a:r>
            <a:r>
              <a:rPr lang="en-US" altLang="en-US" sz="2100" b="1" dirty="0">
                <a:latin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latin typeface="Times New Roman" panose="02020603050405020304" pitchFamily="18" charset="0"/>
              </a:rPr>
              <a:t>mẹ</a:t>
            </a:r>
            <a:r>
              <a:rPr lang="en-US" altLang="en-US" sz="2100" b="1" dirty="0">
                <a:latin typeface="Times New Roman" panose="02020603050405020304" pitchFamily="18" charset="0"/>
              </a:rPr>
              <a:t>.</a:t>
            </a:r>
            <a:endParaRPr lang="en-US" altLang="en-US" sz="2100" dirty="0">
              <a:latin typeface="Times New Roman" panose="02020603050405020304" pitchFamily="18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0AC97B4-06CC-4ED2-A005-F191574A3B7C}"/>
              </a:ext>
            </a:extLst>
          </p:cNvPr>
          <p:cNvSpPr/>
          <p:nvPr/>
        </p:nvSpPr>
        <p:spPr>
          <a:xfrm>
            <a:off x="114300" y="85725"/>
            <a:ext cx="2117725" cy="8699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vi-VN" sz="2700" b="1" dirty="0">
                <a:solidFill>
                  <a:schemeClr val="tx1"/>
                </a:solidFill>
              </a:rPr>
              <a:t>Nhóm 4</a:t>
            </a:r>
            <a:endParaRPr lang="en-US" sz="2700" b="1" dirty="0">
              <a:solidFill>
                <a:schemeClr val="tx1"/>
              </a:solidFill>
            </a:endParaRPr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4B845B4E-A9CC-45AE-ACF7-46E9B41E046D}"/>
              </a:ext>
            </a:extLst>
          </p:cNvPr>
          <p:cNvSpPr/>
          <p:nvPr/>
        </p:nvSpPr>
        <p:spPr>
          <a:xfrm>
            <a:off x="5086350" y="1431925"/>
            <a:ext cx="3603625" cy="1177925"/>
          </a:xfrm>
          <a:prstGeom prst="wedgeEllipseCallout">
            <a:avLst>
              <a:gd name="adj1" fmla="val -132055"/>
              <a:gd name="adj2" fmla="val 32378"/>
            </a:avLst>
          </a:prstGeom>
          <a:solidFill>
            <a:srgbClr val="A2F0F8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vi-VN" sz="2100" dirty="0">
                <a:solidFill>
                  <a:schemeClr val="tx1"/>
                </a:solidFill>
              </a:rPr>
              <a:t>... </a:t>
            </a:r>
            <a:r>
              <a:rPr lang="vi-VN" sz="2400" dirty="0">
                <a:solidFill>
                  <a:schemeClr val="tx1"/>
                </a:solidFill>
              </a:rPr>
              <a:t>đầu, mình, chân, đuôi của thú con. </a:t>
            </a:r>
            <a:endParaRPr lang="en-US" sz="2100" dirty="0">
              <a:solidFill>
                <a:schemeClr val="tx1"/>
              </a:solidFill>
            </a:endParaRPr>
          </a:p>
        </p:txBody>
      </p:sp>
      <p:sp>
        <p:nvSpPr>
          <p:cNvPr id="12" name="Speech Bubble: Oval 11">
            <a:extLst>
              <a:ext uri="{FF2B5EF4-FFF2-40B4-BE49-F238E27FC236}">
                <a16:creationId xmlns:a16="http://schemas.microsoft.com/office/drawing/2014/main" id="{47EB74D3-94CD-406D-AAE1-D2C33A19CD9B}"/>
              </a:ext>
            </a:extLst>
          </p:cNvPr>
          <p:cNvSpPr/>
          <p:nvPr/>
        </p:nvSpPr>
        <p:spPr>
          <a:xfrm>
            <a:off x="4876800" y="1409700"/>
            <a:ext cx="3813175" cy="1177925"/>
          </a:xfrm>
          <a:prstGeom prst="wedgeEllipseCallout">
            <a:avLst>
              <a:gd name="adj1" fmla="val -116060"/>
              <a:gd name="adj2" fmla="val 32143"/>
            </a:avLst>
          </a:prstGeom>
          <a:solidFill>
            <a:srgbClr val="A2F0F8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500">
                <a:solidFill>
                  <a:schemeClr val="tx1"/>
                </a:solidFill>
                <a:latin typeface="UTM Flamenco" panose="02040603050506020204" pitchFamily="18" charset="0"/>
              </a:rPr>
              <a:t>… đầu, mình, chân, đuôi của thú con</a:t>
            </a:r>
            <a:endParaRPr lang="en-US" sz="2500" dirty="0">
              <a:solidFill>
                <a:schemeClr val="tx1"/>
              </a:solidFill>
              <a:latin typeface="UTM Flamenco" panose="02040603050506020204" pitchFamily="18" charset="0"/>
            </a:endParaRPr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6E8A6783-BE12-4AA9-A558-FCFE41326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3650" y="3168650"/>
            <a:ext cx="3352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400" b="1">
                <a:latin typeface="UTM Alberta Heavy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>
                <a:solidFill>
                  <a:srgbClr val="C0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Hãy vẽ sơ đồ chu trình sinh sản của thú</a:t>
            </a:r>
            <a:r>
              <a:rPr lang="vi-V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b="1">
              <a:solidFill>
                <a:srgbClr val="C00000"/>
              </a:solidFill>
              <a:latin typeface="UTM Alberta Heavy" panose="0204060305050602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>
            <a:extLst>
              <a:ext uri="{FF2B5EF4-FFF2-40B4-BE49-F238E27FC236}">
                <a16:creationId xmlns:a16="http://schemas.microsoft.com/office/drawing/2014/main" id="{BB50B52A-CC79-47B8-8133-C2F107755E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285750"/>
            <a:ext cx="4686300" cy="3000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en-US" altLang="en-US" sz="135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3" name="Text Box 11">
            <a:extLst>
              <a:ext uri="{FF2B5EF4-FFF2-40B4-BE49-F238E27FC236}">
                <a16:creationId xmlns:a16="http://schemas.microsoft.com/office/drawing/2014/main" id="{B57A43D2-125C-4551-B8E3-96D8747CC5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8775" y="615950"/>
            <a:ext cx="611505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7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vi-VN" altLang="en-US" sz="2700" b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sz="2700" b="1">
                <a:latin typeface="Times New Roman" panose="02020603050405020304" pitchFamily="18" charset="0"/>
                <a:cs typeface="Times New Roman" panose="02020603050405020304" pitchFamily="18" charset="0"/>
              </a:rPr>
              <a:t>ơ đồ chu trình sinh sản của thú</a:t>
            </a:r>
          </a:p>
        </p:txBody>
      </p:sp>
      <p:sp>
        <p:nvSpPr>
          <p:cNvPr id="153612" name="AutoShape 12">
            <a:extLst>
              <a:ext uri="{FF2B5EF4-FFF2-40B4-BE49-F238E27FC236}">
                <a16:creationId xmlns:a16="http://schemas.microsoft.com/office/drawing/2014/main" id="{31C440BA-E897-4974-B494-44AD8EE9908E}"/>
              </a:ext>
            </a:extLst>
          </p:cNvPr>
          <p:cNvSpPr>
            <a:spLocks noChangeArrowheads="1"/>
          </p:cNvSpPr>
          <p:nvPr/>
        </p:nvSpPr>
        <p:spPr bwMode="auto">
          <a:xfrm rot="-3086295">
            <a:off x="1691481" y="2858294"/>
            <a:ext cx="739775" cy="198438"/>
          </a:xfrm>
          <a:prstGeom prst="rightArrow">
            <a:avLst>
              <a:gd name="adj1" fmla="val 50000"/>
              <a:gd name="adj2" fmla="val 74991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13" name="Oval 13">
            <a:extLst>
              <a:ext uri="{FF2B5EF4-FFF2-40B4-BE49-F238E27FC236}">
                <a16:creationId xmlns:a16="http://schemas.microsoft.com/office/drawing/2014/main" id="{43523C0E-DB2A-4991-8831-CA3DFDB9E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8217" y="1276350"/>
            <a:ext cx="1347566" cy="742950"/>
          </a:xfrm>
          <a:prstGeom prst="ellipse">
            <a:avLst/>
          </a:prstGeom>
          <a:solidFill>
            <a:srgbClr val="C5FF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vi-VN" alt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Phôi </a:t>
            </a:r>
            <a:endParaRPr lang="en-US" altLang="en-US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14" name="Oval 14">
            <a:extLst>
              <a:ext uri="{FF2B5EF4-FFF2-40B4-BE49-F238E27FC236}">
                <a16:creationId xmlns:a16="http://schemas.microsoft.com/office/drawing/2014/main" id="{E097B37B-32BC-4FB1-BF9D-4B02914E04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3256" y="3161558"/>
            <a:ext cx="2128202" cy="1012447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vi-VN" alt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Thú con ra đời </a:t>
            </a:r>
            <a:endParaRPr lang="en-US" altLang="en-US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15" name="AutoShape 15">
            <a:extLst>
              <a:ext uri="{FF2B5EF4-FFF2-40B4-BE49-F238E27FC236}">
                <a16:creationId xmlns:a16="http://schemas.microsoft.com/office/drawing/2014/main" id="{244F8C6B-F4E9-4281-8F49-CECBF4FA9AEC}"/>
              </a:ext>
            </a:extLst>
          </p:cNvPr>
          <p:cNvSpPr>
            <a:spLocks noChangeArrowheads="1"/>
          </p:cNvSpPr>
          <p:nvPr/>
        </p:nvSpPr>
        <p:spPr bwMode="auto">
          <a:xfrm rot="-1705242">
            <a:off x="3167063" y="1860550"/>
            <a:ext cx="735012" cy="114300"/>
          </a:xfrm>
          <a:prstGeom prst="rightArrow">
            <a:avLst>
              <a:gd name="adj1" fmla="val 50000"/>
              <a:gd name="adj2" fmla="val 7499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18" name="AutoShape 18">
            <a:extLst>
              <a:ext uri="{FF2B5EF4-FFF2-40B4-BE49-F238E27FC236}">
                <a16:creationId xmlns:a16="http://schemas.microsoft.com/office/drawing/2014/main" id="{2F8692DD-0953-42D0-BD92-5F5C8DB1E9FC}"/>
              </a:ext>
            </a:extLst>
          </p:cNvPr>
          <p:cNvSpPr>
            <a:spLocks noChangeArrowheads="1"/>
          </p:cNvSpPr>
          <p:nvPr/>
        </p:nvSpPr>
        <p:spPr bwMode="auto">
          <a:xfrm rot="1101448">
            <a:off x="5222875" y="1900238"/>
            <a:ext cx="779463" cy="114300"/>
          </a:xfrm>
          <a:prstGeom prst="rightArrow">
            <a:avLst>
              <a:gd name="adj1" fmla="val 50000"/>
              <a:gd name="adj2" fmla="val 87485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19" name="AutoShape 19">
            <a:extLst>
              <a:ext uri="{FF2B5EF4-FFF2-40B4-BE49-F238E27FC236}">
                <a16:creationId xmlns:a16="http://schemas.microsoft.com/office/drawing/2014/main" id="{D3658198-AB85-45A1-BB8C-9BC263E53C5F}"/>
              </a:ext>
            </a:extLst>
          </p:cNvPr>
          <p:cNvSpPr>
            <a:spLocks noChangeArrowheads="1"/>
          </p:cNvSpPr>
          <p:nvPr/>
        </p:nvSpPr>
        <p:spPr bwMode="auto">
          <a:xfrm rot="5973683">
            <a:off x="6981032" y="2702719"/>
            <a:ext cx="654050" cy="249237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050"/>
          </a:p>
        </p:txBody>
      </p:sp>
      <p:sp>
        <p:nvSpPr>
          <p:cNvPr id="153621" name="Oval 21">
            <a:extLst>
              <a:ext uri="{FF2B5EF4-FFF2-40B4-BE49-F238E27FC236}">
                <a16:creationId xmlns:a16="http://schemas.microsoft.com/office/drawing/2014/main" id="{B9ABF5F5-CA78-463F-AC61-23BE8B36B5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571" y="3290133"/>
            <a:ext cx="2407478" cy="1061084"/>
          </a:xfrm>
          <a:prstGeom prst="ellipse">
            <a:avLst/>
          </a:prstGeom>
          <a:solidFill>
            <a:srgbClr val="B3FFB3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vi-VN" alt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Trứng được 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vi-VN" alt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thụ tinh </a:t>
            </a:r>
            <a:endParaRPr lang="en-US" altLang="en-US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23" name="Oval 23">
            <a:extLst>
              <a:ext uri="{FF2B5EF4-FFF2-40B4-BE49-F238E27FC236}">
                <a16:creationId xmlns:a16="http://schemas.microsoft.com/office/drawing/2014/main" id="{C7E87504-1FDC-4553-92AB-F4027092B4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9871" y="2026015"/>
            <a:ext cx="1275865" cy="685800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vi-VN" alt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Hợp tử</a:t>
            </a:r>
            <a:endParaRPr lang="en-US" altLang="en-US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25" name="Oval 25">
            <a:extLst>
              <a:ext uri="{FF2B5EF4-FFF2-40B4-BE49-F238E27FC236}">
                <a16:creationId xmlns:a16="http://schemas.microsoft.com/office/drawing/2014/main" id="{A3C542A2-0B3D-4620-B021-87D2567DB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4490" y="1924333"/>
            <a:ext cx="1212811" cy="685800"/>
          </a:xfrm>
          <a:prstGeom prst="ellipse">
            <a:avLst/>
          </a:prstGeom>
          <a:solidFill>
            <a:srgbClr val="FFB9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vi-VN" alt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Thai </a:t>
            </a:r>
            <a:endParaRPr lang="en-US" altLang="en-US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AutoShape 12">
            <a:extLst>
              <a:ext uri="{FF2B5EF4-FFF2-40B4-BE49-F238E27FC236}">
                <a16:creationId xmlns:a16="http://schemas.microsoft.com/office/drawing/2014/main" id="{197BCD7A-68DF-4048-8E68-084D46D43C39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184525" y="3659188"/>
            <a:ext cx="2927350" cy="222250"/>
          </a:xfrm>
          <a:prstGeom prst="rightArrow">
            <a:avLst>
              <a:gd name="adj1" fmla="val 50000"/>
              <a:gd name="adj2" fmla="val 75004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3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3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3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53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53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53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53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53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2" grpId="0" animBg="1"/>
      <p:bldP spid="153615" grpId="0" animBg="1"/>
      <p:bldP spid="153618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9 Clip Sinh Con Của Các _Bà Mẹ Động Vật_, Loài Cuối Cùng Mang Bầu Là Con Đực - Bạn Có Tin Không_.mp4">
            <a:hlinkClick r:id="" action="ppaction://media"/>
            <a:extLst>
              <a:ext uri="{FF2B5EF4-FFF2-40B4-BE49-F238E27FC236}">
                <a16:creationId xmlns:a16="http://schemas.microsoft.com/office/drawing/2014/main" id="{B0ADEA64-6639-4241-8DCC-07C921B45E37}"/>
              </a:ext>
            </a:extLst>
          </p:cNvPr>
          <p:cNvPicPr>
            <a:picLocks noChangeAspect="1" noChangeArrowheads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7320" end="148776.4843"/>
                </p14:media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0" y="-33162"/>
            <a:ext cx="9220200" cy="517666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8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>
            <a:extLst>
              <a:ext uri="{FF2B5EF4-FFF2-40B4-BE49-F238E27FC236}">
                <a16:creationId xmlns:a16="http://schemas.microsoft.com/office/drawing/2014/main" id="{67DC52C7-7453-B8A6-4613-27CB6F5E8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1352550"/>
            <a:ext cx="5943600" cy="2438400"/>
          </a:xfrm>
          <a:prstGeom prst="rect">
            <a:avLst/>
          </a:prstGeom>
          <a:solidFill>
            <a:srgbClr val="9FFF9F"/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vi-VN" altLang="vi-V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Em có nhận xét </a:t>
            </a:r>
            <a:r>
              <a:rPr lang="vi-VN" altLang="vi-VN" sz="5000">
                <a:latin typeface="Times New Roman" panose="02020603050405020304" pitchFamily="18" charset="0"/>
                <a:cs typeface="Times New Roman" panose="02020603050405020304" pitchFamily="18" charset="0"/>
              </a:rPr>
              <a:t>gì </a:t>
            </a:r>
            <a:endParaRPr lang="en-US" altLang="vi-VN" sz="5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vi-VN" altLang="vi-VN" sz="5000">
                <a:latin typeface="Times New Roman" panose="02020603050405020304" pitchFamily="18" charset="0"/>
                <a:cs typeface="Times New Roman" panose="02020603050405020304" pitchFamily="18" charset="0"/>
              </a:rPr>
              <a:t>về </a:t>
            </a:r>
            <a:r>
              <a:rPr lang="vi-VN" altLang="vi-V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hình </a:t>
            </a:r>
            <a:r>
              <a:rPr lang="vi-VN" altLang="vi-VN" sz="5000">
                <a:latin typeface="Times New Roman" panose="02020603050405020304" pitchFamily="18" charset="0"/>
                <a:cs typeface="Times New Roman" panose="02020603050405020304" pitchFamily="18" charset="0"/>
              </a:rPr>
              <a:t>dạng của</a:t>
            </a:r>
            <a:endParaRPr lang="en-US" altLang="vi-VN" sz="5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vi-VN" altLang="vi-VN" sz="5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vi-V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thú con và thú mẹ ? </a:t>
            </a:r>
            <a:endParaRPr lang="en-US" altLang="vi-VN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166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3EA4810-7FFD-467C-9137-7DA55A43E8BD}"/>
              </a:ext>
            </a:extLst>
          </p:cNvPr>
          <p:cNvSpPr/>
          <p:nvPr/>
        </p:nvSpPr>
        <p:spPr>
          <a:xfrm>
            <a:off x="222250" y="322263"/>
            <a:ext cx="8650288" cy="4500562"/>
          </a:xfrm>
          <a:prstGeom prst="roundRect">
            <a:avLst>
              <a:gd name="adj" fmla="val 1793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1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C2BB1DA6-512C-4580-96F2-CD89238DC393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263776" y="3799241"/>
            <a:ext cx="8486274" cy="97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2700">
                <a:latin typeface="UTM Alberta Heavy" panose="02040603050506020204" pitchFamily="18" charset="0"/>
                <a:cs typeface="Times New Roman" panose="02020603050405020304" pitchFamily="18" charset="0"/>
              </a:rPr>
              <a:t>Quan sát H2 và cho biết thú con mới sinh ra đã có hình dạn</a:t>
            </a:r>
            <a:r>
              <a:rPr lang="en-US" altLang="vi-VN">
                <a:latin typeface="UTM Alberta Heavy" panose="02040603050506020204" pitchFamily="18" charset="0"/>
                <a:cs typeface="Times New Roman" panose="02020603050405020304" pitchFamily="18" charset="0"/>
              </a:rPr>
              <a:t>g</a:t>
            </a:r>
            <a:r>
              <a:rPr lang="en-US" altLang="vi-VN" sz="2700"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>
                <a:latin typeface="UTM Alberta Heavy" panose="02040603050506020204" pitchFamily="18" charset="0"/>
                <a:cs typeface="Times New Roman" panose="02020603050405020304" pitchFamily="18" charset="0"/>
              </a:rPr>
              <a:t>g</a:t>
            </a:r>
            <a:r>
              <a:rPr lang="en-US" altLang="vi-VN" sz="2700">
                <a:latin typeface="UTM Alberta Heavy" panose="02040603050506020204" pitchFamily="18" charset="0"/>
                <a:cs typeface="Times New Roman" panose="02020603050405020304" pitchFamily="18" charset="0"/>
              </a:rPr>
              <a:t>iốn</a:t>
            </a:r>
            <a:r>
              <a:rPr lang="en-US" altLang="vi-VN">
                <a:latin typeface="UTM Alberta Heavy" panose="02040603050506020204" pitchFamily="18" charset="0"/>
                <a:cs typeface="Times New Roman" panose="02020603050405020304" pitchFamily="18" charset="0"/>
              </a:rPr>
              <a:t>g</a:t>
            </a:r>
            <a:r>
              <a:rPr lang="en-US" altLang="vi-VN" sz="2700">
                <a:latin typeface="UTM Alberta Heavy" panose="02040603050506020204" pitchFamily="18" charset="0"/>
                <a:cs typeface="Times New Roman" panose="02020603050405020304" pitchFamily="18" charset="0"/>
              </a:rPr>
              <a:t> thú mẹ chưa?</a:t>
            </a:r>
          </a:p>
        </p:txBody>
      </p:sp>
      <p:pic>
        <p:nvPicPr>
          <p:cNvPr id="4" name="Picture 5" descr="120A1">
            <a:extLst>
              <a:ext uri="{FF2B5EF4-FFF2-40B4-BE49-F238E27FC236}">
                <a16:creationId xmlns:a16="http://schemas.microsoft.com/office/drawing/2014/main" id="{3C2E8DC4-89B8-45B9-8A27-9EEEB7C2D8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742950"/>
            <a:ext cx="142875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>
            <a:extLst>
              <a:ext uri="{FF2B5EF4-FFF2-40B4-BE49-F238E27FC236}">
                <a16:creationId xmlns:a16="http://schemas.microsoft.com/office/drawing/2014/main" id="{098C9E36-AE02-4B16-A38C-99F81F348E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838" y="3656013"/>
            <a:ext cx="80581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vi-VN" sz="3000">
                <a:solidFill>
                  <a:schemeClr val="accent1">
                    <a:lumMod val="75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 Thú con mới sinh ra đã có hình dạng giống thú mẹ</a:t>
            </a:r>
          </a:p>
        </p:txBody>
      </p:sp>
      <p:sp>
        <p:nvSpPr>
          <p:cNvPr id="17414" name="Text Box 8">
            <a:extLst>
              <a:ext uri="{FF2B5EF4-FFF2-40B4-BE49-F238E27FC236}">
                <a16:creationId xmlns:a16="http://schemas.microsoft.com/office/drawing/2014/main" id="{A3D21605-A07F-448C-A538-0FB5175D6D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3050" y="3246438"/>
            <a:ext cx="85725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vi-VN" sz="33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2" descr="images (3)">
            <a:extLst>
              <a:ext uri="{FF2B5EF4-FFF2-40B4-BE49-F238E27FC236}">
                <a16:creationId xmlns:a16="http://schemas.microsoft.com/office/drawing/2014/main" id="{1974A14A-8664-401C-BB86-259731C64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388" y="750888"/>
            <a:ext cx="154305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3" descr="images">
            <a:extLst>
              <a:ext uri="{FF2B5EF4-FFF2-40B4-BE49-F238E27FC236}">
                <a16:creationId xmlns:a16="http://schemas.microsoft.com/office/drawing/2014/main" id="{EF5DFF0A-3766-4A14-98E6-D73A24125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7613" y="742950"/>
            <a:ext cx="1500187" cy="267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4" descr="images (1)">
            <a:extLst>
              <a:ext uri="{FF2B5EF4-FFF2-40B4-BE49-F238E27FC236}">
                <a16:creationId xmlns:a16="http://schemas.microsoft.com/office/drawing/2014/main" id="{BE6FD428-0C7B-4F65-942F-1FB7D7AB1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975" y="742950"/>
            <a:ext cx="1485900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5" descr="images (2)">
            <a:extLst>
              <a:ext uri="{FF2B5EF4-FFF2-40B4-BE49-F238E27FC236}">
                <a16:creationId xmlns:a16="http://schemas.microsoft.com/office/drawing/2014/main" id="{B5D54726-786E-40DE-AA1E-985557DB9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238" y="750888"/>
            <a:ext cx="1655762" cy="267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6">
            <a:extLst>
              <a:ext uri="{FF2B5EF4-FFF2-40B4-BE49-F238E27FC236}">
                <a16:creationId xmlns:a16="http://schemas.microsoft.com/office/drawing/2014/main" id="{3BB64967-647E-49D6-8197-4D1597D99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0" y="3486150"/>
            <a:ext cx="1257300" cy="39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100" b="1" u="sng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2</a:t>
            </a:r>
            <a:r>
              <a:rPr lang="en-US" altLang="vi-VN" sz="21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121c">
            <a:extLst>
              <a:ext uri="{FF2B5EF4-FFF2-40B4-BE49-F238E27FC236}">
                <a16:creationId xmlns:a16="http://schemas.microsoft.com/office/drawing/2014/main" id="{D1BD65C7-639E-4F9F-AC95-48302B83F8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7544" y="1389950"/>
            <a:ext cx="2779712" cy="2632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121a">
            <a:extLst>
              <a:ext uri="{FF2B5EF4-FFF2-40B4-BE49-F238E27FC236}">
                <a16:creationId xmlns:a16="http://schemas.microsoft.com/office/drawing/2014/main" id="{25763162-2EC3-45F3-B73E-0AD9B09123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32" y="1294626"/>
            <a:ext cx="2779712" cy="2733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121b">
            <a:extLst>
              <a:ext uri="{FF2B5EF4-FFF2-40B4-BE49-F238E27FC236}">
                <a16:creationId xmlns:a16="http://schemas.microsoft.com/office/drawing/2014/main" id="{107C6048-1C9B-4AC2-8533-5EABB1EF6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632" y="1395862"/>
            <a:ext cx="2779712" cy="2632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9">
            <a:extLst>
              <a:ext uri="{FF2B5EF4-FFF2-40B4-BE49-F238E27FC236}">
                <a16:creationId xmlns:a16="http://schemas.microsoft.com/office/drawing/2014/main" id="{8648DB11-0F1B-4775-993F-0BFE53A627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8857" y="631053"/>
            <a:ext cx="7029450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700">
                <a:solidFill>
                  <a:srgbClr val="FF0066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Thú con mới sinh ra được thú mẹ nuôi bằn</a:t>
            </a:r>
            <a:r>
              <a:rPr lang="en-US" altLang="vi-VN" sz="2100">
                <a:solidFill>
                  <a:srgbClr val="FF0066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g</a:t>
            </a:r>
            <a:r>
              <a:rPr lang="en-US" altLang="vi-VN" sz="2700">
                <a:solidFill>
                  <a:srgbClr val="FF0066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gì?</a:t>
            </a:r>
          </a:p>
        </p:txBody>
      </p:sp>
      <p:sp>
        <p:nvSpPr>
          <p:cNvPr id="7" name="Oval 14">
            <a:extLst>
              <a:ext uri="{FF2B5EF4-FFF2-40B4-BE49-F238E27FC236}">
                <a16:creationId xmlns:a16="http://schemas.microsoft.com/office/drawing/2014/main" id="{EB30B98B-73C9-457A-83E9-57F39F1862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811" y="3622297"/>
            <a:ext cx="457200" cy="4000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3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9" name="Oval 16">
            <a:extLst>
              <a:ext uri="{FF2B5EF4-FFF2-40B4-BE49-F238E27FC236}">
                <a16:creationId xmlns:a16="http://schemas.microsoft.com/office/drawing/2014/main" id="{609F3CBE-A5AB-4C7E-BAFD-96735E1C0E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1632" y="3619915"/>
            <a:ext cx="457200" cy="4048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30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0" name="Oval 18">
            <a:extLst>
              <a:ext uri="{FF2B5EF4-FFF2-40B4-BE49-F238E27FC236}">
                <a16:creationId xmlns:a16="http://schemas.microsoft.com/office/drawing/2014/main" id="{D7DF7A89-3B1F-4ED2-98B1-75D961A393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7544" y="3650871"/>
            <a:ext cx="400050" cy="342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300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1" name="Text Box 25">
            <a:extLst>
              <a:ext uri="{FF2B5EF4-FFF2-40B4-BE49-F238E27FC236}">
                <a16:creationId xmlns:a16="http://schemas.microsoft.com/office/drawing/2014/main" id="{66003B5F-D7E5-41EF-91A4-67361617F2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852" y="4207644"/>
            <a:ext cx="7542296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700">
                <a:solidFill>
                  <a:srgbClr val="0000FF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Thú con mới sinh ra được thú mẹ nuôi bằn</a:t>
            </a:r>
            <a:r>
              <a:rPr lang="en-US" altLang="vi-VN" sz="2100">
                <a:solidFill>
                  <a:srgbClr val="0000FF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g</a:t>
            </a:r>
            <a:r>
              <a:rPr lang="en-US" altLang="vi-VN" sz="2700">
                <a:solidFill>
                  <a:srgbClr val="0000FF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sữa.</a:t>
            </a: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 animBg="1"/>
      <p:bldP spid="9" grpId="0" animBg="1"/>
      <p:bldP spid="10" grpId="0" animBg="1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6CD3687-E9B3-4178-998B-2B3188120E10}"/>
              </a:ext>
            </a:extLst>
          </p:cNvPr>
          <p:cNvSpPr/>
          <p:nvPr/>
        </p:nvSpPr>
        <p:spPr>
          <a:xfrm>
            <a:off x="221457" y="321469"/>
            <a:ext cx="8651081" cy="4500563"/>
          </a:xfrm>
          <a:prstGeom prst="roundRect">
            <a:avLst>
              <a:gd name="adj" fmla="val 1793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solidFill>
                <a:prstClr val="white"/>
              </a:solidFill>
              <a:latin typeface="等线" panose="020F0502020204030204"/>
            </a:endParaRPr>
          </a:p>
        </p:txBody>
      </p:sp>
      <p:pic>
        <p:nvPicPr>
          <p:cNvPr id="6" name="Picture 6" descr="Cute Safari Animal Vectors &amp;amp; Clipart | Creative Dadd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91" b="89896" l="10000" r="90000">
                        <a14:foregroundMark x1="40000" y1="2591" x2="40000" y2="2591"/>
                        <a14:foregroundMark x1="49569" y1="41321" x2="49569" y2="41321"/>
                        <a14:foregroundMark x1="35776" y1="39896" x2="35776" y2="39896"/>
                        <a14:foregroundMark x1="36379" y1="39119" x2="36379" y2="39119"/>
                        <a14:foregroundMark x1="37155" y1="40155" x2="37155" y2="40155"/>
                        <a14:foregroundMark x1="49483" y1="40285" x2="49483" y2="40285"/>
                        <a14:foregroundMark x1="48190" y1="40933" x2="48190" y2="40933"/>
                        <a14:foregroundMark x1="30431" y1="22927" x2="30431" y2="22927"/>
                        <a14:foregroundMark x1="30776" y1="24482" x2="30776" y2="244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918" r="36599" b="56477"/>
          <a:stretch/>
        </p:blipFill>
        <p:spPr bwMode="auto">
          <a:xfrm>
            <a:off x="5343238" y="3328367"/>
            <a:ext cx="2327804" cy="195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ute Safari Animal Vectors &amp;amp; Clipart | Creative Daddy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083" b="97539" l="45431" r="65345">
                        <a14:foregroundMark x1="55603" y1="96891" x2="55603" y2="96891"/>
                        <a14:foregroundMark x1="45603" y1="58031" x2="45603" y2="58031"/>
                        <a14:foregroundMark x1="52845" y1="38212" x2="52845" y2="38212"/>
                        <a14:foregroundMark x1="62672" y1="97539" x2="62672" y2="975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793" t="36350" r="32069" b="1473"/>
          <a:stretch/>
        </p:blipFill>
        <p:spPr bwMode="auto">
          <a:xfrm>
            <a:off x="7664758" y="2341603"/>
            <a:ext cx="1664980" cy="2854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Cute Safari Animal Vectors &amp;amp; Clipart | Creative Daddy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0233" b="98187" l="29138" r="49138">
                        <a14:foregroundMark x1="43362" y1="96373" x2="43362" y2="96373"/>
                        <a14:foregroundMark x1="31810" y1="98316" x2="31810" y2="98316"/>
                        <a14:foregroundMark x1="43879" y1="94819" x2="43879" y2="94819"/>
                        <a14:foregroundMark x1="43448" y1="95984" x2="43448" y2="95984"/>
                        <a14:foregroundMark x1="38707" y1="78238" x2="38707" y2="78238"/>
                        <a14:foregroundMark x1="41810" y1="75907" x2="41810" y2="75907"/>
                        <a14:foregroundMark x1="35948" y1="76295" x2="35948" y2="76295"/>
                        <a14:foregroundMark x1="33966" y1="60233" x2="33966" y2="602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868" t="57297" r="48304"/>
          <a:stretch/>
        </p:blipFill>
        <p:spPr bwMode="auto">
          <a:xfrm>
            <a:off x="7191265" y="3733095"/>
            <a:ext cx="1431407" cy="163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8C13388-2A6C-4768-132F-CB2AF30055F2}"/>
              </a:ext>
            </a:extLst>
          </p:cNvPr>
          <p:cNvSpPr/>
          <p:nvPr/>
        </p:nvSpPr>
        <p:spPr>
          <a:xfrm>
            <a:off x="628650" y="1543050"/>
            <a:ext cx="1485900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5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Thú</a:t>
            </a:r>
            <a:r>
              <a:rPr lang="vi-VN" sz="1050" dirty="0">
                <a:ln>
                  <a:solidFill>
                    <a:schemeClr val="tx1"/>
                  </a:solidFill>
                </a:ln>
              </a:rPr>
              <a:t> </a:t>
            </a:r>
            <a:endParaRPr lang="en-US" sz="1050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2B7E47-3A58-18EA-1312-156CD54512BD}"/>
              </a:ext>
            </a:extLst>
          </p:cNvPr>
          <p:cNvSpPr/>
          <p:nvPr/>
        </p:nvSpPr>
        <p:spPr>
          <a:xfrm>
            <a:off x="3654198" y="800296"/>
            <a:ext cx="3886200" cy="1143000"/>
          </a:xfrm>
          <a:prstGeom prst="rect">
            <a:avLst/>
          </a:prstGeom>
          <a:solidFill>
            <a:srgbClr val="9900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000" b="1" dirty="0">
                <a:solidFill>
                  <a:schemeClr val="tx1"/>
                </a:solidFill>
              </a:rPr>
              <a:t>là động vật </a:t>
            </a:r>
          </a:p>
          <a:p>
            <a:pPr algn="ctr"/>
            <a:r>
              <a:rPr lang="vi-VN" sz="3000" b="1" dirty="0">
                <a:solidFill>
                  <a:schemeClr val="tx1"/>
                </a:solidFill>
              </a:rPr>
              <a:t>đẻ con</a:t>
            </a:r>
            <a:endParaRPr lang="en-US" sz="825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FA6CAA6-C0F8-D47B-8AE0-87F4F6F84303}"/>
              </a:ext>
            </a:extLst>
          </p:cNvPr>
          <p:cNvSpPr/>
          <p:nvPr/>
        </p:nvSpPr>
        <p:spPr>
          <a:xfrm>
            <a:off x="3654198" y="2238992"/>
            <a:ext cx="3886200" cy="1143000"/>
          </a:xfrm>
          <a:prstGeom prst="rect">
            <a:avLst/>
          </a:prstGeom>
          <a:solidFill>
            <a:srgbClr val="9900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000" b="1" dirty="0">
                <a:solidFill>
                  <a:schemeClr val="tx1"/>
                </a:solidFill>
              </a:rPr>
              <a:t>nuôi con </a:t>
            </a:r>
          </a:p>
          <a:p>
            <a:pPr algn="ctr"/>
            <a:r>
              <a:rPr lang="vi-VN" sz="3000" b="1" dirty="0">
                <a:solidFill>
                  <a:schemeClr val="tx1"/>
                </a:solidFill>
              </a:rPr>
              <a:t>bằng sữa mẹ</a:t>
            </a:r>
            <a:endParaRPr lang="en-US" sz="825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65DF1CC-7C53-ABA5-70FC-D474DB093091}"/>
              </a:ext>
            </a:extLst>
          </p:cNvPr>
          <p:cNvCxnSpPr/>
          <p:nvPr/>
        </p:nvCxnSpPr>
        <p:spPr>
          <a:xfrm flipV="1">
            <a:off x="2114550" y="1371796"/>
            <a:ext cx="1539648" cy="74275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05AE110-5007-8033-2CA5-30D1D981569C}"/>
              </a:ext>
            </a:extLst>
          </p:cNvPr>
          <p:cNvCxnSpPr>
            <a:cxnSpLocks/>
            <a:stCxn id="2" idx="3"/>
            <a:endCxn id="11" idx="1"/>
          </p:cNvCxnSpPr>
          <p:nvPr/>
        </p:nvCxnSpPr>
        <p:spPr>
          <a:xfrm>
            <a:off x="2114550" y="2114551"/>
            <a:ext cx="1539648" cy="69594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66635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121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880" y="1252298"/>
            <a:ext cx="4000500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5124992" y="4053675"/>
            <a:ext cx="3226277" cy="5078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700" b="1" dirty="0"/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endParaRPr lang="en-US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20"/>
          <p:cNvSpPr txBox="1">
            <a:spLocks noChangeArrowheads="1"/>
          </p:cNvSpPr>
          <p:nvPr/>
        </p:nvSpPr>
        <p:spPr bwMode="auto">
          <a:xfrm>
            <a:off x="781051" y="4064704"/>
            <a:ext cx="3333209" cy="5078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endParaRPr lang="en-US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84031"/>
            <a:ext cx="4171950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6">
            <a:extLst>
              <a:ext uri="{FF2B5EF4-FFF2-40B4-BE49-F238E27FC236}">
                <a16:creationId xmlns:a16="http://schemas.microsoft.com/office/drawing/2014/main" id="{62B94670-796C-D05D-6FBF-32970829BA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6872" y="488743"/>
            <a:ext cx="7308412" cy="5078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vi-VN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* </a:t>
            </a:r>
            <a:r>
              <a:rPr lang="en-US" altLang="vi-VN" sz="27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Hãy</a:t>
            </a:r>
            <a:r>
              <a:rPr lang="en-US" altLang="vi-VN" sz="27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so </a:t>
            </a:r>
            <a:r>
              <a:rPr lang="en-US" altLang="vi-VN" sz="27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sánh</a:t>
            </a:r>
            <a:r>
              <a:rPr lang="en-US" altLang="vi-VN" sz="27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sự</a:t>
            </a:r>
            <a:r>
              <a:rPr lang="en-US" altLang="vi-VN" sz="27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sinh</a:t>
            </a:r>
            <a:r>
              <a:rPr lang="en-US" altLang="vi-VN" sz="27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27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27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vi-VN" altLang="vi-VN" sz="27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chim</a:t>
            </a:r>
            <a:r>
              <a:rPr lang="en-US" altLang="vi-VN" sz="27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7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27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vi-VN" altLang="vi-VN" sz="27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thú </a:t>
            </a:r>
            <a:r>
              <a:rPr lang="en-US" altLang="vi-VN" sz="27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?</a:t>
            </a:r>
            <a:r>
              <a:rPr lang="en-US" altLang="vi-VN" sz="15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id="{6EA06C82-739A-A647-8E40-FCBF4AB5B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457"/>
            <a:ext cx="1498873" cy="1110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675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103B8FD-A8E3-ABE3-CF6D-D7E48A77AE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250" y="36552"/>
            <a:ext cx="7372350" cy="553998"/>
          </a:xfrm>
          <a:prstGeom prst="rect">
            <a:avLst/>
          </a:prstGeom>
          <a:solidFill>
            <a:srgbClr val="990099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vi-VN" sz="3000" b="1" dirty="0" err="1">
                <a:solidFill>
                  <a:schemeClr val="bg1"/>
                </a:solidFill>
                <a:latin typeface="UTM Alberta Heavy" panose="02040603050506020204" pitchFamily="18" charset="0"/>
              </a:rPr>
              <a:t>Sự</a:t>
            </a:r>
            <a:r>
              <a:rPr lang="en-US" altLang="vi-VN" sz="3000" b="1" dirty="0">
                <a:solidFill>
                  <a:schemeClr val="bg1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vi-VN" sz="3000" b="1" dirty="0" err="1">
                <a:solidFill>
                  <a:schemeClr val="bg1"/>
                </a:solidFill>
                <a:latin typeface="UTM Alberta Heavy" panose="02040603050506020204" pitchFamily="18" charset="0"/>
              </a:rPr>
              <a:t>sinh</a:t>
            </a:r>
            <a:r>
              <a:rPr lang="en-US" altLang="vi-VN" sz="3000" b="1" dirty="0">
                <a:solidFill>
                  <a:schemeClr val="bg1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vi-VN" sz="3000" b="1" dirty="0" err="1">
                <a:solidFill>
                  <a:schemeClr val="bg1"/>
                </a:solidFill>
                <a:latin typeface="UTM Alberta Heavy" panose="02040603050506020204" pitchFamily="18" charset="0"/>
              </a:rPr>
              <a:t>sản</a:t>
            </a:r>
            <a:endParaRPr lang="en-US" altLang="vi-VN" sz="1800" b="1" dirty="0">
              <a:solidFill>
                <a:schemeClr val="bg1"/>
              </a:solidFill>
              <a:latin typeface="UTM Alberta Heavy" panose="020406030505060202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695E3AD-95F8-552D-D3AA-6D444A84F4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1330" y="808143"/>
            <a:ext cx="1098379" cy="5078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vi-VN" sz="2700" b="1" dirty="0" err="1">
                <a:latin typeface="Times New Roman" panose="02020603050405020304" pitchFamily="18" charset="0"/>
              </a:rPr>
              <a:t>Chim</a:t>
            </a:r>
            <a:r>
              <a:rPr lang="en-US" altLang="vi-VN" sz="2700" b="1" dirty="0">
                <a:latin typeface="Times New Roman" panose="02020603050405020304" pitchFamily="18" charset="0"/>
              </a:rPr>
              <a:t> </a:t>
            </a:r>
            <a:endParaRPr lang="en-US" altLang="vi-VN" sz="1500" b="1" dirty="0">
              <a:latin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FF7136-74C3-D6C1-FC00-236BEB847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3418" y="763037"/>
            <a:ext cx="886782" cy="5078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vi-VN" sz="2700" b="1" dirty="0" err="1">
                <a:latin typeface="Times New Roman" panose="02020603050405020304" pitchFamily="18" charset="0"/>
              </a:rPr>
              <a:t>Thú</a:t>
            </a:r>
            <a:r>
              <a:rPr lang="en-US" altLang="vi-VN" sz="2700" b="1" dirty="0">
                <a:latin typeface="Times New Roman" panose="02020603050405020304" pitchFamily="18" charset="0"/>
              </a:rPr>
              <a:t> </a:t>
            </a:r>
            <a:endParaRPr lang="en-US" altLang="vi-VN" sz="1500" b="1" dirty="0">
              <a:latin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B40E7C-707C-B926-55BF-7328E23AAE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4188" y="1616285"/>
            <a:ext cx="3172663" cy="507831"/>
          </a:xfrm>
          <a:prstGeom prst="rect">
            <a:avLst/>
          </a:prstGeom>
          <a:solidFill>
            <a:srgbClr val="B3FFB3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vi-VN" sz="2700" b="1" dirty="0" err="1">
                <a:latin typeface="Times New Roman" panose="02020603050405020304" pitchFamily="18" charset="0"/>
              </a:rPr>
              <a:t>Chim</a:t>
            </a:r>
            <a:r>
              <a:rPr lang="en-US" altLang="vi-VN" sz="2700" b="1" dirty="0">
                <a:latin typeface="Times New Roman" panose="02020603050405020304" pitchFamily="18" charset="0"/>
              </a:rPr>
              <a:t> tr</a:t>
            </a:r>
            <a:r>
              <a:rPr lang="vi-VN" altLang="vi-VN" sz="2700" b="1" dirty="0">
                <a:latin typeface="Times New Roman" panose="02020603050405020304" pitchFamily="18" charset="0"/>
              </a:rPr>
              <a:t>ưởng</a:t>
            </a:r>
            <a:r>
              <a:rPr lang="en-US" altLang="vi-VN" sz="2700" b="1" dirty="0">
                <a:latin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latin typeface="Times New Roman" panose="02020603050405020304" pitchFamily="18" charset="0"/>
              </a:rPr>
              <a:t>thành</a:t>
            </a:r>
            <a:r>
              <a:rPr lang="en-US" altLang="vi-VN" sz="2700" b="1" dirty="0">
                <a:latin typeface="Times New Roman" panose="02020603050405020304" pitchFamily="18" charset="0"/>
              </a:rPr>
              <a:t> </a:t>
            </a:r>
            <a:endParaRPr lang="en-US" altLang="vi-VN" sz="1500" b="1" dirty="0">
              <a:latin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2C2884-8732-CF0A-96FB-9BCB34B725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24" y="2585197"/>
            <a:ext cx="1117550" cy="507831"/>
          </a:xfrm>
          <a:prstGeom prst="rect">
            <a:avLst/>
          </a:prstGeom>
          <a:solidFill>
            <a:srgbClr val="B3FFB3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vi-VN" sz="2700" b="1" dirty="0" err="1">
                <a:latin typeface="Times New Roman" panose="02020603050405020304" pitchFamily="18" charset="0"/>
              </a:rPr>
              <a:t>Trứng</a:t>
            </a:r>
            <a:endParaRPr lang="en-US" altLang="vi-VN" sz="1500" b="1" dirty="0">
              <a:latin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B7CFB2-6EFA-600E-8541-83BB9C084F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2967" y="2596254"/>
            <a:ext cx="1656224" cy="507831"/>
          </a:xfrm>
          <a:prstGeom prst="rect">
            <a:avLst/>
          </a:prstGeom>
          <a:solidFill>
            <a:srgbClr val="B3FFB3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vi-VN" sz="2700" b="1" dirty="0" err="1">
                <a:latin typeface="Times New Roman" panose="02020603050405020304" pitchFamily="18" charset="0"/>
              </a:rPr>
              <a:t>Chim</a:t>
            </a:r>
            <a:r>
              <a:rPr lang="en-US" altLang="vi-VN" sz="2700" b="1" dirty="0">
                <a:latin typeface="Times New Roman" panose="02020603050405020304" pitchFamily="18" charset="0"/>
              </a:rPr>
              <a:t> non</a:t>
            </a:r>
            <a:endParaRPr lang="en-US" altLang="vi-VN" sz="1500" b="1" dirty="0">
              <a:latin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35B1355-5903-9525-7EE5-EF51D9D8B7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6275" y="1616285"/>
            <a:ext cx="2961067" cy="507831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vi-VN" sz="2700" b="1" dirty="0" err="1">
                <a:latin typeface="Times New Roman" panose="02020603050405020304" pitchFamily="18" charset="0"/>
              </a:rPr>
              <a:t>Thú</a:t>
            </a:r>
            <a:r>
              <a:rPr lang="en-US" altLang="vi-VN" sz="2700" b="1" dirty="0">
                <a:latin typeface="Times New Roman" panose="02020603050405020304" pitchFamily="18" charset="0"/>
              </a:rPr>
              <a:t> tr</a:t>
            </a:r>
            <a:r>
              <a:rPr lang="vi-VN" altLang="vi-VN" sz="2700" b="1" dirty="0">
                <a:latin typeface="Times New Roman" panose="02020603050405020304" pitchFamily="18" charset="0"/>
              </a:rPr>
              <a:t>ưởng</a:t>
            </a:r>
            <a:r>
              <a:rPr lang="en-US" altLang="vi-VN" sz="2700" b="1" dirty="0">
                <a:latin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latin typeface="Times New Roman" panose="02020603050405020304" pitchFamily="18" charset="0"/>
              </a:rPr>
              <a:t>thành</a:t>
            </a:r>
            <a:r>
              <a:rPr lang="en-US" altLang="vi-VN" sz="2700" b="1" dirty="0">
                <a:latin typeface="Times New Roman" panose="02020603050405020304" pitchFamily="18" charset="0"/>
              </a:rPr>
              <a:t> </a:t>
            </a:r>
            <a:endParaRPr lang="en-US" altLang="vi-VN" sz="1500" b="1" dirty="0">
              <a:latin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1F5D1D-49DB-8D73-F443-B449CB055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7927" y="2528389"/>
            <a:ext cx="1257300" cy="507831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vi-VN" sz="2700" b="1" dirty="0">
                <a:latin typeface="Times New Roman" panose="02020603050405020304" pitchFamily="18" charset="0"/>
              </a:rPr>
              <a:t>Con </a:t>
            </a:r>
            <a:endParaRPr lang="en-US" altLang="vi-VN" sz="1500" b="1" dirty="0">
              <a:latin typeface="Times New Roman" panose="02020603050405020304" pitchFamily="18" charset="0"/>
            </a:endParaRP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62BB8679-216F-2587-913F-E72A3ADEAB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4714" y="3805456"/>
            <a:ext cx="6783173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n-US" altLang="vi-VN" sz="2400" b="1">
                <a:latin typeface="UTM Alberta Heavy" panose="02040603050506020204" pitchFamily="18" charset="0"/>
                <a:cs typeface="Times New Roman" panose="02020603050405020304" pitchFamily="18" charset="0"/>
              </a:rPr>
              <a:t>Cả chim và thú </a:t>
            </a:r>
            <a:r>
              <a:rPr lang="en-US" altLang="vi-VN" sz="2400" b="1" dirty="0" err="1">
                <a:latin typeface="UTM Alberta Heavy" panose="02040603050506020204" pitchFamily="18" charset="0"/>
                <a:cs typeface="Times New Roman" panose="02020603050405020304" pitchFamily="18" charset="0"/>
              </a:rPr>
              <a:t>đều</a:t>
            </a:r>
            <a:r>
              <a:rPr lang="en-US" altLang="vi-VN" sz="2400" b="1" dirty="0"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nuôi</a:t>
            </a:r>
            <a:r>
              <a:rPr lang="en-US" altLang="vi-VN" sz="2400" b="1" dirty="0">
                <a:solidFill>
                  <a:srgbClr val="FF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con</a:t>
            </a:r>
          </a:p>
          <a:p>
            <a:pPr algn="ctr">
              <a:spcBef>
                <a:spcPts val="0"/>
              </a:spcBef>
              <a:buNone/>
            </a:pPr>
            <a:r>
              <a:rPr lang="en-US" altLang="vi-VN" sz="2400" b="1" dirty="0" err="1">
                <a:latin typeface="UTM Alberta Heavy" panose="020406030505060202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2400" b="1" dirty="0"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UTM Alberta Heavy" panose="020406030505060202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vi-VN" sz="2400" b="1" dirty="0"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UTM Alberta Heavy" panose="02040603050506020204" pitchFamily="18" charset="0"/>
                <a:cs typeface="Times New Roman" panose="02020603050405020304" pitchFamily="18" charset="0"/>
              </a:rPr>
              <a:t>khi</a:t>
            </a:r>
            <a:r>
              <a:rPr lang="en-US" altLang="vi-VN" sz="2400" b="1" dirty="0"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>
                <a:solidFill>
                  <a:srgbClr val="FF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con </a:t>
            </a:r>
            <a:r>
              <a:rPr lang="en-US" altLang="vi-VN" sz="2400" b="1" dirty="0" err="1">
                <a:solidFill>
                  <a:srgbClr val="FF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400" b="1" dirty="0">
                <a:solidFill>
                  <a:srgbClr val="FF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vi-VN" sz="2400" b="1" dirty="0">
                <a:solidFill>
                  <a:srgbClr val="FF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b="1" dirty="0">
                <a:solidFill>
                  <a:srgbClr val="FF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thể</a:t>
            </a:r>
            <a:r>
              <a:rPr lang="en-US" altLang="vi-VN" sz="2400" b="1" dirty="0">
                <a:solidFill>
                  <a:srgbClr val="FF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tự</a:t>
            </a:r>
            <a:r>
              <a:rPr lang="en-US" altLang="vi-VN" sz="2400" b="1" dirty="0">
                <a:solidFill>
                  <a:srgbClr val="FF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kiếm</a:t>
            </a:r>
            <a:r>
              <a:rPr lang="en-US" altLang="vi-VN" sz="2400" b="1" dirty="0">
                <a:solidFill>
                  <a:srgbClr val="FF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altLang="vi-VN" sz="2400" b="1" dirty="0">
                <a:solidFill>
                  <a:srgbClr val="FF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3D0EC08-4964-D917-CF31-A65D79ADB24C}"/>
              </a:ext>
            </a:extLst>
          </p:cNvPr>
          <p:cNvCxnSpPr>
            <a:cxnSpLocks/>
            <a:stCxn id="2" idx="2"/>
            <a:endCxn id="3" idx="0"/>
          </p:cNvCxnSpPr>
          <p:nvPr/>
        </p:nvCxnSpPr>
        <p:spPr>
          <a:xfrm flipH="1">
            <a:off x="2510520" y="590550"/>
            <a:ext cx="2032905" cy="217593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4BD389A-EC8C-F515-C6EE-11DDD08DEF44}"/>
              </a:ext>
            </a:extLst>
          </p:cNvPr>
          <p:cNvCxnSpPr>
            <a:cxnSpLocks/>
            <a:stCxn id="2" idx="2"/>
            <a:endCxn id="4" idx="0"/>
          </p:cNvCxnSpPr>
          <p:nvPr/>
        </p:nvCxnSpPr>
        <p:spPr>
          <a:xfrm>
            <a:off x="4543425" y="590550"/>
            <a:ext cx="1803384" cy="172487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ACE142E-B28E-3DA3-145B-D670C5F45BBB}"/>
              </a:ext>
            </a:extLst>
          </p:cNvPr>
          <p:cNvCxnSpPr>
            <a:stCxn id="3" idx="2"/>
          </p:cNvCxnSpPr>
          <p:nvPr/>
        </p:nvCxnSpPr>
        <p:spPr>
          <a:xfrm flipH="1">
            <a:off x="2510519" y="1315974"/>
            <a:ext cx="1" cy="30031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E6FB289-69CB-49CE-55B8-9A67901D4F2F}"/>
              </a:ext>
            </a:extLst>
          </p:cNvPr>
          <p:cNvCxnSpPr>
            <a:stCxn id="4" idx="2"/>
            <a:endCxn id="13" idx="0"/>
          </p:cNvCxnSpPr>
          <p:nvPr/>
        </p:nvCxnSpPr>
        <p:spPr>
          <a:xfrm>
            <a:off x="6346809" y="1270868"/>
            <a:ext cx="0" cy="345417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E465BC2-32D6-8957-7764-337DB2A4BDAF}"/>
              </a:ext>
            </a:extLst>
          </p:cNvPr>
          <p:cNvCxnSpPr>
            <a:stCxn id="7" idx="2"/>
            <a:endCxn id="8" idx="0"/>
          </p:cNvCxnSpPr>
          <p:nvPr/>
        </p:nvCxnSpPr>
        <p:spPr>
          <a:xfrm flipH="1">
            <a:off x="1314299" y="2124116"/>
            <a:ext cx="1196221" cy="46108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88612A0-4FA7-08B5-191D-E8C3E360A51A}"/>
              </a:ext>
            </a:extLst>
          </p:cNvPr>
          <p:cNvCxnSpPr>
            <a:cxnSpLocks/>
            <a:stCxn id="11" idx="0"/>
          </p:cNvCxnSpPr>
          <p:nvPr/>
        </p:nvCxnSpPr>
        <p:spPr>
          <a:xfrm flipH="1" flipV="1">
            <a:off x="2592118" y="2114551"/>
            <a:ext cx="898961" cy="48170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25CBEC8B-7534-1FBA-B995-7D9764DF2E1E}"/>
              </a:ext>
            </a:extLst>
          </p:cNvPr>
          <p:cNvCxnSpPr>
            <a:cxnSpLocks/>
          </p:cNvCxnSpPr>
          <p:nvPr/>
        </p:nvCxnSpPr>
        <p:spPr>
          <a:xfrm>
            <a:off x="1912409" y="2844452"/>
            <a:ext cx="712411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B848C9C-23C9-17AB-E972-307F4E364644}"/>
              </a:ext>
            </a:extLst>
          </p:cNvPr>
          <p:cNvCxnSpPr>
            <a:cxnSpLocks/>
          </p:cNvCxnSpPr>
          <p:nvPr/>
        </p:nvCxnSpPr>
        <p:spPr>
          <a:xfrm>
            <a:off x="2760932" y="3381054"/>
            <a:ext cx="1312034" cy="39394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0BB96AF-1453-F978-9C12-3CDCC437EB07}"/>
              </a:ext>
            </a:extLst>
          </p:cNvPr>
          <p:cNvCxnSpPr>
            <a:cxnSpLocks/>
          </p:cNvCxnSpPr>
          <p:nvPr/>
        </p:nvCxnSpPr>
        <p:spPr>
          <a:xfrm flipH="1">
            <a:off x="4890159" y="3371850"/>
            <a:ext cx="1699809" cy="4031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A73914AA-165B-E4B5-00FF-56C6BCDDDC9B}"/>
              </a:ext>
            </a:extLst>
          </p:cNvPr>
          <p:cNvCxnSpPr/>
          <p:nvPr/>
        </p:nvCxnSpPr>
        <p:spPr>
          <a:xfrm flipH="1">
            <a:off x="6172200" y="2146101"/>
            <a:ext cx="1" cy="36850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3C0AE56E-62FB-C53F-4E34-5F9EE99691D8}"/>
              </a:ext>
            </a:extLst>
          </p:cNvPr>
          <p:cNvCxnSpPr>
            <a:cxnSpLocks/>
          </p:cNvCxnSpPr>
          <p:nvPr/>
        </p:nvCxnSpPr>
        <p:spPr>
          <a:xfrm flipV="1">
            <a:off x="6767117" y="2114551"/>
            <a:ext cx="0" cy="359717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D33366F8-DFD2-EF36-BBCF-E1A5740612F4}"/>
              </a:ext>
            </a:extLst>
          </p:cNvPr>
          <p:cNvSpPr/>
          <p:nvPr/>
        </p:nvSpPr>
        <p:spPr>
          <a:xfrm>
            <a:off x="778792" y="808143"/>
            <a:ext cx="3652481" cy="2506558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1B9F62D-CB3E-954B-872B-8A614F0030F2}"/>
              </a:ext>
            </a:extLst>
          </p:cNvPr>
          <p:cNvSpPr/>
          <p:nvPr/>
        </p:nvSpPr>
        <p:spPr>
          <a:xfrm>
            <a:off x="4686301" y="800100"/>
            <a:ext cx="3652481" cy="2506558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</p:spTree>
    <p:extLst>
      <p:ext uri="{BB962C8B-B14F-4D97-AF65-F5344CB8AC3E}">
        <p14:creationId xmlns:p14="http://schemas.microsoft.com/office/powerpoint/2010/main" val="34205786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0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3" grpId="0" animBg="1"/>
      <p:bldP spid="14" grpId="0" animBg="1"/>
      <p:bldP spid="15" grpId="0" animBg="1"/>
      <p:bldP spid="54" grpId="0" animBg="1"/>
      <p:bldP spid="5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652F9F6-0355-4AF0-A753-65FF1CF95D87}"/>
              </a:ext>
            </a:extLst>
          </p:cNvPr>
          <p:cNvSpPr/>
          <p:nvPr/>
        </p:nvSpPr>
        <p:spPr>
          <a:xfrm>
            <a:off x="246062" y="372269"/>
            <a:ext cx="8651875" cy="4500562"/>
          </a:xfrm>
          <a:prstGeom prst="roundRect">
            <a:avLst>
              <a:gd name="adj" fmla="val 1793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22E627-D44C-43CF-8E9E-E4D450B5B1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0188" y="1274763"/>
            <a:ext cx="7354887" cy="53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defTabSz="5143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5143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51435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5143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51435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514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514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514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514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b="1" u="sng">
                <a:solidFill>
                  <a:srgbClr val="FE62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</a:t>
            </a:r>
            <a:r>
              <a:rPr lang="en-US" altLang="en-US" sz="3000" b="1">
                <a:solidFill>
                  <a:srgbClr val="FE62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Trứng chim sẽ nở thành gì?</a:t>
            </a:r>
            <a:endParaRPr lang="en-US" altLang="en-US" sz="3000" b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022A3E-174F-4000-B4F4-457A884EE0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952625"/>
            <a:ext cx="462915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defTabSz="6842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en-US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Ấu trùng</a:t>
            </a:r>
            <a:endParaRPr lang="en-US" altLang="en-US" sz="30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0183AE-5F94-432C-98DF-25F3542E03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2709863"/>
            <a:ext cx="4171950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defTabSz="6842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en-US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Chim non</a:t>
            </a:r>
            <a:endParaRPr lang="en-US" altLang="en-US" sz="30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126" name="Group 11">
            <a:extLst>
              <a:ext uri="{FF2B5EF4-FFF2-40B4-BE49-F238E27FC236}">
                <a16:creationId xmlns:a16="http://schemas.microsoft.com/office/drawing/2014/main" id="{5FAD696F-FD76-46A1-8D5E-B16620B93DFE}"/>
              </a:ext>
            </a:extLst>
          </p:cNvPr>
          <p:cNvGrpSpPr>
            <a:grpSpLocks/>
          </p:cNvGrpSpPr>
          <p:nvPr/>
        </p:nvGrpSpPr>
        <p:grpSpPr bwMode="auto">
          <a:xfrm rot="7904754">
            <a:off x="196850" y="52387"/>
            <a:ext cx="1200150" cy="1679576"/>
            <a:chOff x="9412611" y="-101887"/>
            <a:chExt cx="2520791" cy="3530887"/>
          </a:xfrm>
        </p:grpSpPr>
        <p:pic>
          <p:nvPicPr>
            <p:cNvPr id="5130" name="Picture 7">
              <a:extLst>
                <a:ext uri="{FF2B5EF4-FFF2-40B4-BE49-F238E27FC236}">
                  <a16:creationId xmlns:a16="http://schemas.microsoft.com/office/drawing/2014/main" id="{45B1647A-A09C-47D2-991A-F83AF27B9B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12611" y="1303269"/>
              <a:ext cx="2125731" cy="21257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1" name="Picture 8">
              <a:extLst>
                <a:ext uri="{FF2B5EF4-FFF2-40B4-BE49-F238E27FC236}">
                  <a16:creationId xmlns:a16="http://schemas.microsoft.com/office/drawing/2014/main" id="{748D424D-9F0E-4FCE-85BD-4DDAD334BF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55872" y="-101887"/>
              <a:ext cx="1477530" cy="14036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" name="Picture 6">
            <a:extLst>
              <a:ext uri="{FF2B5EF4-FFF2-40B4-BE49-F238E27FC236}">
                <a16:creationId xmlns:a16="http://schemas.microsoft.com/office/drawing/2014/main" id="{8CC577E5-CC71-4305-8CD8-843871A5E1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61706" y="2566988"/>
            <a:ext cx="8318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2" descr="Cartoon boy like thumb Royalty Free Vector Image">
            <a:extLst>
              <a:ext uri="{FF2B5EF4-FFF2-40B4-BE49-F238E27FC236}">
                <a16:creationId xmlns:a16="http://schemas.microsoft.com/office/drawing/2014/main" id="{77E2E614-9B4B-4A45-9ADE-A99FB270D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94"/>
          <a:stretch>
            <a:fillRect/>
          </a:stretch>
        </p:blipFill>
        <p:spPr bwMode="auto">
          <a:xfrm>
            <a:off x="6816725" y="3489325"/>
            <a:ext cx="2247900" cy="170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AB32A2C4-CFD0-4304-AA9C-8E3A8F5E94DC}"/>
              </a:ext>
            </a:extLst>
          </p:cNvPr>
          <p:cNvSpPr txBox="1">
            <a:spLocks/>
          </p:cNvSpPr>
          <p:nvPr/>
        </p:nvSpPr>
        <p:spPr>
          <a:xfrm>
            <a:off x="1150938" y="450850"/>
            <a:ext cx="6921500" cy="1727200"/>
          </a:xfrm>
          <a:prstGeom prst="rect">
            <a:avLst/>
          </a:prstGeom>
        </p:spPr>
        <p:txBody>
          <a:bodyPr lIns="68580" tIns="34290" rIns="68580" bIns="3429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 fontAlgn="auto">
              <a:spcAft>
                <a:spcPts val="0"/>
              </a:spcAft>
              <a:defRPr/>
            </a:pPr>
            <a:r>
              <a:rPr lang="en-US" sz="4500">
                <a:ln w="76200">
                  <a:noFill/>
                </a:ln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Kiểm tra bài cũ</a:t>
            </a: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6CD3687-E9B3-4178-998B-2B3188120E10}"/>
              </a:ext>
            </a:extLst>
          </p:cNvPr>
          <p:cNvSpPr/>
          <p:nvPr/>
        </p:nvSpPr>
        <p:spPr>
          <a:xfrm>
            <a:off x="221457" y="321469"/>
            <a:ext cx="8651081" cy="4500563"/>
          </a:xfrm>
          <a:prstGeom prst="roundRect">
            <a:avLst>
              <a:gd name="adj" fmla="val 1793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solidFill>
                <a:prstClr val="white"/>
              </a:solidFill>
              <a:latin typeface="等线" panose="020F0502020204030204"/>
            </a:endParaRP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1888332" y="3539729"/>
            <a:ext cx="184731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500">
              <a:latin typeface=".VnTime" panose="020B7200000000000000" pitchFamily="34" charset="0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2071688" y="3586163"/>
            <a:ext cx="5029200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vi-VN" sz="1500">
              <a:latin typeface=".VnTime" panose="020B7200000000000000" pitchFamily="34" charset="0"/>
            </a:endParaRP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4700588" y="3071813"/>
            <a:ext cx="2971800" cy="4000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vi-VN" sz="1350">
              <a:latin typeface="Times New Roman" panose="02020603050405020304" pitchFamily="18" charset="0"/>
            </a:endParaRPr>
          </a:p>
        </p:txBody>
      </p:sp>
      <p:sp>
        <p:nvSpPr>
          <p:cNvPr id="11" name="Text Box 27"/>
          <p:cNvSpPr txBox="1">
            <a:spLocks noChangeArrowheads="1"/>
          </p:cNvSpPr>
          <p:nvPr/>
        </p:nvSpPr>
        <p:spPr bwMode="auto">
          <a:xfrm>
            <a:off x="3842658" y="1204644"/>
            <a:ext cx="4222466" cy="923330"/>
          </a:xfrm>
          <a:prstGeom prst="rect">
            <a:avLst/>
          </a:prstGeom>
          <a:solidFill>
            <a:srgbClr val="FF99FF"/>
          </a:solidFill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en-US" altLang="vi-VN" sz="2700" b="1" dirty="0" err="1">
                <a:latin typeface="Times New Roman" panose="02020603050405020304" pitchFamily="18" charset="0"/>
              </a:rPr>
              <a:t>Tên</a:t>
            </a:r>
            <a:r>
              <a:rPr lang="en-US" altLang="vi-VN" sz="2700" b="1" dirty="0">
                <a:latin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latin typeface="Times New Roman" panose="02020603050405020304" pitchFamily="18" charset="0"/>
              </a:rPr>
              <a:t>một</a:t>
            </a:r>
            <a:r>
              <a:rPr lang="en-US" altLang="vi-VN" sz="2700" b="1" dirty="0">
                <a:latin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latin typeface="Times New Roman" panose="02020603050405020304" pitchFamily="18" charset="0"/>
              </a:rPr>
              <a:t>số</a:t>
            </a:r>
            <a:r>
              <a:rPr lang="en-US" altLang="vi-VN" sz="2700" b="1" dirty="0">
                <a:latin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latin typeface="Times New Roman" panose="02020603050405020304" pitchFamily="18" charset="0"/>
              </a:rPr>
              <a:t>loài</a:t>
            </a:r>
            <a:r>
              <a:rPr lang="en-US" altLang="vi-VN" sz="2700" b="1" dirty="0">
                <a:latin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latin typeface="Times New Roman" panose="02020603050405020304" pitchFamily="18" charset="0"/>
              </a:rPr>
              <a:t>thú</a:t>
            </a:r>
            <a:r>
              <a:rPr lang="en-US" altLang="vi-VN" sz="2700" b="1" dirty="0">
                <a:latin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latin typeface="Times New Roman" panose="02020603050405020304" pitchFamily="18" charset="0"/>
              </a:rPr>
              <a:t>th</a:t>
            </a:r>
            <a:r>
              <a:rPr lang="vi-VN" altLang="vi-VN" sz="2700" b="1" dirty="0">
                <a:latin typeface="Times New Roman" panose="02020603050405020304" pitchFamily="18" charset="0"/>
              </a:rPr>
              <a:t>ường</a:t>
            </a:r>
            <a:r>
              <a:rPr lang="en-US" altLang="vi-VN" sz="2700" b="1" dirty="0">
                <a:latin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latin typeface="Times New Roman" panose="02020603050405020304" pitchFamily="18" charset="0"/>
              </a:rPr>
              <a:t>đẻ</a:t>
            </a:r>
            <a:r>
              <a:rPr lang="en-US" altLang="vi-VN" sz="2700" b="1" dirty="0">
                <a:latin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latin typeface="Times New Roman" panose="02020603050405020304" pitchFamily="18" charset="0"/>
              </a:rPr>
              <a:t>mỗi</a:t>
            </a:r>
            <a:r>
              <a:rPr lang="en-US" altLang="vi-VN" sz="2700" b="1" dirty="0">
                <a:latin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latin typeface="Times New Roman" panose="02020603050405020304" pitchFamily="18" charset="0"/>
              </a:rPr>
              <a:t>lứa</a:t>
            </a:r>
            <a:r>
              <a:rPr lang="en-US" altLang="vi-VN" sz="2700" b="1" dirty="0">
                <a:latin typeface="Times New Roman" panose="02020603050405020304" pitchFamily="18" charset="0"/>
              </a:rPr>
              <a:t> 1 con.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A09A75-17C0-D4A0-CDF1-DE4964E7B9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556" y="430172"/>
            <a:ext cx="7812881" cy="55399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vi-VN" sz="3000" b="1" err="1">
                <a:latin typeface="UTM Azuki" panose="02040603050506020204" pitchFamily="18" charset="0"/>
              </a:rPr>
              <a:t>Số</a:t>
            </a:r>
            <a:r>
              <a:rPr lang="en-US" altLang="vi-VN" sz="3000" b="1">
                <a:latin typeface="UTM Azuki" panose="02040603050506020204" pitchFamily="18" charset="0"/>
              </a:rPr>
              <a:t> lượng </a:t>
            </a:r>
            <a:r>
              <a:rPr lang="en-US" altLang="vi-VN" sz="3000" b="1" dirty="0">
                <a:latin typeface="UTM Azuki" panose="02040603050506020204" pitchFamily="18" charset="0"/>
              </a:rPr>
              <a:t>con </a:t>
            </a:r>
            <a:r>
              <a:rPr lang="en-US" altLang="vi-VN" sz="3000" b="1" dirty="0" err="1">
                <a:latin typeface="UTM Azuki" panose="02040603050506020204" pitchFamily="18" charset="0"/>
              </a:rPr>
              <a:t>trong</a:t>
            </a:r>
            <a:r>
              <a:rPr lang="en-US" altLang="vi-VN" sz="3000" b="1" dirty="0">
                <a:latin typeface="UTM Azuki" panose="02040603050506020204" pitchFamily="18" charset="0"/>
              </a:rPr>
              <a:t> </a:t>
            </a:r>
            <a:r>
              <a:rPr lang="en-US" altLang="vi-VN" sz="3000" b="1" dirty="0" err="1">
                <a:latin typeface="UTM Azuki" panose="02040603050506020204" pitchFamily="18" charset="0"/>
              </a:rPr>
              <a:t>mỗi</a:t>
            </a:r>
            <a:r>
              <a:rPr lang="en-US" altLang="vi-VN" sz="3000" b="1" dirty="0">
                <a:latin typeface="UTM Azuki" panose="02040603050506020204" pitchFamily="18" charset="0"/>
              </a:rPr>
              <a:t> </a:t>
            </a:r>
            <a:r>
              <a:rPr lang="en-US" altLang="vi-VN" sz="3000" b="1" dirty="0" err="1">
                <a:latin typeface="UTM Azuki" panose="02040603050506020204" pitchFamily="18" charset="0"/>
              </a:rPr>
              <a:t>lần</a:t>
            </a:r>
            <a:r>
              <a:rPr lang="en-US" altLang="vi-VN" sz="3000" b="1" dirty="0">
                <a:latin typeface="UTM Azuki" panose="02040603050506020204" pitchFamily="18" charset="0"/>
              </a:rPr>
              <a:t> </a:t>
            </a:r>
            <a:r>
              <a:rPr lang="en-US" altLang="vi-VN" sz="3000" b="1" dirty="0" err="1">
                <a:latin typeface="UTM Azuki" panose="02040603050506020204" pitchFamily="18" charset="0"/>
              </a:rPr>
              <a:t>sinh</a:t>
            </a:r>
            <a:r>
              <a:rPr lang="en-US" altLang="vi-VN" sz="3000" b="1" dirty="0">
                <a:latin typeface="UTM Azuki" panose="02040603050506020204" pitchFamily="18" charset="0"/>
              </a:rPr>
              <a:t> </a:t>
            </a:r>
            <a:r>
              <a:rPr lang="en-US" altLang="vi-VN" sz="3000" b="1" dirty="0" err="1">
                <a:latin typeface="UTM Azuki" panose="02040603050506020204" pitchFamily="18" charset="0"/>
              </a:rPr>
              <a:t>của</a:t>
            </a:r>
            <a:r>
              <a:rPr lang="en-US" altLang="vi-VN" sz="3000" b="1" dirty="0">
                <a:latin typeface="UTM Azuki" panose="02040603050506020204" pitchFamily="18" charset="0"/>
              </a:rPr>
              <a:t> </a:t>
            </a:r>
            <a:r>
              <a:rPr lang="en-US" altLang="vi-VN" sz="3000" b="1" dirty="0" err="1">
                <a:latin typeface="UTM Azuki" panose="02040603050506020204" pitchFamily="18" charset="0"/>
              </a:rPr>
              <a:t>thú</a:t>
            </a:r>
            <a:endParaRPr lang="en-US" altLang="vi-VN" sz="1800" b="1" dirty="0">
              <a:latin typeface="UTM Azuki" panose="02040603050506020204" pitchFamily="18" charset="0"/>
            </a:endParaRPr>
          </a:p>
        </p:txBody>
      </p:sp>
      <p:sp>
        <p:nvSpPr>
          <p:cNvPr id="3" name="Flowchart: Delay 2">
            <a:extLst>
              <a:ext uri="{FF2B5EF4-FFF2-40B4-BE49-F238E27FC236}">
                <a16:creationId xmlns:a16="http://schemas.microsoft.com/office/drawing/2014/main" id="{5FEB0C80-D136-79FD-6D16-802496167DC0}"/>
              </a:ext>
            </a:extLst>
          </p:cNvPr>
          <p:cNvSpPr/>
          <p:nvPr/>
        </p:nvSpPr>
        <p:spPr>
          <a:xfrm>
            <a:off x="221457" y="1192934"/>
            <a:ext cx="1371600" cy="2976125"/>
          </a:xfrm>
          <a:prstGeom prst="flowChartDelay">
            <a:avLst/>
          </a:prstGeom>
          <a:solidFill>
            <a:srgbClr val="74F0A6"/>
          </a:solidFill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vi-VN" sz="30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Hãy</a:t>
            </a:r>
            <a:r>
              <a:rPr lang="en-US" altLang="vi-VN" sz="3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kể</a:t>
            </a:r>
            <a:r>
              <a:rPr lang="en-US" altLang="vi-VN" sz="3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cho</a:t>
            </a:r>
            <a:r>
              <a:rPr lang="en-US" altLang="vi-VN" sz="3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nhau</a:t>
            </a:r>
            <a:r>
              <a:rPr lang="en-US" altLang="vi-VN" sz="3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nghe</a:t>
            </a:r>
            <a:r>
              <a:rPr lang="en-US" altLang="vi-VN" sz="3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 </a:t>
            </a:r>
            <a:endParaRPr lang="en-US" sz="3000" dirty="0">
              <a:solidFill>
                <a:schemeClr val="tx1"/>
              </a:solidFill>
            </a:endParaRPr>
          </a:p>
        </p:txBody>
      </p:sp>
      <p:sp>
        <p:nvSpPr>
          <p:cNvPr id="6" name="Text Box 27">
            <a:extLst>
              <a:ext uri="{FF2B5EF4-FFF2-40B4-BE49-F238E27FC236}">
                <a16:creationId xmlns:a16="http://schemas.microsoft.com/office/drawing/2014/main" id="{84F318CA-0C05-7CE4-15F6-16FA8CE777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1" y="3043103"/>
            <a:ext cx="4222466" cy="923330"/>
          </a:xfrm>
          <a:prstGeom prst="rect">
            <a:avLst/>
          </a:prstGeom>
          <a:solidFill>
            <a:srgbClr val="FF99FF"/>
          </a:solidFill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en-US" altLang="vi-VN" sz="2700" b="1" dirty="0" err="1">
                <a:latin typeface="Times New Roman" panose="02020603050405020304" pitchFamily="18" charset="0"/>
              </a:rPr>
              <a:t>Tên</a:t>
            </a:r>
            <a:r>
              <a:rPr lang="en-US" altLang="vi-VN" sz="2700" b="1" dirty="0">
                <a:latin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latin typeface="Times New Roman" panose="02020603050405020304" pitchFamily="18" charset="0"/>
              </a:rPr>
              <a:t>một</a:t>
            </a:r>
            <a:r>
              <a:rPr lang="en-US" altLang="vi-VN" sz="2700" b="1" dirty="0">
                <a:latin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latin typeface="Times New Roman" panose="02020603050405020304" pitchFamily="18" charset="0"/>
              </a:rPr>
              <a:t>số</a:t>
            </a:r>
            <a:r>
              <a:rPr lang="en-US" altLang="vi-VN" sz="2700" b="1" dirty="0">
                <a:latin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latin typeface="Times New Roman" panose="02020603050405020304" pitchFamily="18" charset="0"/>
              </a:rPr>
              <a:t>loài</a:t>
            </a:r>
            <a:r>
              <a:rPr lang="en-US" altLang="vi-VN" sz="2700" b="1" dirty="0">
                <a:latin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latin typeface="Times New Roman" panose="02020603050405020304" pitchFamily="18" charset="0"/>
              </a:rPr>
              <a:t>thú</a:t>
            </a:r>
            <a:r>
              <a:rPr lang="en-US" altLang="vi-VN" sz="2700" b="1" dirty="0">
                <a:latin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latin typeface="Times New Roman" panose="02020603050405020304" pitchFamily="18" charset="0"/>
              </a:rPr>
              <a:t>th</a:t>
            </a:r>
            <a:r>
              <a:rPr lang="vi-VN" altLang="vi-VN" sz="2700" b="1" dirty="0">
                <a:latin typeface="Times New Roman" panose="02020603050405020304" pitchFamily="18" charset="0"/>
              </a:rPr>
              <a:t>ường</a:t>
            </a:r>
            <a:r>
              <a:rPr lang="en-US" altLang="vi-VN" sz="2700" b="1" dirty="0">
                <a:latin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latin typeface="Times New Roman" panose="02020603050405020304" pitchFamily="18" charset="0"/>
              </a:rPr>
              <a:t>đẻ</a:t>
            </a:r>
            <a:r>
              <a:rPr lang="en-US" altLang="vi-VN" sz="2700" b="1" dirty="0">
                <a:latin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latin typeface="Times New Roman" panose="02020603050405020304" pitchFamily="18" charset="0"/>
              </a:rPr>
              <a:t>mỗi</a:t>
            </a:r>
            <a:r>
              <a:rPr lang="en-US" altLang="vi-VN" sz="2700" b="1" dirty="0">
                <a:latin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latin typeface="Times New Roman" panose="02020603050405020304" pitchFamily="18" charset="0"/>
              </a:rPr>
              <a:t>lứa</a:t>
            </a:r>
            <a:r>
              <a:rPr lang="en-US" altLang="vi-VN" sz="2700" b="1" dirty="0">
                <a:latin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latin typeface="Times New Roman" panose="02020603050405020304" pitchFamily="18" charset="0"/>
              </a:rPr>
              <a:t>nhiều</a:t>
            </a:r>
            <a:r>
              <a:rPr lang="en-US" altLang="vi-VN" sz="2700" b="1" dirty="0">
                <a:latin typeface="Times New Roman" panose="02020603050405020304" pitchFamily="18" charset="0"/>
              </a:rPr>
              <a:t> con.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72580AE-75B6-72EE-D213-AD3295675169}"/>
              </a:ext>
            </a:extLst>
          </p:cNvPr>
          <p:cNvCxnSpPr>
            <a:cxnSpLocks/>
            <a:stCxn id="3" idx="3"/>
            <a:endCxn id="11" idx="1"/>
          </p:cNvCxnSpPr>
          <p:nvPr/>
        </p:nvCxnSpPr>
        <p:spPr>
          <a:xfrm flipV="1">
            <a:off x="1593057" y="1666309"/>
            <a:ext cx="2249601" cy="1014688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BC90DCE-525E-AEB8-2166-DD5A72165348}"/>
              </a:ext>
            </a:extLst>
          </p:cNvPr>
          <p:cNvCxnSpPr>
            <a:cxnSpLocks/>
            <a:stCxn id="3" idx="3"/>
          </p:cNvCxnSpPr>
          <p:nvPr/>
        </p:nvCxnSpPr>
        <p:spPr>
          <a:xfrm>
            <a:off x="1593057" y="2680997"/>
            <a:ext cx="2249601" cy="858732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81400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3156DBB-F81C-4BF6-B595-5FE67EDCD06E}"/>
              </a:ext>
            </a:extLst>
          </p:cNvPr>
          <p:cNvSpPr/>
          <p:nvPr/>
        </p:nvSpPr>
        <p:spPr>
          <a:xfrm>
            <a:off x="222250" y="322263"/>
            <a:ext cx="8650288" cy="4500562"/>
          </a:xfrm>
          <a:prstGeom prst="roundRect">
            <a:avLst>
              <a:gd name="adj" fmla="val 1793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2" name="Text Box 7">
            <a:extLst>
              <a:ext uri="{FF2B5EF4-FFF2-40B4-BE49-F238E27FC236}">
                <a16:creationId xmlns:a16="http://schemas.microsoft.com/office/drawing/2014/main" id="{619BB1A1-BB8D-44C8-A744-58734AE55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3056" y="3554412"/>
            <a:ext cx="138113" cy="30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3" name="Text Box 8">
            <a:extLst>
              <a:ext uri="{FF2B5EF4-FFF2-40B4-BE49-F238E27FC236}">
                <a16:creationId xmlns:a16="http://schemas.microsoft.com/office/drawing/2014/main" id="{9F5507F4-1997-4814-85F3-99B4407C17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5619" y="3600450"/>
            <a:ext cx="5029200" cy="30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vi-VN" sz="1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6B0ACA75-E5BF-41A8-9640-9D8564B5A0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4519" y="2571750"/>
            <a:ext cx="2971800" cy="4000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6D9D7123-9FD3-4528-A7CB-AB1E2D5E75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4519" y="3086100"/>
            <a:ext cx="2971800" cy="4000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Group 13">
            <a:extLst>
              <a:ext uri="{FF2B5EF4-FFF2-40B4-BE49-F238E27FC236}">
                <a16:creationId xmlns:a16="http://schemas.microsoft.com/office/drawing/2014/main" id="{63278A75-B2C4-49EE-9B07-34F8D84DE4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1323517"/>
              </p:ext>
            </p:extLst>
          </p:nvPr>
        </p:nvGraphicFramePr>
        <p:xfrm>
          <a:off x="1132681" y="1504950"/>
          <a:ext cx="6829425" cy="2838450"/>
        </p:xfrm>
        <a:graphic>
          <a:graphicData uri="http://schemas.openxmlformats.org/drawingml/2006/table">
            <a:tbl>
              <a:tblPr/>
              <a:tblGrid>
                <a:gridCol w="3630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93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0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con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trong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một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lứa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Tên động vật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06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77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 Box 27">
            <a:extLst>
              <a:ext uri="{FF2B5EF4-FFF2-40B4-BE49-F238E27FC236}">
                <a16:creationId xmlns:a16="http://schemas.microsoft.com/office/drawing/2014/main" id="{D2A442E8-E716-4E40-971F-AE48172F32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717174"/>
            <a:ext cx="3886199" cy="530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 4</a:t>
            </a:r>
          </a:p>
        </p:txBody>
      </p:sp>
      <p:sp>
        <p:nvSpPr>
          <p:cNvPr id="12" name="Rectangle 28">
            <a:extLst>
              <a:ext uri="{FF2B5EF4-FFF2-40B4-BE49-F238E27FC236}">
                <a16:creationId xmlns:a16="http://schemas.microsoft.com/office/drawing/2014/main" id="{11580110-9C9B-461B-A01B-84AE3CD7D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7781" y="2386012"/>
            <a:ext cx="3471863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vi-VN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Động vật thường đẻ 1 con (không kể trường hợp đặc biệt)</a:t>
            </a:r>
          </a:p>
        </p:txBody>
      </p:sp>
      <p:sp>
        <p:nvSpPr>
          <p:cNvPr id="13" name="Rectangle 29">
            <a:extLst>
              <a:ext uri="{FF2B5EF4-FFF2-40B4-BE49-F238E27FC236}">
                <a16:creationId xmlns:a16="http://schemas.microsoft.com/office/drawing/2014/main" id="{BF722643-3049-4FFB-9C46-1CB9D83BDAC6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1305719" y="3717925"/>
            <a:ext cx="3586162" cy="39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Động vật đẻ 2 con trở lên</a:t>
            </a:r>
          </a:p>
        </p:txBody>
      </p:sp>
      <p:sp>
        <p:nvSpPr>
          <p:cNvPr id="14" name="Rectangle 30">
            <a:extLst>
              <a:ext uri="{FF2B5EF4-FFF2-40B4-BE49-F238E27FC236}">
                <a16:creationId xmlns:a16="http://schemas.microsoft.com/office/drawing/2014/main" id="{B1E78AF5-5C51-4D20-8345-5B1492E07E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4744" y="2479675"/>
            <a:ext cx="2971800" cy="71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Trâu, bò, voi, nai, hươu, ngựa, hoẵng, vượn, khỉ...</a:t>
            </a:r>
          </a:p>
        </p:txBody>
      </p:sp>
      <p:sp>
        <p:nvSpPr>
          <p:cNvPr id="15" name="Text Box 31">
            <a:extLst>
              <a:ext uri="{FF2B5EF4-FFF2-40B4-BE49-F238E27FC236}">
                <a16:creationId xmlns:a16="http://schemas.microsoft.com/office/drawing/2014/main" id="{F8C611C6-1021-4582-8C1D-ED3A78600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1881" y="3622675"/>
            <a:ext cx="2857500" cy="71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Lợn, chuột, sư tử, mèo, chó, hổ.....</a:t>
            </a: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6" dur="1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19" dur="1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utoUpdateAnimBg="0"/>
      <p:bldP spid="12" grpId="0" autoUpdateAnimBg="0"/>
      <p:bldP spid="13" grpId="0" autoUpdateAnimBg="0"/>
      <p:bldP spid="14" grpId="0" autoUpdateAnimBg="0"/>
      <p:bldP spid="15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6CD3687-E9B3-4178-998B-2B3188120E10}"/>
              </a:ext>
            </a:extLst>
          </p:cNvPr>
          <p:cNvSpPr/>
          <p:nvPr/>
        </p:nvSpPr>
        <p:spPr>
          <a:xfrm>
            <a:off x="221457" y="321469"/>
            <a:ext cx="8651081" cy="4500563"/>
          </a:xfrm>
          <a:prstGeom prst="roundRect">
            <a:avLst>
              <a:gd name="adj" fmla="val 1793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solidFill>
                <a:prstClr val="white"/>
              </a:solidFill>
              <a:latin typeface="等线" panose="020F0502020204030204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254443" y="30875"/>
            <a:ext cx="7668101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vi-VN" sz="3200" b="1">
                <a:solidFill>
                  <a:srgbClr val="FF0000"/>
                </a:solidFill>
                <a:latin typeface="Times New Roman" panose="02020603050405020304" pitchFamily="18" charset="0"/>
                <a:cs typeface="+mn-cs"/>
              </a:rPr>
              <a:t> </a:t>
            </a:r>
            <a:r>
              <a:rPr lang="en-US" alt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+mn-cs"/>
              </a:rPr>
              <a:t>Thú thườn</a:t>
            </a:r>
            <a:r>
              <a:rPr lang="en-US" altLang="vi-VN" sz="2000" b="1">
                <a:solidFill>
                  <a:srgbClr val="FF0000"/>
                </a:solidFill>
                <a:cs typeface="+mn-cs"/>
              </a:rPr>
              <a:t>g</a:t>
            </a:r>
            <a:r>
              <a:rPr lang="en-US" altLang="vi-VN" sz="1800" b="1">
                <a:solidFill>
                  <a:srgbClr val="FF0000"/>
                </a:solidFill>
                <a:cs typeface="+mn-cs"/>
              </a:rPr>
              <a:t> </a:t>
            </a:r>
            <a:r>
              <a:rPr lang="en-US" alt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+mn-cs"/>
              </a:rPr>
              <a:t>đẻ 1 con (trừ trường hợp đặc biệt</a:t>
            </a:r>
            <a:endParaRPr lang="en-US" altLang="vi-VN" sz="27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87601" y="602909"/>
            <a:ext cx="3265799" cy="2083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06200" y="2744749"/>
            <a:ext cx="3265799" cy="2077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87601" y="2763579"/>
            <a:ext cx="3265799" cy="2058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06202" y="618493"/>
            <a:ext cx="3265798" cy="2067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4713290" y="2665910"/>
            <a:ext cx="137976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vi-VN" sz="3000" b="1">
                <a:highlight>
                  <a:srgbClr val="FFFF00"/>
                </a:highlight>
                <a:latin typeface="Times New Roman" panose="02020603050405020304" pitchFamily="18" charset="0"/>
              </a:rPr>
              <a:t>tê giác</a:t>
            </a:r>
            <a:endParaRPr lang="en-US" altLang="vi-VN" sz="3000" b="1" dirty="0">
              <a:highlight>
                <a:srgbClr val="FFFF00"/>
              </a:highlight>
              <a:latin typeface="Times New Roman" panose="02020603050405020304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3392838" y="2647950"/>
            <a:ext cx="156016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vi-VN" sz="3000" b="1">
                <a:highlight>
                  <a:srgbClr val="FFFF00"/>
                </a:highlight>
                <a:latin typeface="Times New Roman" panose="02020603050405020304" pitchFamily="18" charset="0"/>
              </a:rPr>
              <a:t>ngựa</a:t>
            </a:r>
            <a:endParaRPr lang="en-US" altLang="vi-VN" sz="3000" b="1" dirty="0">
              <a:highlight>
                <a:srgbClr val="FFFF00"/>
              </a:highlight>
              <a:latin typeface="Times New Roman" panose="02020603050405020304" pitchFamily="18" charset="0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3978149" y="2201234"/>
            <a:ext cx="74625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vi-VN" sz="3000" b="1">
                <a:highlight>
                  <a:srgbClr val="FFFF00"/>
                </a:highlight>
                <a:latin typeface="Times New Roman" panose="02020603050405020304" pitchFamily="18" charset="0"/>
              </a:rPr>
              <a:t>voi</a:t>
            </a:r>
            <a:endParaRPr lang="en-US" altLang="vi-VN" sz="3000" b="1" dirty="0">
              <a:highlight>
                <a:srgbClr val="FFFF00"/>
              </a:highlight>
              <a:latin typeface="Times New Roman" panose="02020603050405020304" pitchFamily="18" charset="0"/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4781683" y="2186502"/>
            <a:ext cx="80010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vi-VN" sz="3000" b="1">
                <a:highlight>
                  <a:srgbClr val="FFFF00"/>
                </a:highlight>
                <a:latin typeface="Times New Roman" panose="02020603050405020304" pitchFamily="18" charset="0"/>
              </a:rPr>
              <a:t>bò</a:t>
            </a:r>
            <a:endParaRPr lang="en-US" altLang="vi-VN" sz="3000" b="1" dirty="0">
              <a:highlight>
                <a:srgbClr val="FFFF00"/>
              </a:highlight>
              <a:latin typeface="Times New Roman" panose="02020603050405020304" pitchFamily="18" charset="0"/>
            </a:endParaRPr>
          </a:p>
        </p:txBody>
      </p:sp>
      <p:sp>
        <p:nvSpPr>
          <p:cNvPr id="2" name="Flowchart: Delay 1">
            <a:extLst>
              <a:ext uri="{FF2B5EF4-FFF2-40B4-BE49-F238E27FC236}">
                <a16:creationId xmlns:a16="http://schemas.microsoft.com/office/drawing/2014/main" id="{931CB107-1278-686C-5237-28CADA31D411}"/>
              </a:ext>
            </a:extLst>
          </p:cNvPr>
          <p:cNvSpPr/>
          <p:nvPr/>
        </p:nvSpPr>
        <p:spPr>
          <a:xfrm>
            <a:off x="11431" y="-37267"/>
            <a:ext cx="1181576" cy="2976125"/>
          </a:xfrm>
          <a:prstGeom prst="flowChartDelay">
            <a:avLst/>
          </a:prstGeom>
          <a:solidFill>
            <a:srgbClr val="74F0A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vi-VN" sz="30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Kể</a:t>
            </a:r>
            <a:r>
              <a:rPr lang="en-US" altLang="vi-VN" sz="3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cho</a:t>
            </a:r>
            <a:r>
              <a:rPr lang="en-US" altLang="vi-VN" sz="3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nhau</a:t>
            </a:r>
            <a:r>
              <a:rPr lang="en-US" altLang="vi-VN" sz="3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nghe</a:t>
            </a:r>
            <a:r>
              <a:rPr lang="en-US" altLang="vi-VN" sz="3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 </a:t>
            </a:r>
            <a:endParaRPr 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9818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6CD3687-E9B3-4178-998B-2B3188120E10}"/>
              </a:ext>
            </a:extLst>
          </p:cNvPr>
          <p:cNvSpPr/>
          <p:nvPr/>
        </p:nvSpPr>
        <p:spPr>
          <a:xfrm>
            <a:off x="221457" y="321469"/>
            <a:ext cx="8651081" cy="4500563"/>
          </a:xfrm>
          <a:prstGeom prst="roundRect">
            <a:avLst>
              <a:gd name="adj" fmla="val 1793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solidFill>
                <a:prstClr val="white"/>
              </a:solidFill>
              <a:latin typeface="等线" panose="020F0502020204030204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254443" y="30875"/>
            <a:ext cx="7668101" cy="5078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vi-VN" sz="2700" b="1">
                <a:solidFill>
                  <a:srgbClr val="FF0000"/>
                </a:solidFill>
                <a:latin typeface="Times New Roman" panose="02020603050405020304" pitchFamily="18" charset="0"/>
              </a:rPr>
              <a:t>Thú đẻ từ 2 con trở lên</a:t>
            </a:r>
            <a:endParaRPr lang="en-US" altLang="vi-VN" sz="27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87601" y="639617"/>
            <a:ext cx="3265799" cy="2026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06200" y="2763579"/>
            <a:ext cx="3265799" cy="2058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87601" y="2763579"/>
            <a:ext cx="3265799" cy="2058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06202" y="602909"/>
            <a:ext cx="3265798" cy="2077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4487635" y="2647950"/>
            <a:ext cx="137976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vi-VN" sz="3000" b="1">
                <a:highlight>
                  <a:srgbClr val="FFFF00"/>
                </a:highlight>
                <a:latin typeface="Times New Roman" panose="02020603050405020304" pitchFamily="18" charset="0"/>
              </a:rPr>
              <a:t>chó</a:t>
            </a:r>
            <a:endParaRPr lang="en-US" altLang="vi-VN" sz="3000" b="1" dirty="0">
              <a:highlight>
                <a:srgbClr val="FFFF00"/>
              </a:highlight>
              <a:latin typeface="Times New Roman" panose="02020603050405020304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3528331" y="2672903"/>
            <a:ext cx="156016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vi-VN" sz="3000" b="1">
                <a:highlight>
                  <a:srgbClr val="FFFF00"/>
                </a:highlight>
                <a:latin typeface="Times New Roman" panose="02020603050405020304" pitchFamily="18" charset="0"/>
              </a:rPr>
              <a:t>cáo</a:t>
            </a:r>
            <a:endParaRPr lang="en-US" altLang="vi-VN" sz="3000" b="1" dirty="0">
              <a:highlight>
                <a:srgbClr val="FFFF00"/>
              </a:highlight>
              <a:latin typeface="Times New Roman" panose="02020603050405020304" pitchFamily="18" charset="0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3747547" y="2201234"/>
            <a:ext cx="97685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vi-VN" sz="3000" b="1">
                <a:highlight>
                  <a:srgbClr val="FFFF00"/>
                </a:highlight>
                <a:latin typeface="Times New Roman" panose="02020603050405020304" pitchFamily="18" charset="0"/>
              </a:rPr>
              <a:t>mèo</a:t>
            </a:r>
            <a:endParaRPr lang="en-US" altLang="vi-VN" sz="3000" b="1" dirty="0">
              <a:highlight>
                <a:srgbClr val="FFFF00"/>
              </a:highlight>
              <a:latin typeface="Times New Roman" panose="02020603050405020304" pitchFamily="18" charset="0"/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4781683" y="2186502"/>
            <a:ext cx="80010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vi-VN" sz="3000" b="1">
                <a:highlight>
                  <a:srgbClr val="FFFF00"/>
                </a:highlight>
                <a:latin typeface="Times New Roman" panose="02020603050405020304" pitchFamily="18" charset="0"/>
              </a:rPr>
              <a:t>hổ</a:t>
            </a:r>
            <a:endParaRPr lang="en-US" altLang="vi-VN" sz="3000" b="1" dirty="0">
              <a:highlight>
                <a:srgbClr val="FFFF00"/>
              </a:highlight>
              <a:latin typeface="Times New Roman" panose="02020603050405020304" pitchFamily="18" charset="0"/>
            </a:endParaRPr>
          </a:p>
        </p:txBody>
      </p:sp>
      <p:sp>
        <p:nvSpPr>
          <p:cNvPr id="2" name="Flowchart: Delay 1">
            <a:extLst>
              <a:ext uri="{FF2B5EF4-FFF2-40B4-BE49-F238E27FC236}">
                <a16:creationId xmlns:a16="http://schemas.microsoft.com/office/drawing/2014/main" id="{931CB107-1278-686C-5237-28CADA31D411}"/>
              </a:ext>
            </a:extLst>
          </p:cNvPr>
          <p:cNvSpPr/>
          <p:nvPr/>
        </p:nvSpPr>
        <p:spPr>
          <a:xfrm>
            <a:off x="11431" y="-37267"/>
            <a:ext cx="1181576" cy="2976125"/>
          </a:xfrm>
          <a:prstGeom prst="flowChartDelay">
            <a:avLst/>
          </a:prstGeom>
          <a:solidFill>
            <a:srgbClr val="74F0A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vi-VN" sz="30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Kể</a:t>
            </a:r>
            <a:r>
              <a:rPr lang="en-US" altLang="vi-VN" sz="3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cho</a:t>
            </a:r>
            <a:r>
              <a:rPr lang="en-US" altLang="vi-VN" sz="3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nhau</a:t>
            </a:r>
            <a:r>
              <a:rPr lang="en-US" altLang="vi-VN" sz="3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nghe</a:t>
            </a:r>
            <a:r>
              <a:rPr lang="en-US" altLang="vi-VN" sz="3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 </a:t>
            </a:r>
            <a:endParaRPr 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412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0" descr="Cute Safari Animal Vectors &amp;amp; Clipart | Creative Dadd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0233" b="98187" l="29138" r="49138">
                        <a14:foregroundMark x1="43362" y1="96373" x2="43362" y2="96373"/>
                        <a14:foregroundMark x1="31810" y1="98316" x2="31810" y2="98316"/>
                        <a14:foregroundMark x1="43879" y1="94819" x2="43879" y2="94819"/>
                        <a14:foregroundMark x1="43448" y1="95984" x2="43448" y2="95984"/>
                        <a14:foregroundMark x1="38707" y1="78238" x2="38707" y2="78238"/>
                        <a14:foregroundMark x1="41810" y1="75907" x2="41810" y2="75907"/>
                        <a14:foregroundMark x1="35948" y1="76295" x2="35948" y2="76295"/>
                        <a14:foregroundMark x1="33966" y1="60233" x2="33966" y2="602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868" t="57297" r="48304"/>
          <a:stretch/>
        </p:blipFill>
        <p:spPr bwMode="auto">
          <a:xfrm>
            <a:off x="7191265" y="3733095"/>
            <a:ext cx="1431407" cy="163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rrow: Curved Right 4">
            <a:extLst>
              <a:ext uri="{FF2B5EF4-FFF2-40B4-BE49-F238E27FC236}">
                <a16:creationId xmlns:a16="http://schemas.microsoft.com/office/drawing/2014/main" id="{DB7CEE30-6B98-632C-414F-4A2470701B4D}"/>
              </a:ext>
            </a:extLst>
          </p:cNvPr>
          <p:cNvSpPr/>
          <p:nvPr/>
        </p:nvSpPr>
        <p:spPr>
          <a:xfrm rot="18947222" flipV="1">
            <a:off x="568606" y="2089664"/>
            <a:ext cx="1373879" cy="3206670"/>
          </a:xfrm>
          <a:prstGeom prst="curvedRightArrow">
            <a:avLst>
              <a:gd name="adj1" fmla="val 25000"/>
              <a:gd name="adj2" fmla="val 85545"/>
              <a:gd name="adj3" fmla="val 25000"/>
            </a:avLst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417902-D975-2ECE-E3D5-EEF31E3AE840}"/>
              </a:ext>
            </a:extLst>
          </p:cNvPr>
          <p:cNvSpPr txBox="1"/>
          <p:nvPr/>
        </p:nvSpPr>
        <p:spPr>
          <a:xfrm>
            <a:off x="1393704" y="1187441"/>
            <a:ext cx="6356592" cy="230832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 thụ tinh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thành </a:t>
            </a:r>
            <a:r>
              <a:rPr lang="vi-VN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tử 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sẽ phát triển thành </a:t>
            </a:r>
            <a:r>
              <a:rPr lang="vi-VN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phôi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rồi thành </a:t>
            </a:r>
            <a:r>
              <a:rPr lang="vi-VN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thai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trong cơ thể thú mẹ cho đến khi ra đời. </a:t>
            </a:r>
          </a:p>
          <a:p>
            <a:pPr algn="just">
              <a:defRPr/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Thú con mới sinh ra đã có </a:t>
            </a:r>
            <a:r>
              <a: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dạng giống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thú trưởng thành và được thú mẹ </a:t>
            </a:r>
            <a:r>
              <a: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 bằng sữa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cho đến khi có thể tự đi kiếm ăn.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Arrow: Striped Right 13">
            <a:extLst>
              <a:ext uri="{FF2B5EF4-FFF2-40B4-BE49-F238E27FC236}">
                <a16:creationId xmlns:a16="http://schemas.microsoft.com/office/drawing/2014/main" id="{CFD927F9-EDD8-B0BC-D781-8BF939AFC633}"/>
              </a:ext>
            </a:extLst>
          </p:cNvPr>
          <p:cNvSpPr/>
          <p:nvPr/>
        </p:nvSpPr>
        <p:spPr>
          <a:xfrm>
            <a:off x="539870" y="1170801"/>
            <a:ext cx="577610" cy="530915"/>
          </a:xfrm>
          <a:prstGeom prst="striped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2" name="Arrow: Curved Right 11">
            <a:extLst>
              <a:ext uri="{FF2B5EF4-FFF2-40B4-BE49-F238E27FC236}">
                <a16:creationId xmlns:a16="http://schemas.microsoft.com/office/drawing/2014/main" id="{AA0C6E96-78A1-2F3D-041C-F381DE99ECF9}"/>
              </a:ext>
            </a:extLst>
          </p:cNvPr>
          <p:cNvSpPr/>
          <p:nvPr/>
        </p:nvSpPr>
        <p:spPr>
          <a:xfrm flipH="1">
            <a:off x="6909041" y="508173"/>
            <a:ext cx="1841019" cy="3549478"/>
          </a:xfrm>
          <a:prstGeom prst="curved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chemeClr val="tx1"/>
              </a:solidFill>
            </a:endParaRPr>
          </a:p>
        </p:txBody>
      </p:sp>
      <p:pic>
        <p:nvPicPr>
          <p:cNvPr id="7" name="Picture 8" descr="Cute Safari Animal Vectors &amp;amp; Clipart | Creative Daddy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083" b="97539" l="45431" r="65345">
                        <a14:foregroundMark x1="55603" y1="96891" x2="55603" y2="96891"/>
                        <a14:foregroundMark x1="45603" y1="58031" x2="45603" y2="58031"/>
                        <a14:foregroundMark x1="52845" y1="38212" x2="52845" y2="38212"/>
                        <a14:foregroundMark x1="62672" y1="97539" x2="62672" y2="975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793" t="36350" r="32069" b="1473"/>
          <a:stretch/>
        </p:blipFill>
        <p:spPr bwMode="auto">
          <a:xfrm>
            <a:off x="7664758" y="2341603"/>
            <a:ext cx="1664980" cy="2854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ute Safari Animal Vectors &amp;amp; Clipart | Creative Daddy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91" b="89896" l="10000" r="90000">
                        <a14:foregroundMark x1="40000" y1="2591" x2="40000" y2="2591"/>
                        <a14:foregroundMark x1="49569" y1="41321" x2="49569" y2="41321"/>
                        <a14:foregroundMark x1="35776" y1="39896" x2="35776" y2="39896"/>
                        <a14:foregroundMark x1="36379" y1="39119" x2="36379" y2="39119"/>
                        <a14:foregroundMark x1="37155" y1="40155" x2="37155" y2="40155"/>
                        <a14:foregroundMark x1="49483" y1="40285" x2="49483" y2="40285"/>
                        <a14:foregroundMark x1="48190" y1="40933" x2="48190" y2="40933"/>
                        <a14:foregroundMark x1="30431" y1="22927" x2="30431" y2="22927"/>
                        <a14:foregroundMark x1="30776" y1="24482" x2="30776" y2="244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918" r="36599" b="56477"/>
          <a:stretch/>
        </p:blipFill>
        <p:spPr bwMode="auto">
          <a:xfrm>
            <a:off x="5343238" y="3328367"/>
            <a:ext cx="2327804" cy="195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7653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>
            <a:extLst>
              <a:ext uri="{FF2B5EF4-FFF2-40B4-BE49-F238E27FC236}">
                <a16:creationId xmlns:a16="http://schemas.microsoft.com/office/drawing/2014/main" id="{18420098-27B1-4938-AF0C-C016494778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" y="1152130"/>
            <a:ext cx="8153400" cy="2839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marL="257175" indent="-2571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en-US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Ở các loài thú, trứng được thụ tinh thành hợp tử sẽ phát triển thành phôi rồi thành bào thai trong cơ thể mẹ cho đến khi ra đời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en-US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Thú con mới sinh ra đã có hình dạng giống như thú trưởng thành và được thú mẹ nuôi bằng sữa cho đến khi có thể tự đi kiếm ăn.</a:t>
            </a:r>
          </a:p>
        </p:txBody>
      </p:sp>
    </p:spTree>
  </p:cSld>
  <p:clrMapOvr>
    <a:masterClrMapping/>
  </p:clrMapOvr>
  <p:transition spd="slow">
    <p:blinds dir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6" descr="Káº¿t quáº£ hÃ¬nh áº£nh cho voi bá» sÄn báº¯n"/>
          <p:cNvSpPr>
            <a:spLocks noChangeAspect="1" noChangeArrowheads="1"/>
          </p:cNvSpPr>
          <p:nvPr/>
        </p:nvSpPr>
        <p:spPr bwMode="auto">
          <a:xfrm>
            <a:off x="1060847" y="-486966"/>
            <a:ext cx="2286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350">
              <a:latin typeface="Calibri" panose="020F0502020204030204" pitchFamily="34" charset="0"/>
            </a:endParaRPr>
          </a:p>
        </p:txBody>
      </p:sp>
      <p:pic>
        <p:nvPicPr>
          <p:cNvPr id="4" name="Picture 8" descr="D:\giao an nhung tiet 26\h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2419350"/>
            <a:ext cx="3771900" cy="274598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Káº¿t quáº£ hÃ¬nh áº£nh cho sÄn ngÃ  vo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3897">
            <a:off x="4175413" y="2940523"/>
            <a:ext cx="4671333" cy="20334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7" descr="D:\giao an nhung tiet 26\ha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759" y="0"/>
            <a:ext cx="4808641" cy="2654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9" descr="D:\giao an nhung tiet 26\ha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44" y="133351"/>
            <a:ext cx="3854356" cy="2057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0023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ChangeArrowheads="1"/>
          </p:cNvSpPr>
          <p:nvPr/>
        </p:nvSpPr>
        <p:spPr>
          <a:xfrm>
            <a:off x="271778" y="1827381"/>
            <a:ext cx="1582817" cy="1975203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vi-VN" sz="3300" b="1" dirty="0">
                <a:solidFill>
                  <a:schemeClr val="bg1"/>
                </a:solidFill>
                <a:latin typeface="Times New Roman" pitchFamily="18" charset="0"/>
              </a:rPr>
              <a:t>BẢO VỆ LOÀI THÚ</a:t>
            </a:r>
            <a:endParaRPr lang="en-US" sz="33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415145" y="653053"/>
            <a:ext cx="5086350" cy="1015663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Chúng ta cần bảo vệ các loài thú thuộc động vật hoang dã, tuyệt đối không săn bắt, mua bán … các loại thú quý.</a:t>
            </a:r>
            <a:endParaRPr lang="en-US" altLang="vi-VN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436052" y="2661094"/>
            <a:ext cx="5102678" cy="101566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Yêu quý các loài động vật có ích, có tinh thần và hành động vảo vệ các loài động vật, đặc biệt là các loài động vật quý hiếm.</a:t>
            </a:r>
            <a:endParaRPr lang="vi-VN" altLang="vi-VN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437412" y="1813038"/>
            <a:ext cx="5099957" cy="70788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Không đốt phá rừng, giữ môi trường sống trong sạch cho các loài thú.</a:t>
            </a:r>
            <a:endParaRPr lang="vi-VN" altLang="vi-VN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550ADC08-7F27-5AA2-D7F4-084BF89CBEBE}"/>
              </a:ext>
            </a:extLst>
          </p:cNvPr>
          <p:cNvCxnSpPr>
            <a:stCxn id="7" idx="3"/>
            <a:endCxn id="9" idx="1"/>
          </p:cNvCxnSpPr>
          <p:nvPr/>
        </p:nvCxnSpPr>
        <p:spPr>
          <a:xfrm flipV="1">
            <a:off x="1854595" y="1160885"/>
            <a:ext cx="1560550" cy="1654098"/>
          </a:xfrm>
          <a:prstGeom prst="straightConnector1">
            <a:avLst/>
          </a:prstGeom>
          <a:ln w="381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8969568-3CD4-02E2-C955-6385F5250364}"/>
              </a:ext>
            </a:extLst>
          </p:cNvPr>
          <p:cNvCxnSpPr>
            <a:cxnSpLocks/>
            <a:stCxn id="7" idx="3"/>
            <a:endCxn id="11" idx="1"/>
          </p:cNvCxnSpPr>
          <p:nvPr/>
        </p:nvCxnSpPr>
        <p:spPr>
          <a:xfrm flipV="1">
            <a:off x="1854595" y="2166981"/>
            <a:ext cx="1582817" cy="648002"/>
          </a:xfrm>
          <a:prstGeom prst="straightConnector1">
            <a:avLst/>
          </a:prstGeom>
          <a:ln w="381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A1681FA-34F9-5CBF-E57B-E387F7614EE1}"/>
              </a:ext>
            </a:extLst>
          </p:cNvPr>
          <p:cNvCxnSpPr>
            <a:cxnSpLocks/>
            <a:stCxn id="7" idx="3"/>
            <a:endCxn id="10" idx="1"/>
          </p:cNvCxnSpPr>
          <p:nvPr/>
        </p:nvCxnSpPr>
        <p:spPr>
          <a:xfrm>
            <a:off x="1854595" y="2814983"/>
            <a:ext cx="1581457" cy="353943"/>
          </a:xfrm>
          <a:prstGeom prst="straightConnector1">
            <a:avLst/>
          </a:prstGeom>
          <a:ln w="381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1C6F7F2-87D9-82F8-74A4-73291CAD2F38}"/>
              </a:ext>
            </a:extLst>
          </p:cNvPr>
          <p:cNvCxnSpPr>
            <a:cxnSpLocks/>
            <a:stCxn id="7" idx="3"/>
            <a:endCxn id="21" idx="1"/>
          </p:cNvCxnSpPr>
          <p:nvPr/>
        </p:nvCxnSpPr>
        <p:spPr>
          <a:xfrm>
            <a:off x="1854595" y="2814983"/>
            <a:ext cx="1574405" cy="1329910"/>
          </a:xfrm>
          <a:prstGeom prst="straightConnector1">
            <a:avLst/>
          </a:prstGeom>
          <a:ln w="381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3">
            <a:extLst>
              <a:ext uri="{FF2B5EF4-FFF2-40B4-BE49-F238E27FC236}">
                <a16:creationId xmlns:a16="http://schemas.microsoft.com/office/drawing/2014/main" id="{A690C8B8-604F-230A-F160-A31FE8DED4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3790950"/>
            <a:ext cx="5086350" cy="707886"/>
          </a:xfrm>
          <a:prstGeom prst="rect">
            <a:avLst/>
          </a:prstGeom>
          <a:solidFill>
            <a:srgbClr val="00F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None/>
            </a:pPr>
            <a:r>
              <a:rPr lang="en-US" altLang="vi-VN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Tuyên truyền mọi người năng cao ý thức bảo vệ các loài thú.</a:t>
            </a:r>
          </a:p>
        </p:txBody>
      </p:sp>
    </p:spTree>
    <p:extLst>
      <p:ext uri="{BB962C8B-B14F-4D97-AF65-F5344CB8AC3E}">
        <p14:creationId xmlns:p14="http://schemas.microsoft.com/office/powerpoint/2010/main" val="691342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2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C7A909-2D93-4866-BC2B-6ACD7E2E77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66950"/>
            <a:ext cx="3657600" cy="2647950"/>
          </a:xfrm>
          <a:prstGeom prst="rect">
            <a:avLst/>
          </a:prstGeom>
        </p:spPr>
      </p:pic>
      <p:sp>
        <p:nvSpPr>
          <p:cNvPr id="59399" name="Text Box 8">
            <a:extLst>
              <a:ext uri="{FF2B5EF4-FFF2-40B4-BE49-F238E27FC236}">
                <a16:creationId xmlns:a16="http://schemas.microsoft.com/office/drawing/2014/main" id="{41563C14-450F-53AC-4CAB-B93C081E14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352550"/>
            <a:ext cx="7805924" cy="161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eaLnBrk="1" hangingPunct="1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vi-VN" altLang="en-US" sz="3500" b="1">
                <a:latin typeface="Times New Roman" panose="02020603050405020304" pitchFamily="18" charset="0"/>
                <a:cs typeface="Times New Roman" panose="02020603050405020304" pitchFamily="18" charset="0"/>
              </a:rPr>
              <a:t>Xem </a:t>
            </a:r>
            <a:r>
              <a:rPr lang="vi-VN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lại bài vừa học. </a:t>
            </a:r>
          </a:p>
          <a:p>
            <a:pPr marL="457200" indent="-457200" eaLnBrk="1" hangingPunct="1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vi-VN" altLang="en-US" sz="3500" b="1">
                <a:latin typeface="Times New Roman" panose="02020603050405020304" pitchFamily="18" charset="0"/>
                <a:cs typeface="Times New Roman" panose="02020603050405020304" pitchFamily="18" charset="0"/>
              </a:rPr>
              <a:t>Chuẩn </a:t>
            </a:r>
            <a:r>
              <a:rPr lang="vi-VN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bị bài 60. </a:t>
            </a:r>
            <a:r>
              <a:rPr lang="vi-VN" altLang="en-US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 nuôi và dạy con của một số loài thú. </a:t>
            </a:r>
            <a:endParaRPr lang="en-US" altLang="en-US" sz="3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Google Shape;440;p26">
            <a:extLst>
              <a:ext uri="{FF2B5EF4-FFF2-40B4-BE49-F238E27FC236}">
                <a16:creationId xmlns:a16="http://schemas.microsoft.com/office/drawing/2014/main" id="{3C0BBB9E-825C-CEF8-1969-DF9CCA08C289}"/>
              </a:ext>
            </a:extLst>
          </p:cNvPr>
          <p:cNvSpPr txBox="1">
            <a:spLocks/>
          </p:cNvSpPr>
          <p:nvPr/>
        </p:nvSpPr>
        <p:spPr>
          <a:xfrm>
            <a:off x="2008419" y="438150"/>
            <a:ext cx="5127161" cy="914400"/>
          </a:xfrm>
          <a:prstGeom prst="rect">
            <a:avLst/>
          </a:prstGeom>
          <a:noFill/>
          <a:ln>
            <a:noFill/>
          </a:ln>
        </p:spPr>
        <p:txBody>
          <a:bodyPr spcFirstLastPara="1" lIns="51427" tIns="51427" rIns="51427" bIns="51427" anchor="b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an One"/>
              <a:buNone/>
              <a:defRPr sz="2400" b="0" i="0" u="none" strike="noStrike" cap="none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taatliches"/>
              <a:buNone/>
              <a:defRPr sz="2800" b="1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taatliches"/>
              <a:buNone/>
              <a:defRPr sz="2800" b="1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taatliches"/>
              <a:buNone/>
              <a:defRPr sz="2800" b="1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taatliches"/>
              <a:buNone/>
              <a:defRPr sz="2800" b="1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taatliches"/>
              <a:buNone/>
              <a:defRPr sz="2800" b="1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taatliches"/>
              <a:buNone/>
              <a:defRPr sz="2800" b="1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taatliches"/>
              <a:buNone/>
              <a:defRPr sz="2800" b="1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taatliches"/>
              <a:buNone/>
              <a:defRPr sz="2800" b="1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9pPr>
          </a:lstStyle>
          <a:p>
            <a:pPr eaLnBrk="1" hangingPunct="1">
              <a:defRPr/>
            </a:pPr>
            <a:r>
              <a:rPr lang="vi-VN" sz="5500" b="1" dirty="0">
                <a:ln w="66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</a:rPr>
              <a:t>DẶN DÒ </a:t>
            </a:r>
          </a:p>
        </p:txBody>
      </p:sp>
      <p:pic>
        <p:nvPicPr>
          <p:cNvPr id="8" name="图片 20">
            <a:extLst>
              <a:ext uri="{FF2B5EF4-FFF2-40B4-BE49-F238E27FC236}">
                <a16:creationId xmlns:a16="http://schemas.microsoft.com/office/drawing/2014/main" id="{704AEE4A-62B9-458F-9299-AE93A9F91C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09" t="32510" r="3722" b="39496"/>
          <a:stretch>
            <a:fillRect/>
          </a:stretch>
        </p:blipFill>
        <p:spPr bwMode="auto">
          <a:xfrm>
            <a:off x="35169" y="131763"/>
            <a:ext cx="2611437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16">
            <a:extLst>
              <a:ext uri="{FF2B5EF4-FFF2-40B4-BE49-F238E27FC236}">
                <a16:creationId xmlns:a16="http://schemas.microsoft.com/office/drawing/2014/main" id="{173DCECA-EEBB-4FA6-A26B-419BB94C5A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21" t="290" r="3722" b="39496"/>
          <a:stretch>
            <a:fillRect/>
          </a:stretch>
        </p:blipFill>
        <p:spPr bwMode="auto">
          <a:xfrm>
            <a:off x="6096000" y="-138113"/>
            <a:ext cx="3149600" cy="205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4000">
        <p:split orient="vert"/>
      </p:transition>
    </mc:Choice>
    <mc:Fallback xmlns="">
      <p:transition spd="slow" advTm="24000">
        <p:split orient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Tieng-yeah-tre-con-www_nhacchuongvui_com (1)">
            <a:hlinkClick r:id="" action="ppaction://media"/>
            <a:extLst>
              <a:ext uri="{FF2B5EF4-FFF2-40B4-BE49-F238E27FC236}">
                <a16:creationId xmlns:a16="http://schemas.microsoft.com/office/drawing/2014/main" id="{66482EBC-0F0C-4382-9942-982AAF1AB7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2419350"/>
            <a:ext cx="152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2" descr="43 Overall Champion Illustrations &amp;amp; Clip Art - iStock">
            <a:extLst>
              <a:ext uri="{FF2B5EF4-FFF2-40B4-BE49-F238E27FC236}">
                <a16:creationId xmlns:a16="http://schemas.microsoft.com/office/drawing/2014/main" id="{68851783-A78B-4FA4-A05E-8EE42C817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838" y="2114550"/>
            <a:ext cx="5140325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图片 20">
            <a:extLst>
              <a:ext uri="{FF2B5EF4-FFF2-40B4-BE49-F238E27FC236}">
                <a16:creationId xmlns:a16="http://schemas.microsoft.com/office/drawing/2014/main" id="{183ECF9E-6DC0-4CDC-A459-91C8F439F0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09" t="32510" r="3722" b="39496"/>
          <a:stretch>
            <a:fillRect/>
          </a:stretch>
        </p:blipFill>
        <p:spPr bwMode="auto">
          <a:xfrm>
            <a:off x="160338" y="255588"/>
            <a:ext cx="2611437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图片 16">
            <a:extLst>
              <a:ext uri="{FF2B5EF4-FFF2-40B4-BE49-F238E27FC236}">
                <a16:creationId xmlns:a16="http://schemas.microsoft.com/office/drawing/2014/main" id="{627ECF46-73C5-4F39-BA89-CE48C3E52D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21" t="290" r="3722" b="39496"/>
          <a:stretch>
            <a:fillRect/>
          </a:stretch>
        </p:blipFill>
        <p:spPr bwMode="auto">
          <a:xfrm>
            <a:off x="6096000" y="-138113"/>
            <a:ext cx="3149600" cy="205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0B275975-D105-4105-8947-9709727F2E14}"/>
              </a:ext>
            </a:extLst>
          </p:cNvPr>
          <p:cNvSpPr txBox="1">
            <a:spLocks/>
          </p:cNvSpPr>
          <p:nvPr/>
        </p:nvSpPr>
        <p:spPr>
          <a:xfrm>
            <a:off x="1028700" y="1125538"/>
            <a:ext cx="6921500" cy="1727200"/>
          </a:xfrm>
          <a:prstGeom prst="rect">
            <a:avLst/>
          </a:prstGeom>
        </p:spPr>
        <p:txBody>
          <a:bodyPr lIns="68580" tIns="34290" rIns="68580" bIns="3429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 fontAlgn="auto">
              <a:spcAft>
                <a:spcPts val="0"/>
              </a:spcAft>
              <a:defRPr/>
            </a:pPr>
            <a:r>
              <a:rPr lang="en-US" sz="7200">
                <a:ln w="76200">
                  <a:noFill/>
                </a:ln>
                <a:solidFill>
                  <a:schemeClr val="accent3">
                    <a:lumMod val="75000"/>
                  </a:schemeClr>
                </a:solidFill>
                <a:latin typeface="iCiel Cadena" panose="02000503000000020004" pitchFamily="2" charset="0"/>
              </a:rPr>
              <a:t>CHÀO TẠM BIỆT</a:t>
            </a:r>
          </a:p>
        </p:txBody>
      </p:sp>
    </p:spTree>
  </p:cSld>
  <p:clrMapOvr>
    <a:masterClrMapping/>
  </p:clrMapOvr>
  <p:transition spd="slow" advClick="0">
    <p:blinds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ADA9B99-5524-4ABC-AFEE-6971CF1EBDC0}"/>
              </a:ext>
            </a:extLst>
          </p:cNvPr>
          <p:cNvSpPr/>
          <p:nvPr/>
        </p:nvSpPr>
        <p:spPr>
          <a:xfrm>
            <a:off x="198438" y="373063"/>
            <a:ext cx="8651875" cy="4500562"/>
          </a:xfrm>
          <a:prstGeom prst="roundRect">
            <a:avLst>
              <a:gd name="adj" fmla="val 1793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4BC933-60C4-4D51-A3F6-9369DF911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0188" y="1274763"/>
            <a:ext cx="7354887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defTabSz="5143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5143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51435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5143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51435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514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514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514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514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b="1" u="sng">
                <a:solidFill>
                  <a:srgbClr val="FE62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2</a:t>
            </a:r>
            <a:r>
              <a:rPr lang="en-US" altLang="en-US" sz="3000" b="1">
                <a:solidFill>
                  <a:srgbClr val="FE62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Hầu hết chim non mới nở tự đi kiếm mồi được chưa?</a:t>
            </a:r>
            <a:endParaRPr lang="en-US" altLang="en-US" sz="3000" b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1E998F-0A47-4FFA-9DE9-4453E8B7CD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2243138"/>
            <a:ext cx="6858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defTabSz="6842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en-US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Có thể tự đi kiếm mồi ngay</a:t>
            </a:r>
            <a:endParaRPr lang="en-US" altLang="en-US" sz="30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9BB1AE-CFEB-4579-A04F-9E6E556079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2998788"/>
            <a:ext cx="702945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defTabSz="6842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en-US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Chưa thể tự đi kiếm mồi ngay</a:t>
            </a:r>
            <a:endParaRPr lang="en-US" altLang="en-US" sz="30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150" name="Group 11">
            <a:extLst>
              <a:ext uri="{FF2B5EF4-FFF2-40B4-BE49-F238E27FC236}">
                <a16:creationId xmlns:a16="http://schemas.microsoft.com/office/drawing/2014/main" id="{1514B0DD-6AFF-4EA2-B7A7-53D63EE69F13}"/>
              </a:ext>
            </a:extLst>
          </p:cNvPr>
          <p:cNvGrpSpPr>
            <a:grpSpLocks/>
          </p:cNvGrpSpPr>
          <p:nvPr/>
        </p:nvGrpSpPr>
        <p:grpSpPr bwMode="auto">
          <a:xfrm rot="7904754">
            <a:off x="196850" y="52387"/>
            <a:ext cx="1200150" cy="1679576"/>
            <a:chOff x="9412611" y="-101887"/>
            <a:chExt cx="2520791" cy="3530887"/>
          </a:xfrm>
        </p:grpSpPr>
        <p:pic>
          <p:nvPicPr>
            <p:cNvPr id="6154" name="Picture 7">
              <a:extLst>
                <a:ext uri="{FF2B5EF4-FFF2-40B4-BE49-F238E27FC236}">
                  <a16:creationId xmlns:a16="http://schemas.microsoft.com/office/drawing/2014/main" id="{856CB673-21B6-4354-AADB-A48DED95F8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12611" y="1303269"/>
              <a:ext cx="2125731" cy="21257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5" name="Picture 8">
              <a:extLst>
                <a:ext uri="{FF2B5EF4-FFF2-40B4-BE49-F238E27FC236}">
                  <a16:creationId xmlns:a16="http://schemas.microsoft.com/office/drawing/2014/main" id="{855F110B-BBF7-49D1-9C53-083B4C0063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55872" y="-101887"/>
              <a:ext cx="1477530" cy="14036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" name="Picture 6" descr="Facebook Like Png - Facebook Like Clipart, Transparent Png - 2000x1713  (#81060) - PinPng">
            <a:extLst>
              <a:ext uri="{FF2B5EF4-FFF2-40B4-BE49-F238E27FC236}">
                <a16:creationId xmlns:a16="http://schemas.microsoft.com/office/drawing/2014/main" id="{3B3FFA8D-B984-4044-BB04-44F3D493A9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1788" y="2839734"/>
            <a:ext cx="8318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2" descr="Cartoon boy like thumb Royalty Free Vector Image">
            <a:extLst>
              <a:ext uri="{FF2B5EF4-FFF2-40B4-BE49-F238E27FC236}">
                <a16:creationId xmlns:a16="http://schemas.microsoft.com/office/drawing/2014/main" id="{FEDA5917-0232-4A42-AC3B-97913A96D2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94"/>
          <a:stretch>
            <a:fillRect/>
          </a:stretch>
        </p:blipFill>
        <p:spPr bwMode="auto">
          <a:xfrm>
            <a:off x="7077075" y="3660775"/>
            <a:ext cx="1992313" cy="150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EB8770CC-1B8D-48C2-A76A-B4674CE8C757}"/>
              </a:ext>
            </a:extLst>
          </p:cNvPr>
          <p:cNvSpPr txBox="1">
            <a:spLocks/>
          </p:cNvSpPr>
          <p:nvPr/>
        </p:nvSpPr>
        <p:spPr>
          <a:xfrm>
            <a:off x="1150938" y="450850"/>
            <a:ext cx="6921500" cy="1727200"/>
          </a:xfrm>
          <a:prstGeom prst="rect">
            <a:avLst/>
          </a:prstGeom>
        </p:spPr>
        <p:txBody>
          <a:bodyPr lIns="68580" tIns="34290" rIns="68580" bIns="3429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 fontAlgn="auto">
              <a:spcAft>
                <a:spcPts val="0"/>
              </a:spcAft>
              <a:defRPr/>
            </a:pPr>
            <a:r>
              <a:rPr lang="en-US" sz="4500">
                <a:ln w="76200">
                  <a:noFill/>
                </a:ln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Kiểm tra bài cũ</a:t>
            </a: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048F0F4-7329-40D5-82D0-D44147D398E5}"/>
              </a:ext>
            </a:extLst>
          </p:cNvPr>
          <p:cNvSpPr/>
          <p:nvPr/>
        </p:nvSpPr>
        <p:spPr>
          <a:xfrm>
            <a:off x="198438" y="373063"/>
            <a:ext cx="8651875" cy="4500562"/>
          </a:xfrm>
          <a:prstGeom prst="roundRect">
            <a:avLst>
              <a:gd name="adj" fmla="val 1793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57C200-AE39-4F53-8E3C-109830DD2B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0188" y="1274763"/>
            <a:ext cx="7354887" cy="53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defTabSz="5143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5143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51435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5143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51435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514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514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514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514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b="1" u="sng">
                <a:solidFill>
                  <a:srgbClr val="FE62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3</a:t>
            </a:r>
            <a:r>
              <a:rPr lang="en-US" altLang="en-US" sz="3000" b="1">
                <a:solidFill>
                  <a:srgbClr val="FE62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Loài chim nuôi con bằng cách nào?</a:t>
            </a:r>
            <a:endParaRPr lang="en-US" altLang="en-US" sz="3000" b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C5FBDA-FF23-4E93-98C5-68C3626176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1463" y="1898650"/>
            <a:ext cx="6858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defTabSz="6842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en-US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Kiếm mồi mớm cho con</a:t>
            </a:r>
            <a:endParaRPr lang="en-US" altLang="en-US" sz="30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6D4683-9AEA-4678-80FC-D7AA8144E3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1463" y="2544763"/>
            <a:ext cx="702945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defTabSz="6842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en-US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Cho con bú</a:t>
            </a:r>
            <a:endParaRPr lang="en-US" altLang="en-US" sz="30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174" name="Group 11">
            <a:extLst>
              <a:ext uri="{FF2B5EF4-FFF2-40B4-BE49-F238E27FC236}">
                <a16:creationId xmlns:a16="http://schemas.microsoft.com/office/drawing/2014/main" id="{5415FF0D-F609-4250-AD21-A8C1962DB7F0}"/>
              </a:ext>
            </a:extLst>
          </p:cNvPr>
          <p:cNvGrpSpPr>
            <a:grpSpLocks/>
          </p:cNvGrpSpPr>
          <p:nvPr/>
        </p:nvGrpSpPr>
        <p:grpSpPr bwMode="auto">
          <a:xfrm rot="7904754">
            <a:off x="196850" y="52387"/>
            <a:ext cx="1200150" cy="1679576"/>
            <a:chOff x="9412611" y="-101887"/>
            <a:chExt cx="2520791" cy="3530887"/>
          </a:xfrm>
        </p:grpSpPr>
        <p:pic>
          <p:nvPicPr>
            <p:cNvPr id="7178" name="Picture 7">
              <a:extLst>
                <a:ext uri="{FF2B5EF4-FFF2-40B4-BE49-F238E27FC236}">
                  <a16:creationId xmlns:a16="http://schemas.microsoft.com/office/drawing/2014/main" id="{167E46E0-0C32-4539-AFCF-81FBE88E2E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12611" y="1303269"/>
              <a:ext cx="2125731" cy="21257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9" name="Picture 8">
              <a:extLst>
                <a:ext uri="{FF2B5EF4-FFF2-40B4-BE49-F238E27FC236}">
                  <a16:creationId xmlns:a16="http://schemas.microsoft.com/office/drawing/2014/main" id="{147D4987-54E4-41AB-8E69-9ADA2D2B48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55872" y="-101887"/>
              <a:ext cx="1477530" cy="14036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" name="Picture 6" descr="Facebook Like Png - Facebook Like Clipart, Transparent Png - 2000x1713  (#81060) - PinPng">
            <a:extLst>
              <a:ext uri="{FF2B5EF4-FFF2-40B4-BE49-F238E27FC236}">
                <a16:creationId xmlns:a16="http://schemas.microsoft.com/office/drawing/2014/main" id="{57271C9B-8B6C-4A5A-9615-E273FE64B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735138"/>
            <a:ext cx="831850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B871DD39-547C-4F33-9762-1F33F035AB18}"/>
              </a:ext>
            </a:extLst>
          </p:cNvPr>
          <p:cNvSpPr txBox="1">
            <a:spLocks/>
          </p:cNvSpPr>
          <p:nvPr/>
        </p:nvSpPr>
        <p:spPr>
          <a:xfrm>
            <a:off x="1150938" y="450850"/>
            <a:ext cx="6921500" cy="1727200"/>
          </a:xfrm>
          <a:prstGeom prst="rect">
            <a:avLst/>
          </a:prstGeom>
        </p:spPr>
        <p:txBody>
          <a:bodyPr lIns="68580" tIns="34290" rIns="68580" bIns="3429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 fontAlgn="auto">
              <a:spcAft>
                <a:spcPts val="0"/>
              </a:spcAft>
              <a:defRPr/>
            </a:pPr>
            <a:r>
              <a:rPr lang="en-US" sz="4500">
                <a:ln w="76200">
                  <a:noFill/>
                </a:ln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Kiểm tra bài cũ</a:t>
            </a:r>
          </a:p>
        </p:txBody>
      </p:sp>
      <p:pic>
        <p:nvPicPr>
          <p:cNvPr id="12" name="Picture 2" descr="Cartoon boy like thumb Royalty Free Vector Image">
            <a:extLst>
              <a:ext uri="{FF2B5EF4-FFF2-40B4-BE49-F238E27FC236}">
                <a16:creationId xmlns:a16="http://schemas.microsoft.com/office/drawing/2014/main" id="{AD89D546-65ED-4F23-A2A9-3ED70C135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94"/>
          <a:stretch>
            <a:fillRect/>
          </a:stretch>
        </p:blipFill>
        <p:spPr bwMode="auto">
          <a:xfrm>
            <a:off x="7077075" y="3660775"/>
            <a:ext cx="1992313" cy="150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7" descr="Hình nền Sư Tử Hươu Rừng Hoạt Hình Nền động Vật, Rừng, Lá Cây, Cây  Background Vector để tải xuống miễn phí - Pngtree">
            <a:extLst>
              <a:ext uri="{FF2B5EF4-FFF2-40B4-BE49-F238E27FC236}">
                <a16:creationId xmlns:a16="http://schemas.microsoft.com/office/drawing/2014/main" id="{6A90F223-0D82-4793-944F-722C0FC3E6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itle 1">
            <a:extLst>
              <a:ext uri="{FF2B5EF4-FFF2-40B4-BE49-F238E27FC236}">
                <a16:creationId xmlns:a16="http://schemas.microsoft.com/office/drawing/2014/main" id="{DB5C368C-AA0B-49EE-837A-369B84682056}"/>
              </a:ext>
            </a:extLst>
          </p:cNvPr>
          <p:cNvSpPr txBox="1">
            <a:spLocks/>
          </p:cNvSpPr>
          <p:nvPr/>
        </p:nvSpPr>
        <p:spPr bwMode="auto">
          <a:xfrm>
            <a:off x="1866900" y="1824038"/>
            <a:ext cx="54102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5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 tên một số </a:t>
            </a:r>
            <a:endParaRPr lang="vi-VN" altLang="en-US" sz="5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5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 thú mà em biết</a:t>
            </a:r>
            <a:endParaRPr lang="vi-VN" altLang="en-US" sz="5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9">
            <a:extLst>
              <a:ext uri="{FF2B5EF4-FFF2-40B4-BE49-F238E27FC236}">
                <a16:creationId xmlns:a16="http://schemas.microsoft.com/office/drawing/2014/main" id="{43007E9E-F379-4B42-82ED-4F42F43764F6}"/>
              </a:ext>
            </a:extLst>
          </p:cNvPr>
          <p:cNvSpPr>
            <a:spLocks/>
          </p:cNvSpPr>
          <p:nvPr/>
        </p:nvSpPr>
        <p:spPr bwMode="auto">
          <a:xfrm>
            <a:off x="1338263" y="296863"/>
            <a:ext cx="6491287" cy="630237"/>
          </a:xfrm>
          <a:custGeom>
            <a:avLst/>
            <a:gdLst>
              <a:gd name="T0" fmla="*/ 0 w 6491110"/>
              <a:gd name="T1" fmla="*/ 82958 h 631175"/>
              <a:gd name="T2" fmla="*/ 6491110 w 6491110"/>
              <a:gd name="T3" fmla="*/ 37802 h 631175"/>
              <a:gd name="T4" fmla="*/ 6434666 w 6491110"/>
              <a:gd name="T5" fmla="*/ 631175 h 631175"/>
              <a:gd name="T6" fmla="*/ 33866 w 6491110"/>
              <a:gd name="T7" fmla="*/ 631175 h 631175"/>
              <a:gd name="T8" fmla="*/ 0 w 6491110"/>
              <a:gd name="T9" fmla="*/ 82958 h 63117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91110"/>
              <a:gd name="T16" fmla="*/ 0 h 631175"/>
              <a:gd name="T17" fmla="*/ 6491110 w 6491110"/>
              <a:gd name="T18" fmla="*/ 631175 h 63117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91110" h="631175">
                <a:moveTo>
                  <a:pt x="0" y="82958"/>
                </a:moveTo>
                <a:cubicBezTo>
                  <a:pt x="2167467" y="-63798"/>
                  <a:pt x="4346221" y="26513"/>
                  <a:pt x="6491110" y="37802"/>
                </a:cubicBezTo>
                <a:lnTo>
                  <a:pt x="6434666" y="631175"/>
                </a:lnTo>
                <a:lnTo>
                  <a:pt x="33866" y="631175"/>
                </a:lnTo>
                <a:lnTo>
                  <a:pt x="0" y="82958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Một số hình ảnh thú nuôi tron</a:t>
            </a:r>
            <a:r>
              <a:rPr lang="en-US" altLang="vi-VN" b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vi-V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vi-V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ia đình.</a:t>
            </a:r>
          </a:p>
        </p:txBody>
      </p:sp>
      <p:pic>
        <p:nvPicPr>
          <p:cNvPr id="8194" name="Picture 2" descr="TOP 5 Giống chó cảnh đáng yêu nhất">
            <a:extLst>
              <a:ext uri="{FF2B5EF4-FFF2-40B4-BE49-F238E27FC236}">
                <a16:creationId xmlns:a16="http://schemas.microsoft.com/office/drawing/2014/main" id="{12B65318-95AE-44CD-BD4E-B05E2818D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1" b="2711"/>
          <a:stretch>
            <a:fillRect/>
          </a:stretch>
        </p:blipFill>
        <p:spPr bwMode="auto">
          <a:xfrm>
            <a:off x="1173163" y="987425"/>
            <a:ext cx="3573462" cy="191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Mèo có tới &amp;quot;7 tính cách riêng biệt&amp;quot; | Báo Dân trí">
            <a:extLst>
              <a:ext uri="{FF2B5EF4-FFF2-40B4-BE49-F238E27FC236}">
                <a16:creationId xmlns:a16="http://schemas.microsoft.com/office/drawing/2014/main" id="{6A314F32-EDEB-4F58-A0B1-BE1769BAA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5" r="9004"/>
          <a:stretch>
            <a:fillRect/>
          </a:stretch>
        </p:blipFill>
        <p:spPr bwMode="auto">
          <a:xfrm>
            <a:off x="4914900" y="995363"/>
            <a:ext cx="3319463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 descr="Những lợi ích cho sức khỏe từ thịt trâu">
            <a:extLst>
              <a:ext uri="{FF2B5EF4-FFF2-40B4-BE49-F238E27FC236}">
                <a16:creationId xmlns:a16="http://schemas.microsoft.com/office/drawing/2014/main" id="{3194D957-A573-470C-938D-2FCD9E9F5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8" r="7474"/>
          <a:stretch>
            <a:fillRect/>
          </a:stretch>
        </p:blipFill>
        <p:spPr bwMode="auto">
          <a:xfrm>
            <a:off x="1173163" y="2944813"/>
            <a:ext cx="3573462" cy="191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8" descr="Cái Bống Là Cái Bống Bang, Con Bò | Nhạc Thiếu Nhi Cho Bé | Vietnamese  Children&amp;#39;s Music - YouTube">
            <a:extLst>
              <a:ext uri="{FF2B5EF4-FFF2-40B4-BE49-F238E27FC236}">
                <a16:creationId xmlns:a16="http://schemas.microsoft.com/office/drawing/2014/main" id="{189DF268-7001-4B1F-B3BD-D1D18D8AF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90"/>
          <a:stretch>
            <a:fillRect/>
          </a:stretch>
        </p:blipFill>
        <p:spPr bwMode="auto">
          <a:xfrm>
            <a:off x="4914900" y="2952750"/>
            <a:ext cx="33147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9">
            <a:extLst>
              <a:ext uri="{FF2B5EF4-FFF2-40B4-BE49-F238E27FC236}">
                <a16:creationId xmlns:a16="http://schemas.microsoft.com/office/drawing/2014/main" id="{523D4248-AB44-49D4-A722-4496F79CBF81}"/>
              </a:ext>
            </a:extLst>
          </p:cNvPr>
          <p:cNvSpPr>
            <a:spLocks/>
          </p:cNvSpPr>
          <p:nvPr/>
        </p:nvSpPr>
        <p:spPr bwMode="auto">
          <a:xfrm>
            <a:off x="1338263" y="296863"/>
            <a:ext cx="6491287" cy="630237"/>
          </a:xfrm>
          <a:custGeom>
            <a:avLst/>
            <a:gdLst>
              <a:gd name="T0" fmla="*/ 0 w 6491110"/>
              <a:gd name="T1" fmla="*/ 82958 h 631175"/>
              <a:gd name="T2" fmla="*/ 6491110 w 6491110"/>
              <a:gd name="T3" fmla="*/ 37802 h 631175"/>
              <a:gd name="T4" fmla="*/ 6434666 w 6491110"/>
              <a:gd name="T5" fmla="*/ 631175 h 631175"/>
              <a:gd name="T6" fmla="*/ 33866 w 6491110"/>
              <a:gd name="T7" fmla="*/ 631175 h 631175"/>
              <a:gd name="T8" fmla="*/ 0 w 6491110"/>
              <a:gd name="T9" fmla="*/ 82958 h 63117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91110"/>
              <a:gd name="T16" fmla="*/ 0 h 631175"/>
              <a:gd name="T17" fmla="*/ 6491110 w 6491110"/>
              <a:gd name="T18" fmla="*/ 631175 h 63117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91110" h="631175">
                <a:moveTo>
                  <a:pt x="0" y="82958"/>
                </a:moveTo>
                <a:cubicBezTo>
                  <a:pt x="2167467" y="-63798"/>
                  <a:pt x="4346221" y="26513"/>
                  <a:pt x="6491110" y="37802"/>
                </a:cubicBezTo>
                <a:lnTo>
                  <a:pt x="6434666" y="631175"/>
                </a:lnTo>
                <a:lnTo>
                  <a:pt x="33866" y="631175"/>
                </a:lnTo>
                <a:lnTo>
                  <a:pt x="0" y="82958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Một số hình ảnh thú </a:t>
            </a:r>
            <a:r>
              <a:rPr lang="vi-VN" altLang="vi-V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hoang dã</a:t>
            </a:r>
            <a:endParaRPr lang="en-US" altLang="vi-VN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E700B3C6-753F-423D-B9D7-A84E4E27D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3" b="8003"/>
          <a:stretch>
            <a:fillRect/>
          </a:stretch>
        </p:blipFill>
        <p:spPr bwMode="auto">
          <a:xfrm>
            <a:off x="1173163" y="987425"/>
            <a:ext cx="3573462" cy="191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8C534969-3A33-4526-B1FE-5060475AC0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4"/>
          <a:stretch>
            <a:fillRect/>
          </a:stretch>
        </p:blipFill>
        <p:spPr bwMode="auto">
          <a:xfrm>
            <a:off x="4914900" y="995363"/>
            <a:ext cx="3319463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>
            <a:extLst>
              <a:ext uri="{FF2B5EF4-FFF2-40B4-BE49-F238E27FC236}">
                <a16:creationId xmlns:a16="http://schemas.microsoft.com/office/drawing/2014/main" id="{E3939538-4099-4A3D-AC60-ED8FB54438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21" b="821"/>
          <a:stretch>
            <a:fillRect/>
          </a:stretch>
        </p:blipFill>
        <p:spPr bwMode="auto">
          <a:xfrm>
            <a:off x="1173163" y="2944813"/>
            <a:ext cx="3573462" cy="191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8">
            <a:extLst>
              <a:ext uri="{FF2B5EF4-FFF2-40B4-BE49-F238E27FC236}">
                <a16:creationId xmlns:a16="http://schemas.microsoft.com/office/drawing/2014/main" id="{58F63252-7C08-46E7-BC45-6D5F6B462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4" b="34830"/>
          <a:stretch>
            <a:fillRect/>
          </a:stretch>
        </p:blipFill>
        <p:spPr bwMode="auto">
          <a:xfrm>
            <a:off x="4914900" y="2952750"/>
            <a:ext cx="33147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12">
            <a:extLst>
              <a:ext uri="{FF2B5EF4-FFF2-40B4-BE49-F238E27FC236}">
                <a16:creationId xmlns:a16="http://schemas.microsoft.com/office/drawing/2014/main" id="{5727FFB9-AECF-4505-BAE0-6CD17B052A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688" y="3638550"/>
            <a:ext cx="825500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b="1">
                <a:solidFill>
                  <a:srgbClr val="660033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Hình nào chụp thú con đã được sinh ra, hình nào chụp thú con còn là bào thai trong bụng mẹ?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7E177A21-476D-4600-A585-C2C63F1DBB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-342900"/>
            <a:ext cx="4686300" cy="3000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vi-VN" altLang="vi-VN" sz="1350">
              <a:latin typeface=".VnTime" panose="020B7200000000000000" pitchFamily="34" charset="0"/>
            </a:endParaRPr>
          </a:p>
        </p:txBody>
      </p:sp>
      <p:sp>
        <p:nvSpPr>
          <p:cNvPr id="11268" name="Text Box 7">
            <a:extLst>
              <a:ext uri="{FF2B5EF4-FFF2-40B4-BE49-F238E27FC236}">
                <a16:creationId xmlns:a16="http://schemas.microsoft.com/office/drawing/2014/main" id="{41BB995F-4C07-4288-9B31-E4782F5D47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688" y="3725863"/>
            <a:ext cx="184150" cy="322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500">
              <a:latin typeface=".VnTime" panose="020B7200000000000000" pitchFamily="34" charset="0"/>
            </a:endParaRPr>
          </a:p>
        </p:txBody>
      </p:sp>
      <p:sp>
        <p:nvSpPr>
          <p:cNvPr id="11269" name="Text Box 8">
            <a:extLst>
              <a:ext uri="{FF2B5EF4-FFF2-40B4-BE49-F238E27FC236}">
                <a16:creationId xmlns:a16="http://schemas.microsoft.com/office/drawing/2014/main" id="{78A88879-82F3-4459-B613-BDEBF34BF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050" y="2286000"/>
            <a:ext cx="611505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1500">
                <a:solidFill>
                  <a:srgbClr val="996600"/>
                </a:solidFill>
                <a:latin typeface=".VnTime" panose="020B7200000000000000" pitchFamily="34" charset="0"/>
              </a:rPr>
              <a:t> </a:t>
            </a:r>
            <a:endParaRPr lang="en-US" altLang="vi-VN" sz="2100" b="1">
              <a:solidFill>
                <a:srgbClr val="996600"/>
              </a:solidFill>
              <a:latin typeface=".VnTime" panose="020B7200000000000000" pitchFamily="34" charset="0"/>
            </a:endParaRPr>
          </a:p>
        </p:txBody>
      </p:sp>
      <p:pic>
        <p:nvPicPr>
          <p:cNvPr id="11270" name="Picture 10" descr="120">
            <a:extLst>
              <a:ext uri="{FF2B5EF4-FFF2-40B4-BE49-F238E27FC236}">
                <a16:creationId xmlns:a16="http://schemas.microsoft.com/office/drawing/2014/main" id="{992C29A9-929C-44C5-A3CC-830AA8DF4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75" y="858838"/>
            <a:ext cx="3722688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11" descr="120b">
            <a:extLst>
              <a:ext uri="{FF2B5EF4-FFF2-40B4-BE49-F238E27FC236}">
                <a16:creationId xmlns:a16="http://schemas.microsoft.com/office/drawing/2014/main" id="{7F175A6D-553F-4A6F-87CC-5C82E43A86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720725"/>
            <a:ext cx="3721100" cy="286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Text Box 13">
            <a:extLst>
              <a:ext uri="{FF2B5EF4-FFF2-40B4-BE49-F238E27FC236}">
                <a16:creationId xmlns:a16="http://schemas.microsoft.com/office/drawing/2014/main" id="{59FAB3E5-F2A0-42F9-9021-D701F96F94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1138" y="3235325"/>
            <a:ext cx="1657350" cy="414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vi-VN" sz="2100" b="1">
                <a:latin typeface="Times New Roman" panose="02020603050405020304" pitchFamily="18" charset="0"/>
              </a:rPr>
              <a:t>       Hình</a:t>
            </a:r>
            <a:r>
              <a:rPr lang="vi-VN" altLang="vi-VN" sz="2100" b="1">
                <a:latin typeface="Times New Roman" panose="02020603050405020304" pitchFamily="18" charset="0"/>
              </a:rPr>
              <a:t> </a:t>
            </a:r>
            <a:r>
              <a:rPr lang="en-US" altLang="vi-VN" sz="2100" b="1">
                <a:latin typeface="Times New Roman" panose="02020603050405020304" pitchFamily="18" charset="0"/>
              </a:rPr>
              <a:t>1a</a:t>
            </a:r>
            <a:r>
              <a:rPr lang="vi-VN" altLang="vi-VN" sz="2100" b="1">
                <a:latin typeface="Times New Roman" panose="02020603050405020304" pitchFamily="18" charset="0"/>
              </a:rPr>
              <a:t>)</a:t>
            </a:r>
            <a:endParaRPr lang="en-US" altLang="vi-VN" sz="2100" b="1">
              <a:latin typeface="Times New Roman" panose="02020603050405020304" pitchFamily="18" charset="0"/>
            </a:endParaRPr>
          </a:p>
        </p:txBody>
      </p:sp>
      <p:sp>
        <p:nvSpPr>
          <p:cNvPr id="11273" name="Text Box 14">
            <a:extLst>
              <a:ext uri="{FF2B5EF4-FFF2-40B4-BE49-F238E27FC236}">
                <a16:creationId xmlns:a16="http://schemas.microsoft.com/office/drawing/2014/main" id="{C7E62741-6EA6-421F-B854-C400C35B6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2150" y="3438525"/>
            <a:ext cx="1593850" cy="41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vi-VN" sz="2100" b="1">
                <a:latin typeface="Times New Roman" panose="02020603050405020304" pitchFamily="18" charset="0"/>
              </a:rPr>
              <a:t>   Hình</a:t>
            </a:r>
            <a:r>
              <a:rPr lang="vi-VN" altLang="vi-VN" sz="2100" b="1">
                <a:latin typeface="Times New Roman" panose="02020603050405020304" pitchFamily="18" charset="0"/>
              </a:rPr>
              <a:t> </a:t>
            </a:r>
            <a:r>
              <a:rPr lang="en-US" altLang="vi-VN" sz="2100" b="1">
                <a:latin typeface="Times New Roman" panose="02020603050405020304" pitchFamily="18" charset="0"/>
              </a:rPr>
              <a:t>1b</a:t>
            </a:r>
            <a:r>
              <a:rPr lang="vi-VN" altLang="vi-VN" sz="2100" b="1">
                <a:latin typeface="Times New Roman" panose="02020603050405020304" pitchFamily="18" charset="0"/>
              </a:rPr>
              <a:t>)</a:t>
            </a:r>
            <a:r>
              <a:rPr lang="en-US" altLang="vi-VN" sz="2100" b="1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8F083DE2-69A0-437F-AF97-D34C82DB13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2002" y="3649821"/>
            <a:ext cx="2514600" cy="8001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vi-VN" sz="2100" b="1" dirty="0" err="1">
                <a:solidFill>
                  <a:srgbClr val="0000FF"/>
                </a:solidFill>
                <a:latin typeface="UTM Thanh Nhac TL" panose="02040603050506020204" pitchFamily="18" charset="0"/>
              </a:rPr>
              <a:t>Thú</a:t>
            </a:r>
            <a:r>
              <a:rPr lang="en-US" altLang="vi-VN" sz="2100" b="1" dirty="0">
                <a:solidFill>
                  <a:srgbClr val="0000FF"/>
                </a:solidFill>
                <a:latin typeface="UTM Thanh Nhac TL" panose="02040603050506020204" pitchFamily="18" charset="0"/>
              </a:rPr>
              <a:t> con </a:t>
            </a:r>
            <a:r>
              <a:rPr lang="en-US" altLang="vi-VN" sz="2100" b="1" dirty="0" err="1">
                <a:solidFill>
                  <a:srgbClr val="0000FF"/>
                </a:solidFill>
                <a:latin typeface="UTM Thanh Nhac TL" panose="02040603050506020204" pitchFamily="18" charset="0"/>
              </a:rPr>
              <a:t>còn</a:t>
            </a:r>
            <a:r>
              <a:rPr lang="en-US" altLang="vi-VN" sz="2100" b="1" dirty="0">
                <a:solidFill>
                  <a:srgbClr val="0000FF"/>
                </a:solidFill>
                <a:latin typeface="UTM Thanh Nhac TL" panose="02040603050506020204" pitchFamily="18" charset="0"/>
              </a:rPr>
              <a:t> </a:t>
            </a:r>
            <a:r>
              <a:rPr lang="en-US" altLang="vi-VN" sz="2100" b="1" dirty="0" err="1">
                <a:solidFill>
                  <a:srgbClr val="0000FF"/>
                </a:solidFill>
                <a:latin typeface="UTM Thanh Nhac TL" panose="02040603050506020204" pitchFamily="18" charset="0"/>
              </a:rPr>
              <a:t>là</a:t>
            </a:r>
            <a:r>
              <a:rPr lang="en-US" altLang="vi-VN" sz="2100" b="1" dirty="0">
                <a:solidFill>
                  <a:srgbClr val="0000FF"/>
                </a:solidFill>
                <a:latin typeface="UTM Thanh Nhac TL" panose="02040603050506020204" pitchFamily="18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vi-VN" sz="2100" b="1" dirty="0" err="1">
                <a:solidFill>
                  <a:srgbClr val="0000FF"/>
                </a:solidFill>
                <a:latin typeface="UTM Thanh Nhac TL" panose="02040603050506020204" pitchFamily="18" charset="0"/>
              </a:rPr>
              <a:t>bào</a:t>
            </a:r>
            <a:r>
              <a:rPr lang="en-US" altLang="vi-VN" sz="2100" b="1" dirty="0">
                <a:solidFill>
                  <a:srgbClr val="0000FF"/>
                </a:solidFill>
                <a:latin typeface="UTM Thanh Nhac TL" panose="02040603050506020204" pitchFamily="18" charset="0"/>
              </a:rPr>
              <a:t> </a:t>
            </a:r>
            <a:r>
              <a:rPr lang="en-US" altLang="vi-VN" sz="2100" b="1" dirty="0" err="1">
                <a:solidFill>
                  <a:srgbClr val="0000FF"/>
                </a:solidFill>
                <a:latin typeface="UTM Thanh Nhac TL" panose="02040603050506020204" pitchFamily="18" charset="0"/>
              </a:rPr>
              <a:t>thai</a:t>
            </a:r>
            <a:endParaRPr lang="en-US" altLang="vi-VN" sz="2100" b="1" dirty="0">
              <a:solidFill>
                <a:srgbClr val="0000FF"/>
              </a:solidFill>
              <a:latin typeface="UTM Thanh Nhac TL" panose="02040603050506020204" pitchFamily="18" charset="0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82CFC243-74DC-49F0-A44B-4CA42A9844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6576" y="3779276"/>
            <a:ext cx="2777048" cy="7429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vi-VN" sz="2100" b="1" dirty="0">
                <a:solidFill>
                  <a:srgbClr val="FF0066"/>
                </a:solidFill>
                <a:latin typeface="UTM Thanh Nhac TL" panose="02040603050506020204" pitchFamily="18" charset="0"/>
              </a:rPr>
              <a:t> </a:t>
            </a:r>
            <a:r>
              <a:rPr lang="en-US" altLang="vi-VN" sz="2100" b="1" dirty="0" err="1">
                <a:solidFill>
                  <a:srgbClr val="C00000"/>
                </a:solidFill>
                <a:latin typeface="UTM Thanh Nhac TL" panose="02040603050506020204" pitchFamily="18" charset="0"/>
              </a:rPr>
              <a:t>Thú</a:t>
            </a:r>
            <a:r>
              <a:rPr lang="en-US" altLang="vi-VN" sz="2100" b="1" dirty="0">
                <a:solidFill>
                  <a:srgbClr val="C00000"/>
                </a:solidFill>
                <a:latin typeface="UTM Thanh Nhac TL" panose="02040603050506020204" pitchFamily="18" charset="0"/>
              </a:rPr>
              <a:t> con </a:t>
            </a:r>
            <a:r>
              <a:rPr lang="en-US" altLang="vi-VN" sz="2100" b="1" dirty="0" err="1">
                <a:solidFill>
                  <a:srgbClr val="C00000"/>
                </a:solidFill>
                <a:latin typeface="UTM Thanh Nhac TL" panose="02040603050506020204" pitchFamily="18" charset="0"/>
              </a:rPr>
              <a:t>đã</a:t>
            </a:r>
            <a:r>
              <a:rPr lang="en-US" altLang="vi-VN" sz="2100" b="1" dirty="0">
                <a:solidFill>
                  <a:srgbClr val="C00000"/>
                </a:solidFill>
                <a:latin typeface="UTM Thanh Nhac TL" panose="02040603050506020204" pitchFamily="18" charset="0"/>
              </a:rPr>
              <a:t> </a:t>
            </a:r>
            <a:r>
              <a:rPr lang="en-US" altLang="vi-VN" sz="2100" b="1" dirty="0" err="1">
                <a:solidFill>
                  <a:srgbClr val="C00000"/>
                </a:solidFill>
                <a:latin typeface="UTM Thanh Nhac TL" panose="02040603050506020204" pitchFamily="18" charset="0"/>
              </a:rPr>
              <a:t>được</a:t>
            </a:r>
            <a:r>
              <a:rPr lang="en-US" altLang="vi-VN" sz="2100" b="1" dirty="0">
                <a:solidFill>
                  <a:srgbClr val="C00000"/>
                </a:solidFill>
                <a:latin typeface="UTM Thanh Nhac TL" panose="02040603050506020204" pitchFamily="18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vi-VN" sz="2100" b="1" dirty="0" err="1">
                <a:solidFill>
                  <a:srgbClr val="C00000"/>
                </a:solidFill>
                <a:latin typeface="UTM Thanh Nhac TL" panose="02040603050506020204" pitchFamily="18" charset="0"/>
              </a:rPr>
              <a:t>sinh</a:t>
            </a:r>
            <a:r>
              <a:rPr lang="en-US" altLang="vi-VN" sz="2100" b="1" dirty="0">
                <a:solidFill>
                  <a:srgbClr val="C00000"/>
                </a:solidFill>
                <a:latin typeface="UTM Thanh Nhac TL" panose="02040603050506020204" pitchFamily="18" charset="0"/>
              </a:rPr>
              <a:t> </a:t>
            </a:r>
            <a:r>
              <a:rPr lang="en-US" altLang="vi-VN" sz="2100" b="1" dirty="0" err="1">
                <a:solidFill>
                  <a:srgbClr val="C00000"/>
                </a:solidFill>
                <a:latin typeface="UTM Thanh Nhac TL" panose="02040603050506020204" pitchFamily="18" charset="0"/>
              </a:rPr>
              <a:t>ra</a:t>
            </a:r>
            <a:endParaRPr lang="en-US" altLang="vi-VN" sz="2100" b="1" dirty="0">
              <a:solidFill>
                <a:srgbClr val="C00000"/>
              </a:solidFill>
              <a:latin typeface="UTM Thanh Nhac TL" panose="02040603050506020204" pitchFamily="18" charset="0"/>
            </a:endParaRPr>
          </a:p>
        </p:txBody>
      </p:sp>
      <p:sp>
        <p:nvSpPr>
          <p:cNvPr id="11280" name="Title 1">
            <a:extLst>
              <a:ext uri="{FF2B5EF4-FFF2-40B4-BE49-F238E27FC236}">
                <a16:creationId xmlns:a16="http://schemas.microsoft.com/office/drawing/2014/main" id="{AA36EC55-E490-495A-89A0-C63F8CC30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88938"/>
            <a:ext cx="6921500" cy="172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vi-VN" altLang="en-US" sz="3300" b="1">
                <a:solidFill>
                  <a:srgbClr val="0000FF"/>
                </a:solidFill>
                <a:latin typeface="iCiel Cadena" panose="02000503000000020004" pitchFamily="2" charset="0"/>
              </a:rPr>
              <a:t>Chu trình </a:t>
            </a:r>
            <a:r>
              <a:rPr lang="en-US" altLang="en-US" sz="3300" b="1">
                <a:solidFill>
                  <a:srgbClr val="0000FF"/>
                </a:solidFill>
                <a:latin typeface="iCiel Cadena" panose="02000503000000020004" pitchFamily="2" charset="0"/>
              </a:rPr>
              <a:t>sinh sản của thú</a:t>
            </a: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>
            <a:extLst>
              <a:ext uri="{FF2B5EF4-FFF2-40B4-BE49-F238E27FC236}">
                <a16:creationId xmlns:a16="http://schemas.microsoft.com/office/drawing/2014/main" id="{E801E5F1-BE19-4E07-B942-16542E74D3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5150" y="739775"/>
            <a:ext cx="18415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200" b="1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1" name="Text Box 3">
            <a:extLst>
              <a:ext uri="{FF2B5EF4-FFF2-40B4-BE49-F238E27FC236}">
                <a16:creationId xmlns:a16="http://schemas.microsoft.com/office/drawing/2014/main" id="{492CF355-B352-4822-8771-76E1CF9DB1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1713" y="881063"/>
            <a:ext cx="1841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200" b="1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2292" name="Picture 4" descr="120">
            <a:extLst>
              <a:ext uri="{FF2B5EF4-FFF2-40B4-BE49-F238E27FC236}">
                <a16:creationId xmlns:a16="http://schemas.microsoft.com/office/drawing/2014/main" id="{35F39587-7038-47EB-A432-66A081B3132D}"/>
              </a:ext>
            </a:extLst>
          </p:cNvPr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92" r="61029" b="354"/>
          <a:stretch>
            <a:fillRect/>
          </a:stretch>
        </p:blipFill>
        <p:spPr>
          <a:xfrm>
            <a:off x="609600" y="1017588"/>
            <a:ext cx="4064000" cy="2489200"/>
          </a:xfrm>
        </p:spPr>
      </p:pic>
      <p:sp>
        <p:nvSpPr>
          <p:cNvPr id="12293" name="Text Box 5">
            <a:extLst>
              <a:ext uri="{FF2B5EF4-FFF2-40B4-BE49-F238E27FC236}">
                <a16:creationId xmlns:a16="http://schemas.microsoft.com/office/drawing/2014/main" id="{DF953164-B421-4575-BC8E-CB2F0EDD0D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4238" y="3322638"/>
            <a:ext cx="12620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400" b="1">
                <a:solidFill>
                  <a:srgbClr val="002060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</a:rPr>
              <a:t>1a</a:t>
            </a:r>
            <a:r>
              <a:rPr lang="vi-VN" altLang="en-US" sz="2400" b="1">
                <a:solidFill>
                  <a:srgbClr val="002060"/>
                </a:solidFill>
                <a:latin typeface="Times New Roman" panose="02020603050405020304" pitchFamily="18" charset="0"/>
              </a:rPr>
              <a:t>)</a:t>
            </a:r>
            <a:endParaRPr lang="en-US" altLang="en-US" sz="2400" b="1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4" name="Text Box 6">
            <a:extLst>
              <a:ext uri="{FF2B5EF4-FFF2-40B4-BE49-F238E27FC236}">
                <a16:creationId xmlns:a16="http://schemas.microsoft.com/office/drawing/2014/main" id="{86C7C4BD-1B8B-48DE-9AD0-74322A88A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6063" y="584200"/>
            <a:ext cx="18415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2295" name="Text Box 8">
            <a:extLst>
              <a:ext uri="{FF2B5EF4-FFF2-40B4-BE49-F238E27FC236}">
                <a16:creationId xmlns:a16="http://schemas.microsoft.com/office/drawing/2014/main" id="{1EA8A3DE-47FD-4AA6-9784-95E3CD9B37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6013" y="2195513"/>
            <a:ext cx="3810000" cy="124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500" b="1">
                <a:solidFill>
                  <a:srgbClr val="0000FF"/>
                </a:solidFill>
                <a:latin typeface="UTM Alberta Heavy" panose="02040603050506020204" pitchFamily="18" charset="0"/>
              </a:rPr>
              <a:t> </a:t>
            </a:r>
            <a:r>
              <a:rPr lang="vi-VN" altLang="en-US" sz="2500" b="1">
                <a:latin typeface="Times New Roman" panose="02020603050405020304" pitchFamily="18" charset="0"/>
              </a:rPr>
              <a:t>2</a:t>
            </a:r>
            <a:r>
              <a:rPr lang="en-US" altLang="en-US" sz="2500" b="1">
                <a:latin typeface="UTM Alberta Heavy" panose="02040603050506020204" pitchFamily="18" charset="0"/>
              </a:rPr>
              <a:t>- </a:t>
            </a:r>
            <a:r>
              <a:rPr lang="en-US" altLang="en-US" sz="2500" b="1">
                <a:solidFill>
                  <a:srgbClr val="0070C0"/>
                </a:solidFill>
                <a:latin typeface="UTM Alberta Heavy" panose="02040603050506020204" pitchFamily="18" charset="0"/>
              </a:rPr>
              <a:t>Nhìn bào thai của thú (Hình 1a) em có thể thấy những bộ phận nào?</a:t>
            </a:r>
          </a:p>
        </p:txBody>
      </p:sp>
      <p:sp>
        <p:nvSpPr>
          <p:cNvPr id="12296" name="Text Box 10">
            <a:extLst>
              <a:ext uri="{FF2B5EF4-FFF2-40B4-BE49-F238E27FC236}">
                <a16:creationId xmlns:a16="http://schemas.microsoft.com/office/drawing/2014/main" id="{DC1EBD5B-F8D4-435F-81F0-E9637D63AB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3413" y="2051050"/>
            <a:ext cx="185737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AF24BA0-D8FB-4625-9F4A-8859907A72D9}"/>
              </a:ext>
            </a:extLst>
          </p:cNvPr>
          <p:cNvSpPr/>
          <p:nvPr/>
        </p:nvSpPr>
        <p:spPr>
          <a:xfrm>
            <a:off x="1662113" y="3929063"/>
            <a:ext cx="2246312" cy="6064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vi-VN" sz="2700" b="1" dirty="0">
                <a:solidFill>
                  <a:schemeClr val="tx1"/>
                </a:solidFill>
              </a:rPr>
              <a:t>Nhóm 4</a:t>
            </a:r>
            <a:endParaRPr lang="en-US" sz="2700" b="1" dirty="0">
              <a:solidFill>
                <a:schemeClr val="tx1"/>
              </a:solidFill>
            </a:endParaRPr>
          </a:p>
        </p:txBody>
      </p:sp>
      <p:sp>
        <p:nvSpPr>
          <p:cNvPr id="12298" name="Text Box 11">
            <a:extLst>
              <a:ext uri="{FF2B5EF4-FFF2-40B4-BE49-F238E27FC236}">
                <a16:creationId xmlns:a16="http://schemas.microsoft.com/office/drawing/2014/main" id="{A7428B6A-D45B-4800-8837-BD5FA01D74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6013" y="3506788"/>
            <a:ext cx="33528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400" b="1">
                <a:latin typeface="UTM Alberta Heavy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>
                <a:solidFill>
                  <a:srgbClr val="C00000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Hãy vẽ sơ đồ chu trình sinh sản của thú</a:t>
            </a:r>
            <a:r>
              <a:rPr lang="vi-V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b="1">
              <a:solidFill>
                <a:srgbClr val="C00000"/>
              </a:solidFill>
              <a:latin typeface="UTM Alberta Heavy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9" name="Text Box 8">
            <a:extLst>
              <a:ext uri="{FF2B5EF4-FFF2-40B4-BE49-F238E27FC236}">
                <a16:creationId xmlns:a16="http://schemas.microsoft.com/office/drawing/2014/main" id="{6ED9FEDA-44C0-4D9F-BF1D-B8811D81B2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7450" y="1016000"/>
            <a:ext cx="3810000" cy="124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500" b="1">
                <a:solidFill>
                  <a:srgbClr val="0000FF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2500" b="1">
                <a:latin typeface="Times New Roman" panose="02020603050405020304" pitchFamily="18" charset="0"/>
              </a:rPr>
              <a:t>1</a:t>
            </a:r>
            <a:r>
              <a:rPr lang="en-US" altLang="en-US" sz="2500" b="1">
                <a:latin typeface="UTM Alberta Heavy" panose="02040603050506020204" pitchFamily="18" charset="0"/>
              </a:rPr>
              <a:t>- </a:t>
            </a:r>
            <a:r>
              <a:rPr lang="en-US" altLang="en-US" sz="2500" b="1">
                <a:solidFill>
                  <a:srgbClr val="00B050"/>
                </a:solidFill>
                <a:latin typeface="UTM Alberta Heavy" panose="02040603050506020204" pitchFamily="18" charset="0"/>
              </a:rPr>
              <a:t>Theo các em, bào thai của thú được nuôi dưỡng ở đâu?</a:t>
            </a: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82525699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367</TotalTime>
  <Words>904</Words>
  <Application>Microsoft Office PowerPoint</Application>
  <PresentationFormat>On-screen Show (16:9)</PresentationFormat>
  <Paragraphs>116</Paragraphs>
  <Slides>29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4" baseType="lpstr">
      <vt:lpstr>等线</vt:lpstr>
      <vt:lpstr>UTM Alberta Heavy</vt:lpstr>
      <vt:lpstr>.VnTime</vt:lpstr>
      <vt:lpstr>Wingdings</vt:lpstr>
      <vt:lpstr>iCiel Cadena</vt:lpstr>
      <vt:lpstr>Times New Roman</vt:lpstr>
      <vt:lpstr>Calibri</vt:lpstr>
      <vt:lpstr>iCiel Pacifico</vt:lpstr>
      <vt:lpstr>Titan One</vt:lpstr>
      <vt:lpstr>UTM Azuki</vt:lpstr>
      <vt:lpstr>UTM Flamenco</vt:lpstr>
      <vt:lpstr>UTM Thanh Nhac TL</vt:lpstr>
      <vt:lpstr>Verdana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HP</dc:creator>
  <cp:keywords>9Slide</cp:keywords>
  <dc:description>9Slide.vn</dc:description>
  <cp:lastModifiedBy>Quang Phạm</cp:lastModifiedBy>
  <cp:revision>35</cp:revision>
  <dcterms:created xsi:type="dcterms:W3CDTF">2022-01-07T14:56:49Z</dcterms:created>
  <dcterms:modified xsi:type="dcterms:W3CDTF">2023-04-08T13:59:50Z</dcterms:modified>
  <cp:category>9Slide.vn</cp:category>
  <cp:contentStatus>9Slide</cp:contentStatus>
</cp:coreProperties>
</file>