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gif" ContentType="image/gif"/>
  <Default Extension="mp4" ContentType="video/unknown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31"/>
  </p:notesMasterIdLst>
  <p:sldIdLst>
    <p:sldId id="466" r:id="rId2"/>
    <p:sldId id="442" r:id="rId3"/>
    <p:sldId id="443" r:id="rId4"/>
    <p:sldId id="444" r:id="rId5"/>
    <p:sldId id="445" r:id="rId6"/>
    <p:sldId id="401" r:id="rId7"/>
    <p:sldId id="428" r:id="rId8"/>
    <p:sldId id="446" r:id="rId9"/>
    <p:sldId id="447" r:id="rId10"/>
    <p:sldId id="448" r:id="rId11"/>
    <p:sldId id="449" r:id="rId12"/>
    <p:sldId id="450" r:id="rId13"/>
    <p:sldId id="451" r:id="rId14"/>
    <p:sldId id="452" r:id="rId15"/>
    <p:sldId id="453" r:id="rId16"/>
    <p:sldId id="455" r:id="rId17"/>
    <p:sldId id="457" r:id="rId18"/>
    <p:sldId id="458" r:id="rId19"/>
    <p:sldId id="459" r:id="rId20"/>
    <p:sldId id="460" r:id="rId21"/>
    <p:sldId id="467" r:id="rId22"/>
    <p:sldId id="469" r:id="rId23"/>
    <p:sldId id="468" r:id="rId24"/>
    <p:sldId id="465" r:id="rId25"/>
    <p:sldId id="461" r:id="rId26"/>
    <p:sldId id="462" r:id="rId27"/>
    <p:sldId id="464" r:id="rId28"/>
    <p:sldId id="470" r:id="rId29"/>
    <p:sldId id="471" r:id="rId30"/>
  </p:sldIdLst>
  <p:sldSz cx="12192000" cy="6858000"/>
  <p:notesSz cx="6858000" cy="9144000"/>
  <p:embeddedFontLst>
    <p:embeddedFont>
      <p:font typeface="HP001 4 hàng" panose="020B0603050302020204" pitchFamily="34" charset="0"/>
      <p:regular r:id="rId32"/>
      <p:bold r:id="rId33"/>
    </p:embeddedFont>
    <p:embeddedFont>
      <p:font typeface="Calibri Light" panose="020F0302020204030204" pitchFamily="34" charset="0"/>
      <p:regular r:id="rId34"/>
      <p:italic r:id="rId35"/>
    </p:embeddedFont>
    <p:embeddedFont>
      <p:font typeface=".VnTime" panose="020B7200000000000000" pitchFamily="34" charset="0"/>
      <p:regular r:id="rId36"/>
      <p:bold r:id="rId37"/>
      <p:italic r:id="rId38"/>
      <p:boldItalic r:id="rId39"/>
    </p:embeddedFont>
    <p:embeddedFont>
      <p:font typeface="Tahoma" panose="020B0604030504040204" pitchFamily="34" charset="0"/>
      <p:regular r:id="rId40"/>
      <p:bold r:id="rId41"/>
    </p:embeddedFont>
    <p:embeddedFont>
      <p:font typeface="HP001 5H" panose="020B0603050302020204" pitchFamily="34" charset="0"/>
      <p:regular r:id="rId42"/>
      <p:bold r:id="rId43"/>
    </p:embeddedFont>
    <p:embeddedFont>
      <p:font typeface="Calibri" panose="020F0502020204030204" pitchFamily="34" charset="0"/>
      <p:regular r:id="rId44"/>
      <p:bold r:id="rId45"/>
      <p:italic r:id="rId46"/>
      <p:boldItalic r:id="rId47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1" autoAdjust="0"/>
    <p:restoredTop sz="94660"/>
  </p:normalViewPr>
  <p:slideViewPr>
    <p:cSldViewPr snapToGrid="0">
      <p:cViewPr varScale="1">
        <p:scale>
          <a:sx n="79" d="100"/>
          <a:sy n="79" d="100"/>
        </p:scale>
        <p:origin x="-696" y="-7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3.fntdata"/><Relationship Id="rId42" Type="http://schemas.openxmlformats.org/officeDocument/2006/relationships/font" Target="fonts/font11.fntdata"/><Relationship Id="rId47" Type="http://schemas.openxmlformats.org/officeDocument/2006/relationships/font" Target="fonts/font16.fntdata"/><Relationship Id="rId50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2.fntdata"/><Relationship Id="rId38" Type="http://schemas.openxmlformats.org/officeDocument/2006/relationships/font" Target="fonts/font7.fntdata"/><Relationship Id="rId46" Type="http://schemas.openxmlformats.org/officeDocument/2006/relationships/font" Target="fonts/font15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1.fntdata"/><Relationship Id="rId37" Type="http://schemas.openxmlformats.org/officeDocument/2006/relationships/font" Target="fonts/font6.fntdata"/><Relationship Id="rId40" Type="http://schemas.openxmlformats.org/officeDocument/2006/relationships/font" Target="fonts/font9.fntdata"/><Relationship Id="rId45" Type="http://schemas.openxmlformats.org/officeDocument/2006/relationships/font" Target="fonts/font14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5.fntdata"/><Relationship Id="rId49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notesMaster" Target="notesMasters/notesMaster1.xml"/><Relationship Id="rId44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4.fntdata"/><Relationship Id="rId43" Type="http://schemas.openxmlformats.org/officeDocument/2006/relationships/font" Target="fonts/font12.fntdata"/><Relationship Id="rId4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A2C7FC-7DBF-48F4-A606-B671B4224C9C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6FB0D33-33E5-4557-AC6D-A5D5B0458E7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77712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3A1C593-65D0-4073-BCC9-577B9352EA97}" type="datetimeFigureOut">
              <a:rPr lang="en-US" smtClean="0"/>
              <a:pPr/>
              <a:t>7/24/2023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B618960-8005-486C-9A75-10CB2AAC16F9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10.gif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gif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gi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0.gif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8.jpe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image" Target="../media/image19.jpeg"/><Relationship Id="rId7" Type="http://schemas.openxmlformats.org/officeDocument/2006/relationships/hyperlink" Target="http://www.moitruong.com.vn/modules.php?name=News&amp;opcase=detailsnews&amp;mid=1104&amp;mcid=310&amp;pid=&amp;menuid=18" TargetMode="External"/><Relationship Id="rId2" Type="http://schemas.openxmlformats.org/officeDocument/2006/relationships/hyperlink" Target="http://www.thoitietnguyhiem.net/default.aspx?ItemID=548&amp;Category=5" TargetMode="Externa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jpeg"/><Relationship Id="rId5" Type="http://schemas.openxmlformats.org/officeDocument/2006/relationships/hyperlink" Target="http://images.vietnamnet.vn/dataimages/200710/original/images1440008_mualut26.jpg" TargetMode="External"/><Relationship Id="rId4" Type="http://schemas.openxmlformats.org/officeDocument/2006/relationships/image" Target="http://www.thoitietnguyhiem.net/news/imagesnews/han020807.jpg" TargetMode="External"/><Relationship Id="rId9" Type="http://schemas.openxmlformats.org/officeDocument/2006/relationships/image" Target="../media/image22.jpe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jpeg"/><Relationship Id="rId3" Type="http://schemas.openxmlformats.org/officeDocument/2006/relationships/hyperlink" Target="http://images.google.com.vn/imgres?imgurl=http://www.tinmoi.vn/img.php/1/200709/original/images1408499_vooc_CMS.jpg&amp;imgrefurl=http://www.tinmoi.vn/index.php/s/khoahoc/tdsk/2007/09/740513/&amp;h=400&amp;w=300&amp;sz=30&amp;hl=vi&amp;start=2&amp;tbnid=OgULI3n_GV5QhM:&amp;tbnh=124&amp;tbnw=93&amp;prev=/images?q%3Dvooc%26gbv%3D2%26hl%3Dvi%26sa%3DG" TargetMode="External"/><Relationship Id="rId7" Type="http://schemas.openxmlformats.org/officeDocument/2006/relationships/hyperlink" Target="http://images.google.com.vn/imgres?imgurl=http://www.vncreatures.net/pictures/animal/5578.JPG&amp;imgrefurl=http://www.vncreatures.net/chitiet.php?page%3D5%26loai%3D1%26ID%3D5578&amp;h=174&amp;w=265&amp;sz=11&amp;hl=vi&amp;start=4&amp;tbnid=cL9uEYLUsKMt2M:&amp;tbnh=74&amp;tbnw=112&amp;prev=/images?q%3Dth%E1%BB%8F%2Br%E1%BB%ABng%26gbv%3D2%26hl%3Dvi%26sa%3DG" TargetMode="External"/><Relationship Id="rId12" Type="http://schemas.openxmlformats.org/officeDocument/2006/relationships/image" Target="../media/image29.jpeg"/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jpeg"/><Relationship Id="rId11" Type="http://schemas.openxmlformats.org/officeDocument/2006/relationships/image" Target="../media/image28.jpeg"/><Relationship Id="rId5" Type="http://schemas.openxmlformats.org/officeDocument/2006/relationships/hyperlink" Target="http://images.google.com.vn/imgres?imgurl=http://farm1.static.flickr.com/173/478738633_363a621050.jpg&amp;imgrefurl=http://bnok.baamboo.com/blog/cache.aspx?idx%3D1%26id%3D739054&amp;h=342&amp;w=500&amp;sz=198&amp;hl=vi&amp;start=5&amp;tbnid=trF3EM9BH-EQAM:&amp;tbnh=89&amp;tbnw=130&amp;prev=/images?q%3Dt%C3%AA%2Bgi%C3%A1c%26gbv%3D2%26hl%3Dvi%26sa%3DG" TargetMode="External"/><Relationship Id="rId10" Type="http://schemas.openxmlformats.org/officeDocument/2006/relationships/image" Target="../media/image27.jpeg"/><Relationship Id="rId4" Type="http://schemas.openxmlformats.org/officeDocument/2006/relationships/image" Target="../media/image24.jpeg"/><Relationship Id="rId9" Type="http://schemas.openxmlformats.org/officeDocument/2006/relationships/hyperlink" Target="http://www.vncreatures.net/pictures/animal/5607.JPG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7" Type="http://schemas.openxmlformats.org/officeDocument/2006/relationships/image" Target="../media/image35.jpe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.jpeg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jpeg"/><Relationship Id="rId3" Type="http://schemas.openxmlformats.org/officeDocument/2006/relationships/image" Target="../media/image39.jpeg"/><Relationship Id="rId7" Type="http://schemas.openxmlformats.org/officeDocument/2006/relationships/image" Target="../media/image43.jpe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png"/><Relationship Id="rId5" Type="http://schemas.openxmlformats.org/officeDocument/2006/relationships/image" Target="../media/image41.jpeg"/><Relationship Id="rId4" Type="http://schemas.openxmlformats.org/officeDocument/2006/relationships/image" Target="../media/image40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45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7" Type="http://schemas.openxmlformats.org/officeDocument/2006/relationships/image" Target="../media/image51.jpeg"/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gif"/><Relationship Id="rId5" Type="http://schemas.openxmlformats.org/officeDocument/2006/relationships/image" Target="../media/image50.jpeg"/><Relationship Id="rId4" Type="http://schemas.openxmlformats.org/officeDocument/2006/relationships/image" Target="../media/image49.jpe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 descr="C:\Users\Admin\Downloads\bang-xanh-1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0"/>
            <a:ext cx="12399818" cy="6858000"/>
          </a:xfrm>
          <a:prstGeom prst="rect">
            <a:avLst/>
          </a:prstGeom>
          <a:noFill/>
        </p:spPr>
      </p:pic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1112520" y="1200153"/>
            <a:ext cx="10622280" cy="1253487"/>
          </a:xfrm>
          <a:prstGeom prst="rect">
            <a:avLst/>
          </a:prstGeom>
        </p:spPr>
        <p:txBody>
          <a:bodyPr/>
          <a:lstStyle/>
          <a:p>
            <a:pPr marL="228600" lvl="0" indent="-228600" algn="ctr">
              <a:lnSpc>
                <a:spcPct val="90000"/>
              </a:lnSpc>
              <a:spcBef>
                <a:spcPts val="1000"/>
              </a:spcBef>
            </a:pPr>
            <a:r>
              <a:rPr lang="en-US" sz="3200" b="1" u="sng" dirty="0" err="1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Khoa</a:t>
            </a:r>
            <a:r>
              <a:rPr lang="en-US" sz="3200" b="1" u="sng" dirty="0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 </a:t>
            </a:r>
            <a:r>
              <a:rPr lang="en-US" sz="3200" b="1" u="sng" dirty="0" err="1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học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 </a:t>
            </a:r>
          </a:p>
          <a:p>
            <a:pPr marL="228600" lvl="0" indent="-228600" algn="ctr">
              <a:lnSpc>
                <a:spcPct val="90000"/>
              </a:lnSpc>
              <a:spcBef>
                <a:spcPts val="1000"/>
              </a:spcBef>
            </a:pPr>
            <a:r>
              <a:rPr lang="en-US" altLang="vi-VN" sz="3200" b="1" u="sng" dirty="0" err="1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Tiết</a:t>
            </a:r>
            <a:r>
              <a:rPr lang="en-US" altLang="vi-VN" sz="3200" b="1" u="sng" dirty="0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 56</a:t>
            </a:r>
            <a:r>
              <a:rPr lang="en-US" altLang="vi-VN" sz="3200" b="1" dirty="0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: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Tác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động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của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con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người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đến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môi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trường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HP001 4 hàng" charset="-93"/>
              </a:rPr>
              <a:t>              </a:t>
            </a:r>
          </a:p>
        </p:txBody>
      </p:sp>
      <p:sp>
        <p:nvSpPr>
          <p:cNvPr id="5" name="TextBox 4"/>
          <p:cNvSpPr txBox="1">
            <a:spLocks noChangeArrowheads="1"/>
          </p:cNvSpPr>
          <p:nvPr/>
        </p:nvSpPr>
        <p:spPr bwMode="auto">
          <a:xfrm>
            <a:off x="1057275" y="2621280"/>
            <a:ext cx="10692765" cy="23575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  <a:buFontTx/>
              <a:buAutoNum type="arabicPeriod"/>
            </a:pP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Những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nguyên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nhân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dẫn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đến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việc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bị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tàn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phá</a:t>
            </a:r>
            <a:endParaRPr lang="en-US" sz="3200" b="1" dirty="0">
              <a:solidFill>
                <a:schemeClr val="bg1"/>
              </a:solidFill>
              <a:latin typeface="HP001 4 hàng" charset="-93"/>
            </a:endParaRPr>
          </a:p>
          <a:p>
            <a:pPr>
              <a:spcBef>
                <a:spcPct val="20000"/>
              </a:spcBef>
              <a:buFontTx/>
              <a:buAutoNum type="arabicPeriod"/>
            </a:pP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Tác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hại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của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việc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phá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endParaRPr lang="en-US" altLang="en-US" sz="3200" b="1" dirty="0">
              <a:solidFill>
                <a:schemeClr val="bg1"/>
              </a:solidFill>
              <a:latin typeface="HP001 4 hàng" charset="-93"/>
            </a:endParaRPr>
          </a:p>
          <a:p>
            <a:pPr>
              <a:spcBef>
                <a:spcPct val="20000"/>
              </a:spcBef>
              <a:buFontTx/>
              <a:buAutoNum type="arabicPeriod"/>
            </a:pP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Trách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nghiệm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bảo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vệ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của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mọi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ng</a:t>
            </a:r>
            <a:r>
              <a:rPr lang="vi-VN" altLang="en-US" sz="3200" b="1" dirty="0">
                <a:solidFill>
                  <a:schemeClr val="bg1"/>
                </a:solidFill>
                <a:latin typeface="HP001 4 hàng" charset="-93"/>
              </a:rPr>
              <a:t>ười</a:t>
            </a:r>
          </a:p>
          <a:p>
            <a:pPr>
              <a:spcBef>
                <a:spcPct val="20000"/>
              </a:spcBef>
            </a:pPr>
            <a:r>
              <a:rPr lang="vi-VN" altLang="en-US" sz="3200" b="1" dirty="0">
                <a:solidFill>
                  <a:schemeClr val="bg1"/>
                </a:solidFill>
                <a:latin typeface="HP001 4 hàng" charset="-93"/>
              </a:rPr>
              <a:t>           Chúng ta cùng tìm hiểu nhé</a:t>
            </a:r>
            <a:endParaRPr lang="en-US" altLang="en-US" sz="3200" b="1" dirty="0">
              <a:solidFill>
                <a:schemeClr val="bg1"/>
              </a:solidFill>
              <a:latin typeface="HP001 4 hàng" charset="-93"/>
            </a:endParaRPr>
          </a:p>
        </p:txBody>
      </p:sp>
    </p:spTree>
    <p:extLst>
      <p:ext uri="{BB962C8B-B14F-4D97-AF65-F5344CB8AC3E}">
        <p14:creationId xmlns:p14="http://schemas.microsoft.com/office/powerpoint/2010/main" val="689222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"/>
          <p:cNvGrpSpPr>
            <a:grpSpLocks/>
          </p:cNvGrpSpPr>
          <p:nvPr/>
        </p:nvGrpSpPr>
        <p:grpSpPr bwMode="auto">
          <a:xfrm rot="21331645" flipH="1">
            <a:off x="472008" y="2886664"/>
            <a:ext cx="2177574" cy="2841367"/>
            <a:chOff x="777" y="537"/>
            <a:chExt cx="1547" cy="2718"/>
          </a:xfrm>
        </p:grpSpPr>
        <p:sp>
          <p:nvSpPr>
            <p:cNvPr id="41992" name="Text Box 4"/>
            <p:cNvSpPr txBox="1">
              <a:spLocks noChangeArrowheads="1"/>
            </p:cNvSpPr>
            <p:nvPr/>
          </p:nvSpPr>
          <p:spPr bwMode="auto">
            <a:xfrm>
              <a:off x="1923" y="600"/>
              <a:ext cx="128" cy="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1" hangingPunct="1"/>
              <a:endParaRPr lang="en-US" altLang="en-US" sz="2400"/>
            </a:p>
          </p:txBody>
        </p:sp>
        <p:grpSp>
          <p:nvGrpSpPr>
            <p:cNvPr id="3" name="Group 5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3099" name="Freeform 6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7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8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9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10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11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12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13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14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15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16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17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18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19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20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21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22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23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24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25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26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27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28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29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30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32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3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34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35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36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7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8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9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40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41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42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43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44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45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46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47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48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49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50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51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52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53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54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55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56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57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58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59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60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61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62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63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4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5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6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7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8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9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70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71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72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73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74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75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76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77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78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79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80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81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82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83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84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85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86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87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88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89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90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91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92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93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94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95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96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97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98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99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100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101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102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103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104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105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106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107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108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109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110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111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112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113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114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115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116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117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118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119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120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121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122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123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124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125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126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127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128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129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130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131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132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133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134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135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136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137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138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139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140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141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142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143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144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145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146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147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148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149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150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151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152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153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154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155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156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157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158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159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160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161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162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163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164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165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166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167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168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169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170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171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172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173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174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175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176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177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178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179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180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181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182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183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184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185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186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187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188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189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190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191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192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194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196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197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198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199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200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201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202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203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204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205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42899" name="Freeform 207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0" name="Freeform 208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1" name="Freeform 209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2" name="Freeform 210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3" name="Freeform 211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4" name="Freeform 212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5" name="Freeform 213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6" name="Freeform 214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7" name="Freeform 215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8" name="Freeform 216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9" name="Freeform 217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0" name="Freeform 218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1" name="Freeform 219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2" name="Freeform 220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3" name="Freeform 221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4" name="Freeform 222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5" name="Freeform 223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6" name="Freeform 224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7" name="Freeform 225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8" name="Freeform 226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9" name="Freeform 227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0" name="Freeform 228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1" name="Freeform 229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2" name="Freeform 230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3" name="Freeform 231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4" name="Freeform 232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5" name="Freeform 233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6" name="Freeform 234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7" name="Freeform 235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8" name="Freeform 236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9" name="Freeform 237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0" name="Freeform 238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1" name="Freeform 239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2" name="Freeform 240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3" name="Freeform 241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4" name="Freeform 242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5" name="Freeform 243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6" name="Freeform 244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7" name="Freeform 245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8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9" name="Freeform 247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0" name="Freeform 248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1" name="Freeform 249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2" name="Freeform 250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3" name="Freeform 251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4" name="Freeform 252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5" name="Freeform 253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6" name="Freeform 254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7" name="Freeform 255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8" name="Freeform 256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9" name="Freeform 257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0" name="Freeform 258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1" name="Freeform 259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2" name="Freeform 260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3" name="Freeform 261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4" name="Freeform 262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5" name="Freeform 263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6" name="Freeform 264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7" name="Freeform 265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8" name="Freeform 266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9" name="Freeform 267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0" name="Freeform 268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1" name="Freeform 269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2" name="Freeform 270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3" name="Freeform 271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4" name="Freeform 272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5" name="Freeform 273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6" name="Freeform 274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7" name="Freeform 275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8" name="Freeform 276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9" name="Freeform 277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0" name="Freeform 278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1" name="Freeform 279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2" name="Freeform 280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3" name="Freeform 281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4" name="Freeform 282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5" name="Freeform 283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6" name="Freeform 284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7" name="Freeform 285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8" name="Freeform 286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9" name="Freeform 287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0" name="Freeform 288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1" name="Freeform 289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2" name="Freeform 290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3" name="Freeform 291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4" name="Freeform 292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5" name="Freeform 293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6" name="Freeform 294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7" name="Freeform 295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8" name="Freeform 296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9" name="Freeform 297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0" name="Freeform 298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1" name="Freeform 299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2" name="Freeform 300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3" name="Freeform 301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4" name="Freeform 302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5" name="Freeform 303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6" name="Freeform 304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7" name="Freeform 305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8" name="Freeform 306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9" name="Freeform 307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0" name="Freeform 308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1" name="Freeform 309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2" name="Freeform 310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3" name="Freeform 311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4" name="Freeform 312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5" name="Freeform 313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6" name="Freeform 314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7" name="Freeform 315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8" name="Freeform 316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9" name="Freeform 317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0" name="Freeform 318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1" name="Freeform 319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2" name="Freeform 320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3" name="Freeform 321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4" name="Freeform 322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5" name="Freeform 323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6" name="Freeform 324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7" name="Freeform 325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8" name="Freeform 326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9" name="Freeform 327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0" name="Freeform 328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1" name="Freeform 329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2" name="Freeform 330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3" name="Freeform 331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4" name="Freeform 332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5" name="Freeform 333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6" name="Freeform 334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7" name="Freeform 335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8" name="Freeform 336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9" name="Freeform 337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0" name="Freeform 338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1" name="Freeform 339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2" name="Freeform 340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3" name="Freeform 341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4" name="Freeform 342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5" name="Freeform 343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6" name="Freeform 344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7" name="Freeform 345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8" name="Freeform 346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9" name="Freeform 347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0" name="Freeform 348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1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2" name="Freeform 350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3" name="Freeform 351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4" name="Freeform 352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5" name="Freeform 353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6" name="Freeform 354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7" name="Freeform 355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8" name="Freeform 356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9" name="Freeform 357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0" name="Freeform 358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1" name="Freeform 359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2" name="Freeform 360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3" name="Freeform 361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4" name="Freeform 362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5" name="Freeform 363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6" name="Freeform 364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7" name="Freeform 365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8" name="Freeform 366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9" name="Freeform 367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0" name="Freeform 368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1" name="Freeform 369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2" name="Freeform 370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3" name="Freeform 371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4" name="Freeform 372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6" name="Freeform 374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7" name="Freeform 375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376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377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378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379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380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3" name="Freeform 381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4" name="Freeform 382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5" name="Freeform 383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6" name="Freeform 384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7" name="Freeform 385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8" name="Freeform 386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9" name="Freeform 387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0" name="Freeform 388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1" name="Freeform 389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2" name="Freeform 390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391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392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Freeform 393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6" name="Freeform 394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395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396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Freeform 397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0" name="Freeform 398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Freeform 399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Freeform 400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401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402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403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404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405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406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" name="Group 407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42699" name="Freeform 408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0" name="Freeform 409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1" name="Freeform 410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2" name="Freeform 411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3" name="Freeform 412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4" name="Freeform 413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5" name="Freeform 414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6" name="Freeform 415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7" name="Freeform 416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8" name="Freeform 417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9" name="Freeform 418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0" name="Freeform 419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1" name="Freeform 420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2" name="Freeform 421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3" name="Freeform 422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4" name="Freeform 423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5" name="Freeform 424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6" name="Freeform 425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7" name="Freeform 426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8" name="Freeform 427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9" name="Freeform 428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0" name="Freeform 429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1" name="Freeform 430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2" name="Freeform 431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3" name="Freeform 432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4" name="Freeform 433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5" name="Freeform 434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6" name="Freeform 435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7" name="Freeform 436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8" name="Freeform 437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9" name="Freeform 438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0" name="Freeform 439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1" name="Freeform 440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2" name="Freeform 441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3" name="Freeform 442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4" name="Freeform 443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5" name="Freeform 444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6" name="Freeform 445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7" name="Freeform 446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8" name="Freeform 447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9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0" name="Freeform 449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1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2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3" name="Freeform 452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4" name="Freeform 453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5" name="Freeform 454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6" name="Freeform 455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7" name="Freeform 456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8" name="Freeform 457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9" name="Freeform 458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0" name="Freeform 459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1" name="Freeform 460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2" name="Freeform 461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3" name="Freeform 462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4" name="Freeform 463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5" name="Freeform 464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6" name="Freeform 465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7" name="Freeform 466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8" name="Freeform 467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9" name="Freeform 468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0" name="Freeform 469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1" name="Freeform 470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2" name="Freeform 471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3" name="Freeform 472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4" name="Freeform 473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5" name="Freeform 474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6" name="Freeform 475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7" name="Freeform 476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8" name="Freeform 477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9" name="Freeform 478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0" name="Freeform 479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1" name="Freeform 480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2" name="Freeform 481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3" name="Freeform 482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4" name="Freeform 483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5" name="Freeform 484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6" name="Freeform 485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7" name="Freeform 486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8" name="Freeform 487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9" name="Freeform 488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0" name="Freeform 489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1" name="Freeform 490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2" name="Freeform 491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3" name="Freeform 492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4" name="Freeform 493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5" name="Freeform 494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6" name="Freeform 495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7" name="Freeform 496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8" name="Freeform 497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9" name="Freeform 498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0" name="Freeform 499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1" name="Freeform 500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2" name="Freeform 501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3" name="Freeform 502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4" name="Freeform 503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5" name="Freeform 504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6" name="Freeform 505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7" name="Freeform 506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8" name="Freeform 507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9" name="Freeform 508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0" name="Freeform 509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1" name="Freeform 510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2" name="Freeform 511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3" name="Freeform 512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4" name="Freeform 513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5" name="Freeform 514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6" name="Freeform 515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" name="Freeform 516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8" name="Freeform 517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9" name="Freeform 518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0" name="Freeform 519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" name="Freeform 520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2" name="Freeform 521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3" name="Freeform 522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4" name="Freeform 523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5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6" name="Freeform 525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7" name="Freeform 526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8" name="Freeform 527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9" name="Freeform 528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0" name="Freeform 529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1" name="Freeform 530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2" name="Freeform 531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3" name="Freeform 532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4" name="Freeform 533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5" name="Freeform 534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6" name="Freeform 535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7" name="Freeform 536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8" name="Freeform 537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9" name="Freeform 538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0" name="Freeform 539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1" name="Freeform 540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2" name="Freeform 541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3" name="Freeform 542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4" name="Freeform 543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5" name="Freeform 544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6" name="Freeform 545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7" name="Freeform 546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8" name="Freeform 547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9" name="Freeform 548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0" name="Freeform 549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1" name="Freeform 550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2" name="Freeform 551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3" name="Freeform 552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4" name="Freeform 553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5" name="Freeform 554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6" name="Freeform 555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7" name="Freeform 556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8" name="Freeform 557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9" name="Freeform 558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0" name="Freeform 559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1" name="Freeform 560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2" name="Freeform 561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3" name="Freeform 562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4" name="Freeform 563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5" name="Freeform 564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6" name="Freeform 565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7" name="Freeform 566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8" name="Freeform 567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9" name="Freeform 568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0" name="Freeform 569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1" name="Freeform 570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2" name="Freeform 571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3" name="Freeform 572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4" name="Freeform 573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5" name="Freeform 574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6" name="Freeform 575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7" name="Freeform 576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8" name="Freeform 577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9" name="Freeform 578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0" name="Freeform 579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1" name="Freeform 580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2" name="Freeform 581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3" name="Freeform 582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4" name="Freeform 583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5" name="Freeform 584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6" name="Freeform 585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7" name="Freeform 586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8" name="Freeform 587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9" name="Freeform 588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0" name="Freeform 589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1" name="Freeform 590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2" name="Freeform 591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3" name="Freeform 592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4" name="Freeform 593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5" name="Freeform 594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6" name="Freeform 595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7" name="Freeform 596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8" name="Freeform 597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9" name="Freeform 598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0" name="Freeform 599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1" name="Freeform 600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2" name="Freeform 601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3" name="Freeform 602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4" name="Freeform 603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5" name="Freeform 604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6" name="Freeform 605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7" name="Freeform 606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8" name="Freeform 607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" name="Group 608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42499" name="Freeform 609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610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611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612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613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614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615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616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617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18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19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20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21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22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23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624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625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626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627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628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629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630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631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632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633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634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635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636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637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638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639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640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641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642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643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644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645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646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647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648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649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650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651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652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653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654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655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656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657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658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659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660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661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662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663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664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665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666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667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668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669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670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671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672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673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674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675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676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677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678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679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680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681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682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683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684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685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686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687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688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689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690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691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692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693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694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695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696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697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698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699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700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701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702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703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704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705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706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707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708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709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710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711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712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713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714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715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716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717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718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719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720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721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722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723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724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725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726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727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728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729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730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731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732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733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734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735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736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737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738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739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740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741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742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743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744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745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746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747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748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749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750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751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752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753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754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755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756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757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758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759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0" name="Freeform 760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1" name="Freeform 761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2" name="Freeform 762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3" name="Freeform 763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4" name="Freeform 764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5" name="Freeform 765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6" name="Freeform 766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7" name="Freeform 767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8" name="Freeform 768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9" name="Freeform 769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0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1" name="Freeform 771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2" name="Freeform 772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3" name="Freeform 773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4" name="Freeform 774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5" name="Freeform 775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6" name="Freeform 776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7" name="Freeform 777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8" name="Freeform 778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9" name="Freeform 779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0" name="Freeform 780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1" name="Freeform 781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2" name="Freeform 782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3" name="Freeform 783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4" name="Freeform 784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5" name="Freeform 785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6" name="Freeform 786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7" name="Freeform 787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8" name="Freeform 788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9" name="Freeform 789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0" name="Freeform 790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1" name="Freeform 791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2" name="Freeform 792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3" name="Freeform 793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4" name="Freeform 794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5" name="Freeform 795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6" name="Freeform 796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7" name="Freeform 797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8" name="Freeform 798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9" name="Freeform 799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0" name="Freeform 800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1" name="Freeform 801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2" name="Freeform 802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3" name="Freeform 803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4" name="Freeform 804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5" name="Freeform 805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6" name="Freeform 806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7" name="Freeform 807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8" name="Freeform 808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" name="Group 809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42299" name="Freeform 810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811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812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813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814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815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816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817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819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820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821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822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823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824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825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826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827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828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829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830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831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832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833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834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835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836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837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838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839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840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841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842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843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844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845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846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847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848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849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850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851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852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853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854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855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856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857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858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859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860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861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862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863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864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865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866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867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868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869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870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871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872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873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874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875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876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877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878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879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880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881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882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883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884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885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886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887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888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889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890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891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892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893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894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895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896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897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898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899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900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901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902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903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904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905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906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907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908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Freeform 909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9" name="Freeform 910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0" name="Freeform 911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912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913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914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915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916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917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918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919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920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921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922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923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924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925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926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927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928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929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930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931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932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Freeform 933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934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935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936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937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938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939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940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941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942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943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944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Freeform 945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946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947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948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949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Freeform 950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951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952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953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954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955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956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957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958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959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960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0" name="Freeform 961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962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963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964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965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966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967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968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969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970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971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972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973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974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975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976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977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978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979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980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981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982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983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984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985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986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987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988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989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990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991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992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993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994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995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996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997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998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999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1000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1001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1002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1003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1004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1005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1006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1007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1008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1009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" name="Group 1010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42099" name="Freeform 1011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Freeform 1012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Freeform 1013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Freeform 1014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1015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1016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1017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1018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1019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1020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1021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1022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1023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1024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1025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026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027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028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1029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1030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031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032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033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1034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1035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1036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1037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1038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1039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040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1041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1042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1043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1044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1045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1046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1047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1048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1049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1050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1051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1052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1053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1054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1055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1056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1057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1058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1059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1060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1061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1062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1063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1064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1065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1066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1067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1068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1069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1070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1071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1072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073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1074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1075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076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077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078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079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080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081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082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083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1084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1085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086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087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1088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1089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1090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091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092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093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094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1095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1096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1097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1098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1099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1100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1101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1102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103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104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105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106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107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108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109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110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111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112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113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114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115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116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117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118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119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120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Freeform 1121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1122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1123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124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125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1126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1127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1128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1129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1130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1131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1132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1133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1134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1135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1136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1137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1138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1139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1140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1141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1142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1143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1144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1145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1146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1147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1148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1149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1150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1151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1152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1153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1154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1155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1156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1157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1158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1159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1160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1161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1162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1163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1164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1165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1166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1167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1168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1169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1170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1171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1172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1173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1174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1175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1176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1177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1178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1179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1180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1181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1182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1183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1184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1185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1186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1187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1188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1189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1190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1191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1192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1193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1194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1195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1196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1197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1198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1199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1200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1201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1202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1203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1204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1205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1206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1207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1208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1209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1210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99" name="Freeform 1211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212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213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214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215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216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217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218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219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220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221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222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223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224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225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226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227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228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229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230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231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232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233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234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235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236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237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238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239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240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241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242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243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244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245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246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47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248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249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250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251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252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253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254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255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256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257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258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259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260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261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262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263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264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265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266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267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268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269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270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271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272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273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274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275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276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277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278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279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280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281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282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283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284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285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286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287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288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289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290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291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292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293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294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295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296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297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298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299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300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301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302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303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304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305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306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308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309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310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2799" name="AutoShape 1311"/>
          <p:cNvSpPr>
            <a:spLocks noChangeArrowheads="1"/>
          </p:cNvSpPr>
          <p:nvPr/>
        </p:nvSpPr>
        <p:spPr bwMode="auto">
          <a:xfrm>
            <a:off x="2743200" y="762000"/>
            <a:ext cx="8737600" cy="2057400"/>
          </a:xfrm>
          <a:prstGeom prst="cloudCallout">
            <a:avLst>
              <a:gd name="adj1" fmla="val -55231"/>
              <a:gd name="adj2" fmla="val 60727"/>
            </a:avLst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>
            <a:solidFill>
              <a:srgbClr val="0000FF"/>
            </a:solidFill>
            <a:round/>
            <a:headEnd/>
            <a:tailEnd/>
          </a:ln>
          <a:effectLst/>
        </p:spPr>
        <p:txBody>
          <a:bodyPr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20000"/>
              </a:spcBef>
              <a:defRPr/>
            </a:pPr>
            <a:r>
              <a:rPr lang="en-US" altLang="en-US" sz="3200" b="1">
                <a:solidFill>
                  <a:srgbClr val="3333FF"/>
                </a:solidFill>
                <a:latin typeface="Times New Roman" pitchFamily="18" charset="0"/>
                <a:cs typeface="+mn-cs"/>
              </a:rPr>
              <a:t>Môi trường tự nhiên cung cấp cho con người những gì ?</a:t>
            </a:r>
          </a:p>
        </p:txBody>
      </p:sp>
      <p:sp>
        <p:nvSpPr>
          <p:cNvPr id="192800" name="Rectangle 1312"/>
          <p:cNvSpPr>
            <a:spLocks noChangeArrowheads="1"/>
          </p:cNvSpPr>
          <p:nvPr/>
        </p:nvSpPr>
        <p:spPr bwMode="auto">
          <a:xfrm>
            <a:off x="2969856" y="3300851"/>
            <a:ext cx="8439150" cy="21336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 eaLnBrk="1" hangingPunct="1">
              <a:spcBef>
                <a:spcPct val="20000"/>
              </a:spcBef>
              <a:defRPr/>
            </a:pP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Môi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trường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tự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nhiên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cung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cấp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cho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con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người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: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thức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ăn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,</a:t>
            </a:r>
          </a:p>
          <a:p>
            <a:pPr algn="just" eaLnBrk="1" hangingPunct="1">
              <a:spcBef>
                <a:spcPct val="20000"/>
              </a:spcBef>
              <a:defRPr/>
            </a:pP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nước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uống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,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khí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thở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,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nơi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ở,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nơi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làm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việc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,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khu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vui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chơi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</a:p>
          <a:p>
            <a:pPr algn="just" eaLnBrk="1" hangingPunct="1">
              <a:spcBef>
                <a:spcPct val="20000"/>
              </a:spcBef>
              <a:defRPr/>
            </a:pP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giải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trí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,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các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tài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nguyên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thiên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nhiên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phục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vụ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đời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sống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của</a:t>
            </a:r>
            <a:endParaRPr lang="en-US" altLang="en-US" sz="2800" b="1" dirty="0">
              <a:solidFill>
                <a:srgbClr val="800000"/>
              </a:solidFill>
              <a:latin typeface="Times New Roman" pitchFamily="18" charset="0"/>
              <a:cs typeface="+mn-cs"/>
            </a:endParaRPr>
          </a:p>
          <a:p>
            <a:pPr eaLnBrk="1" hangingPunct="1">
              <a:spcBef>
                <a:spcPct val="20000"/>
              </a:spcBef>
              <a:defRPr/>
            </a:pP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 con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+mn-cs"/>
              </a:rPr>
              <a:t>người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+mn-cs"/>
              </a:rPr>
              <a:t>. </a:t>
            </a:r>
          </a:p>
        </p:txBody>
      </p:sp>
      <p:sp>
        <p:nvSpPr>
          <p:cNvPr id="192801" name="Rectangle 1313"/>
          <p:cNvSpPr>
            <a:spLocks noGrp="1" noChangeArrowheads="1"/>
          </p:cNvSpPr>
          <p:nvPr>
            <p:ph type="subTitle" idx="1"/>
          </p:nvPr>
        </p:nvSpPr>
        <p:spPr>
          <a:xfrm>
            <a:off x="2880215" y="4118177"/>
            <a:ext cx="8534400" cy="530023"/>
          </a:xfrm>
        </p:spPr>
        <p:txBody>
          <a:bodyPr/>
          <a:lstStyle/>
          <a:p>
            <a:pPr eaLnBrk="1" hangingPunct="1"/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Môi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trường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tự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nhiên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nhận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lại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từ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con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người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các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chất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990000"/>
                </a:solidFill>
                <a:latin typeface="Times New Roman" pitchFamily="18" charset="0"/>
              </a:rPr>
              <a:t>thải</a:t>
            </a:r>
            <a:r>
              <a:rPr lang="en-US" altLang="en-US" b="1" dirty="0">
                <a:solidFill>
                  <a:srgbClr val="990000"/>
                </a:solidFill>
                <a:latin typeface="Times New Roman" pitchFamily="18" charset="0"/>
              </a:rPr>
              <a:t>.</a:t>
            </a:r>
          </a:p>
        </p:txBody>
      </p:sp>
      <p:sp>
        <p:nvSpPr>
          <p:cNvPr id="192802" name="AutoShape 1314"/>
          <p:cNvSpPr>
            <a:spLocks noChangeArrowheads="1"/>
          </p:cNvSpPr>
          <p:nvPr/>
        </p:nvSpPr>
        <p:spPr bwMode="auto">
          <a:xfrm>
            <a:off x="2743200" y="762000"/>
            <a:ext cx="8737600" cy="2057400"/>
          </a:xfrm>
          <a:prstGeom prst="cloudCallout">
            <a:avLst>
              <a:gd name="adj1" fmla="val -54796"/>
              <a:gd name="adj2" fmla="val 60185"/>
            </a:avLst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>
            <a:solidFill>
              <a:srgbClr val="0000FF"/>
            </a:solidFill>
            <a:round/>
            <a:headEnd/>
            <a:tailEnd/>
          </a:ln>
          <a:effectLst/>
        </p:spPr>
        <p:txBody>
          <a:bodyPr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20000"/>
              </a:spcBef>
              <a:defRPr/>
            </a:pP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Môi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trường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tự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nhiên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nhận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từ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con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người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những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altLang="en-US" sz="3200" b="1" dirty="0" err="1">
                <a:solidFill>
                  <a:srgbClr val="3333FF"/>
                </a:solidFill>
                <a:latin typeface="Times New Roman" pitchFamily="18" charset="0"/>
                <a:cs typeface="+mn-cs"/>
              </a:rPr>
              <a:t>gì</a:t>
            </a:r>
            <a:r>
              <a:rPr lang="en-US" altLang="en-US" sz="3200" b="1" dirty="0">
                <a:solidFill>
                  <a:srgbClr val="3333FF"/>
                </a:solidFill>
                <a:latin typeface="Times New Roman" pitchFamily="18" charset="0"/>
                <a:cs typeface="+mn-cs"/>
              </a:rPr>
              <a:t> ?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0D2F3B0C-EE41-46BD-8542-F656394D438E}"/>
              </a:ext>
            </a:extLst>
          </p:cNvPr>
          <p:cNvSpPr/>
          <p:nvPr/>
        </p:nvSpPr>
        <p:spPr>
          <a:xfrm>
            <a:off x="1723869" y="233082"/>
            <a:ext cx="3986649" cy="4051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vi-VN" dirty="0"/>
              <a:t>KHỞI ĐỘNG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192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2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927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" dur="500"/>
                                        <p:tgtEl>
                                          <p:spTgt spid="192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92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8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28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28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799" grpId="0" animBg="1"/>
      <p:bldP spid="192799" grpId="1" animBg="1"/>
      <p:bldP spid="192800" grpId="0"/>
      <p:bldP spid="192800" grpId="1"/>
      <p:bldP spid="192801" grpId="0" build="p"/>
      <p:bldP spid="192802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"/>
          <p:cNvGrpSpPr>
            <a:grpSpLocks/>
          </p:cNvGrpSpPr>
          <p:nvPr/>
        </p:nvGrpSpPr>
        <p:grpSpPr bwMode="auto">
          <a:xfrm rot="21331645" flipH="1">
            <a:off x="472008" y="2886664"/>
            <a:ext cx="2177574" cy="2841367"/>
            <a:chOff x="777" y="537"/>
            <a:chExt cx="1547" cy="2718"/>
          </a:xfrm>
        </p:grpSpPr>
        <p:sp>
          <p:nvSpPr>
            <p:cNvPr id="41992" name="Text Box 4"/>
            <p:cNvSpPr txBox="1">
              <a:spLocks noChangeArrowheads="1"/>
            </p:cNvSpPr>
            <p:nvPr/>
          </p:nvSpPr>
          <p:spPr bwMode="auto">
            <a:xfrm>
              <a:off x="1923" y="600"/>
              <a:ext cx="128" cy="2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1" hangingPunct="1"/>
              <a:endParaRPr lang="en-US" altLang="en-US" sz="2400"/>
            </a:p>
          </p:txBody>
        </p:sp>
        <p:grpSp>
          <p:nvGrpSpPr>
            <p:cNvPr id="3" name="Group 5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3099" name="Freeform 6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7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8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9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10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11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12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13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14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15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16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17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18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19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20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21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22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23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24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25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26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27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28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29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30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32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3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34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35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36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7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8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9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40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41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42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43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44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45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46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47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48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49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50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51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52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53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54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55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56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57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58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59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60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61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62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63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4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5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6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7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8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9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70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71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72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73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74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75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76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77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78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79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80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81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82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83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84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85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86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87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88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89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90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91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92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93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94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95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96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97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98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99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100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101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102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103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104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105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106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107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108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109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110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111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112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113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114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115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116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117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118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119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120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121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122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123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124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125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126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127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128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129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130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131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132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133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134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135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136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137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138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139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140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141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142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143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144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145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146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147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148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149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150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151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152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153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154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155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156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157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158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159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160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161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162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163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164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165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166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167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168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169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170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171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172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173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174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175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176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177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178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179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180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181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182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183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184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185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186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187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188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189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190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191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192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194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196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197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198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199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200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201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202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203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204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205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42899" name="Freeform 207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0" name="Freeform 208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1" name="Freeform 209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2" name="Freeform 210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3" name="Freeform 211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4" name="Freeform 212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5" name="Freeform 213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6" name="Freeform 214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7" name="Freeform 215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8" name="Freeform 216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09" name="Freeform 217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0" name="Freeform 218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1" name="Freeform 219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2" name="Freeform 220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3" name="Freeform 221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4" name="Freeform 222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5" name="Freeform 223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6" name="Freeform 224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7" name="Freeform 225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8" name="Freeform 226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19" name="Freeform 227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0" name="Freeform 228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1" name="Freeform 229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2" name="Freeform 230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3" name="Freeform 231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4" name="Freeform 232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5" name="Freeform 233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6" name="Freeform 234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7" name="Freeform 235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8" name="Freeform 236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29" name="Freeform 237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0" name="Freeform 238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1" name="Freeform 239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2" name="Freeform 240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3" name="Freeform 241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4" name="Freeform 242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5" name="Freeform 243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6" name="Freeform 244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7" name="Freeform 245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8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39" name="Freeform 247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0" name="Freeform 248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1" name="Freeform 249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2" name="Freeform 250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3" name="Freeform 251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4" name="Freeform 252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5" name="Freeform 253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6" name="Freeform 254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7" name="Freeform 255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8" name="Freeform 256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49" name="Freeform 257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0" name="Freeform 258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1" name="Freeform 259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2" name="Freeform 260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3" name="Freeform 261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4" name="Freeform 262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5" name="Freeform 263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6" name="Freeform 264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7" name="Freeform 265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8" name="Freeform 266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59" name="Freeform 267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0" name="Freeform 268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1" name="Freeform 269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2" name="Freeform 270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3" name="Freeform 271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4" name="Freeform 272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5" name="Freeform 273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6" name="Freeform 274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7" name="Freeform 275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8" name="Freeform 276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69" name="Freeform 277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0" name="Freeform 278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1" name="Freeform 279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2" name="Freeform 280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3" name="Freeform 281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4" name="Freeform 282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5" name="Freeform 283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6" name="Freeform 284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7" name="Freeform 285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8" name="Freeform 286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79" name="Freeform 287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0" name="Freeform 288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1" name="Freeform 289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2" name="Freeform 290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3" name="Freeform 291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4" name="Freeform 292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5" name="Freeform 293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6" name="Freeform 294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7" name="Freeform 295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8" name="Freeform 296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89" name="Freeform 297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0" name="Freeform 298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1" name="Freeform 299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2" name="Freeform 300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3" name="Freeform 301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4" name="Freeform 302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5" name="Freeform 303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6" name="Freeform 304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7" name="Freeform 305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8" name="Freeform 306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99" name="Freeform 307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0" name="Freeform 308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1" name="Freeform 309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2" name="Freeform 310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3" name="Freeform 311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4" name="Freeform 312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5" name="Freeform 313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6" name="Freeform 314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7" name="Freeform 315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8" name="Freeform 316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9" name="Freeform 317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0" name="Freeform 318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1" name="Freeform 319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2" name="Freeform 320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3" name="Freeform 321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4" name="Freeform 322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5" name="Freeform 323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6" name="Freeform 324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7" name="Freeform 325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8" name="Freeform 326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19" name="Freeform 327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0" name="Freeform 328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1" name="Freeform 329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2" name="Freeform 330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3" name="Freeform 331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4" name="Freeform 332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5" name="Freeform 333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6" name="Freeform 334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7" name="Freeform 335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8" name="Freeform 336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9" name="Freeform 337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0" name="Freeform 338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1" name="Freeform 339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2" name="Freeform 340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3" name="Freeform 341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4" name="Freeform 342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5" name="Freeform 343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6" name="Freeform 344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7" name="Freeform 345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8" name="Freeform 346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9" name="Freeform 347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0" name="Freeform 348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1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2" name="Freeform 350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3" name="Freeform 351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4" name="Freeform 352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5" name="Freeform 353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6" name="Freeform 354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7" name="Freeform 355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8" name="Freeform 356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49" name="Freeform 357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0" name="Freeform 358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1" name="Freeform 359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2" name="Freeform 360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3" name="Freeform 361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4" name="Freeform 362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5" name="Freeform 363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6" name="Freeform 364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7" name="Freeform 365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8" name="Freeform 366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9" name="Freeform 367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0" name="Freeform 368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1" name="Freeform 369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2" name="Freeform 370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3" name="Freeform 371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4" name="Freeform 372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6" name="Freeform 374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7" name="Freeform 375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376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377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378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379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380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3" name="Freeform 381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4" name="Freeform 382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5" name="Freeform 383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6" name="Freeform 384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7" name="Freeform 385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8" name="Freeform 386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9" name="Freeform 387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0" name="Freeform 388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1" name="Freeform 389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2" name="Freeform 390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391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392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Freeform 393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6" name="Freeform 394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395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396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Freeform 397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0" name="Freeform 398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Freeform 399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Freeform 400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401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402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403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404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405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406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" name="Group 407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42699" name="Freeform 408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0" name="Freeform 409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1" name="Freeform 410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2" name="Freeform 411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3" name="Freeform 412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4" name="Freeform 413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5" name="Freeform 414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6" name="Freeform 415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7" name="Freeform 416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8" name="Freeform 417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09" name="Freeform 418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0" name="Freeform 419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1" name="Freeform 420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2" name="Freeform 421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3" name="Freeform 422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4" name="Freeform 423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5" name="Freeform 424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6" name="Freeform 425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7" name="Freeform 426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8" name="Freeform 427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19" name="Freeform 428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0" name="Freeform 429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1" name="Freeform 430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2" name="Freeform 431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3" name="Freeform 432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4" name="Freeform 433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5" name="Freeform 434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6" name="Freeform 435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7" name="Freeform 436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8" name="Freeform 437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29" name="Freeform 438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0" name="Freeform 439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1" name="Freeform 440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2" name="Freeform 441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3" name="Freeform 442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4" name="Freeform 443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5" name="Freeform 444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6" name="Freeform 445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7" name="Freeform 446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8" name="Freeform 447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39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0" name="Freeform 449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1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2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3" name="Freeform 452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4" name="Freeform 453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5" name="Freeform 454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6" name="Freeform 455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7" name="Freeform 456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8" name="Freeform 457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49" name="Freeform 458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0" name="Freeform 459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1" name="Freeform 460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2" name="Freeform 461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3" name="Freeform 462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4" name="Freeform 463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5" name="Freeform 464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6" name="Freeform 465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7" name="Freeform 466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8" name="Freeform 467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59" name="Freeform 468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0" name="Freeform 469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1" name="Freeform 470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2" name="Freeform 471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3" name="Freeform 472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4" name="Freeform 473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5" name="Freeform 474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6" name="Freeform 475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7" name="Freeform 476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8" name="Freeform 477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69" name="Freeform 478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0" name="Freeform 479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1" name="Freeform 480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2" name="Freeform 481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3" name="Freeform 482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4" name="Freeform 483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5" name="Freeform 484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6" name="Freeform 485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7" name="Freeform 486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8" name="Freeform 487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79" name="Freeform 488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0" name="Freeform 489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1" name="Freeform 490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2" name="Freeform 491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3" name="Freeform 492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4" name="Freeform 493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5" name="Freeform 494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6" name="Freeform 495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7" name="Freeform 496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8" name="Freeform 497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89" name="Freeform 498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0" name="Freeform 499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1" name="Freeform 500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2" name="Freeform 501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3" name="Freeform 502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4" name="Freeform 503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5" name="Freeform 504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6" name="Freeform 505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7" name="Freeform 506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8" name="Freeform 507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99" name="Freeform 508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0" name="Freeform 509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1" name="Freeform 510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2" name="Freeform 511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3" name="Freeform 512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4" name="Freeform 513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5" name="Freeform 514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6" name="Freeform 515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" name="Freeform 516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8" name="Freeform 517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9" name="Freeform 518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0" name="Freeform 519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" name="Freeform 520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2" name="Freeform 521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3" name="Freeform 522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4" name="Freeform 523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5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6" name="Freeform 525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7" name="Freeform 526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8" name="Freeform 527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9" name="Freeform 528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0" name="Freeform 529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1" name="Freeform 530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2" name="Freeform 531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3" name="Freeform 532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4" name="Freeform 533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5" name="Freeform 534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6" name="Freeform 535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7" name="Freeform 536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8" name="Freeform 537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29" name="Freeform 538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0" name="Freeform 539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1" name="Freeform 540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2" name="Freeform 541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3" name="Freeform 542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4" name="Freeform 543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5" name="Freeform 544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6" name="Freeform 545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7" name="Freeform 546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8" name="Freeform 547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39" name="Freeform 548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0" name="Freeform 549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1" name="Freeform 550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2" name="Freeform 551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3" name="Freeform 552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4" name="Freeform 553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5" name="Freeform 554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6" name="Freeform 555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7" name="Freeform 556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8" name="Freeform 557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49" name="Freeform 558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0" name="Freeform 559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1" name="Freeform 560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2" name="Freeform 561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3" name="Freeform 562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4" name="Freeform 563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5" name="Freeform 564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6" name="Freeform 565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7" name="Freeform 566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8" name="Freeform 567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59" name="Freeform 568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0" name="Freeform 569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1" name="Freeform 570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2" name="Freeform 571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3" name="Freeform 572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4" name="Freeform 573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5" name="Freeform 574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6" name="Freeform 575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7" name="Freeform 576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8" name="Freeform 577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69" name="Freeform 578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0" name="Freeform 579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1" name="Freeform 580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2" name="Freeform 581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3" name="Freeform 582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4" name="Freeform 583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5" name="Freeform 584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6" name="Freeform 585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7" name="Freeform 586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8" name="Freeform 587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79" name="Freeform 588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0" name="Freeform 589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1" name="Freeform 590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2" name="Freeform 591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3" name="Freeform 592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4" name="Freeform 593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5" name="Freeform 594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6" name="Freeform 595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7" name="Freeform 596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8" name="Freeform 597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89" name="Freeform 598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0" name="Freeform 599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1" name="Freeform 600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2" name="Freeform 601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3" name="Freeform 602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4" name="Freeform 603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5" name="Freeform 604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6" name="Freeform 605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7" name="Freeform 606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98" name="Freeform 607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" name="Group 608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42499" name="Freeform 609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610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611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612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613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614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615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616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617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18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19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20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21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22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23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624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625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626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627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628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629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630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631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632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633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634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635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636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637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638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639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640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641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642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643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644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645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646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647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648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649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650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651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652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653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654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655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656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657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658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659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660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661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662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663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664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665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666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667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668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669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670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671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672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673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674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675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676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677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678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679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680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681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682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683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684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685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686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687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688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689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690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691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692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693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694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695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696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697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698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699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700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701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702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703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704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705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706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707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708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709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710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711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712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713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714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715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716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717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718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719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720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721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722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723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724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725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726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727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728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729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730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731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732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733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734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735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736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737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738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739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740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741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742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743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744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745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746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747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748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749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750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751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752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753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754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755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756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757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758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759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0" name="Freeform 760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1" name="Freeform 761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2" name="Freeform 762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3" name="Freeform 763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4" name="Freeform 764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5" name="Freeform 765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6" name="Freeform 766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7" name="Freeform 767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8" name="Freeform 768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9" name="Freeform 769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0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1" name="Freeform 771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2" name="Freeform 772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3" name="Freeform 773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4" name="Freeform 774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5" name="Freeform 775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6" name="Freeform 776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7" name="Freeform 777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8" name="Freeform 778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69" name="Freeform 779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0" name="Freeform 780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1" name="Freeform 781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2" name="Freeform 782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3" name="Freeform 783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4" name="Freeform 784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5" name="Freeform 785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6" name="Freeform 786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7" name="Freeform 787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8" name="Freeform 788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79" name="Freeform 789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0" name="Freeform 790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1" name="Freeform 791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2" name="Freeform 792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3" name="Freeform 793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4" name="Freeform 794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5" name="Freeform 795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6" name="Freeform 796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7" name="Freeform 797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8" name="Freeform 798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89" name="Freeform 799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0" name="Freeform 800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1" name="Freeform 801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2" name="Freeform 802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3" name="Freeform 803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4" name="Freeform 804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5" name="Freeform 805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6" name="Freeform 806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7" name="Freeform 807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98" name="Freeform 808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" name="Group 809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42299" name="Freeform 810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811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812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813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814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815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816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817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819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820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821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822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823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824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825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826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827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828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829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830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831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832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833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834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835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836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837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838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839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840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841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842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843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844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845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846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847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848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849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850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851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852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853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854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855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856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857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858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859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860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861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862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863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864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865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866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867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868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869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870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871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872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873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874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875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876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877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878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879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880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881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882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883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884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885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886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887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888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889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890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891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892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893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894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895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896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897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898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899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900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0" name="Freeform 901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1" name="Freeform 902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2" name="Freeform 903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3" name="Freeform 904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4" name="Freeform 905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5" name="Freeform 906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6" name="Freeform 907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7" name="Freeform 908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8" name="Freeform 909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99" name="Freeform 910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0" name="Freeform 911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1" name="Freeform 912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2" name="Freeform 913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3" name="Freeform 914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4" name="Freeform 915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5" name="Freeform 916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6" name="Freeform 917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7" name="Freeform 918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8" name="Freeform 919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09" name="Freeform 920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0" name="Freeform 921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922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923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924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925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926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927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928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929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930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931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932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Freeform 933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934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935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936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937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938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939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940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941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942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943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944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Freeform 945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946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947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948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949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Freeform 950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951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952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953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954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955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956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957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958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959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960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0" name="Freeform 961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962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963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964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965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966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967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968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969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970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971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972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973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974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975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976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977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978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979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980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981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982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983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984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985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986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987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988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989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990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991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992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993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994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995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996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997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998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999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1000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1001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1002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1003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1004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1005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1006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1007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1008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1009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" name="Group 1010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42099" name="Freeform 1011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Freeform 1012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Freeform 1013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Freeform 1014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1015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1016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1017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1018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1019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1020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Freeform 1021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1022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1023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1024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1025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026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027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028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Freeform 1029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Freeform 1030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031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032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033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Freeform 1034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Freeform 1035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Freeform 1036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Freeform 1037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Freeform 1038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Freeform 1039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040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1041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1042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1043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1044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Freeform 1045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Freeform 1046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1047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1048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1049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1050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1051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1052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1053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1054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1055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1056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1057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1058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1059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1060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1061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1062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1063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1064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1065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1066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1067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1068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1069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1070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1071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1072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073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1074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1075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076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077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078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079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080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081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082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083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1084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1085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086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087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1088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1089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1090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091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092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093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094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Freeform 1095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Freeform 1096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1097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1098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1099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1100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1101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1102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1103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1104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1105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1106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1107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1108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1109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1110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1111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1112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1113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1114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1115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1116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1117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1118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1119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1120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Freeform 1121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1122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1123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124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125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1126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1127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1128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1129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1130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1131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1132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1133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1134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1135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1136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1137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1138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1139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1140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1141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1142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1143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1144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1145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1146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1147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1148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1149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1150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1151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1152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1153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1154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1155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1156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1157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1158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1159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1160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1161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1162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1163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1164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1165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1166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1167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1168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1169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1170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1171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1172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1173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1174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1175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1176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1177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1178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1179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1180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1181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1182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1183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1184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1185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1186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1187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1188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1189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1190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1191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1192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1193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1194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1195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1196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1197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1198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1199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1200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1201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1202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1203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1204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1205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1206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1207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1208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1209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1210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99" name="Freeform 1211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212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213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214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215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216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217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218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219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220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221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222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223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224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225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226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227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228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229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230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231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232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233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234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235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236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237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238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239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240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241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242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243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244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245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246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47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248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249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250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251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252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253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254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255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256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257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258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259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260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261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262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263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264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265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266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267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268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269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270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271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272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273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274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275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276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277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278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279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280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281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282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283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284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285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286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287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288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289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290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291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292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293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294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295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296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297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298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299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300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301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302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303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304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305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306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308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309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310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2799" name="AutoShape 1311"/>
          <p:cNvSpPr>
            <a:spLocks noChangeArrowheads="1"/>
          </p:cNvSpPr>
          <p:nvPr/>
        </p:nvSpPr>
        <p:spPr bwMode="auto">
          <a:xfrm>
            <a:off x="2743200" y="498764"/>
            <a:ext cx="8737600" cy="2320636"/>
          </a:xfrm>
          <a:prstGeom prst="cloudCallout">
            <a:avLst>
              <a:gd name="adj1" fmla="val -55231"/>
              <a:gd name="adj2" fmla="val 60727"/>
            </a:avLst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>
            <a:solidFill>
              <a:srgbClr val="0000FF"/>
            </a:solidFill>
            <a:round/>
            <a:headEnd/>
            <a:tailEnd/>
          </a:ln>
          <a:effectLst/>
        </p:spPr>
        <p:txBody>
          <a:bodyPr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spcBef>
                <a:spcPct val="20000"/>
              </a:spcBef>
            </a:pP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Điều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gì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sẽ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xảy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ra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nếu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con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tài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nguyên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thiên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nhiên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cách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bừa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bãi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thải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ra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môi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trường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chất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độc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hại</a:t>
            </a:r>
            <a:r>
              <a:rPr lang="en-US" altLang="en-US" sz="2800" b="1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?</a:t>
            </a:r>
          </a:p>
        </p:txBody>
      </p:sp>
      <p:sp>
        <p:nvSpPr>
          <p:cNvPr id="192800" name="Rectangle 1312"/>
          <p:cNvSpPr>
            <a:spLocks noChangeArrowheads="1"/>
          </p:cNvSpPr>
          <p:nvPr/>
        </p:nvSpPr>
        <p:spPr bwMode="auto">
          <a:xfrm>
            <a:off x="2643188" y="3581400"/>
            <a:ext cx="9258300" cy="213360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>
              <a:spcBef>
                <a:spcPct val="20000"/>
              </a:spcBef>
              <a:defRPr/>
            </a:pP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Nếu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con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người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khai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thác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tài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nguyên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thiên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nhiên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một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cách</a:t>
            </a:r>
            <a:endParaRPr lang="en-US" altLang="en-US" sz="2800" b="1" dirty="0">
              <a:solidFill>
                <a:srgbClr val="0000CC"/>
              </a:solidFill>
              <a:latin typeface="Times New Roman" pitchFamily="18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bừa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bãi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và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thải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ra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môi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trường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nhiều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chất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độc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hại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sẽ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làm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cho</a:t>
            </a:r>
            <a:endParaRPr lang="en-US" altLang="en-US" sz="2800" b="1" dirty="0">
              <a:solidFill>
                <a:srgbClr val="0000CC"/>
              </a:solidFill>
              <a:latin typeface="Times New Roman" pitchFamily="18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tài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nguyên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thiên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nhiên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bị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cạn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kiệt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,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môi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trường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bị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ô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nhiễm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và</a:t>
            </a:r>
            <a:endParaRPr lang="en-US" altLang="en-US" sz="2800" b="1" dirty="0">
              <a:solidFill>
                <a:srgbClr val="0000CC"/>
              </a:solidFill>
              <a:latin typeface="Times New Roman" pitchFamily="18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bị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phá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CC"/>
                </a:solidFill>
                <a:latin typeface="Times New Roman" pitchFamily="18" charset="0"/>
              </a:rPr>
              <a:t>huỷ</a:t>
            </a:r>
            <a:r>
              <a:rPr lang="en-US" altLang="en-US" sz="2800" b="1" dirty="0">
                <a:solidFill>
                  <a:srgbClr val="0000CC"/>
                </a:solidFill>
                <a:latin typeface="Times New Roman" pitchFamily="18" charset="0"/>
              </a:rPr>
              <a:t>, …</a:t>
            </a:r>
            <a:endParaRPr lang="en-US" altLang="en-US" sz="2800" b="1" dirty="0">
              <a:solidFill>
                <a:srgbClr val="800000"/>
              </a:solidFill>
              <a:latin typeface="Times New Roman" pitchFamily="18" charset="0"/>
              <a:cs typeface="+mn-cs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192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2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927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" dur="500"/>
                                        <p:tgtEl>
                                          <p:spTgt spid="192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799" grpId="0" animBg="1"/>
      <p:bldP spid="192799" grpId="1" animBg="1"/>
      <p:bldP spid="192800" grpId="0"/>
      <p:bldP spid="192800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21-keo%20taituong"/>
          <p:cNvPicPr>
            <a:picLocks noGrp="1" noChangeAspect="1" noChangeArrowheads="1"/>
          </p:cNvPicPr>
          <p:nvPr>
            <p:ph type="body" idx="1"/>
          </p:nvPr>
        </p:nvPicPr>
        <p:blipFill>
          <a:blip r:embed="rId2"/>
          <a:srcRect/>
          <a:stretch>
            <a:fillRect/>
          </a:stretch>
        </p:blipFill>
        <p:spPr>
          <a:xfrm>
            <a:off x="0" y="0"/>
            <a:ext cx="12192000" cy="6858000"/>
          </a:xfrm>
          <a:noFill/>
        </p:spPr>
      </p:pic>
      <p:pic>
        <p:nvPicPr>
          <p:cNvPr id="193540" name="Picture 4" descr="1238997614-CB_Rung-cay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0"/>
            <a:ext cx="12395200" cy="701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3543" name="Picture 7" descr="Picture4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0"/>
            <a:ext cx="12496800" cy="708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93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193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3" name="AutoShape 5"/>
          <p:cNvSpPr>
            <a:spLocks noChangeArrowheads="1"/>
          </p:cNvSpPr>
          <p:nvPr/>
        </p:nvSpPr>
        <p:spPr bwMode="auto">
          <a:xfrm>
            <a:off x="1117600" y="914400"/>
            <a:ext cx="10261600" cy="1752600"/>
          </a:xfrm>
          <a:prstGeom prst="roundRect">
            <a:avLst>
              <a:gd name="adj" fmla="val 16667"/>
            </a:avLst>
          </a:prstGeom>
          <a:noFill/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eaLnBrk="1" hangingPunct="1"/>
            <a:r>
              <a:rPr lang="en-US" altLang="en-US" sz="2800">
                <a:latin typeface="Times New Roman" pitchFamily="18" charset="0"/>
              </a:rPr>
              <a:t>- Rừng cho ta những gì?</a:t>
            </a:r>
          </a:p>
          <a:p>
            <a:pPr eaLnBrk="1" hangingPunct="1"/>
            <a:endParaRPr lang="en-US" altLang="en-US" sz="2800">
              <a:latin typeface="Times New Roman" pitchFamily="18" charset="0"/>
            </a:endParaRPr>
          </a:p>
          <a:p>
            <a:pPr eaLnBrk="1" hangingPunct="1"/>
            <a:endParaRPr lang="en-US" altLang="en-US" sz="2800">
              <a:latin typeface="Times New Roman" pitchFamily="18" charset="0"/>
            </a:endParaRPr>
          </a:p>
        </p:txBody>
      </p:sp>
      <p:sp>
        <p:nvSpPr>
          <p:cNvPr id="237574" name="AutoShape 6"/>
          <p:cNvSpPr>
            <a:spLocks noChangeArrowheads="1"/>
          </p:cNvSpPr>
          <p:nvPr/>
        </p:nvSpPr>
        <p:spPr bwMode="auto">
          <a:xfrm>
            <a:off x="1117600" y="1524000"/>
            <a:ext cx="10261600" cy="1005840"/>
          </a:xfrm>
          <a:prstGeom prst="roundRect">
            <a:avLst>
              <a:gd name="adj" fmla="val 16667"/>
            </a:avLst>
          </a:prstGeom>
          <a:noFill/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eaLnBrk="1" hangingPunct="1"/>
            <a:r>
              <a:rPr lang="en-US" altLang="en-US" sz="2800" dirty="0">
                <a:latin typeface="Times New Roman" pitchFamily="18" charset="0"/>
              </a:rPr>
              <a:t>- </a:t>
            </a:r>
            <a:r>
              <a:rPr lang="en-US" altLang="en-US" sz="2800" dirty="0" err="1">
                <a:latin typeface="Times New Roman" pitchFamily="18" charset="0"/>
              </a:rPr>
              <a:t>Em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có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biết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những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hoạt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động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nào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của</a:t>
            </a:r>
            <a:r>
              <a:rPr lang="en-US" altLang="en-US" sz="2800" dirty="0">
                <a:latin typeface="Times New Roman" pitchFamily="18" charset="0"/>
              </a:rPr>
              <a:t> con </a:t>
            </a:r>
            <a:r>
              <a:rPr lang="en-US" altLang="en-US" sz="2800" dirty="0" err="1">
                <a:latin typeface="Times New Roman" pitchFamily="18" charset="0"/>
              </a:rPr>
              <a:t>người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gắn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liền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với</a:t>
            </a:r>
            <a:r>
              <a:rPr lang="en-US" altLang="en-US" sz="2800" dirty="0">
                <a:latin typeface="Times New Roman" pitchFamily="18" charset="0"/>
              </a:rPr>
              <a:t> </a:t>
            </a:r>
            <a:r>
              <a:rPr lang="en-US" altLang="en-US" sz="2800" dirty="0" err="1">
                <a:latin typeface="Times New Roman" pitchFamily="18" charset="0"/>
              </a:rPr>
              <a:t>rừng</a:t>
            </a:r>
            <a:r>
              <a:rPr lang="en-US" altLang="en-US" sz="2800" dirty="0">
                <a:latin typeface="Times New Roman" pitchFamily="18" charset="0"/>
              </a:rPr>
              <a:t>?</a:t>
            </a:r>
          </a:p>
        </p:txBody>
      </p:sp>
      <p:sp>
        <p:nvSpPr>
          <p:cNvPr id="237576" name="Rectangle 8"/>
          <p:cNvSpPr>
            <a:spLocks noChangeArrowheads="1"/>
          </p:cNvSpPr>
          <p:nvPr/>
        </p:nvSpPr>
        <p:spPr bwMode="auto">
          <a:xfrm>
            <a:off x="406400" y="1752600"/>
            <a:ext cx="11176000" cy="198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just" eaLnBrk="1" hangingPunct="1"/>
            <a:r>
              <a:rPr lang="en-US" altLang="en-US" dirty="0"/>
              <a:t>         </a:t>
            </a:r>
            <a:r>
              <a:rPr lang="en-US" altLang="en-US" dirty="0">
                <a:solidFill>
                  <a:srgbClr val="660066"/>
                </a:solidFill>
              </a:rPr>
              <a:t>*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Người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lấy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củi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trên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rừng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làm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nương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rẫy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trên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núi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rừng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hái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nấm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trên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rừng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</a:t>
            </a:r>
          </a:p>
          <a:p>
            <a:pPr eaLnBrk="1" hangingPunct="1"/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tìm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động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vật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cây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thuốc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lá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thuốc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lấy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gỗ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tìm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khoáng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sản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…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trên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núi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660066"/>
                </a:solidFill>
                <a:latin typeface="Times New Roman" pitchFamily="18" charset="0"/>
              </a:rPr>
              <a:t>rừng</a:t>
            </a:r>
            <a:r>
              <a:rPr lang="en-US" altLang="en-US" sz="2800" dirty="0">
                <a:solidFill>
                  <a:srgbClr val="660066"/>
                </a:solidFill>
                <a:latin typeface="Times New Roman" pitchFamily="18" charset="0"/>
              </a:rPr>
              <a:t>.</a:t>
            </a:r>
          </a:p>
        </p:txBody>
      </p:sp>
      <p:sp>
        <p:nvSpPr>
          <p:cNvPr id="6150" name="Rectangle 15"/>
          <p:cNvSpPr>
            <a:spLocks noChangeArrowheads="1"/>
          </p:cNvSpPr>
          <p:nvPr/>
        </p:nvSpPr>
        <p:spPr bwMode="auto">
          <a:xfrm>
            <a:off x="3556000" y="457200"/>
            <a:ext cx="49784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/>
            <a:r>
              <a:rPr lang="en-US" altLang="en-US" sz="2400" b="1" u="sng">
                <a:solidFill>
                  <a:srgbClr val="0000FF"/>
                </a:solidFill>
                <a:latin typeface="Times New Roman" pitchFamily="18" charset="0"/>
              </a:rPr>
              <a:t>KHÁM PHÁ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37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37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" dur="500"/>
                                        <p:tgtEl>
                                          <p:spTgt spid="2375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" dur="500"/>
                                        <p:tgtEl>
                                          <p:spTgt spid="2375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" dur="2000"/>
                                        <p:tgtEl>
                                          <p:spTgt spid="237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3" grpId="0"/>
      <p:bldP spid="237573" grpId="1"/>
      <p:bldP spid="237574" grpId="0"/>
      <p:bldP spid="237574" grpId="1"/>
      <p:bldP spid="237576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 descr="C:\Users\Admin\Downloads\bang-xanh-1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0"/>
            <a:ext cx="12399818" cy="6858000"/>
          </a:xfrm>
          <a:prstGeom prst="rect">
            <a:avLst/>
          </a:prstGeom>
          <a:noFill/>
        </p:spPr>
      </p:pic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1112520" y="1200153"/>
            <a:ext cx="10622280" cy="1253487"/>
          </a:xfrm>
          <a:prstGeom prst="rect">
            <a:avLst/>
          </a:prstGeom>
        </p:spPr>
        <p:txBody>
          <a:bodyPr/>
          <a:lstStyle/>
          <a:p>
            <a:pPr marL="228600" lvl="0" indent="-228600" algn="ctr">
              <a:lnSpc>
                <a:spcPct val="90000"/>
              </a:lnSpc>
              <a:spcBef>
                <a:spcPts val="1000"/>
              </a:spcBef>
            </a:pPr>
            <a:r>
              <a:rPr lang="en-US" sz="3200" b="1" u="sng" dirty="0" err="1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Khoa</a:t>
            </a:r>
            <a:r>
              <a:rPr lang="en-US" sz="3200" b="1" u="sng" dirty="0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 </a:t>
            </a:r>
            <a:r>
              <a:rPr lang="en-US" sz="3200" b="1" u="sng" dirty="0" err="1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học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  <a:cs typeface="Times New Roman" panose="02020603050405020304" pitchFamily="18" charset="0"/>
              </a:rPr>
              <a:t> </a:t>
            </a:r>
          </a:p>
          <a:p>
            <a:pPr marL="228600" lvl="0" indent="-228600" algn="ctr">
              <a:lnSpc>
                <a:spcPct val="90000"/>
              </a:lnSpc>
              <a:spcBef>
                <a:spcPts val="1000"/>
              </a:spcBef>
            </a:pPr>
            <a:r>
              <a:rPr lang="en-US" altLang="vi-VN" sz="3200" b="1" u="sng" dirty="0" err="1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Tiết</a:t>
            </a:r>
            <a:r>
              <a:rPr lang="en-US" altLang="vi-VN" sz="3200" b="1" u="sng" dirty="0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 56</a:t>
            </a:r>
            <a:r>
              <a:rPr lang="en-US" altLang="vi-VN" sz="3200" b="1" dirty="0">
                <a:solidFill>
                  <a:srgbClr val="FFC000"/>
                </a:solidFill>
                <a:latin typeface="HP001 5H" panose="020B0603050302020204" pitchFamily="34" charset="0"/>
                <a:ea typeface="HP001 5Ha" pitchFamily="34" charset="-127"/>
                <a:cs typeface="HP001 5H" panose="020B0603050302020204" pitchFamily="34" charset="0"/>
              </a:rPr>
              <a:t>: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Tác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động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của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con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người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đến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môi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trường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HP001 4 hàng" charset="-93"/>
              </a:rPr>
              <a:t>              </a:t>
            </a:r>
          </a:p>
        </p:txBody>
      </p:sp>
      <p:sp>
        <p:nvSpPr>
          <p:cNvPr id="5" name="TextBox 4"/>
          <p:cNvSpPr txBox="1">
            <a:spLocks noChangeArrowheads="1"/>
          </p:cNvSpPr>
          <p:nvPr/>
        </p:nvSpPr>
        <p:spPr bwMode="auto">
          <a:xfrm>
            <a:off x="1057275" y="2621280"/>
            <a:ext cx="1069276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  <a:buFontTx/>
              <a:buAutoNum type="arabicPeriod"/>
            </a:pP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Những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nguyên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nhân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dẫn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đến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việc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rừng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bị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tàn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HP001 4 hàng" charset="-93"/>
              </a:rPr>
              <a:t>phá</a:t>
            </a:r>
            <a:r>
              <a:rPr lang="en-US" sz="3200" b="1" dirty="0">
                <a:solidFill>
                  <a:schemeClr val="bg1"/>
                </a:solidFill>
                <a:latin typeface="HP001 4 hàng" charset="-93"/>
              </a:rPr>
              <a:t>:</a:t>
            </a:r>
            <a:r>
              <a:rPr lang="en-US" altLang="en-US" sz="3200" b="1" dirty="0">
                <a:solidFill>
                  <a:schemeClr val="bg1"/>
                </a:solidFill>
                <a:latin typeface="HP001 4 hàng" charset="-93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4"/>
          <p:cNvSpPr>
            <a:spLocks noChangeArrowheads="1"/>
          </p:cNvSpPr>
          <p:nvPr/>
        </p:nvSpPr>
        <p:spPr bwMode="auto">
          <a:xfrm>
            <a:off x="942109" y="1662546"/>
            <a:ext cx="10654145" cy="2802774"/>
          </a:xfrm>
          <a:prstGeom prst="flowChartAlternateProcess">
            <a:avLst/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 algn="ctr">
            <a:solidFill>
              <a:schemeClr val="bg2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20000"/>
              </a:spcBef>
              <a:defRPr/>
            </a:pPr>
            <a:r>
              <a:rPr lang="en-US" altLang="en-US" sz="3200" b="1" dirty="0">
                <a:solidFill>
                  <a:srgbClr val="0000FF"/>
                </a:solidFill>
                <a:latin typeface="Times New Roman" pitchFamily="18" charset="0"/>
                <a:cs typeface="+mn-cs"/>
              </a:rPr>
              <a:t>   </a:t>
            </a:r>
          </a:p>
          <a:p>
            <a:r>
              <a:rPr lang="en-US" altLang="en-US" sz="3200" b="1" dirty="0">
                <a:solidFill>
                  <a:srgbClr val="0000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Quan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sát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SGK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trả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lời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câu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hỏi</a:t>
            </a:r>
            <a:r>
              <a:rPr lang="en-US" sz="32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-  Con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gì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?</a:t>
            </a:r>
          </a:p>
          <a:p>
            <a:pPr>
              <a:buFontTx/>
              <a:buChar char="-"/>
            </a:pP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Em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hãy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nêu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từng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minh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họa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SGK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- 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Nêu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nguyên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khác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khiến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?</a:t>
            </a:r>
            <a:endParaRPr lang="en-US" altLang="en-US" sz="2800" b="1" dirty="0">
              <a:solidFill>
                <a:srgbClr val="0066FF"/>
              </a:solidFill>
              <a:latin typeface="Times New Roman" pitchFamily="18" charset="0"/>
              <a:cs typeface="+mn-cs"/>
            </a:endParaRPr>
          </a:p>
          <a:p>
            <a:pPr eaLnBrk="1" hangingPunct="1">
              <a:spcBef>
                <a:spcPct val="20000"/>
              </a:spcBef>
              <a:defRPr/>
            </a:pPr>
            <a:endParaRPr lang="en-US" altLang="en-US" sz="2800" b="1" dirty="0">
              <a:solidFill>
                <a:srgbClr val="0066FF"/>
              </a:solidFill>
              <a:latin typeface="Times New Roman" pitchFamily="18" charset="0"/>
              <a:cs typeface="+mn-cs"/>
            </a:endParaRPr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1057275" y="955360"/>
            <a:ext cx="1002220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1.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nguyên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dẫn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:</a:t>
            </a:r>
            <a:r>
              <a:rPr lang="en-US" altLang="en-US" sz="32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571" name="Picture 3" descr="Untitled-6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0" y="381000"/>
            <a:ext cx="975360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572" name="Picture 4" descr="Untitled-5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800" y="3505200"/>
            <a:ext cx="34544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573" name="Picture 5" descr="Untitled-9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3556000" y="3429000"/>
            <a:ext cx="41656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9574" name="Text Box 6"/>
          <p:cNvSpPr txBox="1">
            <a:spLocks noChangeArrowheads="1"/>
          </p:cNvSpPr>
          <p:nvPr/>
        </p:nvSpPr>
        <p:spPr bwMode="auto">
          <a:xfrm>
            <a:off x="4267200" y="2819400"/>
            <a:ext cx="2844800" cy="528638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b="1" dirty="0">
                <a:latin typeface=".VnTime" pitchFamily="34" charset="0"/>
              </a:rPr>
              <a:t>      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</a:t>
            </a:r>
          </a:p>
        </p:txBody>
      </p:sp>
      <p:sp>
        <p:nvSpPr>
          <p:cNvPr id="109575" name="Text Box 7"/>
          <p:cNvSpPr txBox="1">
            <a:spLocks noChangeArrowheads="1"/>
          </p:cNvSpPr>
          <p:nvPr/>
        </p:nvSpPr>
        <p:spPr bwMode="auto">
          <a:xfrm>
            <a:off x="609600" y="6329364"/>
            <a:ext cx="2336800" cy="528637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2</a:t>
            </a:r>
          </a:p>
        </p:txBody>
      </p:sp>
      <p:sp>
        <p:nvSpPr>
          <p:cNvPr id="109576" name="Text Box 8"/>
          <p:cNvSpPr txBox="1">
            <a:spLocks noChangeArrowheads="1"/>
          </p:cNvSpPr>
          <p:nvPr/>
        </p:nvSpPr>
        <p:spPr bwMode="auto">
          <a:xfrm>
            <a:off x="4673600" y="6329364"/>
            <a:ext cx="1930400" cy="528637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</a:t>
            </a:r>
          </a:p>
        </p:txBody>
      </p:sp>
      <p:pic>
        <p:nvPicPr>
          <p:cNvPr id="109583" name="Picture 15" descr="Untitled-2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7620000" y="3505200"/>
            <a:ext cx="4572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9584" name="Text Box 16"/>
          <p:cNvSpPr txBox="1">
            <a:spLocks noChangeArrowheads="1"/>
          </p:cNvSpPr>
          <p:nvPr/>
        </p:nvSpPr>
        <p:spPr bwMode="auto">
          <a:xfrm>
            <a:off x="8552329" y="6136481"/>
            <a:ext cx="2946400" cy="528637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</a:t>
            </a:r>
          </a:p>
        </p:txBody>
      </p:sp>
      <p:sp>
        <p:nvSpPr>
          <p:cNvPr id="10250" name="Rectangle 17"/>
          <p:cNvSpPr>
            <a:spLocks noChangeArrowheads="1"/>
          </p:cNvSpPr>
          <p:nvPr/>
        </p:nvSpPr>
        <p:spPr bwMode="auto">
          <a:xfrm>
            <a:off x="228600" y="47626"/>
            <a:ext cx="119634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en-US" alt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Em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hãy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nêu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từng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họa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4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109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" dur="2000"/>
                                        <p:tgtEl>
                                          <p:spTgt spid="109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3" dur="2000"/>
                                        <p:tgtEl>
                                          <p:spTgt spid="109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6" dur="2000"/>
                                        <p:tgtEl>
                                          <p:spTgt spid="109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109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09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" dur="2000"/>
                                        <p:tgtEl>
                                          <p:spTgt spid="109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" dur="2000"/>
                                        <p:tgtEl>
                                          <p:spTgt spid="109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74" grpId="0" animBg="1"/>
      <p:bldP spid="109575" grpId="0" animBg="1"/>
      <p:bldP spid="109576" grpId="0" animBg="1"/>
      <p:bldP spid="10958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203200" y="0"/>
            <a:ext cx="12192000" cy="6858000"/>
            <a:chOff x="0" y="192"/>
            <a:chExt cx="5760" cy="3936"/>
          </a:xfrm>
        </p:grpSpPr>
        <p:grpSp>
          <p:nvGrpSpPr>
            <p:cNvPr id="3" name="Group 6"/>
            <p:cNvGrpSpPr>
              <a:grpSpLocks/>
            </p:cNvGrpSpPr>
            <p:nvPr/>
          </p:nvGrpSpPr>
          <p:grpSpPr bwMode="auto">
            <a:xfrm>
              <a:off x="0" y="336"/>
              <a:ext cx="5760" cy="3700"/>
              <a:chOff x="0" y="336"/>
              <a:chExt cx="5760" cy="3700"/>
            </a:xfrm>
          </p:grpSpPr>
          <p:pic>
            <p:nvPicPr>
              <p:cNvPr id="11273" name="Picture 7" descr="n3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0" y="3984"/>
                <a:ext cx="5760" cy="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pic>
            <p:nvPicPr>
              <p:cNvPr id="11274" name="Picture 8" descr="n3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0" y="336"/>
                <a:ext cx="5760" cy="4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</p:grpSp>
        <p:pic>
          <p:nvPicPr>
            <p:cNvPr id="11271" name="Picture 9" descr="n3"/>
            <p:cNvPicPr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 rot="5400000">
              <a:off x="-1848" y="2136"/>
              <a:ext cx="3936" cy="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1272" name="Picture 10" descr="n3"/>
            <p:cNvPicPr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 rot="16200000" flipH="1">
              <a:off x="3671" y="2135"/>
              <a:ext cx="3936" cy="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</p:grpSp>
      <p:pic>
        <p:nvPicPr>
          <p:cNvPr id="110606" name="Picture 14" descr="Untitled-6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9600" y="304800"/>
            <a:ext cx="115824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0608" name="Text Box 16"/>
          <p:cNvSpPr txBox="1">
            <a:spLocks noChangeArrowheads="1"/>
          </p:cNvSpPr>
          <p:nvPr/>
        </p:nvSpPr>
        <p:spPr bwMode="auto">
          <a:xfrm>
            <a:off x="711200" y="5410200"/>
            <a:ext cx="11176000" cy="830997"/>
          </a:xfrm>
          <a:prstGeom prst="rect">
            <a:avLst/>
          </a:prstGeom>
          <a:solidFill>
            <a:srgbClr val="FFCC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1. Con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canh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trồng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cây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lương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thực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cây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ăn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cây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công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nghiệp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110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11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60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Untitled-5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03200" y="304800"/>
            <a:ext cx="5892800" cy="4800600"/>
          </a:xfrm>
          <a:prstGeom prst="rect">
            <a:avLst/>
          </a:prstGeom>
          <a:noFill/>
          <a:ln w="76200" cmpd="tri">
            <a:solidFill>
              <a:srgbClr val="FF0000"/>
            </a:solidFill>
            <a:miter lim="800000"/>
            <a:headEnd/>
            <a:tailEnd/>
          </a:ln>
        </p:spPr>
      </p:pic>
      <p:sp>
        <p:nvSpPr>
          <p:cNvPr id="204805" name="Text Box 5"/>
          <p:cNvSpPr txBox="1">
            <a:spLocks noChangeArrowheads="1"/>
          </p:cNvSpPr>
          <p:nvPr/>
        </p:nvSpPr>
        <p:spPr bwMode="auto">
          <a:xfrm>
            <a:off x="6172200" y="5562601"/>
            <a:ext cx="6019800" cy="830997"/>
          </a:xfrm>
          <a:prstGeom prst="rect">
            <a:avLst/>
          </a:prstGeom>
          <a:solidFill>
            <a:srgbClr val="FFCC00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Hình3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: Con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nhà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đóng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đồ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dùng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nhà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pic>
        <p:nvPicPr>
          <p:cNvPr id="204806" name="Picture 6" descr="Untitled-9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197600" y="304800"/>
            <a:ext cx="5791200" cy="4800600"/>
          </a:xfrm>
          <a:prstGeom prst="rect">
            <a:avLst/>
          </a:prstGeom>
          <a:noFill/>
          <a:ln w="76200" cmpd="tri">
            <a:solidFill>
              <a:srgbClr val="FF0000"/>
            </a:solidFill>
            <a:miter lim="800000"/>
            <a:headEnd/>
            <a:tailEnd/>
          </a:ln>
        </p:spPr>
      </p:pic>
      <p:sp>
        <p:nvSpPr>
          <p:cNvPr id="204807" name="Text Box 7"/>
          <p:cNvSpPr txBox="1">
            <a:spLocks noChangeArrowheads="1"/>
          </p:cNvSpPr>
          <p:nvPr/>
        </p:nvSpPr>
        <p:spPr bwMode="auto">
          <a:xfrm>
            <a:off x="0" y="5562601"/>
            <a:ext cx="6096000" cy="830997"/>
          </a:xfrm>
          <a:prstGeom prst="rect">
            <a:avLst/>
          </a:prstGeom>
          <a:solidFill>
            <a:srgbClr val="FFCC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2: Con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củi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chất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đốt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hoặc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đốt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than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đem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bán</a:t>
            </a:r>
            <a:endParaRPr lang="en-US" altLang="en-US" sz="2400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04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204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204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05" grpId="0" animBg="1"/>
      <p:bldP spid="20480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sp>
        <p:nvSpPr>
          <p:cNvPr id="13315" name="Text Box 3"/>
          <p:cNvSpPr txBox="1">
            <a:spLocks noChangeArrowheads="1"/>
          </p:cNvSpPr>
          <p:nvPr/>
        </p:nvSpPr>
        <p:spPr bwMode="auto">
          <a:xfrm>
            <a:off x="0" y="228600"/>
            <a:ext cx="12192000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vi-VN" altLang="en-US" sz="3200">
              <a:latin typeface=".VnTime" pitchFamily="34" charset="0"/>
            </a:endParaRPr>
          </a:p>
        </p:txBody>
      </p:sp>
      <p:sp>
        <p:nvSpPr>
          <p:cNvPr id="134162" name="Text Box 18"/>
          <p:cNvSpPr txBox="1">
            <a:spLocks noChangeArrowheads="1"/>
          </p:cNvSpPr>
          <p:nvPr/>
        </p:nvSpPr>
        <p:spPr bwMode="auto">
          <a:xfrm>
            <a:off x="1274618" y="6329362"/>
            <a:ext cx="9822873" cy="528638"/>
          </a:xfrm>
          <a:prstGeom prst="rect">
            <a:avLst/>
          </a:prstGeom>
          <a:solidFill>
            <a:srgbClr val="CCFFCC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4:  Con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nương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rẫy</a:t>
            </a:r>
            <a:r>
              <a:rPr lang="en-US" altLang="en-US" sz="2800" b="1" dirty="0"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altLang="en-US" sz="2800" b="1" dirty="0">
                <a:solidFill>
                  <a:srgbClr val="FF0066"/>
                </a:solidFill>
                <a:latin typeface=".VnTime" pitchFamily="34" charset="0"/>
              </a:rPr>
              <a:t>                                                     </a:t>
            </a:r>
          </a:p>
        </p:txBody>
      </p:sp>
      <p:pic>
        <p:nvPicPr>
          <p:cNvPr id="13317" name="Picture 20" descr="Untitled-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316182" y="152399"/>
            <a:ext cx="9712036" cy="6179127"/>
          </a:xfrm>
          <a:prstGeom prst="rect">
            <a:avLst/>
          </a:prstGeom>
          <a:noFill/>
          <a:ln w="76200" cmpd="tri">
            <a:solidFill>
              <a:srgbClr val="FF0000"/>
            </a:solidFill>
            <a:miter lim="800000"/>
            <a:headEnd/>
            <a:tailEnd/>
          </a:ln>
        </p:spPr>
      </p:pic>
      <p:pic>
        <p:nvPicPr>
          <p:cNvPr id="134166" name="Picture 22" descr="ag00355_"/>
          <p:cNvPicPr>
            <a:picLocks noChangeAspect="1" noChangeArrowheads="1" noCrop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8000" y="1219200"/>
            <a:ext cx="39624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34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" dur="80"/>
                                        <p:tgtEl>
                                          <p:spTgt spid="1341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" dur="80"/>
                                        <p:tgtEl>
                                          <p:spTgt spid="1341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80"/>
                                        <p:tgtEl>
                                          <p:spTgt spid="1341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144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16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2" name="Rectangle 4"/>
          <p:cNvSpPr>
            <a:spLocks noChangeArrowheads="1"/>
          </p:cNvSpPr>
          <p:nvPr/>
        </p:nvSpPr>
        <p:spPr bwMode="auto">
          <a:xfrm>
            <a:off x="2265681" y="350521"/>
            <a:ext cx="7919156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Nêu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nguyên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khác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khiến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?</a:t>
            </a:r>
            <a:endParaRPr lang="en-US" sz="28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6856" name="Picture 8"/>
          <p:cNvPicPr>
            <a:picLocks noGrp="1" noChangeAspect="1" noChangeArrowheads="1"/>
          </p:cNvPicPr>
          <p:nvPr>
            <p:ph type="body" idx="1"/>
          </p:nvPr>
        </p:nvPicPr>
        <p:blipFill>
          <a:blip r:embed="rId2"/>
          <a:srcRect/>
          <a:stretch>
            <a:fillRect/>
          </a:stretch>
        </p:blipFill>
        <p:spPr>
          <a:xfrm>
            <a:off x="304800" y="955964"/>
            <a:ext cx="10848109" cy="5673436"/>
          </a:xfrm>
          <a:noFill/>
          <a:ln w="76200" cmpd="tri">
            <a:solidFill>
              <a:srgbClr val="FF0000"/>
            </a:solidFill>
          </a:ln>
        </p:spPr>
      </p:pic>
      <p:pic>
        <p:nvPicPr>
          <p:cNvPr id="206858" name="Picture 10" descr="ag00355_"/>
          <p:cNvPicPr>
            <a:picLocks noChangeAspect="1" noChangeArrowheads="1" noCrop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03200" y="1828800"/>
            <a:ext cx="7518400" cy="502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06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20685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206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0" dur="500"/>
                                        <p:tgtEl>
                                          <p:spTgt spid="206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852" grpId="0"/>
      <p:bldP spid="206856" grpId="0" build="p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vi-VN" altLang="en-US"/>
          </a:p>
        </p:txBody>
      </p:sp>
      <p:pic>
        <p:nvPicPr>
          <p:cNvPr id="15363" name="Picture 3" descr="2fire-forest[1]"/>
          <p:cNvPicPr>
            <a:picLocks noGrp="1" noChangeAspect="1" noChangeArrowheads="1"/>
          </p:cNvPicPr>
          <p:nvPr>
            <p:ph type="body" idx="1"/>
          </p:nvPr>
        </p:nvPicPr>
        <p:blipFill>
          <a:blip r:embed="rId2"/>
          <a:srcRect/>
          <a:stretch>
            <a:fillRect/>
          </a:stretch>
        </p:blipFill>
        <p:spPr>
          <a:xfrm>
            <a:off x="609600" y="304800"/>
            <a:ext cx="11277600" cy="5791200"/>
          </a:xfrm>
          <a:noFill/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pic>
        <p:nvPicPr>
          <p:cNvPr id="207875" name="Picture 3" descr="To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304800"/>
            <a:ext cx="5791200" cy="579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388" name="Rectangle 4"/>
          <p:cNvSpPr>
            <a:spLocks noChangeArrowheads="1"/>
          </p:cNvSpPr>
          <p:nvPr/>
        </p:nvSpPr>
        <p:spPr bwMode="auto">
          <a:xfrm>
            <a:off x="0" y="2185988"/>
            <a:ext cx="26161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pPr algn="ctr" eaLnBrk="1" hangingPunct="1"/>
            <a:r>
              <a:rPr lang="en-US" altLang="en-US" sz="1200">
                <a:solidFill>
                  <a:srgbClr val="4D5764"/>
                </a:solidFill>
                <a:latin typeface="Times New Roman" pitchFamily="18" charset="0"/>
                <a:cs typeface="Times New Roman" pitchFamily="18" charset="0"/>
              </a:rPr>
              <a:t>  </a:t>
            </a:r>
            <a:endParaRPr lang="en-US" altLang="en-US"/>
          </a:p>
        </p:txBody>
      </p:sp>
      <p:sp>
        <p:nvSpPr>
          <p:cNvPr id="16389" name="Rectangle 5"/>
          <p:cNvSpPr>
            <a:spLocks noChangeArrowheads="1"/>
          </p:cNvSpPr>
          <p:nvPr/>
        </p:nvSpPr>
        <p:spPr bwMode="auto">
          <a:xfrm>
            <a:off x="0" y="2613025"/>
            <a:ext cx="18473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pPr eaLnBrk="1" hangingPunct="1"/>
            <a:endParaRPr lang="vi-VN" altLang="en-US"/>
          </a:p>
        </p:txBody>
      </p:sp>
      <p:sp>
        <p:nvSpPr>
          <p:cNvPr id="207878" name="Text Box 6"/>
          <p:cNvSpPr txBox="1">
            <a:spLocks noChangeArrowheads="1"/>
          </p:cNvSpPr>
          <p:nvPr/>
        </p:nvSpPr>
        <p:spPr bwMode="auto">
          <a:xfrm>
            <a:off x="812800" y="6096000"/>
            <a:ext cx="4368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rừng</a:t>
            </a:r>
            <a:endParaRPr lang="en-US" altLang="en-US" sz="2400" b="1" dirty="0">
              <a:solidFill>
                <a:srgbClr val="9900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7879" name="Picture 7" descr="To-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96000" y="381000"/>
            <a:ext cx="5791200" cy="5715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7880" name="Text Box 8"/>
          <p:cNvSpPr txBox="1">
            <a:spLocks noChangeArrowheads="1"/>
          </p:cNvSpPr>
          <p:nvPr/>
        </p:nvSpPr>
        <p:spPr bwMode="auto">
          <a:xfrm>
            <a:off x="6197600" y="6096000"/>
            <a:ext cx="59944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Rừng</a:t>
            </a: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altLang="en-US" sz="2400" b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cháy</a:t>
            </a:r>
            <a:endParaRPr lang="en-US" altLang="en-US" sz="2400" b="1" dirty="0">
              <a:solidFill>
                <a:srgbClr val="9900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0" y="0"/>
            <a:ext cx="12192000" cy="6858000"/>
            <a:chOff x="0" y="192"/>
            <a:chExt cx="5760" cy="3936"/>
          </a:xfrm>
        </p:grpSpPr>
        <p:grpSp>
          <p:nvGrpSpPr>
            <p:cNvPr id="3" name="Group 10"/>
            <p:cNvGrpSpPr>
              <a:grpSpLocks/>
            </p:cNvGrpSpPr>
            <p:nvPr/>
          </p:nvGrpSpPr>
          <p:grpSpPr bwMode="auto">
            <a:xfrm>
              <a:off x="0" y="336"/>
              <a:ext cx="5760" cy="3700"/>
              <a:chOff x="0" y="336"/>
              <a:chExt cx="5760" cy="3700"/>
            </a:xfrm>
          </p:grpSpPr>
          <p:pic>
            <p:nvPicPr>
              <p:cNvPr id="16397" name="Picture 11" descr="n3"/>
              <p:cNvPicPr>
                <a:picLocks noChangeAspect="1" noChangeArrowheads="1"/>
              </p:cNvPicPr>
              <p:nvPr/>
            </p:nvPicPr>
            <p:blipFill>
              <a:blip r:embed="rId4"/>
              <a:srcRect/>
              <a:stretch>
                <a:fillRect/>
              </a:stretch>
            </p:blipFill>
            <p:spPr bwMode="auto">
              <a:xfrm>
                <a:off x="0" y="3984"/>
                <a:ext cx="5760" cy="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pic>
            <p:nvPicPr>
              <p:cNvPr id="16398" name="Picture 12" descr="n3"/>
              <p:cNvPicPr>
                <a:picLocks noChangeAspect="1" noChangeArrowheads="1"/>
              </p:cNvPicPr>
              <p:nvPr/>
            </p:nvPicPr>
            <p:blipFill>
              <a:blip r:embed="rId4"/>
              <a:srcRect/>
              <a:stretch>
                <a:fillRect/>
              </a:stretch>
            </p:blipFill>
            <p:spPr bwMode="auto">
              <a:xfrm>
                <a:off x="0" y="336"/>
                <a:ext cx="5760" cy="4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</p:grpSp>
        <p:pic>
          <p:nvPicPr>
            <p:cNvPr id="16395" name="Picture 13" descr="n3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 rot="5400000">
              <a:off x="-1848" y="2136"/>
              <a:ext cx="3936" cy="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6396" name="Picture 14" descr="n3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 rot="16200000" flipH="1">
              <a:off x="3671" y="2135"/>
              <a:ext cx="3936" cy="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078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78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207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078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078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4" dur="1000"/>
                                        <p:tgtEl>
                                          <p:spTgt spid="207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078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078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9" dur="1000"/>
                                        <p:tgtEl>
                                          <p:spTgt spid="207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78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78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4" dur="1000"/>
                                        <p:tgtEl>
                                          <p:spTgt spid="207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878" grpId="0"/>
      <p:bldP spid="207880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4"/>
          <p:cNvSpPr>
            <a:spLocks noChangeArrowheads="1"/>
          </p:cNvSpPr>
          <p:nvPr/>
        </p:nvSpPr>
        <p:spPr bwMode="auto">
          <a:xfrm>
            <a:off x="942109" y="2043546"/>
            <a:ext cx="10213571" cy="2315094"/>
          </a:xfrm>
          <a:prstGeom prst="flowChartAlternateProcess">
            <a:avLst/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 algn="ctr">
            <a:solidFill>
              <a:schemeClr val="bg2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20000"/>
              </a:spcBef>
              <a:defRPr/>
            </a:pPr>
            <a:r>
              <a:rPr lang="en-US" altLang="en-US" sz="3200" b="1" dirty="0">
                <a:solidFill>
                  <a:srgbClr val="0000FF"/>
                </a:solidFill>
                <a:latin typeface="Times New Roman" pitchFamily="18" charset="0"/>
                <a:cs typeface="+mn-cs"/>
              </a:rPr>
              <a:t>   </a:t>
            </a:r>
          </a:p>
          <a:p>
            <a:r>
              <a:rPr lang="en-US" altLang="en-US" sz="3200" b="1" dirty="0">
                <a:solidFill>
                  <a:srgbClr val="0000FF"/>
                </a:solidFill>
                <a:latin typeface="Times New Roman" pitchFamily="18" charset="0"/>
                <a:cs typeface="+mn-cs"/>
              </a:rPr>
              <a:t> 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lí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do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khiến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như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đốt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nương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rẫy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củi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đốt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than,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nhà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đóng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đồ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dùng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…</a:t>
            </a:r>
          </a:p>
          <a:p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để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lấy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nhà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đường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xây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dựng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khu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công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nghiệp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khu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sinh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thái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vui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chơi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giải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trí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do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cháy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…</a:t>
            </a:r>
          </a:p>
          <a:p>
            <a:endParaRPr lang="en-US" altLang="en-US" sz="2800" b="1" dirty="0">
              <a:solidFill>
                <a:srgbClr val="0066FF"/>
              </a:solidFill>
              <a:latin typeface="Times New Roman" pitchFamily="18" charset="0"/>
              <a:cs typeface="+mn-cs"/>
            </a:endParaRPr>
          </a:p>
          <a:p>
            <a:pPr eaLnBrk="1" hangingPunct="1">
              <a:spcBef>
                <a:spcPct val="20000"/>
              </a:spcBef>
              <a:defRPr/>
            </a:pPr>
            <a:endParaRPr lang="en-US" altLang="en-US" sz="2800" b="1" dirty="0">
              <a:solidFill>
                <a:srgbClr val="0066FF"/>
              </a:solidFill>
              <a:latin typeface="Times New Roman" pitchFamily="18" charset="0"/>
              <a:cs typeface="+mn-cs"/>
            </a:endParaRPr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1057275" y="955360"/>
            <a:ext cx="1002220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1.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nguyên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dẫn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:</a:t>
            </a:r>
            <a:r>
              <a:rPr lang="en-US" altLang="en-US" sz="32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4"/>
          <p:cNvSpPr>
            <a:spLocks noChangeArrowheads="1"/>
          </p:cNvSpPr>
          <p:nvPr/>
        </p:nvSpPr>
        <p:spPr bwMode="auto">
          <a:xfrm>
            <a:off x="942109" y="1662546"/>
            <a:ext cx="10654145" cy="1595004"/>
          </a:xfrm>
          <a:prstGeom prst="flowChartAlternateProcess">
            <a:avLst/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 algn="ctr">
            <a:solidFill>
              <a:schemeClr val="bg2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20000"/>
              </a:spcBef>
              <a:defRPr/>
            </a:pPr>
            <a:r>
              <a:rPr lang="en-US" alt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r>
              <a:rPr lang="en-US" alt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en-US" sz="3200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Em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hãy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quan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sát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5 ; 6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SGK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trang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135 </a:t>
            </a:r>
          </a:p>
          <a:p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cho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biết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dẫn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gì</a:t>
            </a:r>
            <a:r>
              <a:rPr 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?</a:t>
            </a:r>
            <a:endParaRPr lang="en-US" sz="3200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>
              <a:spcBef>
                <a:spcPct val="20000"/>
              </a:spcBef>
              <a:defRPr/>
            </a:pPr>
            <a:endParaRPr lang="en-US" altLang="en-US" sz="28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1057275" y="955360"/>
            <a:ext cx="1002220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  2.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: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pic>
        <p:nvPicPr>
          <p:cNvPr id="210947" name="Picture 3" descr="Untitled-8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2916382"/>
            <a:ext cx="5818909" cy="2895600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  <a:headEnd/>
            <a:tailEnd/>
          </a:ln>
        </p:spPr>
      </p:pic>
      <p:pic>
        <p:nvPicPr>
          <p:cNvPr id="210948" name="Picture 4" descr="Untitled-7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197600" y="2895600"/>
            <a:ext cx="5994399" cy="2895600"/>
          </a:xfrm>
          <a:prstGeom prst="rect">
            <a:avLst/>
          </a:prstGeom>
          <a:noFill/>
          <a:ln w="38100">
            <a:solidFill>
              <a:srgbClr val="FF0000"/>
            </a:solidFill>
            <a:miter lim="800000"/>
            <a:headEnd/>
            <a:tailEnd/>
          </a:ln>
        </p:spPr>
      </p:pic>
      <p:pic>
        <p:nvPicPr>
          <p:cNvPr id="210949" name="Picture 5" descr="Untitled-1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5181600" y="0"/>
            <a:ext cx="7010400" cy="2867891"/>
          </a:xfrm>
          <a:prstGeom prst="rect">
            <a:avLst/>
          </a:prstGeom>
          <a:noFill/>
          <a:ln w="38100" cmpd="dbl">
            <a:solidFill>
              <a:srgbClr val="FF0000"/>
            </a:solidFill>
            <a:miter lim="800000"/>
            <a:headEnd/>
            <a:tailEnd/>
          </a:ln>
        </p:spPr>
      </p:pic>
      <p:sp>
        <p:nvSpPr>
          <p:cNvPr id="210956" name="Line 12"/>
          <p:cNvSpPr>
            <a:spLocks noChangeShapeType="1"/>
          </p:cNvSpPr>
          <p:nvPr/>
        </p:nvSpPr>
        <p:spPr bwMode="auto">
          <a:xfrm>
            <a:off x="5791200" y="5334000"/>
            <a:ext cx="508000" cy="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210957" name="Text Box 13"/>
          <p:cNvSpPr txBox="1">
            <a:spLocks noChangeArrowheads="1"/>
          </p:cNvSpPr>
          <p:nvPr/>
        </p:nvSpPr>
        <p:spPr bwMode="auto">
          <a:xfrm>
            <a:off x="5255491" y="2355274"/>
            <a:ext cx="1034473" cy="461665"/>
          </a:xfrm>
          <a:prstGeom prst="rect">
            <a:avLst/>
          </a:prstGeom>
          <a:solidFill>
            <a:srgbClr val="CCFFCC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en-US" altLang="en-US" sz="2400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altLang="en-US" sz="2400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5</a:t>
            </a:r>
          </a:p>
        </p:txBody>
      </p:sp>
      <p:sp>
        <p:nvSpPr>
          <p:cNvPr id="210958" name="Text Box 14"/>
          <p:cNvSpPr txBox="1">
            <a:spLocks noChangeArrowheads="1"/>
          </p:cNvSpPr>
          <p:nvPr/>
        </p:nvSpPr>
        <p:spPr bwMode="auto">
          <a:xfrm>
            <a:off x="5481781" y="5393748"/>
            <a:ext cx="1029855" cy="466725"/>
          </a:xfrm>
          <a:prstGeom prst="rect">
            <a:avLst/>
          </a:prstGeom>
          <a:solidFill>
            <a:srgbClr val="CCFFCC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en-US" altLang="en-US" sz="2400" dirty="0" err="1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altLang="en-US" sz="2400" dirty="0">
                <a:solidFill>
                  <a:srgbClr val="800000"/>
                </a:solidFill>
                <a:latin typeface="Times New Roman" pitchFamily="18" charset="0"/>
                <a:cs typeface="Times New Roman" pitchFamily="18" charset="0"/>
              </a:rPr>
              <a:t> 6</a:t>
            </a:r>
          </a:p>
        </p:txBody>
      </p:sp>
      <p:sp>
        <p:nvSpPr>
          <p:cNvPr id="210959" name="Text Box 15"/>
          <p:cNvSpPr txBox="1">
            <a:spLocks noChangeArrowheads="1"/>
          </p:cNvSpPr>
          <p:nvPr/>
        </p:nvSpPr>
        <p:spPr bwMode="auto">
          <a:xfrm>
            <a:off x="558800" y="5306292"/>
            <a:ext cx="466436" cy="466725"/>
          </a:xfrm>
          <a:prstGeom prst="rect">
            <a:avLst/>
          </a:prstGeom>
          <a:solidFill>
            <a:srgbClr val="66FF33"/>
          </a:solidFill>
          <a:ln w="9525">
            <a:solidFill>
              <a:srgbClr val="990099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a)</a:t>
            </a:r>
          </a:p>
        </p:txBody>
      </p:sp>
      <p:sp>
        <p:nvSpPr>
          <p:cNvPr id="210960" name="Text Box 16"/>
          <p:cNvSpPr txBox="1">
            <a:spLocks noChangeArrowheads="1"/>
          </p:cNvSpPr>
          <p:nvPr/>
        </p:nvSpPr>
        <p:spPr bwMode="auto">
          <a:xfrm>
            <a:off x="11351491" y="5334001"/>
            <a:ext cx="452582" cy="466725"/>
          </a:xfrm>
          <a:prstGeom prst="rect">
            <a:avLst/>
          </a:prstGeom>
          <a:solidFill>
            <a:srgbClr val="66FF33"/>
          </a:solidFill>
          <a:ln w="9525">
            <a:solidFill>
              <a:srgbClr val="990099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b)</a:t>
            </a:r>
          </a:p>
        </p:txBody>
      </p:sp>
      <p:sp>
        <p:nvSpPr>
          <p:cNvPr id="210961" name="Text Box 17"/>
          <p:cNvSpPr txBox="1">
            <a:spLocks noChangeArrowheads="1"/>
          </p:cNvSpPr>
          <p:nvPr/>
        </p:nvSpPr>
        <p:spPr bwMode="auto">
          <a:xfrm>
            <a:off x="6063673" y="2251365"/>
            <a:ext cx="5574146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altLang="en-US" sz="2800" dirty="0">
                <a:solidFill>
                  <a:srgbClr val="FF3300"/>
                </a:solidFill>
                <a:latin typeface=".VnTime" pitchFamily="34" charset="0"/>
              </a:rPr>
              <a:t>  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xói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mòn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trở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nên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bạc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màu</a:t>
            </a:r>
            <a:r>
              <a:rPr lang="en-US" sz="2800" b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en-US" sz="2800" dirty="0">
              <a:solidFill>
                <a:schemeClr val="bg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962" name="Text Box 18"/>
          <p:cNvSpPr txBox="1">
            <a:spLocks noChangeArrowheads="1"/>
          </p:cNvSpPr>
          <p:nvPr/>
        </p:nvSpPr>
        <p:spPr bwMode="auto">
          <a:xfrm>
            <a:off x="743526" y="5839693"/>
            <a:ext cx="11448474" cy="519113"/>
          </a:xfrm>
          <a:prstGeom prst="rect">
            <a:avLst/>
          </a:prstGeom>
          <a:solidFill>
            <a:srgbClr val="F5FEA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US" alt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Khí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thay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đổi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;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lũ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lụt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hạn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hán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xảy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ra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thường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xuyên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963" name="Text Box 19"/>
          <p:cNvSpPr txBox="1">
            <a:spLocks noChangeArrowheads="1"/>
          </p:cNvSpPr>
          <p:nvPr/>
        </p:nvSpPr>
        <p:spPr bwMode="auto">
          <a:xfrm>
            <a:off x="0" y="6334780"/>
            <a:ext cx="12192000" cy="523220"/>
          </a:xfrm>
          <a:prstGeom prst="rect">
            <a:avLst/>
          </a:prstGeom>
          <a:solidFill>
            <a:srgbClr val="F5FEA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thực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quý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hiếm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giảm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dần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loài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nguy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tuyệt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chủng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altLang="en-US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AutoShape 5"/>
          <p:cNvSpPr>
            <a:spLocks noChangeArrowheads="1"/>
          </p:cNvSpPr>
          <p:nvPr/>
        </p:nvSpPr>
        <p:spPr bwMode="auto">
          <a:xfrm>
            <a:off x="498764" y="0"/>
            <a:ext cx="4572000" cy="1981200"/>
          </a:xfrm>
          <a:prstGeom prst="cloudCallout">
            <a:avLst>
              <a:gd name="adj1" fmla="val 63704"/>
              <a:gd name="adj2" fmla="val 49199"/>
            </a:avLst>
          </a:prstGeom>
          <a:gradFill rotWithShape="1">
            <a:gsLst>
              <a:gs pos="0">
                <a:srgbClr val="66FFFF"/>
              </a:gs>
              <a:gs pos="50000">
                <a:srgbClr val="FFFFFF"/>
              </a:gs>
              <a:gs pos="100000">
                <a:srgbClr val="66FFFF"/>
              </a:gs>
            </a:gsLst>
            <a:lin ang="5400000" scaled="1"/>
          </a:gradFill>
          <a:ln w="9525">
            <a:solidFill>
              <a:srgbClr val="66CCFF"/>
            </a:solidFill>
            <a:round/>
            <a:headEnd/>
            <a:tailEnd/>
          </a:ln>
        </p:spPr>
        <p:txBody>
          <a:bodyPr/>
          <a:lstStyle/>
          <a:p>
            <a:pPr algn="ctr"/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Em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hãy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cho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biết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dẫn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gì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?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210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210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210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0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0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8" dur="1000"/>
                                        <p:tgtEl>
                                          <p:spTgt spid="210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3" dur="1000"/>
                                        <p:tgtEl>
                                          <p:spTgt spid="210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210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210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210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7" dur="80"/>
                                        <p:tgtEl>
                                          <p:spTgt spid="2109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8" dur="80"/>
                                        <p:tgtEl>
                                          <p:spTgt spid="2109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" dur="80"/>
                                        <p:tgtEl>
                                          <p:spTgt spid="2109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4" dur="80"/>
                                        <p:tgtEl>
                                          <p:spTgt spid="2109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5" dur="80"/>
                                        <p:tgtEl>
                                          <p:spTgt spid="2109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80"/>
                                        <p:tgtEl>
                                          <p:spTgt spid="2109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1" dur="80"/>
                                        <p:tgtEl>
                                          <p:spTgt spid="21096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2" dur="80"/>
                                        <p:tgtEl>
                                          <p:spTgt spid="2109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80"/>
                                        <p:tgtEl>
                                          <p:spTgt spid="2109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56" grpId="0" animBg="1"/>
      <p:bldP spid="210957" grpId="0" animBg="1"/>
      <p:bldP spid="210958" grpId="0" animBg="1"/>
      <p:bldP spid="210959" grpId="0" animBg="1"/>
      <p:bldP spid="210960" grpId="0" animBg="1"/>
      <p:bldP spid="210961" grpId="0"/>
      <p:bldP spid="210962" grpId="0" animBg="1"/>
      <p:bldP spid="21096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4"/>
          <p:cNvSpPr>
            <a:spLocks noChangeArrowheads="1"/>
          </p:cNvSpPr>
          <p:nvPr/>
        </p:nvSpPr>
        <p:spPr bwMode="auto">
          <a:xfrm>
            <a:off x="942109" y="1662546"/>
            <a:ext cx="10654145" cy="1595004"/>
          </a:xfrm>
          <a:prstGeom prst="flowChartAlternateProcess">
            <a:avLst/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 algn="ctr">
            <a:solidFill>
              <a:schemeClr val="bg2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20000"/>
              </a:spcBef>
              <a:defRPr/>
            </a:pPr>
            <a:r>
              <a:rPr lang="en-US" alt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r>
              <a:rPr lang="en-US" altLang="en-US" sz="32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tranh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ảnh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họa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về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nạn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  <a:p>
            <a:pPr eaLnBrk="1" hangingPunct="1">
              <a:spcBef>
                <a:spcPct val="20000"/>
              </a:spcBef>
              <a:defRPr/>
            </a:pPr>
            <a:endParaRPr lang="en-US" altLang="en-US" sz="28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1057275" y="955360"/>
            <a:ext cx="1002220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  2. </a:t>
            </a:r>
            <a:r>
              <a:rPr lang="en-US" altLang="en-US" sz="32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32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: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pic>
        <p:nvPicPr>
          <p:cNvPr id="23556" name="Picture 5" descr="http://www.thoitietnguyhiem.net/news/imagesnews/han020807.jpg">
            <a:hlinkClick r:id="rId2"/>
          </p:cNvPr>
          <p:cNvPicPr>
            <a:picLocks noChangeAspect="1" noChangeArrowheads="1"/>
          </p:cNvPicPr>
          <p:nvPr/>
        </p:nvPicPr>
        <p:blipFill>
          <a:blip r:embed="rId3" r:link="rId4"/>
          <a:srcRect/>
          <a:stretch>
            <a:fillRect/>
          </a:stretch>
        </p:blipFill>
        <p:spPr bwMode="auto">
          <a:xfrm>
            <a:off x="277091" y="3429000"/>
            <a:ext cx="5791200" cy="3429000"/>
          </a:xfrm>
          <a:prstGeom prst="rect">
            <a:avLst/>
          </a:prstGeom>
          <a:noFill/>
          <a:ln w="9525">
            <a:solidFill>
              <a:srgbClr val="CC3300"/>
            </a:solidFill>
            <a:miter lim="800000"/>
            <a:headEnd/>
            <a:tailEnd/>
          </a:ln>
        </p:spPr>
      </p:pic>
      <p:pic>
        <p:nvPicPr>
          <p:cNvPr id="23557" name="Picture 6" descr="Mưa lũ lớn đang khiến nhiều địa phương miền núi Quảng Nam bị cô lập hoàn toàn. Ảnh: HC">
            <a:hlinkClick r:id="rId5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249375" y="484916"/>
            <a:ext cx="5892800" cy="2952750"/>
          </a:xfrm>
          <a:prstGeom prst="rect">
            <a:avLst/>
          </a:prstGeom>
          <a:noFill/>
          <a:ln w="9525">
            <a:solidFill>
              <a:srgbClr val="CC3300"/>
            </a:solidFill>
            <a:miter lim="800000"/>
            <a:headEnd/>
            <a:tailEnd/>
          </a:ln>
        </p:spPr>
      </p:pic>
      <p:sp>
        <p:nvSpPr>
          <p:cNvPr id="23558" name="Text Box 14"/>
          <p:cNvSpPr txBox="1">
            <a:spLocks noChangeArrowheads="1"/>
          </p:cNvSpPr>
          <p:nvPr/>
        </p:nvSpPr>
        <p:spPr bwMode="auto">
          <a:xfrm>
            <a:off x="2346036" y="0"/>
            <a:ext cx="7947891" cy="461665"/>
          </a:xfrm>
          <a:prstGeom prst="rect">
            <a:avLst/>
          </a:prstGeom>
          <a:solidFill>
            <a:srgbClr val="F5FEA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 sz="2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Khí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thay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đổi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;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lũ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lụt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hạn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hán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xảy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ra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thường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xuyên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3559" name="Picture 15" descr="news_1104">
            <a:hlinkClick r:id="rId7"/>
          </p:cNvPr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6220685" y="476827"/>
            <a:ext cx="5791200" cy="2959100"/>
          </a:xfrm>
          <a:prstGeom prst="rect">
            <a:avLst/>
          </a:prstGeom>
          <a:noFill/>
          <a:ln w="9525">
            <a:solidFill>
              <a:srgbClr val="FF3300"/>
            </a:solidFill>
            <a:miter lim="800000"/>
            <a:headEnd/>
            <a:tailEnd/>
          </a:ln>
        </p:spPr>
      </p:pic>
      <p:pic>
        <p:nvPicPr>
          <p:cNvPr id="8" name="Picture 4" descr="ImageView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6123708" y="3505200"/>
            <a:ext cx="5999017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2"/>
          <p:cNvSpPr txBox="1">
            <a:spLocks noChangeArrowheads="1"/>
          </p:cNvSpPr>
          <p:nvPr/>
        </p:nvSpPr>
        <p:spPr bwMode="auto">
          <a:xfrm>
            <a:off x="0" y="152401"/>
            <a:ext cx="12192000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  <a:p>
            <a:pPr>
              <a:spcBef>
                <a:spcPct val="50000"/>
              </a:spcBef>
            </a:pPr>
            <a:endParaRPr lang="en-US" altLang="en-US">
              <a:latin typeface="Tahoma" pitchFamily="34" charset="0"/>
            </a:endParaRPr>
          </a:p>
        </p:txBody>
      </p:sp>
      <p:sp>
        <p:nvSpPr>
          <p:cNvPr id="26627" name="Text Box 3"/>
          <p:cNvSpPr txBox="1">
            <a:spLocks noChangeArrowheads="1"/>
          </p:cNvSpPr>
          <p:nvPr/>
        </p:nvSpPr>
        <p:spPr bwMode="auto">
          <a:xfrm>
            <a:off x="0" y="228600"/>
            <a:ext cx="12192000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vi-VN" altLang="en-US" sz="3200">
              <a:latin typeface=".VnTime" pitchFamily="34" charset="0"/>
            </a:endParaRPr>
          </a:p>
        </p:txBody>
      </p:sp>
      <p:pic>
        <p:nvPicPr>
          <p:cNvPr id="26628" name="Picture 4" descr="Soạn: AM 849619 gửi đến 996 để nhận ảnh này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76199"/>
            <a:ext cx="3454400" cy="27501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29" name="Picture 7" descr="images1408499_vooc_CMS">
            <a:hlinkClick r:id="rId3"/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4368800" y="3886200"/>
            <a:ext cx="2641600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30" name="Picture 8" descr="478738633_363a621050">
            <a:hlinkClick r:id="rId5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0" y="3851564"/>
            <a:ext cx="3759200" cy="3006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31" name="Picture 9" descr="5578">
            <a:hlinkClick r:id="rId7"/>
          </p:cNvPr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10058400" y="5474276"/>
            <a:ext cx="2133600" cy="13837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32" name="Picture 10" descr="5607">
            <a:hlinkClick r:id="rId9"/>
          </p:cNvPr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7112000" y="5562600"/>
            <a:ext cx="2336800" cy="1085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0171" name="Text Box 11"/>
          <p:cNvSpPr txBox="1">
            <a:spLocks noChangeArrowheads="1"/>
          </p:cNvSpPr>
          <p:nvPr/>
        </p:nvSpPr>
        <p:spPr bwMode="auto">
          <a:xfrm>
            <a:off x="166255" y="2951031"/>
            <a:ext cx="12025745" cy="523220"/>
          </a:xfrm>
          <a:prstGeom prst="rect">
            <a:avLst/>
          </a:prstGeom>
          <a:solidFill>
            <a:srgbClr val="F5FEA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2800" dirty="0">
                <a:solidFill>
                  <a:srgbClr val="FF0000"/>
                </a:solidFill>
                <a:latin typeface=".VnTime" pitchFamily="34" charset="0"/>
              </a:rPr>
              <a:t>  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thực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quý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hiếm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giảm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dần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loài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nguy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tuyệt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chủng</a:t>
            </a:r>
            <a:endParaRPr lang="en-US" altLang="en-US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6635" name="Picture 14" descr="3[1]"/>
          <p:cNvPicPr>
            <a:picLocks noChangeAspect="1" noChangeArrowheads="1"/>
          </p:cNvPicPr>
          <p:nvPr/>
        </p:nvPicPr>
        <p:blipFill>
          <a:blip r:embed="rId11"/>
          <a:srcRect/>
          <a:stretch>
            <a:fillRect/>
          </a:stretch>
        </p:blipFill>
        <p:spPr bwMode="auto">
          <a:xfrm>
            <a:off x="7518399" y="-1"/>
            <a:ext cx="4673601" cy="27709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36" name="Picture 16" descr="ngua van"/>
          <p:cNvPicPr>
            <a:picLocks noChangeAspect="1" noChangeArrowheads="1"/>
          </p:cNvPicPr>
          <p:nvPr/>
        </p:nvPicPr>
        <p:blipFill>
          <a:blip r:embed="rId12"/>
          <a:srcRect/>
          <a:stretch>
            <a:fillRect/>
          </a:stretch>
        </p:blipFill>
        <p:spPr bwMode="auto">
          <a:xfrm>
            <a:off x="3556000" y="76200"/>
            <a:ext cx="3860800" cy="27085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2201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2201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2201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17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xmlns="" id="{EDD4E3AD-490F-4F37-A204-234FB865F4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6" y="918882"/>
            <a:ext cx="3860582" cy="202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36882E69-ACCB-4151-BFBE-822C87211A97}"/>
              </a:ext>
            </a:extLst>
          </p:cNvPr>
          <p:cNvSpPr/>
          <p:nvPr/>
        </p:nvSpPr>
        <p:spPr>
          <a:xfrm>
            <a:off x="2366682" y="71718"/>
            <a:ext cx="6239436" cy="600635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dirty="0"/>
              <a:t>ĐỘNG VẬT ĐANG ĐỐI ĐẦU VỚI TUYỆT CHỦNG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xmlns="" id="{C081BFE7-6496-490B-BF0D-D62122313A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8601" y="918883"/>
            <a:ext cx="3860582" cy="2028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>
            <a:extLst>
              <a:ext uri="{FF2B5EF4-FFF2-40B4-BE49-F238E27FC236}">
                <a16:creationId xmlns:a16="http://schemas.microsoft.com/office/drawing/2014/main" xmlns="" id="{A2155795-3601-4C35-80D7-03C87CF74F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06119" y="918882"/>
            <a:ext cx="3460376" cy="202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1493C1BD-EAC9-4EA1-841F-6198568CFFE7}"/>
              </a:ext>
            </a:extLst>
          </p:cNvPr>
          <p:cNvSpPr/>
          <p:nvPr/>
        </p:nvSpPr>
        <p:spPr>
          <a:xfrm>
            <a:off x="4625788" y="3164541"/>
            <a:ext cx="3567953" cy="26445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dirty="0"/>
              <a:t>Đại bàng pi-líp-pin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A7CCE4AF-E8B0-4D54-8A5C-0DCF4F1F3CF9}"/>
              </a:ext>
            </a:extLst>
          </p:cNvPr>
          <p:cNvSpPr/>
          <p:nvPr/>
        </p:nvSpPr>
        <p:spPr>
          <a:xfrm>
            <a:off x="8767482" y="3164541"/>
            <a:ext cx="3209365" cy="26445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dirty="0"/>
              <a:t>Vẹt kakapo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F5505A4D-6F9B-477A-9E9D-A9065DF29D25}"/>
              </a:ext>
            </a:extLst>
          </p:cNvPr>
          <p:cNvSpPr/>
          <p:nvPr/>
        </p:nvSpPr>
        <p:spPr>
          <a:xfrm>
            <a:off x="519953" y="3164541"/>
            <a:ext cx="3769255" cy="26445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dirty="0"/>
              <a:t>Đười ươi hiếm</a:t>
            </a:r>
          </a:p>
        </p:txBody>
      </p:sp>
      <p:pic>
        <p:nvPicPr>
          <p:cNvPr id="1032" name="Picture 8" descr="CĐM xôn xao về loại sò vỏ cứng như đá, phải dùng búa đập: Rất quý hiếm ở  Việt Nam">
            <a:extLst>
              <a:ext uri="{FF2B5EF4-FFF2-40B4-BE49-F238E27FC236}">
                <a16:creationId xmlns:a16="http://schemas.microsoft.com/office/drawing/2014/main" xmlns="" id="{16365DC3-FF03-4F28-98C0-349159FEF6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4348" y="3787694"/>
            <a:ext cx="4110182" cy="2151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>
            <a:extLst>
              <a:ext uri="{FF2B5EF4-FFF2-40B4-BE49-F238E27FC236}">
                <a16:creationId xmlns:a16="http://schemas.microsoft.com/office/drawing/2014/main" xmlns="" id="{E9A41B16-8665-4297-AD48-A7122C4ACA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2516" y="3677295"/>
            <a:ext cx="4203813" cy="2216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>
            <a:extLst>
              <a:ext uri="{FF2B5EF4-FFF2-40B4-BE49-F238E27FC236}">
                <a16:creationId xmlns:a16="http://schemas.microsoft.com/office/drawing/2014/main" xmlns="" id="{E0D87868-DE9A-4705-BAA3-DE041EE27D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30815" y="3771293"/>
            <a:ext cx="3901077" cy="2028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5840013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23-1 m2 Sự hồi sinh của 8 loài động vật bất chấp nguy cơ tuyệt chủng - Ảnh 1.">
            <a:extLst>
              <a:ext uri="{FF2B5EF4-FFF2-40B4-BE49-F238E27FC236}">
                <a16:creationId xmlns:a16="http://schemas.microsoft.com/office/drawing/2014/main" xmlns="" id="{99093119-3036-46CA-833B-8909183179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4378" y="499919"/>
            <a:ext cx="2568678" cy="17124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23-1 m2 Sự hồi sinh của 8 loài động vật bất chấp nguy cơ tuyệt chủng - Ảnh 3.">
            <a:extLst>
              <a:ext uri="{FF2B5EF4-FFF2-40B4-BE49-F238E27FC236}">
                <a16:creationId xmlns:a16="http://schemas.microsoft.com/office/drawing/2014/main" xmlns="" id="{12DE7F2C-6CA8-4572-9857-31B7741382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1340" y="70427"/>
            <a:ext cx="4549487" cy="30329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5401718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[ẢNH] 10 lo&amp;#224;i động vật tuyệt chủng m&amp;#224; c&amp;#225;c nh&amp;#224; khoa học muốn mang lại sự sống - Ảnh 8">
            <a:extLst>
              <a:ext uri="{FF2B5EF4-FFF2-40B4-BE49-F238E27FC236}">
                <a16:creationId xmlns:a16="http://schemas.microsoft.com/office/drawing/2014/main" xmlns="" id="{CF020940-8806-4700-B006-7073CE526F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526" y="1043709"/>
            <a:ext cx="2466109" cy="19396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8AC3EC74-9E77-461D-9D84-EBCBB45C400D}"/>
              </a:ext>
            </a:extLst>
          </p:cNvPr>
          <p:cNvSpPr/>
          <p:nvPr/>
        </p:nvSpPr>
        <p:spPr>
          <a:xfrm>
            <a:off x="2521527" y="166255"/>
            <a:ext cx="7250546" cy="58189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dirty="0"/>
              <a:t>Động vật đáng thương đã bị tuyệt chủng</a:t>
            </a:r>
          </a:p>
        </p:txBody>
      </p:sp>
      <p:pic>
        <p:nvPicPr>
          <p:cNvPr id="2052" name="Picture 4" descr="[ẢNH] 10 lo&amp;#224;i động vật tuyệt chủng m&amp;#224; c&amp;#225;c nh&amp;#224; khoa học muốn mang lại sự sống - Ảnh 9">
            <a:extLst>
              <a:ext uri="{FF2B5EF4-FFF2-40B4-BE49-F238E27FC236}">
                <a16:creationId xmlns:a16="http://schemas.microsoft.com/office/drawing/2014/main" xmlns="" id="{DBEDC802-E053-4969-8E9E-126B867F73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4851" y="914401"/>
            <a:ext cx="2047585" cy="19396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[ẢNH] 10 lo&amp;#224;i động vật tuyệt chủng m&amp;#224; c&amp;#225;c nh&amp;#224; khoa học muốn mang lại sự sống - Ảnh 11">
            <a:extLst>
              <a:ext uri="{FF2B5EF4-FFF2-40B4-BE49-F238E27FC236}">
                <a16:creationId xmlns:a16="http://schemas.microsoft.com/office/drawing/2014/main" xmlns="" id="{9466E9D1-1A5E-4F39-AD11-7B2DB936B1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284" y="1043709"/>
            <a:ext cx="3042564" cy="19396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[ẢNH] 10 lo&amp;#224;i động vật tuyệt chủng m&amp;#224; c&amp;#225;c nh&amp;#224; khoa học muốn mang lại sự sống - Ảnh 12">
            <a:extLst>
              <a:ext uri="{FF2B5EF4-FFF2-40B4-BE49-F238E27FC236}">
                <a16:creationId xmlns:a16="http://schemas.microsoft.com/office/drawing/2014/main" xmlns="" id="{7C7A38F2-11A8-4D7C-9B46-CCB7CFCCD0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20727" y="1135495"/>
            <a:ext cx="3048000" cy="1847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0ED77677-2FE9-49AF-8795-A9543A44C12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0890" y="3149601"/>
            <a:ext cx="3636004" cy="2664690"/>
          </a:xfrm>
          <a:prstGeom prst="rect">
            <a:avLst/>
          </a:prstGeom>
        </p:spPr>
      </p:pic>
      <p:pic>
        <p:nvPicPr>
          <p:cNvPr id="2064" name="Picture 16" descr="[ẢNH] 10 lo&amp;#224;i động vật tuyệt chủng m&amp;#224; c&amp;#225;c nh&amp;#224; khoa học muốn mang lại sự sống - Ảnh 1">
            <a:extLst>
              <a:ext uri="{FF2B5EF4-FFF2-40B4-BE49-F238E27FC236}">
                <a16:creationId xmlns:a16="http://schemas.microsoft.com/office/drawing/2014/main" xmlns="" id="{3E08B6CD-EB9F-4D96-A874-7132733B92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8941" y="3455627"/>
            <a:ext cx="2938899" cy="20526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66" name="Picture 18" descr="[ẢNH] 10 lo&amp;#224;i động vật tuyệt chủng m&amp;#224; c&amp;#225;c nh&amp;#224; khoa học muốn mang lại sự sống - Ảnh 4">
            <a:extLst>
              <a:ext uri="{FF2B5EF4-FFF2-40B4-BE49-F238E27FC236}">
                <a16:creationId xmlns:a16="http://schemas.microsoft.com/office/drawing/2014/main" xmlns="" id="{A959EC0E-4A18-4FF1-AA50-546FEAB4CF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7840" y="3216089"/>
            <a:ext cx="2368207" cy="2101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72658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êu đề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tác hại của việc phá rừng.mp4">
            <a:hlinkClick r:id="" action="ppaction://media"/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80645" y="609600"/>
            <a:ext cx="11312769" cy="5567363"/>
          </a:xfrm>
        </p:spPr>
      </p:pic>
    </p:spTree>
    <p:extLst>
      <p:ext uri="{BB962C8B-B14F-4D97-AF65-F5344CB8AC3E}">
        <p14:creationId xmlns:p14="http://schemas.microsoft.com/office/powerpoint/2010/main" val="2314690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4"/>
          <p:cNvSpPr>
            <a:spLocks noChangeArrowheads="1"/>
          </p:cNvSpPr>
          <p:nvPr/>
        </p:nvSpPr>
        <p:spPr bwMode="auto">
          <a:xfrm>
            <a:off x="942109" y="1662545"/>
            <a:ext cx="10973666" cy="3172691"/>
          </a:xfrm>
          <a:prstGeom prst="flowChartAlternateProcess">
            <a:avLst/>
          </a:prstGeom>
          <a:gradFill rotWithShape="1">
            <a:gsLst>
              <a:gs pos="0">
                <a:srgbClr val="99FF66"/>
              </a:gs>
              <a:gs pos="50000">
                <a:schemeClr val="bg1"/>
              </a:gs>
              <a:gs pos="100000">
                <a:srgbClr val="99FF66"/>
              </a:gs>
            </a:gsLst>
            <a:lin ang="18900000" scaled="1"/>
          </a:gradFill>
          <a:ln w="9525" algn="ctr">
            <a:solidFill>
              <a:schemeClr val="bg2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marL="342900" indent="-342900"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1pPr>
            <a:lvl2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2pPr>
            <a:lvl3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3pPr>
            <a:lvl4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4pPr>
            <a:lvl5pPr algn="l">
              <a:spcBef>
                <a:spcPct val="0"/>
              </a:spcBef>
              <a:defRPr>
                <a:solidFill>
                  <a:schemeClr val="tx1"/>
                </a:solidFill>
                <a:latin typeface="Arial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 eaLnBrk="1" hangingPunct="1">
              <a:spcBef>
                <a:spcPct val="20000"/>
              </a:spcBef>
              <a:defRPr/>
            </a:pPr>
            <a:r>
              <a:rPr lang="nb-NO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 Khí hậu thay đổi; lũ lụt, hạn hán xảy ra thường xuyên.</a:t>
            </a:r>
            <a:endParaRPr lang="en-US" sz="32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nb-NO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 Đất bị xói mòn trở nên bạc màu.</a:t>
            </a:r>
            <a:endParaRPr lang="en-US" sz="32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buFontTx/>
              <a:buChar char="-"/>
            </a:pP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mất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nơi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sinh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nên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hung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dữ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fr-FR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đ</a:t>
            </a:r>
            <a:r>
              <a:rPr lang="nb-NO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ộng vật và </a:t>
            </a:r>
          </a:p>
          <a:p>
            <a:pPr algn="just"/>
            <a:r>
              <a:rPr lang="nb-NO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thực vật quý hiếm giảm dần, một số loài đã bị tuyệt chủng và một</a:t>
            </a:r>
          </a:p>
          <a:p>
            <a:pPr algn="just"/>
            <a:r>
              <a:rPr lang="nb-NO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số loài có nguy cơ bị tuyệt chủng.</a:t>
            </a:r>
            <a:endParaRPr lang="en-US" altLang="en-US" sz="28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1057275" y="955360"/>
            <a:ext cx="10022205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  2. </a:t>
            </a:r>
            <a:r>
              <a:rPr lang="en-US" altLang="en-US" sz="3200" b="1" dirty="0" err="1">
                <a:latin typeface="Times New Roman" pitchFamily="18" charset="0"/>
                <a:cs typeface="Times New Roman" pitchFamily="18" charset="0"/>
              </a:rPr>
              <a:t>Hậu</a:t>
            </a:r>
            <a:r>
              <a:rPr lang="en-US" alt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3200" b="1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việc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: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article_image" descr="4798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-1"/>
            <a:ext cx="12192000" cy="63315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34501" name="Text Box 5"/>
          <p:cNvSpPr txBox="1">
            <a:spLocks noChangeArrowheads="1"/>
          </p:cNvSpPr>
          <p:nvPr/>
        </p:nvSpPr>
        <p:spPr bwMode="auto">
          <a:xfrm>
            <a:off x="1" y="6334780"/>
            <a:ext cx="12192000" cy="523220"/>
          </a:xfrm>
          <a:prstGeom prst="rect">
            <a:avLst/>
          </a:prstGeom>
          <a:solidFill>
            <a:srgbClr val="F5FEA0"/>
          </a:solidFill>
          <a:ln w="9525">
            <a:solidFill>
              <a:srgbClr val="FF330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eaLnBrk="1" hangingPunct="1">
              <a:spcBef>
                <a:spcPct val="50000"/>
              </a:spcBef>
            </a:pPr>
            <a:r>
              <a:rPr lang="en-US" sz="2800" dirty="0"/>
              <a:t> 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không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tàn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thì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chúng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ta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phải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latin typeface="Times New Roman" pitchFamily="18" charset="0"/>
                <a:cs typeface="Times New Roman" pitchFamily="18" charset="0"/>
              </a:rPr>
              <a:t>gì</a:t>
            </a:r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?</a:t>
            </a:r>
            <a:endParaRPr lang="en-US" altLang="en-US" sz="2800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34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1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2743200" y="1828801"/>
            <a:ext cx="6807200" cy="4348163"/>
            <a:chOff x="1296" y="960"/>
            <a:chExt cx="3216" cy="2739"/>
          </a:xfrm>
        </p:grpSpPr>
        <p:pic>
          <p:nvPicPr>
            <p:cNvPr id="31764" name="Picture 6" descr="Trong rung ngap man"/>
            <p:cNvPicPr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1296" y="960"/>
              <a:ext cx="3216" cy="24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1765" name="Text Box 7"/>
            <p:cNvSpPr txBox="1">
              <a:spLocks noChangeArrowheads="1"/>
            </p:cNvSpPr>
            <p:nvPr/>
          </p:nvSpPr>
          <p:spPr bwMode="auto">
            <a:xfrm>
              <a:off x="2160" y="3408"/>
              <a:ext cx="1920" cy="2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Rừng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ngập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mặn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endParaRPr lang="en-US" sz="24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235200" y="1905001"/>
            <a:ext cx="7823200" cy="4348163"/>
            <a:chOff x="1104" y="1272"/>
            <a:chExt cx="3696" cy="2739"/>
          </a:xfrm>
        </p:grpSpPr>
        <p:pic>
          <p:nvPicPr>
            <p:cNvPr id="31762" name="Picture 9" descr="TrongRungCatTrang[1]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04" y="1272"/>
              <a:ext cx="3696" cy="24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1763" name="Text Box 10"/>
            <p:cNvSpPr txBox="1">
              <a:spLocks noChangeArrowheads="1"/>
            </p:cNvSpPr>
            <p:nvPr/>
          </p:nvSpPr>
          <p:spPr bwMode="auto">
            <a:xfrm>
              <a:off x="1920" y="3720"/>
              <a:ext cx="2640" cy="2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Trồng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rừng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cát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trắng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endParaRPr lang="en-US" sz="24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2438400" y="1600201"/>
            <a:ext cx="7721600" cy="4881563"/>
            <a:chOff x="-336" y="876"/>
            <a:chExt cx="3648" cy="3075"/>
          </a:xfrm>
        </p:grpSpPr>
        <p:pic>
          <p:nvPicPr>
            <p:cNvPr id="31760" name="Picture 12" descr="phi lao chan gio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-336" y="876"/>
              <a:ext cx="3648" cy="27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1761" name="Text Box 13"/>
            <p:cNvSpPr txBox="1">
              <a:spLocks noChangeArrowheads="1"/>
            </p:cNvSpPr>
            <p:nvPr/>
          </p:nvSpPr>
          <p:spPr bwMode="auto">
            <a:xfrm>
              <a:off x="48" y="3660"/>
              <a:ext cx="2832" cy="2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Rừng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phi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lao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chắn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gió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,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chắn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cát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endParaRPr lang="en-US" sz="24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5" name="Group 14"/>
          <p:cNvGrpSpPr>
            <a:grpSpLocks/>
          </p:cNvGrpSpPr>
          <p:nvPr/>
        </p:nvGrpSpPr>
        <p:grpSpPr bwMode="auto">
          <a:xfrm>
            <a:off x="1625601" y="762000"/>
            <a:ext cx="8980681" cy="5719410"/>
            <a:chOff x="-1175" y="-93"/>
            <a:chExt cx="3999" cy="3428"/>
          </a:xfrm>
        </p:grpSpPr>
        <p:pic>
          <p:nvPicPr>
            <p:cNvPr id="31758" name="Picture 15" descr="Bach dan chong xoi lo"/>
            <p:cNvPicPr>
              <a:picLocks noChangeAspect="1" noChangeArrowheads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-1175" y="-93"/>
              <a:ext cx="3936" cy="29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1759" name="Text Box 16"/>
            <p:cNvSpPr txBox="1">
              <a:spLocks noChangeArrowheads="1"/>
            </p:cNvSpPr>
            <p:nvPr/>
          </p:nvSpPr>
          <p:spPr bwMode="auto">
            <a:xfrm>
              <a:off x="-632" y="3058"/>
              <a:ext cx="3456" cy="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Rừng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bạch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đàn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chống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xói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mòn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,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lở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2400" b="1" dirty="0" err="1">
                  <a:latin typeface="Times New Roman" pitchFamily="18" charset="0"/>
                  <a:cs typeface="Times New Roman" pitchFamily="18" charset="0"/>
                </a:rPr>
                <a:t>đất</a:t>
              </a:r>
              <a:r>
                <a:rPr lang="en-US" sz="2400" b="1" dirty="0">
                  <a:latin typeface="Times New Roman" pitchFamily="18" charset="0"/>
                  <a:cs typeface="Times New Roman" pitchFamily="18" charset="0"/>
                </a:rPr>
                <a:t> </a:t>
              </a:r>
              <a:endParaRPr lang="en-US" sz="24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6" name="Group 17"/>
          <p:cNvGrpSpPr>
            <a:grpSpLocks/>
          </p:cNvGrpSpPr>
          <p:nvPr/>
        </p:nvGrpSpPr>
        <p:grpSpPr bwMode="auto">
          <a:xfrm>
            <a:off x="0" y="0"/>
            <a:ext cx="12192000" cy="6858000"/>
            <a:chOff x="0" y="192"/>
            <a:chExt cx="5760" cy="3936"/>
          </a:xfrm>
        </p:grpSpPr>
        <p:grpSp>
          <p:nvGrpSpPr>
            <p:cNvPr id="7" name="Group 18"/>
            <p:cNvGrpSpPr>
              <a:grpSpLocks/>
            </p:cNvGrpSpPr>
            <p:nvPr/>
          </p:nvGrpSpPr>
          <p:grpSpPr bwMode="auto">
            <a:xfrm>
              <a:off x="0" y="336"/>
              <a:ext cx="5760" cy="3700"/>
              <a:chOff x="0" y="336"/>
              <a:chExt cx="5760" cy="3700"/>
            </a:xfrm>
          </p:grpSpPr>
          <p:pic>
            <p:nvPicPr>
              <p:cNvPr id="31756" name="Picture 19" descr="n3"/>
              <p:cNvPicPr>
                <a:picLocks noChangeAspect="1" noChangeArrowheads="1"/>
              </p:cNvPicPr>
              <p:nvPr/>
            </p:nvPicPr>
            <p:blipFill>
              <a:blip r:embed="rId6"/>
              <a:srcRect/>
              <a:stretch>
                <a:fillRect/>
              </a:stretch>
            </p:blipFill>
            <p:spPr bwMode="auto">
              <a:xfrm>
                <a:off x="0" y="3984"/>
                <a:ext cx="5760" cy="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57" name="Picture 20" descr="n3"/>
              <p:cNvPicPr>
                <a:picLocks noChangeAspect="1" noChangeArrowheads="1"/>
              </p:cNvPicPr>
              <p:nvPr/>
            </p:nvPicPr>
            <p:blipFill>
              <a:blip r:embed="rId6"/>
              <a:srcRect/>
              <a:stretch>
                <a:fillRect/>
              </a:stretch>
            </p:blipFill>
            <p:spPr bwMode="auto">
              <a:xfrm>
                <a:off x="0" y="336"/>
                <a:ext cx="5760" cy="4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754" name="Picture 21" descr="n3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 rot="5400000">
              <a:off x="-1848" y="2136"/>
              <a:ext cx="3936" cy="4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55" name="Picture 22" descr="n3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 rot="16200000" flipH="1">
              <a:off x="3671" y="2135"/>
              <a:ext cx="3936" cy="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60119" name="Picture 23" descr="campuchia_lam%20nghiep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60120" name="Text Box 24"/>
          <p:cNvSpPr txBox="1">
            <a:spLocks noChangeArrowheads="1"/>
          </p:cNvSpPr>
          <p:nvPr/>
        </p:nvSpPr>
        <p:spPr bwMode="auto">
          <a:xfrm>
            <a:off x="0" y="6027003"/>
            <a:ext cx="12192000" cy="830997"/>
          </a:xfrm>
          <a:prstGeom prst="rect">
            <a:avLst/>
          </a:prstGeom>
          <a:solidFill>
            <a:srgbClr val="F5FEA0"/>
          </a:solidFill>
          <a:ln w="9525">
            <a:solidFill>
              <a:srgbClr val="FF330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Chúng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ta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cần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bảo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vệ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không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khai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thác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gỗ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phá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bừa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bãi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Cần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kế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hoạch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trồng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cây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gây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phủ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xanh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đồi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latin typeface="Times New Roman" pitchFamily="18" charset="0"/>
                <a:cs typeface="Times New Roman" pitchFamily="18" charset="0"/>
              </a:rPr>
              <a:t>trọc</a:t>
            </a: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. 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260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260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120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9138F2E7-5AA3-4EA4-8E54-CC7269FF47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697816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368D6058-A7E4-454C-88F1-38D97AB053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823013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2022</TotalTime>
  <Words>936</Words>
  <Application>Microsoft Office PowerPoint</Application>
  <PresentationFormat>Custom</PresentationFormat>
  <Paragraphs>88</Paragraphs>
  <Slides>29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29</vt:i4>
      </vt:variant>
    </vt:vector>
  </HeadingPairs>
  <TitlesOfParts>
    <vt:vector size="39" baseType="lpstr">
      <vt:lpstr>Arial</vt:lpstr>
      <vt:lpstr>HP001 4 hàng</vt:lpstr>
      <vt:lpstr>HP001 5Ha</vt:lpstr>
      <vt:lpstr>Calibri Light</vt:lpstr>
      <vt:lpstr>.VnTime</vt:lpstr>
      <vt:lpstr>Times New Roman</vt:lpstr>
      <vt:lpstr>Tahoma</vt:lpstr>
      <vt:lpstr>HP001 5H</vt:lpstr>
      <vt:lpstr>Calibri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WPS Presentation</dc:title>
  <dc:creator>ASUS</dc:creator>
  <cp:lastModifiedBy>Trà My</cp:lastModifiedBy>
  <cp:revision>340</cp:revision>
  <dcterms:created xsi:type="dcterms:W3CDTF">2021-07-28T03:07:00Z</dcterms:created>
  <dcterms:modified xsi:type="dcterms:W3CDTF">2023-07-24T03:21:20Z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1033-11.2.0.10265</vt:lpwstr>
  </property>
  <property fmtid="{D5CDD505-2E9C-101B-9397-08002B2CF9AE}" pid="3" name="ICV">
    <vt:lpwstr>9712916E27114FEB9C46AE2F052C926E</vt:lpwstr>
  </property>
</Properties>
</file>