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1"/>
  </p:notesMasterIdLst>
  <p:sldIdLst>
    <p:sldId id="281" r:id="rId2"/>
    <p:sldId id="287" r:id="rId3"/>
    <p:sldId id="288" r:id="rId4"/>
    <p:sldId id="291" r:id="rId5"/>
    <p:sldId id="292" r:id="rId6"/>
    <p:sldId id="293" r:id="rId7"/>
    <p:sldId id="296" r:id="rId8"/>
    <p:sldId id="294" r:id="rId9"/>
    <p:sldId id="297" r:id="rId10"/>
    <p:sldId id="298" r:id="rId11"/>
    <p:sldId id="295"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3" r:id="rId25"/>
    <p:sldId id="311" r:id="rId26"/>
    <p:sldId id="312" r:id="rId27"/>
    <p:sldId id="314" r:id="rId28"/>
    <p:sldId id="317" r:id="rId29"/>
    <p:sldId id="316" r:id="rId30"/>
  </p:sldIdLst>
  <p:sldSz cx="12192000" cy="6858000"/>
  <p:notesSz cx="6858000" cy="9144000"/>
  <p:embeddedFontLst>
    <p:embeddedFont>
      <p:font typeface="AvantGarde" panose="00000400000000000000" charset="0"/>
      <p:regular r:id="rId32"/>
    </p:embeddedFont>
    <p:embeddedFont>
      <p:font typeface="微软雅黑" panose="020B0503020204020204" pitchFamily="34" charset="-122"/>
      <p:regular r:id="rId33"/>
      <p:bold r:id="rId34"/>
    </p:embeddedFont>
    <p:embeddedFont>
      <p:font typeface="#9Slide06 SVNBlow Brush" pitchFamily="2" charset="0"/>
      <p:regular r:id="rId35"/>
    </p:embeddedFont>
    <p:embeddedFont>
      <p:font typeface="Quicksand" panose="020B0604020202020204" charset="0"/>
      <p:regular r:id="rId36"/>
      <p:bold r:id="rId37"/>
    </p:embeddedFont>
    <p:embeddedFont>
      <p:font typeface="Calibri" panose="020F0502020204030204" pitchFamily="34" charset="0"/>
      <p:regular r:id="rId38"/>
      <p:bold r:id="rId39"/>
      <p:italic r:id="rId40"/>
      <p:boldItalic r:id="rId41"/>
    </p:embeddedFont>
    <p:embeddedFont>
      <p:font typeface="Pattaya" panose="00000500000000000000" pitchFamily="2" charset="-34"/>
      <p:regular r:id="rId42"/>
    </p:embeddedFont>
  </p:embeddedFontLst>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7F8"/>
    <a:srgbClr val="E3BC5E"/>
    <a:srgbClr val="F038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7030" autoAdjust="0"/>
  </p:normalViewPr>
  <p:slideViewPr>
    <p:cSldViewPr snapToGrid="0">
      <p:cViewPr varScale="1">
        <p:scale>
          <a:sx n="56" d="100"/>
          <a:sy n="56" d="100"/>
        </p:scale>
        <p:origin x="159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E1EF30-7C2E-4CAE-9BC2-F7F409FE7788}" type="datetimeFigureOut">
              <a:rPr lang="en-US" smtClean="0"/>
              <a:t>2/21/2022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0D7989-EC2B-4CE4-B529-AE603C88F480}" type="slidenum">
              <a:rPr lang="en-US" smtClean="0"/>
              <a:t>‹#›</a:t>
            </a:fld>
            <a:endParaRPr lang="en-US"/>
          </a:p>
        </p:txBody>
      </p:sp>
    </p:spTree>
    <p:extLst>
      <p:ext uri="{BB962C8B-B14F-4D97-AF65-F5344CB8AC3E}">
        <p14:creationId xmlns:p14="http://schemas.microsoft.com/office/powerpoint/2010/main" val="1321605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dirty="0" smtClean="0"/>
              <a:t>Slide 4: </a:t>
            </a:r>
            <a:r>
              <a:rPr lang="en-US" baseline="0" dirty="0" err="1" smtClean="0"/>
              <a:t>Nhấn</a:t>
            </a:r>
            <a:r>
              <a:rPr lang="en-US" baseline="0" dirty="0" smtClean="0"/>
              <a:t> </a:t>
            </a:r>
            <a:r>
              <a:rPr lang="en-US" baseline="0" dirty="0" err="1" smtClean="0"/>
              <a:t>mạnh</a:t>
            </a:r>
            <a:r>
              <a:rPr lang="en-US" baseline="0" dirty="0" smtClean="0"/>
              <a:t> </a:t>
            </a:r>
            <a:r>
              <a:rPr lang="en-US" baseline="0" dirty="0" err="1" smtClean="0"/>
              <a:t>các</a:t>
            </a:r>
            <a:r>
              <a:rPr lang="en-US" baseline="0" dirty="0" smtClean="0"/>
              <a:t> </a:t>
            </a:r>
            <a:r>
              <a:rPr lang="en-US" baseline="0" dirty="0" err="1" smtClean="0"/>
              <a:t>tình</a:t>
            </a:r>
            <a:r>
              <a:rPr lang="en-US" baseline="0" dirty="0" smtClean="0"/>
              <a:t> </a:t>
            </a:r>
            <a:r>
              <a:rPr lang="en-US" baseline="0" dirty="0" err="1" smtClean="0"/>
              <a:t>tiết</a:t>
            </a:r>
            <a:r>
              <a:rPr lang="en-US" baseline="0" dirty="0" smtClean="0"/>
              <a:t> </a:t>
            </a:r>
            <a:r>
              <a:rPr lang="en-US" baseline="0" dirty="0" err="1" smtClean="0"/>
              <a:t>của</a:t>
            </a:r>
            <a:r>
              <a:rPr lang="en-US" baseline="0" dirty="0" smtClean="0"/>
              <a:t> </a:t>
            </a:r>
          </a:p>
        </p:txBody>
      </p:sp>
      <p:sp>
        <p:nvSpPr>
          <p:cNvPr id="4" name="Slide Number Placeholder 3"/>
          <p:cNvSpPr>
            <a:spLocks noGrp="1"/>
          </p:cNvSpPr>
          <p:nvPr>
            <p:ph type="sldNum" sz="quarter" idx="10"/>
          </p:nvPr>
        </p:nvSpPr>
        <p:spPr/>
        <p:txBody>
          <a:bodyPr/>
          <a:lstStyle/>
          <a:p>
            <a:fld id="{160D7989-EC2B-4CE4-B529-AE603C88F480}" type="slidenum">
              <a:rPr lang="en-US" smtClean="0"/>
              <a:t>1</a:t>
            </a:fld>
            <a:endParaRPr lang="en-US"/>
          </a:p>
        </p:txBody>
      </p:sp>
    </p:spTree>
    <p:extLst>
      <p:ext uri="{BB962C8B-B14F-4D97-AF65-F5344CB8AC3E}">
        <p14:creationId xmlns:p14="http://schemas.microsoft.com/office/powerpoint/2010/main" val="95966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4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37022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4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2003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241977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4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065632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4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05917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18758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4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93049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4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4407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926502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3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5161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3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84212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3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78289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3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67110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80815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3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93266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3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34947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3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35447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3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775674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75793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2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88936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18466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187349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30299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19554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637793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106042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81732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1973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786813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374566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39632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66839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461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90047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403411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9484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72531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11596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363325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183347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60419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52042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01663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13208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419595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759269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27812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440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523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772810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98304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2.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2">
            <a:lum/>
            <a:extLst>
              <a:ext uri="{96DAC541-7B7A-43D3-8B79-37D633B846F1}">
                <asvg:svgBlip xmlns:asvg="http://schemas.microsoft.com/office/drawing/2016/SVG/main" xmlns="" r:embed="rId63"/>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2022/2/21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708" r:id="rId8"/>
    <p:sldLayoutId id="2147483707" r:id="rId9"/>
    <p:sldLayoutId id="2147483706" r:id="rId10"/>
    <p:sldLayoutId id="2147483705" r:id="rId11"/>
    <p:sldLayoutId id="2147483704" r:id="rId12"/>
    <p:sldLayoutId id="2147483703" r:id="rId13"/>
    <p:sldLayoutId id="2147483702" r:id="rId14"/>
    <p:sldLayoutId id="2147483701" r:id="rId15"/>
    <p:sldLayoutId id="2147483700" r:id="rId16"/>
    <p:sldLayoutId id="2147483699" r:id="rId17"/>
    <p:sldLayoutId id="2147483698" r:id="rId18"/>
    <p:sldLayoutId id="2147483697" r:id="rId19"/>
    <p:sldLayoutId id="2147483696" r:id="rId20"/>
    <p:sldLayoutId id="2147483695" r:id="rId21"/>
    <p:sldLayoutId id="2147483694" r:id="rId22"/>
    <p:sldLayoutId id="2147483693" r:id="rId23"/>
    <p:sldLayoutId id="2147483692" r:id="rId24"/>
    <p:sldLayoutId id="2147483691" r:id="rId25"/>
    <p:sldLayoutId id="2147483690" r:id="rId26"/>
    <p:sldLayoutId id="2147483689" r:id="rId27"/>
    <p:sldLayoutId id="2147483688" r:id="rId28"/>
    <p:sldLayoutId id="2147483687" r:id="rId29"/>
    <p:sldLayoutId id="2147483686" r:id="rId30"/>
    <p:sldLayoutId id="2147483685" r:id="rId31"/>
    <p:sldLayoutId id="2147483684" r:id="rId32"/>
    <p:sldLayoutId id="2147483683" r:id="rId33"/>
    <p:sldLayoutId id="2147483682" r:id="rId34"/>
    <p:sldLayoutId id="2147483681" r:id="rId35"/>
    <p:sldLayoutId id="2147483680" r:id="rId36"/>
    <p:sldLayoutId id="2147483679" r:id="rId37"/>
    <p:sldLayoutId id="2147483678" r:id="rId38"/>
    <p:sldLayoutId id="2147483677" r:id="rId39"/>
    <p:sldLayoutId id="2147483676" r:id="rId40"/>
    <p:sldLayoutId id="2147483675" r:id="rId41"/>
    <p:sldLayoutId id="2147483674" r:id="rId42"/>
    <p:sldLayoutId id="2147483673" r:id="rId43"/>
    <p:sldLayoutId id="2147483672" r:id="rId44"/>
    <p:sldLayoutId id="2147483671" r:id="rId45"/>
    <p:sldLayoutId id="2147483670" r:id="rId46"/>
    <p:sldLayoutId id="2147483669" r:id="rId47"/>
    <p:sldLayoutId id="2147483668" r:id="rId48"/>
    <p:sldLayoutId id="2147483667" r:id="rId49"/>
    <p:sldLayoutId id="2147483666" r:id="rId50"/>
    <p:sldLayoutId id="2147483665" r:id="rId51"/>
    <p:sldLayoutId id="2147483664" r:id="rId52"/>
    <p:sldLayoutId id="2147483663" r:id="rId53"/>
    <p:sldLayoutId id="2147483662" r:id="rId54"/>
    <p:sldLayoutId id="2147483661" r:id="rId55"/>
    <p:sldLayoutId id="2147483660" r:id="rId56"/>
    <p:sldLayoutId id="2147483656" r:id="rId57"/>
    <p:sldLayoutId id="2147483657" r:id="rId58"/>
    <p:sldLayoutId id="2147483658" r:id="rId59"/>
    <p:sldLayoutId id="2147483659" r:id="rId6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 Id="rId5" Type="http://schemas.microsoft.com/office/2007/relationships/hdphoto" Target="../media/hdphoto11.wdp"/><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1.gif"/><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microsoft.com/office/2007/relationships/hdphoto" Target="../media/hdphoto12.wdp"/><Relationship Id="rId7"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2.gif"/><Relationship Id="rId4" Type="http://schemas.openxmlformats.org/officeDocument/2006/relationships/image" Target="../media/image21.gif"/></Relationships>
</file>

<file path=ppt/slides/_rels/slide1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9.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22.gif"/></Relationships>
</file>

<file path=ppt/slides/_rels/slide17.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gif"/></Relationships>
</file>

<file path=ppt/slides/_rels/slide18.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1.gif"/></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hdphoto" Target="../media/hdphoto12.wdp"/><Relationship Id="rId7"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13.wdp"/><Relationship Id="rId4" Type="http://schemas.openxmlformats.org/officeDocument/2006/relationships/image" Target="../media/image27.png"/><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hdphoto" Target="../media/hdphoto12.wdp"/><Relationship Id="rId7"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13.wdp"/><Relationship Id="rId10" Type="http://schemas.openxmlformats.org/officeDocument/2006/relationships/image" Target="../media/image32.jpeg"/><Relationship Id="rId4" Type="http://schemas.openxmlformats.org/officeDocument/2006/relationships/image" Target="../media/image27.png"/><Relationship Id="rId9"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3.jpg"/></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15.png"/><Relationship Id="rId4" Type="http://schemas.microsoft.com/office/2007/relationships/hdphoto" Target="../media/hdphoto14.wdp"/></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39.gif"/><Relationship Id="rId4" Type="http://schemas.microsoft.com/office/2007/relationships/hdphoto" Target="../media/hdphoto15.wdp"/></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3.png"/><Relationship Id="rId1" Type="http://schemas.openxmlformats.org/officeDocument/2006/relationships/slideLayout" Target="../slideLayouts/slideLayout7.xml"/><Relationship Id="rId5" Type="http://schemas.microsoft.com/office/2007/relationships/hdphoto" Target="../media/hdphoto8.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xmlns="" id="{3BAEAB9D-E8BF-4CE3-812A-2781F54CA1D3}"/>
              </a:ext>
            </a:extLst>
          </p:cNvPr>
          <p:cNvSpPr/>
          <p:nvPr/>
        </p:nvSpPr>
        <p:spPr>
          <a:xfrm>
            <a:off x="1039136" y="542925"/>
            <a:ext cx="10255567" cy="4544635"/>
          </a:xfrm>
          <a:prstGeom prst="roundRect">
            <a:avLst/>
          </a:prstGeom>
          <a:ln>
            <a:noFill/>
          </a:ln>
          <a:effectLst>
            <a:softEdge rad="31750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a:extLst>
              <a:ext uri="{FF2B5EF4-FFF2-40B4-BE49-F238E27FC236}">
                <a16:creationId xmlns:a16="http://schemas.microsoft.com/office/drawing/2014/main" xmlns="" id="{279AE166-61AA-4A6C-95D6-320EABB191C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72" b="79317" l="1500" r="38375">
                        <a14:foregroundMark x1="10750" y1="16007" x2="13500" y2="24460"/>
                        <a14:foregroundMark x1="18875" y1="22842" x2="24500" y2="29676"/>
                        <a14:foregroundMark x1="24500" y1="29676" x2="25625" y2="30216"/>
                        <a14:foregroundMark x1="1500" y1="42806" x2="5000" y2="36871"/>
                        <a14:foregroundMark x1="35250" y1="56115" x2="35875" y2="70504"/>
                        <a14:foregroundMark x1="32750" y1="79676" x2="35000" y2="78597"/>
                        <a14:foregroundMark x1="23375" y1="76619" x2="25875" y2="75540"/>
                        <a14:foregroundMark x1="10125" y1="76259" x2="10125" y2="76259"/>
                        <a14:foregroundMark x1="13000" y1="73381" x2="11875" y2="76259"/>
                        <a14:foregroundMark x1="25613" y1="50789" x2="25000" y2="53237"/>
                        <a14:foregroundMark x1="26125" y1="48741" x2="25676" y2="50536"/>
                        <a14:foregroundMark x1="24315" y1="42626" x2="24750" y2="43525"/>
                        <a14:foregroundMark x1="23533" y1="41007" x2="24315" y2="42626"/>
                        <a14:foregroundMark x1="14750" y1="10072" x2="15000" y2="10072"/>
                        <a14:foregroundMark x1="23250" y1="16547" x2="23625" y2="16727"/>
                        <a14:foregroundMark x1="3750" y1="44604" x2="9000" y2="42626"/>
                        <a14:foregroundMark x1="38375" y1="71763" x2="38375" y2="71763"/>
                        <a14:foregroundMark x1="38375" y1="71763" x2="38375" y2="71763"/>
                        <a14:foregroundMark x1="18750" y1="11691" x2="18750" y2="11691"/>
                        <a14:foregroundMark x1="15000" y1="11691" x2="15000" y2="11691"/>
                        <a14:foregroundMark x1="15000" y1="13489" x2="15000" y2="13489"/>
                        <a14:foregroundMark x1="15250" y1="12410" x2="15250" y2="12410"/>
                        <a14:backgroundMark x1="19375" y1="43885" x2="19375" y2="43885"/>
                        <a14:backgroundMark x1="22500" y1="41007" x2="22500" y2="41007"/>
                        <a14:backgroundMark x1="22500" y1="40108" x2="23625" y2="40827"/>
                        <a14:backgroundMark x1="23000" y1="42626" x2="23000" y2="42626"/>
                        <a14:backgroundMark x1="23000" y1="42626" x2="23000" y2="42626"/>
                        <a14:backgroundMark x1="25000" y1="48022" x2="25000" y2="47482"/>
                        <a14:backgroundMark x1="25000" y1="70504" x2="25000" y2="70504"/>
                        <a14:backgroundMark x1="27250" y1="26619" x2="27000" y2="26259"/>
                      </a14:backgroundRemoval>
                    </a14:imgEffect>
                  </a14:imgLayer>
                </a14:imgProps>
              </a:ext>
              <a:ext uri="{28A0092B-C50C-407E-A947-70E740481C1C}">
                <a14:useLocalDpi xmlns:a14="http://schemas.microsoft.com/office/drawing/2010/main" val="0"/>
              </a:ext>
            </a:extLst>
          </a:blip>
          <a:srcRect l="435" t="7522" r="61496" b="15472"/>
          <a:stretch/>
        </p:blipFill>
        <p:spPr>
          <a:xfrm flipH="1">
            <a:off x="326804" y="822960"/>
            <a:ext cx="2641446" cy="4291335"/>
          </a:xfrm>
          <a:prstGeom prst="rect">
            <a:avLst/>
          </a:prstGeom>
        </p:spPr>
      </p:pic>
      <p:pic>
        <p:nvPicPr>
          <p:cNvPr id="9" name="Picture 8">
            <a:extLst>
              <a:ext uri="{FF2B5EF4-FFF2-40B4-BE49-F238E27FC236}">
                <a16:creationId xmlns:a16="http://schemas.microsoft.com/office/drawing/2014/main" xmlns="" id="{D662AED3-FAFB-4BC8-B3DB-8D2F1BB99BA7}"/>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7554" b="90468" l="38625" r="96000">
                        <a14:foregroundMark x1="40250" y1="27518" x2="42125" y2="31295"/>
                        <a14:foregroundMark x1="51625" y1="17446" x2="57250" y2="25540"/>
                        <a14:foregroundMark x1="57375" y1="11511" x2="57375" y2="11511"/>
                        <a14:foregroundMark x1="54250" y1="11331" x2="54250" y2="11331"/>
                        <a14:foregroundMark x1="52750" y1="8813" x2="52750" y2="8813"/>
                        <a14:foregroundMark x1="39625" y1="49820" x2="43875" y2="54137"/>
                        <a14:foregroundMark x1="41250" y1="47122" x2="40000" y2="49281"/>
                        <a14:foregroundMark x1="55125" y1="55755" x2="59000" y2="47662"/>
                        <a14:foregroundMark x1="59000" y1="47662" x2="59125" y2="47482"/>
                        <a14:foregroundMark x1="50250" y1="35791" x2="56875" y2="28777"/>
                        <a14:foregroundMark x1="56875" y1="28777" x2="62375" y2="33273"/>
                        <a14:foregroundMark x1="62375" y1="33273" x2="62500" y2="33453"/>
                        <a14:foregroundMark x1="63000" y1="58813" x2="76000" y2="63309"/>
                        <a14:foregroundMark x1="59375" y1="69784" x2="70750" y2="67086"/>
                        <a14:foregroundMark x1="69375" y1="43705" x2="75000" y2="40827"/>
                        <a14:foregroundMark x1="71125" y1="8813" x2="73625" y2="17086"/>
                        <a14:foregroundMark x1="87375" y1="10252" x2="87625" y2="24281"/>
                        <a14:foregroundMark x1="91000" y1="28237" x2="94750" y2="36151"/>
                        <a14:foregroundMark x1="94750" y1="36151" x2="95875" y2="48561"/>
                        <a14:foregroundMark x1="95875" y1="48561" x2="96000" y2="51978"/>
                        <a14:foregroundMark x1="89875" y1="44784" x2="88250" y2="38489"/>
                        <a14:foregroundMark x1="76500" y1="45504" x2="83125" y2="44964"/>
                        <a14:foregroundMark x1="83125" y1="44964" x2="83375" y2="44964"/>
                        <a14:foregroundMark x1="75375" y1="41367" x2="80000" y2="43345"/>
                        <a14:foregroundMark x1="72750" y1="16187" x2="75000" y2="22482"/>
                        <a14:foregroundMark x1="83500" y1="85072" x2="85750" y2="77518"/>
                        <a14:foregroundMark x1="90750" y1="80755" x2="90750" y2="75000"/>
                        <a14:foregroundMark x1="72000" y1="89029" x2="72750" y2="80396"/>
                        <a14:foregroundMark x1="51125" y1="90288" x2="56750" y2="84892"/>
                        <a14:foregroundMark x1="56750" y1="84892" x2="56750" y2="84532"/>
                        <a14:foregroundMark x1="57375" y1="90827" x2="57375" y2="82374"/>
                        <a14:foregroundMark x1="63000" y1="37770" x2="61125" y2="28597"/>
                        <a14:foregroundMark x1="61125" y1="28597" x2="59875" y2="26439"/>
                        <a14:foregroundMark x1="55875" y1="46583" x2="60125" y2="39029"/>
                        <a14:foregroundMark x1="60125" y1="39029" x2="60250" y2="39029"/>
                        <a14:foregroundMark x1="88000" y1="34532" x2="84500" y2="24460"/>
                        <a14:foregroundMark x1="93375" y1="26978" x2="90125" y2="33993"/>
                        <a14:foregroundMark x1="43000" y1="57014" x2="43125" y2="65108"/>
                        <a14:foregroundMark x1="42500" y1="70504" x2="45250" y2="68525"/>
                        <a14:foregroundMark x1="40875" y1="38489" x2="40875" y2="38489"/>
                        <a14:foregroundMark x1="39625" y1="12770" x2="39625" y2="12770"/>
                        <a14:foregroundMark x1="39125" y1="9173" x2="39125" y2="9173"/>
                        <a14:foregroundMark x1="41000" y1="24820" x2="41000" y2="24820"/>
                        <a14:foregroundMark x1="40500" y1="19964" x2="40500" y2="19964"/>
                        <a14:foregroundMark x1="40000" y1="16187" x2="40000" y2="16187"/>
                        <a14:foregroundMark x1="40750" y1="34712" x2="40750" y2="34712"/>
                        <a14:foregroundMark x1="40500" y1="38489" x2="40500" y2="38489"/>
                        <a14:foregroundMark x1="41375" y1="39568" x2="41375" y2="39568"/>
                        <a14:foregroundMark x1="43000" y1="41727" x2="43000" y2="41727"/>
                        <a14:foregroundMark x1="45250" y1="48381" x2="45250" y2="48381"/>
                        <a14:foregroundMark x1="42500" y1="45504" x2="42500" y2="45504"/>
                        <a14:foregroundMark x1="41875" y1="42626" x2="41875" y2="42626"/>
                        <a14:foregroundMark x1="39500" y1="43345" x2="39500" y2="43345"/>
                        <a14:foregroundMark x1="40375" y1="41367" x2="40375" y2="41367"/>
                        <a14:foregroundMark x1="38625" y1="46223" x2="38625" y2="46223"/>
                        <a14:foregroundMark x1="40500" y1="40827" x2="40500" y2="40827"/>
                        <a14:foregroundMark x1="43500" y1="45863" x2="43500" y2="45863"/>
                        <a14:foregroundMark x1="40750" y1="39029" x2="40375" y2="12050"/>
                        <a14:foregroundMark x1="40000" y1="12770" x2="39125" y2="7554"/>
                      </a14:backgroundRemoval>
                    </a14:imgEffect>
                  </a14:imgLayer>
                </a14:imgProps>
              </a:ext>
              <a:ext uri="{28A0092B-C50C-407E-A947-70E740481C1C}">
                <a14:useLocalDpi xmlns:a14="http://schemas.microsoft.com/office/drawing/2010/main" val="0"/>
              </a:ext>
            </a:extLst>
          </a:blip>
          <a:srcRect l="35980" t="6256" b="6413"/>
          <a:stretch/>
        </p:blipFill>
        <p:spPr>
          <a:xfrm>
            <a:off x="8771493" y="929640"/>
            <a:ext cx="3538660" cy="3971703"/>
          </a:xfrm>
          <a:prstGeom prst="rect">
            <a:avLst/>
          </a:prstGeom>
        </p:spPr>
      </p:pic>
      <p:pic>
        <p:nvPicPr>
          <p:cNvPr id="11" name="Picture 10" descr="A picture containing plant, leaf, fern, orchid&#10;&#10;Description automatically generated">
            <a:extLst>
              <a:ext uri="{FF2B5EF4-FFF2-40B4-BE49-F238E27FC236}">
                <a16:creationId xmlns:a16="http://schemas.microsoft.com/office/drawing/2014/main" xmlns="" id="{955FAEE2-8856-474D-87CF-CC0E6FC2A2BD}"/>
              </a:ext>
            </a:extLst>
          </p:cNvPr>
          <p:cNvPicPr>
            <a:picLocks noChangeAspect="1"/>
          </p:cNvPicPr>
          <p:nvPr/>
        </p:nvPicPr>
        <p:blipFill rotWithShape="1">
          <a:blip r:embed="rId7">
            <a:extLst>
              <a:ext uri="{28A0092B-C50C-407E-A947-70E740481C1C}">
                <a14:useLocalDpi xmlns:a14="http://schemas.microsoft.com/office/drawing/2010/main" val="0"/>
              </a:ext>
            </a:extLst>
          </a:blip>
          <a:srcRect r="40005"/>
          <a:stretch/>
        </p:blipFill>
        <p:spPr>
          <a:xfrm>
            <a:off x="0" y="3429000"/>
            <a:ext cx="6954160" cy="3429000"/>
          </a:xfrm>
          <a:prstGeom prst="rect">
            <a:avLst/>
          </a:prstGeom>
        </p:spPr>
      </p:pic>
      <p:pic>
        <p:nvPicPr>
          <p:cNvPr id="12" name="Picture 11" descr="A picture containing plant, leaf, fern, orchid&#10;&#10;Description automatically generated">
            <a:extLst>
              <a:ext uri="{FF2B5EF4-FFF2-40B4-BE49-F238E27FC236}">
                <a16:creationId xmlns:a16="http://schemas.microsoft.com/office/drawing/2014/main" xmlns="" id="{8F97C6A4-A58C-4D73-8CFC-79B528A9BBEE}"/>
              </a:ext>
            </a:extLst>
          </p:cNvPr>
          <p:cNvPicPr>
            <a:picLocks noChangeAspect="1"/>
          </p:cNvPicPr>
          <p:nvPr/>
        </p:nvPicPr>
        <p:blipFill rotWithShape="1">
          <a:blip r:embed="rId7">
            <a:extLst>
              <a:ext uri="{28A0092B-C50C-407E-A947-70E740481C1C}">
                <a14:useLocalDpi xmlns:a14="http://schemas.microsoft.com/office/drawing/2010/main" val="0"/>
              </a:ext>
            </a:extLst>
          </a:blip>
          <a:srcRect l="58059"/>
          <a:stretch/>
        </p:blipFill>
        <p:spPr>
          <a:xfrm>
            <a:off x="7280965" y="2443163"/>
            <a:ext cx="4911036" cy="4414837"/>
          </a:xfrm>
          <a:prstGeom prst="rect">
            <a:avLst/>
          </a:prstGeom>
        </p:spPr>
      </p:pic>
      <p:sp>
        <p:nvSpPr>
          <p:cNvPr id="14" name="TextBox 13">
            <a:extLst>
              <a:ext uri="{FF2B5EF4-FFF2-40B4-BE49-F238E27FC236}">
                <a16:creationId xmlns:a16="http://schemas.microsoft.com/office/drawing/2014/main" xmlns="" id="{AB0184FC-E842-4D0F-9B85-E4083613CE5C}"/>
              </a:ext>
            </a:extLst>
          </p:cNvPr>
          <p:cNvSpPr txBox="1"/>
          <p:nvPr/>
        </p:nvSpPr>
        <p:spPr>
          <a:xfrm>
            <a:off x="5270297" y="1053978"/>
            <a:ext cx="1247136" cy="492443"/>
          </a:xfrm>
          <a:prstGeom prst="rect">
            <a:avLst/>
          </a:prstGeom>
          <a:noFill/>
        </p:spPr>
        <p:txBody>
          <a:bodyPr wrap="none" lIns="0" tIns="0" rIns="0" bIns="0" rtlCol="0">
            <a:spAutoFit/>
          </a:bodyPr>
          <a:lstStyle/>
          <a:p>
            <a:pPr algn="l"/>
            <a:r>
              <a:rPr lang="en-SG" sz="3200" b="1" dirty="0" err="1">
                <a:solidFill>
                  <a:srgbClr val="2B9F00"/>
                </a:solidFill>
                <a:latin typeface="Pattaya" panose="00000500000000000000" pitchFamily="2" charset="-34"/>
                <a:cs typeface="Pattaya" panose="00000500000000000000" pitchFamily="2" charset="-34"/>
              </a:rPr>
              <a:t>Tập</a:t>
            </a:r>
            <a:r>
              <a:rPr lang="en-SG" sz="3200" b="1" dirty="0">
                <a:solidFill>
                  <a:srgbClr val="2B9F00"/>
                </a:solidFill>
                <a:latin typeface="Pattaya" panose="00000500000000000000" pitchFamily="2" charset="-34"/>
                <a:cs typeface="Pattaya" panose="00000500000000000000" pitchFamily="2" charset="-34"/>
              </a:rPr>
              <a:t> </a:t>
            </a:r>
            <a:r>
              <a:rPr lang="en-SG" sz="3200" b="1" dirty="0" err="1">
                <a:solidFill>
                  <a:srgbClr val="2B9F00"/>
                </a:solidFill>
                <a:latin typeface="Pattaya" panose="00000500000000000000" pitchFamily="2" charset="-34"/>
                <a:cs typeface="Pattaya" panose="00000500000000000000" pitchFamily="2" charset="-34"/>
              </a:rPr>
              <a:t>đọc</a:t>
            </a:r>
            <a:endParaRPr lang="en-US" sz="3200" b="1" dirty="0">
              <a:solidFill>
                <a:srgbClr val="2B9F00"/>
              </a:solidFill>
              <a:latin typeface="Pattaya" panose="00000500000000000000" pitchFamily="2" charset="-34"/>
              <a:cs typeface="Pattaya" panose="00000500000000000000" pitchFamily="2" charset="-34"/>
            </a:endParaRPr>
          </a:p>
        </p:txBody>
      </p:sp>
      <p:sp>
        <p:nvSpPr>
          <p:cNvPr id="15" name="TextBox 14">
            <a:extLst>
              <a:ext uri="{FF2B5EF4-FFF2-40B4-BE49-F238E27FC236}">
                <a16:creationId xmlns:a16="http://schemas.microsoft.com/office/drawing/2014/main" xmlns="" id="{A8CE20FC-6992-481E-98D3-96D6C83FDB83}"/>
              </a:ext>
            </a:extLst>
          </p:cNvPr>
          <p:cNvSpPr txBox="1"/>
          <p:nvPr/>
        </p:nvSpPr>
        <p:spPr>
          <a:xfrm>
            <a:off x="6603317" y="4062975"/>
            <a:ext cx="2670603" cy="430887"/>
          </a:xfrm>
          <a:prstGeom prst="rect">
            <a:avLst/>
          </a:prstGeom>
          <a:noFill/>
        </p:spPr>
        <p:txBody>
          <a:bodyPr wrap="none" lIns="0" tIns="0" rIns="0" bIns="0" rtlCol="0">
            <a:spAutoFit/>
          </a:bodyPr>
          <a:lstStyle/>
          <a:p>
            <a:pPr algn="l"/>
            <a:r>
              <a:rPr lang="en-SG" sz="2800" i="1" dirty="0">
                <a:solidFill>
                  <a:schemeClr val="accent1">
                    <a:lumMod val="50000"/>
                  </a:schemeClr>
                </a:solidFill>
                <a:latin typeface="Pattaya" panose="00000500000000000000" pitchFamily="2" charset="-34"/>
                <a:cs typeface="Pattaya" panose="00000500000000000000" pitchFamily="2" charset="-34"/>
              </a:rPr>
              <a:t>Theo </a:t>
            </a:r>
            <a:r>
              <a:rPr lang="vi-VN" sz="2800" dirty="0">
                <a:solidFill>
                  <a:schemeClr val="accent1">
                    <a:lumMod val="50000"/>
                  </a:schemeClr>
                </a:solidFill>
                <a:latin typeface="Pattaya" panose="00000500000000000000" pitchFamily="2" charset="-34"/>
                <a:cs typeface="Pattaya" panose="00000500000000000000" pitchFamily="2" charset="-34"/>
              </a:rPr>
              <a:t>Minh Nhương</a:t>
            </a:r>
            <a:endParaRPr lang="en-US" sz="2800" dirty="0">
              <a:solidFill>
                <a:schemeClr val="accent1">
                  <a:lumMod val="50000"/>
                </a:schemeClr>
              </a:solidFill>
              <a:latin typeface="Pattaya" panose="00000500000000000000" pitchFamily="2" charset="-34"/>
              <a:cs typeface="Pattaya" panose="00000500000000000000" pitchFamily="2" charset="-34"/>
            </a:endParaRPr>
          </a:p>
        </p:txBody>
      </p:sp>
      <p:sp>
        <p:nvSpPr>
          <p:cNvPr id="16" name="Rectangle 15">
            <a:extLst>
              <a:ext uri="{FF2B5EF4-FFF2-40B4-BE49-F238E27FC236}">
                <a16:creationId xmlns:a16="http://schemas.microsoft.com/office/drawing/2014/main" xmlns="" id="{F7CD41DC-EFA2-4BF8-9230-F2B8799EC644}"/>
              </a:ext>
            </a:extLst>
          </p:cNvPr>
          <p:cNvSpPr/>
          <p:nvPr/>
        </p:nvSpPr>
        <p:spPr>
          <a:xfrm>
            <a:off x="2812102" y="1701135"/>
            <a:ext cx="6135013" cy="2308324"/>
          </a:xfrm>
          <a:prstGeom prst="rect">
            <a:avLst/>
          </a:prstGeom>
          <a:noFill/>
        </p:spPr>
        <p:txBody>
          <a:bodyPr wrap="none" lIns="91440" tIns="45720" rIns="91440" bIns="45720">
            <a:spAutoFit/>
          </a:bodyPr>
          <a:lstStyle/>
          <a:p>
            <a:pPr algn="ctr"/>
            <a:r>
              <a:rPr lang="vi-VN" sz="7200" b="1" dirty="0">
                <a:ln w="13462">
                  <a:solidFill>
                    <a:schemeClr val="bg1"/>
                  </a:solidFill>
                  <a:prstDash val="solid"/>
                </a:ln>
                <a:solidFill>
                  <a:srgbClr val="FFC000"/>
                </a:solidFill>
                <a:effectLst>
                  <a:outerShdw dist="38100" dir="2700000" algn="bl" rotWithShape="0">
                    <a:schemeClr val="accent5"/>
                  </a:outerShdw>
                </a:effectLst>
                <a:latin typeface="#9Slide06 SVNBlow Brush" pitchFamily="2" charset="0"/>
              </a:rPr>
              <a:t>Hội thổi cơm thi</a:t>
            </a:r>
          </a:p>
          <a:p>
            <a:pPr algn="ctr"/>
            <a:r>
              <a:rPr lang="vi-VN" sz="7200" b="1" dirty="0">
                <a:ln w="13462">
                  <a:solidFill>
                    <a:schemeClr val="bg1"/>
                  </a:solidFill>
                  <a:prstDash val="solid"/>
                </a:ln>
                <a:solidFill>
                  <a:srgbClr val="FFC000"/>
                </a:solidFill>
                <a:effectLst>
                  <a:outerShdw dist="38100" dir="2700000" algn="bl" rotWithShape="0">
                    <a:schemeClr val="accent5"/>
                  </a:outerShdw>
                </a:effectLst>
                <a:latin typeface="#9Slide06 SVNBlow Brush" pitchFamily="2" charset="0"/>
              </a:rPr>
              <a:t>ở đồng vân</a:t>
            </a:r>
            <a:endParaRPr lang="en-US" sz="7200" b="1" dirty="0">
              <a:ln w="13462">
                <a:solidFill>
                  <a:schemeClr val="bg1"/>
                </a:solidFill>
                <a:prstDash val="solid"/>
              </a:ln>
              <a:solidFill>
                <a:srgbClr val="FFC000"/>
              </a:solidFill>
              <a:effectLst>
                <a:outerShdw dist="38100" dir="2700000" algn="bl" rotWithShape="0">
                  <a:schemeClr val="accent5"/>
                </a:outerShdw>
              </a:effectLst>
              <a:latin typeface="#9Slide06 SVNBlow Brush" pitchFamily="2" charset="0"/>
            </a:endParaRPr>
          </a:p>
        </p:txBody>
      </p:sp>
    </p:spTree>
    <p:extLst>
      <p:ext uri="{BB962C8B-B14F-4D97-AF65-F5344CB8AC3E}">
        <p14:creationId xmlns:p14="http://schemas.microsoft.com/office/powerpoint/2010/main" val="3458021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1000" fill="hold"/>
                                        <p:tgtEl>
                                          <p:spTgt spid="16"/>
                                        </p:tgtEl>
                                        <p:attrNameLst>
                                          <p:attrName>ppt_w</p:attrName>
                                        </p:attrNameLst>
                                      </p:cBhvr>
                                      <p:tavLst>
                                        <p:tav tm="0">
                                          <p:val>
                                            <p:fltVal val="0"/>
                                          </p:val>
                                        </p:tav>
                                        <p:tav tm="100000">
                                          <p:val>
                                            <p:strVal val="#ppt_w"/>
                                          </p:val>
                                        </p:tav>
                                      </p:tavLst>
                                    </p:anim>
                                    <p:anim calcmode="lin" valueType="num">
                                      <p:cBhvr>
                                        <p:cTn id="12" dur="1000" fill="hold"/>
                                        <p:tgtEl>
                                          <p:spTgt spid="16"/>
                                        </p:tgtEl>
                                        <p:attrNameLst>
                                          <p:attrName>ppt_h</p:attrName>
                                        </p:attrNameLst>
                                      </p:cBhvr>
                                      <p:tavLst>
                                        <p:tav tm="0">
                                          <p:val>
                                            <p:fltVal val="0"/>
                                          </p:val>
                                        </p:tav>
                                        <p:tav tm="100000">
                                          <p:val>
                                            <p:strVal val="#ppt_h"/>
                                          </p:val>
                                        </p:tav>
                                      </p:tavLst>
                                    </p:anim>
                                    <p:animEffect transition="in" filter="fade">
                                      <p:cBhvr>
                                        <p:cTn id="1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9F5CE173-839F-4770-BABE-CBED1E4FA46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6328" b="77474" l="14129" r="56735">
                        <a14:foregroundMark x1="14129" y1="53906" x2="19546" y2="69922"/>
                        <a14:foregroundMark x1="19546" y1="69922" x2="20498" y2="70833"/>
                        <a14:foregroundMark x1="15520" y1="74219" x2="29868" y2="72917"/>
                        <a14:foregroundMark x1="29868" y1="72917" x2="34627" y2="72917"/>
                        <a14:foregroundMark x1="34627" y1="72917" x2="43777" y2="72656"/>
                        <a14:foregroundMark x1="43777" y1="72656" x2="46999" y2="72656"/>
                        <a14:foregroundMark x1="15300" y1="70182" x2="17423" y2="76953"/>
                        <a14:foregroundMark x1="17423" y1="76953" x2="33016" y2="77734"/>
                        <a14:foregroundMark x1="33016" y1="77734" x2="46413" y2="74349"/>
                        <a14:foregroundMark x1="53294" y1="71484" x2="56881" y2="77734"/>
                        <a14:foregroundMark x1="53807" y1="68359" x2="53807" y2="68359"/>
                        <a14:foregroundMark x1="54026" y1="67318" x2="54026" y2="67318"/>
                        <a14:foregroundMark x1="55124" y1="68620" x2="55124" y2="68620"/>
                        <a14:foregroundMark x1="34041" y1="37500" x2="36310" y2="37240"/>
                        <a14:foregroundMark x1="34261" y1="36328" x2="33675" y2="38672"/>
                      </a14:backgroundRemoval>
                    </a14:imgEffect>
                  </a14:imgLayer>
                </a14:imgProps>
              </a:ext>
            </a:extLst>
          </a:blip>
          <a:srcRect l="13913" t="34834" r="41968" b="22981"/>
          <a:stretch/>
        </p:blipFill>
        <p:spPr>
          <a:xfrm>
            <a:off x="427481" y="2400150"/>
            <a:ext cx="7420084" cy="4149105"/>
          </a:xfrm>
          <a:prstGeom prst="rect">
            <a:avLst/>
          </a:prstGeom>
        </p:spPr>
      </p:pic>
      <p:sp>
        <p:nvSpPr>
          <p:cNvPr id="3" name="Rectangle 2">
            <a:extLst>
              <a:ext uri="{FF2B5EF4-FFF2-40B4-BE49-F238E27FC236}">
                <a16:creationId xmlns:a16="http://schemas.microsoft.com/office/drawing/2014/main" xmlns="" id="{5525ED0F-1280-42E7-90A0-199F8E750E5F}"/>
              </a:ext>
            </a:extLst>
          </p:cNvPr>
          <p:cNvSpPr/>
          <p:nvPr/>
        </p:nvSpPr>
        <p:spPr>
          <a:xfrm>
            <a:off x="609913" y="454877"/>
            <a:ext cx="2300631" cy="923330"/>
          </a:xfrm>
          <a:prstGeom prst="rect">
            <a:avLst/>
          </a:prstGeom>
          <a:noFill/>
        </p:spPr>
        <p:txBody>
          <a:bodyPr wrap="none" lIns="91440" tIns="45720" rIns="91440" bIns="45720">
            <a:spAutoFit/>
          </a:bodyPr>
          <a:lstStyle/>
          <a:p>
            <a:pPr algn="ctr"/>
            <a:r>
              <a:rPr lang="vi-VN"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Câu khó</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4" name="TextBox 3">
            <a:extLst>
              <a:ext uri="{FF2B5EF4-FFF2-40B4-BE49-F238E27FC236}">
                <a16:creationId xmlns:a16="http://schemas.microsoft.com/office/drawing/2014/main" xmlns="" id="{F0AE03EC-659D-40FD-9323-58B4589BA51A}"/>
              </a:ext>
            </a:extLst>
          </p:cNvPr>
          <p:cNvSpPr txBox="1"/>
          <p:nvPr/>
        </p:nvSpPr>
        <p:spPr>
          <a:xfrm>
            <a:off x="679326" y="1538376"/>
            <a:ext cx="10833348" cy="861774"/>
          </a:xfrm>
          <a:prstGeom prst="rect">
            <a:avLst/>
          </a:prstGeom>
          <a:noFill/>
        </p:spPr>
        <p:txBody>
          <a:bodyPr wrap="square" lIns="0" tIns="0" rIns="0" bIns="0" rtlCol="0">
            <a:spAutoFit/>
          </a:bodyPr>
          <a:lstStyle/>
          <a:p>
            <a:pPr algn="just"/>
            <a:r>
              <a:rPr lang="vi-VN" sz="2800" b="1" dirty="0">
                <a:solidFill>
                  <a:srgbClr val="002060"/>
                </a:solidFill>
                <a:ea typeface="AvantGarde" panose="00000400000000000000" pitchFamily="2" charset="0"/>
                <a:cs typeface="AvantGarde" panose="00000400000000000000" pitchFamily="2" charset="0"/>
              </a:rPr>
              <a:t>Hội thổi cơm thi ở làng Đồng Vân bắt nguồn từ các cuộc trẩy quân đánh giặc của người Việt cổ bên bờ sông Đáy xưa.</a:t>
            </a:r>
            <a:endParaRPr lang="en-US" sz="28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cxnSp>
        <p:nvCxnSpPr>
          <p:cNvPr id="6" name="Straight Connector 5">
            <a:extLst>
              <a:ext uri="{FF2B5EF4-FFF2-40B4-BE49-F238E27FC236}">
                <a16:creationId xmlns:a16="http://schemas.microsoft.com/office/drawing/2014/main" xmlns="" id="{740E5CE2-0A1A-4150-B738-85E81771B824}"/>
              </a:ext>
            </a:extLst>
          </p:cNvPr>
          <p:cNvCxnSpPr>
            <a:cxnSpLocks/>
          </p:cNvCxnSpPr>
          <p:nvPr/>
        </p:nvCxnSpPr>
        <p:spPr>
          <a:xfrm flipH="1">
            <a:off x="6629400" y="1538376"/>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xmlns="" id="{58988C0B-A7A0-4BD6-A4E4-5D76CB86556B}"/>
              </a:ext>
            </a:extLst>
          </p:cNvPr>
          <p:cNvCxnSpPr>
            <a:cxnSpLocks/>
          </p:cNvCxnSpPr>
          <p:nvPr/>
        </p:nvCxnSpPr>
        <p:spPr>
          <a:xfrm flipH="1">
            <a:off x="6400800" y="1969263"/>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10" name="TextBox 9">
            <a:extLst>
              <a:ext uri="{FF2B5EF4-FFF2-40B4-BE49-F238E27FC236}">
                <a16:creationId xmlns:a16="http://schemas.microsoft.com/office/drawing/2014/main" xmlns="" id="{1ED78BE9-98B7-4AD8-92E4-6FBB508ADE02}"/>
              </a:ext>
            </a:extLst>
          </p:cNvPr>
          <p:cNvSpPr txBox="1"/>
          <p:nvPr/>
        </p:nvSpPr>
        <p:spPr>
          <a:xfrm>
            <a:off x="5196840" y="2831037"/>
            <a:ext cx="6315834" cy="1723549"/>
          </a:xfrm>
          <a:prstGeom prst="rect">
            <a:avLst/>
          </a:prstGeom>
          <a:noFill/>
        </p:spPr>
        <p:txBody>
          <a:bodyPr wrap="square" lIns="0" tIns="0" rIns="0" bIns="0" rtlCol="0">
            <a:spAutoFit/>
          </a:bodyPr>
          <a:lstStyle/>
          <a:p>
            <a:pPr algn="just"/>
            <a:r>
              <a:rPr lang="vi-VN" sz="2800" b="1" dirty="0">
                <a:solidFill>
                  <a:srgbClr val="002060"/>
                </a:solidFill>
              </a:rPr>
              <a:t>Các đội vừa thổi cơm vừa đan xen nhau uốn lượn trên sân đình trong sự cổ vũ nồng nhiệt của người xem hội.</a:t>
            </a:r>
            <a:endParaRPr lang="en-US" sz="28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cxnSp>
        <p:nvCxnSpPr>
          <p:cNvPr id="11" name="Straight Connector 10">
            <a:extLst>
              <a:ext uri="{FF2B5EF4-FFF2-40B4-BE49-F238E27FC236}">
                <a16:creationId xmlns:a16="http://schemas.microsoft.com/office/drawing/2014/main" xmlns="" id="{5DE7A6D0-AAA3-42AB-AD45-CB52F1D0370C}"/>
              </a:ext>
            </a:extLst>
          </p:cNvPr>
          <p:cNvCxnSpPr>
            <a:cxnSpLocks/>
          </p:cNvCxnSpPr>
          <p:nvPr/>
        </p:nvCxnSpPr>
        <p:spPr>
          <a:xfrm flipH="1">
            <a:off x="6583680" y="2831037"/>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xmlns="" id="{77E53C2E-94CD-4197-8604-E040B914FBA5}"/>
              </a:ext>
            </a:extLst>
          </p:cNvPr>
          <p:cNvCxnSpPr>
            <a:cxnSpLocks/>
          </p:cNvCxnSpPr>
          <p:nvPr/>
        </p:nvCxnSpPr>
        <p:spPr>
          <a:xfrm flipH="1">
            <a:off x="9165825" y="2831037"/>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xmlns="" id="{2EDE6599-015B-486D-A285-4BBECF8297F3}"/>
              </a:ext>
            </a:extLst>
          </p:cNvPr>
          <p:cNvCxnSpPr>
            <a:cxnSpLocks/>
          </p:cNvCxnSpPr>
          <p:nvPr/>
        </p:nvCxnSpPr>
        <p:spPr>
          <a:xfrm flipH="1">
            <a:off x="10469880" y="3253308"/>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59053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3" fill="hold" grpId="0" nodeType="clickEffect" p14:presetBounceEnd="60000">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14:bounceEnd="60000">
                                          <p:cBhvr additive="base">
                                            <p:cTn id="23" dur="1300" fill="hold"/>
                                            <p:tgtEl>
                                              <p:spTgt spid="10"/>
                                            </p:tgtEl>
                                            <p:attrNameLst>
                                              <p:attrName>ppt_x</p:attrName>
                                            </p:attrNameLst>
                                          </p:cBhvr>
                                          <p:tavLst>
                                            <p:tav tm="0">
                                              <p:val>
                                                <p:strVal val="1+#ppt_w/2"/>
                                              </p:val>
                                            </p:tav>
                                            <p:tav tm="100000">
                                              <p:val>
                                                <p:strVal val="#ppt_x"/>
                                              </p:val>
                                            </p:tav>
                                          </p:tavLst>
                                        </p:anim>
                                        <p:anim calcmode="lin" valueType="num" p14:bounceEnd="60000">
                                          <p:cBhvr additive="base">
                                            <p:cTn id="24" dur="13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up)">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up)">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1+#ppt_w/2"/>
                                              </p:val>
                                            </p:tav>
                                            <p:tav tm="100000">
                                              <p:val>
                                                <p:strVal val="#ppt_x"/>
                                              </p:val>
                                            </p:tav>
                                          </p:tavLst>
                                        </p:anim>
                                        <p:anim calcmode="lin" valueType="num">
                                          <p:cBhvr additive="base">
                                            <p:cTn id="8"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300" fill="hold"/>
                                            <p:tgtEl>
                                              <p:spTgt spid="10"/>
                                            </p:tgtEl>
                                            <p:attrNameLst>
                                              <p:attrName>ppt_x</p:attrName>
                                            </p:attrNameLst>
                                          </p:cBhvr>
                                          <p:tavLst>
                                            <p:tav tm="0">
                                              <p:val>
                                                <p:strVal val="1+#ppt_w/2"/>
                                              </p:val>
                                            </p:tav>
                                            <p:tav tm="100000">
                                              <p:val>
                                                <p:strVal val="#ppt_x"/>
                                              </p:val>
                                            </p:tav>
                                          </p:tavLst>
                                        </p:anim>
                                        <p:anim calcmode="lin" valueType="num">
                                          <p:cBhvr additive="base">
                                            <p:cTn id="24" dur="13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up)">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up)">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7AFB4E58-8AE1-4A27-9058-A8A245A6CD1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7240" b="83724" l="16618" r="51684">
                        <a14:foregroundMark x1="16764" y1="62109" x2="20498" y2="70964"/>
                        <a14:foregroundMark x1="24158" y1="57161" x2="26647" y2="65365"/>
                        <a14:foregroundMark x1="26647" y1="65365" x2="25769" y2="72135"/>
                        <a14:foregroundMark x1="24012" y1="55208" x2="27818" y2="60286"/>
                        <a14:foregroundMark x1="27818" y1="60286" x2="28551" y2="62760"/>
                        <a14:foregroundMark x1="23646" y1="56901" x2="19400" y2="64714"/>
                        <a14:foregroundMark x1="19180" y1="70313" x2="23572" y2="73438"/>
                        <a14:foregroundMark x1="23572" y1="73438" x2="25403" y2="73438"/>
                        <a14:foregroundMark x1="22401" y1="83854" x2="24890" y2="79167"/>
                        <a14:foregroundMark x1="31406" y1="74740" x2="31406" y2="74740"/>
                        <a14:foregroundMark x1="31259" y1="76953" x2="31259" y2="76953"/>
                        <a14:foregroundMark x1="31625" y1="73438" x2="31625" y2="73438"/>
                        <a14:foregroundMark x1="32064" y1="61198" x2="33309" y2="60286"/>
                        <a14:foregroundMark x1="32943" y1="56901" x2="33675" y2="61589"/>
                        <a14:foregroundMark x1="32650" y1="57422" x2="33895" y2="60026"/>
                        <a14:foregroundMark x1="34041" y1="58724" x2="33309" y2="56510"/>
                        <a14:foregroundMark x1="31040" y1="60938" x2="32650" y2="62760"/>
                        <a14:foregroundMark x1="30893" y1="61589" x2="32138" y2="62760"/>
                        <a14:foregroundMark x1="31259" y1="62760" x2="32064" y2="63802"/>
                        <a14:foregroundMark x1="34627" y1="56901" x2="40190" y2="46745"/>
                        <a14:foregroundMark x1="40190" y1="46745" x2="44583" y2="44792"/>
                        <a14:foregroundMark x1="44583" y1="44792" x2="48902" y2="45573"/>
                        <a14:foregroundMark x1="33309" y1="58724" x2="40483" y2="47526"/>
                        <a14:foregroundMark x1="40483" y1="47526" x2="44436" y2="47656"/>
                        <a14:foregroundMark x1="44436" y1="47656" x2="47877" y2="51693"/>
                        <a14:foregroundMark x1="47877" y1="51693" x2="47877" y2="44010"/>
                        <a14:foregroundMark x1="47877" y1="44010" x2="43192" y2="43880"/>
                        <a14:foregroundMark x1="43192" y1="43880" x2="35432" y2="55859"/>
                        <a14:foregroundMark x1="47511" y1="51432" x2="50146" y2="44401"/>
                        <a14:foregroundMark x1="50146" y1="44401" x2="50146" y2="41667"/>
                        <a14:foregroundMark x1="48755" y1="51172" x2="51684" y2="53125"/>
                        <a14:foregroundMark x1="48316" y1="52344" x2="51684" y2="55599"/>
                        <a14:foregroundMark x1="49634" y1="41667" x2="44656" y2="40495"/>
                        <a14:foregroundMark x1="44656" y1="40495" x2="40922" y2="42708"/>
                        <a14:foregroundMark x1="40922" y1="42708" x2="38141" y2="48307"/>
                        <a14:foregroundMark x1="38141" y1="48307" x2="38067" y2="48958"/>
                        <a14:foregroundMark x1="43631" y1="40755" x2="47657" y2="40104"/>
                        <a14:foregroundMark x1="47657" y1="40104" x2="50146" y2="41406"/>
                        <a14:foregroundMark x1="49561" y1="40495" x2="45461" y2="40104"/>
                        <a14:foregroundMark x1="45461" y1="40104" x2="35066" y2="55469"/>
                        <a14:foregroundMark x1="35066" y1="55469" x2="37921" y2="47396"/>
                        <a14:foregroundMark x1="37921" y1="47396" x2="41801" y2="41667"/>
                        <a14:foregroundMark x1="32138" y1="58464" x2="41508" y2="38411"/>
                        <a14:foregroundMark x1="41508" y1="38411" x2="45461" y2="34505"/>
                        <a14:foregroundMark x1="45461" y1="34505" x2="49780" y2="37240"/>
                        <a14:foregroundMark x1="49780" y1="37240" x2="50146" y2="40755"/>
                        <a14:foregroundMark x1="30893" y1="60286" x2="37555" y2="45443"/>
                        <a14:backgroundMark x1="36530" y1="55599" x2="45095" y2="54948"/>
                        <a14:backgroundMark x1="45095" y1="54948" x2="47804" y2="54948"/>
                      </a14:backgroundRemoval>
                    </a14:imgEffect>
                  </a14:imgLayer>
                </a14:imgProps>
              </a:ext>
            </a:extLst>
          </a:blip>
          <a:srcRect l="13914" t="34847" r="49658" b="15274"/>
          <a:stretch/>
        </p:blipFill>
        <p:spPr>
          <a:xfrm>
            <a:off x="-350519" y="1219199"/>
            <a:ext cx="6890772" cy="5304775"/>
          </a:xfrm>
          <a:prstGeom prst="rect">
            <a:avLst/>
          </a:prstGeom>
        </p:spPr>
      </p:pic>
      <p:sp>
        <p:nvSpPr>
          <p:cNvPr id="3" name="Rectangle 2">
            <a:extLst>
              <a:ext uri="{FF2B5EF4-FFF2-40B4-BE49-F238E27FC236}">
                <a16:creationId xmlns:a16="http://schemas.microsoft.com/office/drawing/2014/main" xmlns="" id="{D7E5A55C-53C7-40D9-9535-5C6F8478FCAA}"/>
              </a:ext>
            </a:extLst>
          </p:cNvPr>
          <p:cNvSpPr/>
          <p:nvPr/>
        </p:nvSpPr>
        <p:spPr>
          <a:xfrm>
            <a:off x="679929" y="454877"/>
            <a:ext cx="2922595"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Chú thích</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6" name="TextBox 5">
            <a:extLst>
              <a:ext uri="{FF2B5EF4-FFF2-40B4-BE49-F238E27FC236}">
                <a16:creationId xmlns:a16="http://schemas.microsoft.com/office/drawing/2014/main" xmlns="" id="{D553CA11-3BAF-4AA8-A5CF-2CCC17685A8B}"/>
              </a:ext>
            </a:extLst>
          </p:cNvPr>
          <p:cNvSpPr txBox="1"/>
          <p:nvPr/>
        </p:nvSpPr>
        <p:spPr>
          <a:xfrm>
            <a:off x="6723133" y="916542"/>
            <a:ext cx="5699760" cy="1231106"/>
          </a:xfrm>
          <a:prstGeom prst="rect">
            <a:avLst/>
          </a:prstGeom>
          <a:noFill/>
        </p:spPr>
        <p:txBody>
          <a:bodyPr wrap="square" lIns="0" tIns="0" rIns="0" bIns="0" rtlCol="0">
            <a:spAutoFit/>
          </a:bodyPr>
          <a:lstStyle/>
          <a:p>
            <a:pPr algn="just"/>
            <a:r>
              <a:rPr lang="vi-VN" sz="4000" b="1" dirty="0">
                <a:solidFill>
                  <a:srgbClr val="2B9F00"/>
                </a:solidFill>
                <a:latin typeface="Pattaya" panose="00000500000000000000" pitchFamily="2" charset="-34"/>
                <a:cs typeface="Pattaya" panose="00000500000000000000" pitchFamily="2" charset="-34"/>
              </a:rPr>
              <a:t>Làng Đồng Vân</a:t>
            </a:r>
            <a:endParaRPr lang="en-US" sz="4000" b="1" dirty="0">
              <a:solidFill>
                <a:srgbClr val="2B9F00"/>
              </a:solidFill>
              <a:latin typeface="Pattaya" panose="00000500000000000000" pitchFamily="2" charset="-34"/>
              <a:cs typeface="Pattaya" panose="00000500000000000000" pitchFamily="2" charset="-34"/>
            </a:endParaRPr>
          </a:p>
          <a:p>
            <a:pPr algn="just"/>
            <a:endParaRPr lang="en-US" sz="40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TextBox 6">
            <a:extLst>
              <a:ext uri="{FF2B5EF4-FFF2-40B4-BE49-F238E27FC236}">
                <a16:creationId xmlns:a16="http://schemas.microsoft.com/office/drawing/2014/main" xmlns="" id="{7F5DA158-126D-4458-828E-BDA70F3903D3}"/>
              </a:ext>
            </a:extLst>
          </p:cNvPr>
          <p:cNvSpPr txBox="1"/>
          <p:nvPr/>
        </p:nvSpPr>
        <p:spPr>
          <a:xfrm>
            <a:off x="6723133" y="1629846"/>
            <a:ext cx="4815840" cy="1477328"/>
          </a:xfrm>
          <a:prstGeom prst="rect">
            <a:avLst/>
          </a:prstGeom>
          <a:noFill/>
        </p:spPr>
        <p:txBody>
          <a:bodyPr wrap="square" lIns="0" tIns="0" rIns="0" bIns="0" rtlCol="0">
            <a:spAutoFit/>
          </a:bodyPr>
          <a:lstStyle/>
          <a:p>
            <a:pPr algn="just"/>
            <a:r>
              <a:rPr lang="vi-VN"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Một làng thuộc xã Đồng Tháp, huyện Đan Phượng, tỉnh Hà Nội</a:t>
            </a:r>
            <a:endPar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TextBox 7">
            <a:extLst>
              <a:ext uri="{FF2B5EF4-FFF2-40B4-BE49-F238E27FC236}">
                <a16:creationId xmlns:a16="http://schemas.microsoft.com/office/drawing/2014/main" xmlns="" id="{AED23BD1-7A46-4D24-8F90-1999FA0C4BCF}"/>
              </a:ext>
            </a:extLst>
          </p:cNvPr>
          <p:cNvSpPr txBox="1"/>
          <p:nvPr/>
        </p:nvSpPr>
        <p:spPr>
          <a:xfrm>
            <a:off x="6723133" y="3429000"/>
            <a:ext cx="5699760" cy="615553"/>
          </a:xfrm>
          <a:prstGeom prst="rect">
            <a:avLst/>
          </a:prstGeom>
          <a:noFill/>
        </p:spPr>
        <p:txBody>
          <a:bodyPr wrap="square" lIns="0" tIns="0" rIns="0" bIns="0" rtlCol="0">
            <a:spAutoFit/>
          </a:bodyPr>
          <a:lstStyle/>
          <a:p>
            <a:pPr algn="just"/>
            <a:r>
              <a:rPr lang="vi-VN" sz="4000" b="1" dirty="0">
                <a:solidFill>
                  <a:srgbClr val="2B9F00"/>
                </a:solidFill>
                <a:latin typeface="Pattaya" panose="00000500000000000000" pitchFamily="2" charset="-34"/>
                <a:cs typeface="Pattaya" panose="00000500000000000000" pitchFamily="2" charset="-34"/>
              </a:rPr>
              <a:t>Sông Đáy</a:t>
            </a:r>
            <a:endParaRPr lang="en-US" sz="40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9" name="TextBox 8">
            <a:extLst>
              <a:ext uri="{FF2B5EF4-FFF2-40B4-BE49-F238E27FC236}">
                <a16:creationId xmlns:a16="http://schemas.microsoft.com/office/drawing/2014/main" xmlns="" id="{3E334ADC-BCF3-4CD5-A1DF-B943B479C7C2}"/>
              </a:ext>
            </a:extLst>
          </p:cNvPr>
          <p:cNvSpPr txBox="1"/>
          <p:nvPr/>
        </p:nvSpPr>
        <p:spPr>
          <a:xfrm>
            <a:off x="6723133" y="4142304"/>
            <a:ext cx="4815840" cy="1477328"/>
          </a:xfrm>
          <a:prstGeom prst="rect">
            <a:avLst/>
          </a:prstGeom>
          <a:noFill/>
        </p:spPr>
        <p:txBody>
          <a:bodyPr wrap="square" lIns="0" tIns="0" rIns="0" bIns="0" rtlCol="0">
            <a:spAutoFit/>
          </a:bodyPr>
          <a:lstStyle/>
          <a:p>
            <a:pPr algn="just"/>
            <a:r>
              <a:rPr lang="vi-VN"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M</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ột</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nhánh</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của</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sông</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Hồng</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chảy</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qua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Hà</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Nội</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Hà</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Nam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và</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Ninh</a:t>
            </a:r>
            <a:r>
              <a:rPr lang="en-US" sz="3200" b="1" dirty="0">
                <a:solidFill>
                  <a:srgbClr val="92D050"/>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rgbClr val="92D050"/>
                </a:solidFill>
                <a:latin typeface="AvantGarde" panose="00000400000000000000" pitchFamily="2" charset="0"/>
                <a:ea typeface="AvantGarde" panose="00000400000000000000" pitchFamily="2" charset="0"/>
                <a:cs typeface="AvantGarde" panose="00000400000000000000" pitchFamily="2" charset="0"/>
              </a:rPr>
              <a:t>Bình</a:t>
            </a:r>
            <a:endParaRPr lang="en-US" sz="4800" b="1" dirty="0">
              <a:solidFill>
                <a:srgbClr val="92D05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5122" name="Picture 2" descr="Chỉ vị trí của đồng bằng Bắc Bộ trên lược đồ hình 1 - Tech12h">
            <a:extLst>
              <a:ext uri="{FF2B5EF4-FFF2-40B4-BE49-F238E27FC236}">
                <a16:creationId xmlns:a16="http://schemas.microsoft.com/office/drawing/2014/main" xmlns="" id="{A2CB3EDF-51B5-412C-8331-08E6B1606E18}"/>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200000"/>
                    </a14:imgEffect>
                    <a14:imgEffect>
                      <a14:brightnessContrast contrast="40000"/>
                    </a14:imgEffect>
                  </a14:imgLayer>
                </a14:imgProps>
              </a:ext>
              <a:ext uri="{28A0092B-C50C-407E-A947-70E740481C1C}">
                <a14:useLocalDpi xmlns:a14="http://schemas.microsoft.com/office/drawing/2010/main" val="0"/>
              </a:ext>
            </a:extLst>
          </a:blip>
          <a:srcRect l="2876" t="1859" r="6713" b="22626"/>
          <a:stretch/>
        </p:blipFill>
        <p:spPr bwMode="auto">
          <a:xfrm>
            <a:off x="6540253" y="668773"/>
            <a:ext cx="5125340" cy="4970027"/>
          </a:xfrm>
          <a:prstGeom prst="rect">
            <a:avLst/>
          </a:prstGeom>
          <a:noFill/>
          <a:extLst>
            <a:ext uri="{909E8E84-426E-40DD-AFC4-6F175D3DCCD1}">
              <a14:hiddenFill xmlns:a14="http://schemas.microsoft.com/office/drawing/2010/main">
                <a:solidFill>
                  <a:srgbClr val="FFFFFF"/>
                </a:solidFill>
              </a14:hiddenFill>
            </a:ext>
          </a:extLst>
        </p:spPr>
      </p:pic>
      <p:sp>
        <p:nvSpPr>
          <p:cNvPr id="10" name="Freeform: Shape 9">
            <a:extLst>
              <a:ext uri="{FF2B5EF4-FFF2-40B4-BE49-F238E27FC236}">
                <a16:creationId xmlns:a16="http://schemas.microsoft.com/office/drawing/2014/main" xmlns="" id="{D6CD1B59-8329-4E8A-B63C-B2A7A2FB19DF}"/>
              </a:ext>
            </a:extLst>
          </p:cNvPr>
          <p:cNvSpPr/>
          <p:nvPr/>
        </p:nvSpPr>
        <p:spPr>
          <a:xfrm>
            <a:off x="7955280" y="2240280"/>
            <a:ext cx="1342104" cy="3169920"/>
          </a:xfrm>
          <a:custGeom>
            <a:avLst/>
            <a:gdLst>
              <a:gd name="connsiteX0" fmla="*/ 0 w 1342104"/>
              <a:gd name="connsiteY0" fmla="*/ 0 h 3169920"/>
              <a:gd name="connsiteX1" fmla="*/ 91440 w 1342104"/>
              <a:gd name="connsiteY1" fmla="*/ 167640 h 3169920"/>
              <a:gd name="connsiteX2" fmla="*/ 91440 w 1342104"/>
              <a:gd name="connsiteY2" fmla="*/ 167640 h 3169920"/>
              <a:gd name="connsiteX3" fmla="*/ 106680 w 1342104"/>
              <a:gd name="connsiteY3" fmla="*/ 304800 h 3169920"/>
              <a:gd name="connsiteX4" fmla="*/ 106680 w 1342104"/>
              <a:gd name="connsiteY4" fmla="*/ 304800 h 3169920"/>
              <a:gd name="connsiteX5" fmla="*/ 167640 w 1342104"/>
              <a:gd name="connsiteY5" fmla="*/ 441960 h 3169920"/>
              <a:gd name="connsiteX6" fmla="*/ 228600 w 1342104"/>
              <a:gd name="connsiteY6" fmla="*/ 563880 h 3169920"/>
              <a:gd name="connsiteX7" fmla="*/ 320040 w 1342104"/>
              <a:gd name="connsiteY7" fmla="*/ 838200 h 3169920"/>
              <a:gd name="connsiteX8" fmla="*/ 213360 w 1342104"/>
              <a:gd name="connsiteY8" fmla="*/ 1021080 h 3169920"/>
              <a:gd name="connsiteX9" fmla="*/ 350520 w 1342104"/>
              <a:gd name="connsiteY9" fmla="*/ 1051560 h 3169920"/>
              <a:gd name="connsiteX10" fmla="*/ 411480 w 1342104"/>
              <a:gd name="connsiteY10" fmla="*/ 1234440 h 3169920"/>
              <a:gd name="connsiteX11" fmla="*/ 502920 w 1342104"/>
              <a:gd name="connsiteY11" fmla="*/ 1386840 h 3169920"/>
              <a:gd name="connsiteX12" fmla="*/ 670560 w 1342104"/>
              <a:gd name="connsiteY12" fmla="*/ 1524000 h 3169920"/>
              <a:gd name="connsiteX13" fmla="*/ 731520 w 1342104"/>
              <a:gd name="connsiteY13" fmla="*/ 1783080 h 3169920"/>
              <a:gd name="connsiteX14" fmla="*/ 807720 w 1342104"/>
              <a:gd name="connsiteY14" fmla="*/ 1981200 h 3169920"/>
              <a:gd name="connsiteX15" fmla="*/ 899160 w 1342104"/>
              <a:gd name="connsiteY15" fmla="*/ 2148840 h 3169920"/>
              <a:gd name="connsiteX16" fmla="*/ 975360 w 1342104"/>
              <a:gd name="connsiteY16" fmla="*/ 2316480 h 3169920"/>
              <a:gd name="connsiteX17" fmla="*/ 1097280 w 1342104"/>
              <a:gd name="connsiteY17" fmla="*/ 2377440 h 3169920"/>
              <a:gd name="connsiteX18" fmla="*/ 1219200 w 1342104"/>
              <a:gd name="connsiteY18" fmla="*/ 2453640 h 3169920"/>
              <a:gd name="connsiteX19" fmla="*/ 1310640 w 1342104"/>
              <a:gd name="connsiteY19" fmla="*/ 2453640 h 3169920"/>
              <a:gd name="connsiteX20" fmla="*/ 1341120 w 1342104"/>
              <a:gd name="connsiteY20" fmla="*/ 2651760 h 3169920"/>
              <a:gd name="connsiteX21" fmla="*/ 1280160 w 1342104"/>
              <a:gd name="connsiteY21" fmla="*/ 2804160 h 3169920"/>
              <a:gd name="connsiteX22" fmla="*/ 1173480 w 1342104"/>
              <a:gd name="connsiteY22" fmla="*/ 3169920 h 3169920"/>
              <a:gd name="connsiteX23" fmla="*/ 1173480 w 1342104"/>
              <a:gd name="connsiteY23" fmla="*/ 3169920 h 316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2104" h="3169920">
                <a:moveTo>
                  <a:pt x="0" y="0"/>
                </a:moveTo>
                <a:lnTo>
                  <a:pt x="91440" y="167640"/>
                </a:lnTo>
                <a:lnTo>
                  <a:pt x="91440" y="167640"/>
                </a:lnTo>
                <a:lnTo>
                  <a:pt x="106680" y="304800"/>
                </a:lnTo>
                <a:lnTo>
                  <a:pt x="106680" y="304800"/>
                </a:lnTo>
                <a:cubicBezTo>
                  <a:pt x="116840" y="327660"/>
                  <a:pt x="147320" y="398780"/>
                  <a:pt x="167640" y="441960"/>
                </a:cubicBezTo>
                <a:cubicBezTo>
                  <a:pt x="187960" y="485140"/>
                  <a:pt x="203200" y="497840"/>
                  <a:pt x="228600" y="563880"/>
                </a:cubicBezTo>
                <a:cubicBezTo>
                  <a:pt x="254000" y="629920"/>
                  <a:pt x="322580" y="762000"/>
                  <a:pt x="320040" y="838200"/>
                </a:cubicBezTo>
                <a:cubicBezTo>
                  <a:pt x="317500" y="914400"/>
                  <a:pt x="208280" y="985520"/>
                  <a:pt x="213360" y="1021080"/>
                </a:cubicBezTo>
                <a:cubicBezTo>
                  <a:pt x="218440" y="1056640"/>
                  <a:pt x="317500" y="1016000"/>
                  <a:pt x="350520" y="1051560"/>
                </a:cubicBezTo>
                <a:cubicBezTo>
                  <a:pt x="383540" y="1087120"/>
                  <a:pt x="386080" y="1178560"/>
                  <a:pt x="411480" y="1234440"/>
                </a:cubicBezTo>
                <a:cubicBezTo>
                  <a:pt x="436880" y="1290320"/>
                  <a:pt x="459740" y="1338580"/>
                  <a:pt x="502920" y="1386840"/>
                </a:cubicBezTo>
                <a:cubicBezTo>
                  <a:pt x="546100" y="1435100"/>
                  <a:pt x="632460" y="1457960"/>
                  <a:pt x="670560" y="1524000"/>
                </a:cubicBezTo>
                <a:cubicBezTo>
                  <a:pt x="708660" y="1590040"/>
                  <a:pt x="708660" y="1706880"/>
                  <a:pt x="731520" y="1783080"/>
                </a:cubicBezTo>
                <a:cubicBezTo>
                  <a:pt x="754380" y="1859280"/>
                  <a:pt x="779780" y="1920240"/>
                  <a:pt x="807720" y="1981200"/>
                </a:cubicBezTo>
                <a:cubicBezTo>
                  <a:pt x="835660" y="2042160"/>
                  <a:pt x="871220" y="2092960"/>
                  <a:pt x="899160" y="2148840"/>
                </a:cubicBezTo>
                <a:cubicBezTo>
                  <a:pt x="927100" y="2204720"/>
                  <a:pt x="942340" y="2278380"/>
                  <a:pt x="975360" y="2316480"/>
                </a:cubicBezTo>
                <a:cubicBezTo>
                  <a:pt x="1008380" y="2354580"/>
                  <a:pt x="1056640" y="2354580"/>
                  <a:pt x="1097280" y="2377440"/>
                </a:cubicBezTo>
                <a:cubicBezTo>
                  <a:pt x="1137920" y="2400300"/>
                  <a:pt x="1183640" y="2440940"/>
                  <a:pt x="1219200" y="2453640"/>
                </a:cubicBezTo>
                <a:cubicBezTo>
                  <a:pt x="1254760" y="2466340"/>
                  <a:pt x="1290320" y="2420620"/>
                  <a:pt x="1310640" y="2453640"/>
                </a:cubicBezTo>
                <a:cubicBezTo>
                  <a:pt x="1330960" y="2486660"/>
                  <a:pt x="1346200" y="2593340"/>
                  <a:pt x="1341120" y="2651760"/>
                </a:cubicBezTo>
                <a:cubicBezTo>
                  <a:pt x="1336040" y="2710180"/>
                  <a:pt x="1308100" y="2717800"/>
                  <a:pt x="1280160" y="2804160"/>
                </a:cubicBezTo>
                <a:cubicBezTo>
                  <a:pt x="1252220" y="2890520"/>
                  <a:pt x="1173480" y="3169920"/>
                  <a:pt x="1173480" y="3169920"/>
                </a:cubicBezTo>
                <a:lnTo>
                  <a:pt x="1173480" y="3169920"/>
                </a:lnTo>
              </a:path>
            </a:pathLst>
          </a:cu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7997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14:presetBounceEnd="60000">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14:bounceEnd="60000">
                                          <p:cBhvr additive="base">
                                            <p:cTn id="13" dur="13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14"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14:presetBounceEnd="60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60000">
                                          <p:cBhvr additive="base">
                                            <p:cTn id="19" dur="1300" fill="hold"/>
                                            <p:tgtEl>
                                              <p:spTgt spid="8"/>
                                            </p:tgtEl>
                                            <p:attrNameLst>
                                              <p:attrName>ppt_x</p:attrName>
                                            </p:attrNameLst>
                                          </p:cBhvr>
                                          <p:tavLst>
                                            <p:tav tm="0">
                                              <p:val>
                                                <p:strVal val="0-#ppt_w/2"/>
                                              </p:val>
                                            </p:tav>
                                            <p:tav tm="100000">
                                              <p:val>
                                                <p:strVal val="#ppt_x"/>
                                              </p:val>
                                            </p:tav>
                                          </p:tavLst>
                                        </p:anim>
                                        <p:anim calcmode="lin" valueType="num" p14:bounceEnd="60000">
                                          <p:cBhvr additive="base">
                                            <p:cTn id="20"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14:presetBounceEnd="60000">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14:bounceEnd="60000">
                                          <p:cBhvr additive="base">
                                            <p:cTn id="25" dur="1300" fill="hold"/>
                                            <p:tgtEl>
                                              <p:spTgt spid="9"/>
                                            </p:tgtEl>
                                            <p:attrNameLst>
                                              <p:attrName>ppt_x</p:attrName>
                                            </p:attrNameLst>
                                          </p:cBhvr>
                                          <p:tavLst>
                                            <p:tav tm="0">
                                              <p:val>
                                                <p:strVal val="0-#ppt_w/2"/>
                                              </p:val>
                                            </p:tav>
                                            <p:tav tm="100000">
                                              <p:val>
                                                <p:strVal val="#ppt_x"/>
                                              </p:val>
                                            </p:tav>
                                          </p:tavLst>
                                        </p:anim>
                                        <p:anim calcmode="lin" valueType="num" p14:bounceEnd="60000">
                                          <p:cBhvr additive="base">
                                            <p:cTn id="26"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5122"/>
                                            </p:tgtEl>
                                            <p:attrNameLst>
                                              <p:attrName>style.visibility</p:attrName>
                                            </p:attrNameLst>
                                          </p:cBhvr>
                                          <p:to>
                                            <p:strVal val="visible"/>
                                          </p:to>
                                        </p:set>
                                        <p:anim calcmode="lin" valueType="num">
                                          <p:cBhvr>
                                            <p:cTn id="31" dur="1000" fill="hold"/>
                                            <p:tgtEl>
                                              <p:spTgt spid="5122"/>
                                            </p:tgtEl>
                                            <p:attrNameLst>
                                              <p:attrName>ppt_w</p:attrName>
                                            </p:attrNameLst>
                                          </p:cBhvr>
                                          <p:tavLst>
                                            <p:tav tm="0">
                                              <p:val>
                                                <p:fltVal val="0"/>
                                              </p:val>
                                            </p:tav>
                                            <p:tav tm="100000">
                                              <p:val>
                                                <p:strVal val="#ppt_w"/>
                                              </p:val>
                                            </p:tav>
                                          </p:tavLst>
                                        </p:anim>
                                        <p:anim calcmode="lin" valueType="num">
                                          <p:cBhvr>
                                            <p:cTn id="32" dur="1000" fill="hold"/>
                                            <p:tgtEl>
                                              <p:spTgt spid="5122"/>
                                            </p:tgtEl>
                                            <p:attrNameLst>
                                              <p:attrName>ppt_h</p:attrName>
                                            </p:attrNameLst>
                                          </p:cBhvr>
                                          <p:tavLst>
                                            <p:tav tm="0">
                                              <p:val>
                                                <p:fltVal val="0"/>
                                              </p:val>
                                            </p:tav>
                                            <p:tav tm="100000">
                                              <p:val>
                                                <p:strVal val="#ppt_h"/>
                                              </p:val>
                                            </p:tav>
                                          </p:tavLst>
                                        </p:anim>
                                        <p:anim calcmode="lin" valueType="num">
                                          <p:cBhvr>
                                            <p:cTn id="33" dur="1000" fill="hold"/>
                                            <p:tgtEl>
                                              <p:spTgt spid="5122"/>
                                            </p:tgtEl>
                                            <p:attrNameLst>
                                              <p:attrName>style.rotation</p:attrName>
                                            </p:attrNameLst>
                                          </p:cBhvr>
                                          <p:tavLst>
                                            <p:tav tm="0">
                                              <p:val>
                                                <p:fltVal val="90"/>
                                              </p:val>
                                            </p:tav>
                                            <p:tav tm="100000">
                                              <p:val>
                                                <p:fltVal val="0"/>
                                              </p:val>
                                            </p:tav>
                                          </p:tavLst>
                                        </p:anim>
                                        <p:animEffect transition="in" filter="fade">
                                          <p:cBhvr>
                                            <p:cTn id="34" dur="1000"/>
                                            <p:tgtEl>
                                              <p:spTgt spid="512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up)">
                                          <p:cBhvr>
                                            <p:cTn id="3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300" fill="hold"/>
                                            <p:tgtEl>
                                              <p:spTgt spid="6"/>
                                            </p:tgtEl>
                                            <p:attrNameLst>
                                              <p:attrName>ppt_x</p:attrName>
                                            </p:attrNameLst>
                                          </p:cBhvr>
                                          <p:tavLst>
                                            <p:tav tm="0">
                                              <p:val>
                                                <p:strVal val="0-#ppt_w/2"/>
                                              </p:val>
                                            </p:tav>
                                            <p:tav tm="100000">
                                              <p:val>
                                                <p:strVal val="#ppt_x"/>
                                              </p:val>
                                            </p:tav>
                                          </p:tavLst>
                                        </p:anim>
                                        <p:anim calcmode="lin" valueType="num">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300" fill="hold"/>
                                            <p:tgtEl>
                                              <p:spTgt spid="7"/>
                                            </p:tgtEl>
                                            <p:attrNameLst>
                                              <p:attrName>ppt_x</p:attrName>
                                            </p:attrNameLst>
                                          </p:cBhvr>
                                          <p:tavLst>
                                            <p:tav tm="0">
                                              <p:val>
                                                <p:strVal val="0-#ppt_w/2"/>
                                              </p:val>
                                            </p:tav>
                                            <p:tav tm="100000">
                                              <p:val>
                                                <p:strVal val="#ppt_x"/>
                                              </p:val>
                                            </p:tav>
                                          </p:tavLst>
                                        </p:anim>
                                        <p:anim calcmode="lin" valueType="num">
                                          <p:cBhvr additive="base">
                                            <p:cTn id="14"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300" fill="hold"/>
                                            <p:tgtEl>
                                              <p:spTgt spid="8"/>
                                            </p:tgtEl>
                                            <p:attrNameLst>
                                              <p:attrName>ppt_x</p:attrName>
                                            </p:attrNameLst>
                                          </p:cBhvr>
                                          <p:tavLst>
                                            <p:tav tm="0">
                                              <p:val>
                                                <p:strVal val="0-#ppt_w/2"/>
                                              </p:val>
                                            </p:tav>
                                            <p:tav tm="100000">
                                              <p:val>
                                                <p:strVal val="#ppt_x"/>
                                              </p:val>
                                            </p:tav>
                                          </p:tavLst>
                                        </p:anim>
                                        <p:anim calcmode="lin" valueType="num">
                                          <p:cBhvr additive="base">
                                            <p:cTn id="20"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1300" fill="hold"/>
                                            <p:tgtEl>
                                              <p:spTgt spid="9"/>
                                            </p:tgtEl>
                                            <p:attrNameLst>
                                              <p:attrName>ppt_x</p:attrName>
                                            </p:attrNameLst>
                                          </p:cBhvr>
                                          <p:tavLst>
                                            <p:tav tm="0">
                                              <p:val>
                                                <p:strVal val="0-#ppt_w/2"/>
                                              </p:val>
                                            </p:tav>
                                            <p:tav tm="100000">
                                              <p:val>
                                                <p:strVal val="#ppt_x"/>
                                              </p:val>
                                            </p:tav>
                                          </p:tavLst>
                                        </p:anim>
                                        <p:anim calcmode="lin" valueType="num">
                                          <p:cBhvr additive="base">
                                            <p:cTn id="26"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5122"/>
                                            </p:tgtEl>
                                            <p:attrNameLst>
                                              <p:attrName>style.visibility</p:attrName>
                                            </p:attrNameLst>
                                          </p:cBhvr>
                                          <p:to>
                                            <p:strVal val="visible"/>
                                          </p:to>
                                        </p:set>
                                        <p:anim calcmode="lin" valueType="num">
                                          <p:cBhvr>
                                            <p:cTn id="31" dur="1000" fill="hold"/>
                                            <p:tgtEl>
                                              <p:spTgt spid="5122"/>
                                            </p:tgtEl>
                                            <p:attrNameLst>
                                              <p:attrName>ppt_w</p:attrName>
                                            </p:attrNameLst>
                                          </p:cBhvr>
                                          <p:tavLst>
                                            <p:tav tm="0">
                                              <p:val>
                                                <p:fltVal val="0"/>
                                              </p:val>
                                            </p:tav>
                                            <p:tav tm="100000">
                                              <p:val>
                                                <p:strVal val="#ppt_w"/>
                                              </p:val>
                                            </p:tav>
                                          </p:tavLst>
                                        </p:anim>
                                        <p:anim calcmode="lin" valueType="num">
                                          <p:cBhvr>
                                            <p:cTn id="32" dur="1000" fill="hold"/>
                                            <p:tgtEl>
                                              <p:spTgt spid="5122"/>
                                            </p:tgtEl>
                                            <p:attrNameLst>
                                              <p:attrName>ppt_h</p:attrName>
                                            </p:attrNameLst>
                                          </p:cBhvr>
                                          <p:tavLst>
                                            <p:tav tm="0">
                                              <p:val>
                                                <p:fltVal val="0"/>
                                              </p:val>
                                            </p:tav>
                                            <p:tav tm="100000">
                                              <p:val>
                                                <p:strVal val="#ppt_h"/>
                                              </p:val>
                                            </p:tav>
                                          </p:tavLst>
                                        </p:anim>
                                        <p:anim calcmode="lin" valueType="num">
                                          <p:cBhvr>
                                            <p:cTn id="33" dur="1000" fill="hold"/>
                                            <p:tgtEl>
                                              <p:spTgt spid="5122"/>
                                            </p:tgtEl>
                                            <p:attrNameLst>
                                              <p:attrName>style.rotation</p:attrName>
                                            </p:attrNameLst>
                                          </p:cBhvr>
                                          <p:tavLst>
                                            <p:tav tm="0">
                                              <p:val>
                                                <p:fltVal val="90"/>
                                              </p:val>
                                            </p:tav>
                                            <p:tav tm="100000">
                                              <p:val>
                                                <p:fltVal val="0"/>
                                              </p:val>
                                            </p:tav>
                                          </p:tavLst>
                                        </p:anim>
                                        <p:animEffect transition="in" filter="fade">
                                          <p:cBhvr>
                                            <p:cTn id="34" dur="1000"/>
                                            <p:tgtEl>
                                              <p:spTgt spid="512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up)">
                                          <p:cBhvr>
                                            <p:cTn id="3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7AFB4E58-8AE1-4A27-9058-A8A245A6CD1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7240" b="83724" l="16618" r="51684">
                        <a14:foregroundMark x1="16764" y1="62109" x2="20498" y2="70964"/>
                        <a14:foregroundMark x1="24158" y1="57161" x2="26647" y2="65365"/>
                        <a14:foregroundMark x1="26647" y1="65365" x2="25769" y2="72135"/>
                        <a14:foregroundMark x1="24012" y1="55208" x2="27818" y2="60286"/>
                        <a14:foregroundMark x1="27818" y1="60286" x2="28551" y2="62760"/>
                        <a14:foregroundMark x1="23646" y1="56901" x2="19400" y2="64714"/>
                        <a14:foregroundMark x1="19180" y1="70313" x2="23572" y2="73438"/>
                        <a14:foregroundMark x1="23572" y1="73438" x2="25403" y2="73438"/>
                        <a14:foregroundMark x1="22401" y1="83854" x2="24890" y2="79167"/>
                        <a14:foregroundMark x1="31406" y1="74740" x2="31406" y2="74740"/>
                        <a14:foregroundMark x1="31259" y1="76953" x2="31259" y2="76953"/>
                        <a14:foregroundMark x1="31625" y1="73438" x2="31625" y2="73438"/>
                        <a14:foregroundMark x1="32064" y1="61198" x2="33309" y2="60286"/>
                        <a14:foregroundMark x1="32943" y1="56901" x2="33675" y2="61589"/>
                        <a14:foregroundMark x1="32650" y1="57422" x2="33895" y2="60026"/>
                        <a14:foregroundMark x1="34041" y1="58724" x2="33309" y2="56510"/>
                        <a14:foregroundMark x1="31040" y1="60938" x2="32650" y2="62760"/>
                        <a14:foregroundMark x1="30893" y1="61589" x2="32138" y2="62760"/>
                        <a14:foregroundMark x1="31259" y1="62760" x2="32064" y2="63802"/>
                        <a14:foregroundMark x1="34627" y1="56901" x2="40190" y2="46745"/>
                        <a14:foregroundMark x1="40190" y1="46745" x2="44583" y2="44792"/>
                        <a14:foregroundMark x1="44583" y1="44792" x2="48902" y2="45573"/>
                        <a14:foregroundMark x1="33309" y1="58724" x2="40483" y2="47526"/>
                        <a14:foregroundMark x1="40483" y1="47526" x2="44436" y2="47656"/>
                        <a14:foregroundMark x1="44436" y1="47656" x2="47877" y2="51693"/>
                        <a14:foregroundMark x1="47877" y1="51693" x2="47877" y2="44010"/>
                        <a14:foregroundMark x1="47877" y1="44010" x2="43192" y2="43880"/>
                        <a14:foregroundMark x1="43192" y1="43880" x2="35432" y2="55859"/>
                        <a14:foregroundMark x1="47511" y1="51432" x2="50146" y2="44401"/>
                        <a14:foregroundMark x1="50146" y1="44401" x2="50146" y2="41667"/>
                        <a14:foregroundMark x1="48755" y1="51172" x2="51684" y2="53125"/>
                        <a14:foregroundMark x1="48316" y1="52344" x2="51684" y2="55599"/>
                        <a14:foregroundMark x1="49634" y1="41667" x2="44656" y2="40495"/>
                        <a14:foregroundMark x1="44656" y1="40495" x2="40922" y2="42708"/>
                        <a14:foregroundMark x1="40922" y1="42708" x2="38141" y2="48307"/>
                        <a14:foregroundMark x1="38141" y1="48307" x2="38067" y2="48958"/>
                        <a14:foregroundMark x1="43631" y1="40755" x2="47657" y2="40104"/>
                        <a14:foregroundMark x1="47657" y1="40104" x2="50146" y2="41406"/>
                        <a14:foregroundMark x1="49561" y1="40495" x2="45461" y2="40104"/>
                        <a14:foregroundMark x1="45461" y1="40104" x2="35066" y2="55469"/>
                        <a14:foregroundMark x1="35066" y1="55469" x2="37921" y2="47396"/>
                        <a14:foregroundMark x1="37921" y1="47396" x2="41801" y2="41667"/>
                        <a14:foregroundMark x1="32138" y1="58464" x2="41508" y2="38411"/>
                        <a14:foregroundMark x1="41508" y1="38411" x2="45461" y2="34505"/>
                        <a14:foregroundMark x1="45461" y1="34505" x2="49780" y2="37240"/>
                        <a14:foregroundMark x1="49780" y1="37240" x2="50146" y2="40755"/>
                        <a14:foregroundMark x1="30893" y1="60286" x2="37555" y2="45443"/>
                        <a14:backgroundMark x1="36530" y1="55599" x2="45095" y2="54948"/>
                        <a14:backgroundMark x1="45095" y1="54948" x2="47804" y2="54948"/>
                      </a14:backgroundRemoval>
                    </a14:imgEffect>
                  </a14:imgLayer>
                </a14:imgProps>
              </a:ext>
            </a:extLst>
          </a:blip>
          <a:srcRect l="13914" t="34847" r="49658" b="15274"/>
          <a:stretch/>
        </p:blipFill>
        <p:spPr>
          <a:xfrm>
            <a:off x="-350519" y="579121"/>
            <a:ext cx="6890772" cy="5944854"/>
          </a:xfrm>
          <a:prstGeom prst="rect">
            <a:avLst/>
          </a:prstGeom>
        </p:spPr>
      </p:pic>
      <p:sp>
        <p:nvSpPr>
          <p:cNvPr id="3" name="Rectangle 2">
            <a:extLst>
              <a:ext uri="{FF2B5EF4-FFF2-40B4-BE49-F238E27FC236}">
                <a16:creationId xmlns:a16="http://schemas.microsoft.com/office/drawing/2014/main" xmlns="" id="{D7E5A55C-53C7-40D9-9535-5C6F8478FCAA}"/>
              </a:ext>
            </a:extLst>
          </p:cNvPr>
          <p:cNvSpPr/>
          <p:nvPr/>
        </p:nvSpPr>
        <p:spPr>
          <a:xfrm>
            <a:off x="679929" y="454877"/>
            <a:ext cx="2922595"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Chú thích</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6" name="TextBox 5">
            <a:extLst>
              <a:ext uri="{FF2B5EF4-FFF2-40B4-BE49-F238E27FC236}">
                <a16:creationId xmlns:a16="http://schemas.microsoft.com/office/drawing/2014/main" xmlns="" id="{D553CA11-3BAF-4AA8-A5CF-2CCC17685A8B}"/>
              </a:ext>
            </a:extLst>
          </p:cNvPr>
          <p:cNvSpPr txBox="1"/>
          <p:nvPr/>
        </p:nvSpPr>
        <p:spPr>
          <a:xfrm>
            <a:off x="6723133" y="449736"/>
            <a:ext cx="5699760" cy="615553"/>
          </a:xfrm>
          <a:prstGeom prst="rect">
            <a:avLst/>
          </a:prstGeom>
          <a:noFill/>
        </p:spPr>
        <p:txBody>
          <a:bodyPr wrap="square" lIns="0" tIns="0" rIns="0" bIns="0" rtlCol="0">
            <a:spAutoFit/>
          </a:bodyPr>
          <a:lstStyle/>
          <a:p>
            <a:pPr algn="just"/>
            <a:r>
              <a:rPr lang="en-US" sz="4000" b="1" dirty="0">
                <a:solidFill>
                  <a:schemeClr val="accent2">
                    <a:lumMod val="50000"/>
                  </a:schemeClr>
                </a:solidFill>
                <a:latin typeface="Pattaya" panose="00000500000000000000" pitchFamily="2" charset="-34"/>
                <a:cs typeface="Pattaya" panose="00000500000000000000" pitchFamily="2" charset="-34"/>
              </a:rPr>
              <a:t>đ</a:t>
            </a:r>
            <a:r>
              <a:rPr lang="vi-VN" sz="4000" b="1" dirty="0" smtClean="0">
                <a:solidFill>
                  <a:schemeClr val="accent2">
                    <a:lumMod val="50000"/>
                  </a:schemeClr>
                </a:solidFill>
                <a:latin typeface="Pattaya" panose="00000500000000000000" pitchFamily="2" charset="-34"/>
                <a:cs typeface="Pattaya" panose="00000500000000000000" pitchFamily="2" charset="-34"/>
              </a:rPr>
              <a:t>ình</a:t>
            </a:r>
            <a:endParaRPr lang="en-US" sz="4000" b="1" dirty="0">
              <a:solidFill>
                <a:schemeClr val="accent2">
                  <a:lumMod val="50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TextBox 6">
            <a:extLst>
              <a:ext uri="{FF2B5EF4-FFF2-40B4-BE49-F238E27FC236}">
                <a16:creationId xmlns:a16="http://schemas.microsoft.com/office/drawing/2014/main" xmlns="" id="{7F5DA158-126D-4458-828E-BDA70F3903D3}"/>
              </a:ext>
            </a:extLst>
          </p:cNvPr>
          <p:cNvSpPr txBox="1"/>
          <p:nvPr/>
        </p:nvSpPr>
        <p:spPr>
          <a:xfrm>
            <a:off x="6723133" y="1028857"/>
            <a:ext cx="4815840" cy="1723549"/>
          </a:xfrm>
          <a:prstGeom prst="rect">
            <a:avLst/>
          </a:prstGeom>
          <a:noFill/>
        </p:spPr>
        <p:txBody>
          <a:bodyPr wrap="square" lIns="0" tIns="0" rIns="0" bIns="0" rtlCol="0">
            <a:spAutoFit/>
          </a:bodyPr>
          <a:lstStyle/>
          <a:p>
            <a:pPr algn="just"/>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Ngôi nhà to rộng của làng thời xưa, dùng làm nơi thờ thành hoàng và họp việc làng</a:t>
            </a:r>
            <a:endParaRPr lang="en-US" sz="44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TextBox 7">
            <a:extLst>
              <a:ext uri="{FF2B5EF4-FFF2-40B4-BE49-F238E27FC236}">
                <a16:creationId xmlns:a16="http://schemas.microsoft.com/office/drawing/2014/main" xmlns="" id="{AED23BD1-7A46-4D24-8F90-1999FA0C4BCF}"/>
              </a:ext>
            </a:extLst>
          </p:cNvPr>
          <p:cNvSpPr txBox="1"/>
          <p:nvPr/>
        </p:nvSpPr>
        <p:spPr>
          <a:xfrm>
            <a:off x="3524028" y="5257421"/>
            <a:ext cx="5699760" cy="615553"/>
          </a:xfrm>
          <a:prstGeom prst="rect">
            <a:avLst/>
          </a:prstGeom>
          <a:noFill/>
        </p:spPr>
        <p:txBody>
          <a:bodyPr wrap="square" lIns="0" tIns="0" rIns="0" bIns="0" rtlCol="0">
            <a:spAutoFit/>
          </a:bodyPr>
          <a:lstStyle/>
          <a:p>
            <a:pPr algn="just"/>
            <a:r>
              <a:rPr lang="en-US" sz="4000" b="1" dirty="0">
                <a:solidFill>
                  <a:schemeClr val="accent2">
                    <a:lumMod val="50000"/>
                  </a:schemeClr>
                </a:solidFill>
                <a:latin typeface="Pattaya" panose="00000500000000000000" pitchFamily="2" charset="-34"/>
                <a:cs typeface="Pattaya" panose="00000500000000000000" pitchFamily="2" charset="-34"/>
              </a:rPr>
              <a:t>t</a:t>
            </a:r>
            <a:r>
              <a:rPr lang="vi-VN" sz="4000" b="1" dirty="0" smtClean="0">
                <a:solidFill>
                  <a:schemeClr val="accent2">
                    <a:lumMod val="50000"/>
                  </a:schemeClr>
                </a:solidFill>
                <a:latin typeface="Pattaya" panose="00000500000000000000" pitchFamily="2" charset="-34"/>
                <a:cs typeface="Pattaya" panose="00000500000000000000" pitchFamily="2" charset="-34"/>
              </a:rPr>
              <a:t>rình</a:t>
            </a:r>
            <a:endParaRPr lang="en-US" sz="4000" b="1" dirty="0">
              <a:solidFill>
                <a:schemeClr val="accent2">
                  <a:lumMod val="50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9" name="TextBox 8">
            <a:extLst>
              <a:ext uri="{FF2B5EF4-FFF2-40B4-BE49-F238E27FC236}">
                <a16:creationId xmlns:a16="http://schemas.microsoft.com/office/drawing/2014/main" xmlns="" id="{3E334ADC-BCF3-4CD5-A1DF-B943B479C7C2}"/>
              </a:ext>
            </a:extLst>
          </p:cNvPr>
          <p:cNvSpPr txBox="1"/>
          <p:nvPr/>
        </p:nvSpPr>
        <p:spPr>
          <a:xfrm>
            <a:off x="3602524" y="5829143"/>
            <a:ext cx="7754867" cy="430887"/>
          </a:xfrm>
          <a:prstGeom prst="rect">
            <a:avLst/>
          </a:prstGeom>
          <a:noFill/>
        </p:spPr>
        <p:txBody>
          <a:bodyPr wrap="square" lIns="0" tIns="0" rIns="0" bIns="0" rtlCol="0">
            <a:spAutoFit/>
          </a:bodyPr>
          <a:lstStyle/>
          <a:p>
            <a:pPr algn="just"/>
            <a:r>
              <a:rPr lang="vi-VN" sz="2800" b="1" dirty="0">
                <a:solidFill>
                  <a:srgbClr val="C00000"/>
                </a:solidFill>
                <a:latin typeface="AvantGarde" panose="00000400000000000000" pitchFamily="2" charset="0"/>
                <a:ea typeface="AvantGarde" panose="00000400000000000000" pitchFamily="2" charset="0"/>
                <a:cs typeface="AvantGarde" panose="00000400000000000000" pitchFamily="2" charset="0"/>
              </a:rPr>
              <a:t>đưa ra để người trên xem xét và giải quyết</a:t>
            </a:r>
          </a:p>
        </p:txBody>
      </p:sp>
      <p:pic>
        <p:nvPicPr>
          <p:cNvPr id="12290" name="Picture 2" descr="Kiến trúc đình làng Việt - Nét đẹp văn hóa làng quê | Kiến Việt net">
            <a:extLst>
              <a:ext uri="{FF2B5EF4-FFF2-40B4-BE49-F238E27FC236}">
                <a16:creationId xmlns:a16="http://schemas.microsoft.com/office/drawing/2014/main" xmlns="" id="{B9FD45FA-97FA-4C1C-A490-862DD79B355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9234" y="2859981"/>
            <a:ext cx="3444063" cy="193728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544871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300" fill="hold"/>
                                            <p:tgtEl>
                                              <p:spTgt spid="6"/>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14:presetBounceEnd="60000">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14:bounceEnd="60000">
                                          <p:cBhvr additive="base">
                                            <p:cTn id="13" dur="13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14"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290"/>
                                            </p:tgtEl>
                                            <p:attrNameLst>
                                              <p:attrName>style.visibility</p:attrName>
                                            </p:attrNameLst>
                                          </p:cBhvr>
                                          <p:to>
                                            <p:strVal val="visible"/>
                                          </p:to>
                                        </p:set>
                                        <p:animEffect transition="in" filter="fade">
                                          <p:cBhvr>
                                            <p:cTn id="19" dur="500"/>
                                            <p:tgtEl>
                                              <p:spTgt spid="1229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14:presetBounceEnd="60000">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14:bounceEnd="60000">
                                          <p:cBhvr additive="base">
                                            <p:cTn id="24" dur="1300" fill="hold"/>
                                            <p:tgtEl>
                                              <p:spTgt spid="8"/>
                                            </p:tgtEl>
                                            <p:attrNameLst>
                                              <p:attrName>ppt_x</p:attrName>
                                            </p:attrNameLst>
                                          </p:cBhvr>
                                          <p:tavLst>
                                            <p:tav tm="0">
                                              <p:val>
                                                <p:strVal val="0-#ppt_w/2"/>
                                              </p:val>
                                            </p:tav>
                                            <p:tav tm="100000">
                                              <p:val>
                                                <p:strVal val="#ppt_x"/>
                                              </p:val>
                                            </p:tav>
                                          </p:tavLst>
                                        </p:anim>
                                        <p:anim calcmode="lin" valueType="num" p14:bounceEnd="60000">
                                          <p:cBhvr additive="base">
                                            <p:cTn id="25"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14:presetBounceEnd="60000">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14:bounceEnd="60000">
                                          <p:cBhvr additive="base">
                                            <p:cTn id="30" dur="1300" fill="hold"/>
                                            <p:tgtEl>
                                              <p:spTgt spid="9"/>
                                            </p:tgtEl>
                                            <p:attrNameLst>
                                              <p:attrName>ppt_x</p:attrName>
                                            </p:attrNameLst>
                                          </p:cBhvr>
                                          <p:tavLst>
                                            <p:tav tm="0">
                                              <p:val>
                                                <p:strVal val="0-#ppt_w/2"/>
                                              </p:val>
                                            </p:tav>
                                            <p:tav tm="100000">
                                              <p:val>
                                                <p:strVal val="#ppt_x"/>
                                              </p:val>
                                            </p:tav>
                                          </p:tavLst>
                                        </p:anim>
                                        <p:anim calcmode="lin" valueType="num" p14:bounceEnd="60000">
                                          <p:cBhvr additive="base">
                                            <p:cTn id="31" dur="13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300" fill="hold"/>
                                            <p:tgtEl>
                                              <p:spTgt spid="6"/>
                                            </p:tgtEl>
                                            <p:attrNameLst>
                                              <p:attrName>ppt_x</p:attrName>
                                            </p:attrNameLst>
                                          </p:cBhvr>
                                          <p:tavLst>
                                            <p:tav tm="0">
                                              <p:val>
                                                <p:strVal val="0-#ppt_w/2"/>
                                              </p:val>
                                            </p:tav>
                                            <p:tav tm="100000">
                                              <p:val>
                                                <p:strVal val="#ppt_x"/>
                                              </p:val>
                                            </p:tav>
                                          </p:tavLst>
                                        </p:anim>
                                        <p:anim calcmode="lin" valueType="num">
                                          <p:cBhvr additive="base">
                                            <p:cTn id="8" dur="13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300" fill="hold"/>
                                            <p:tgtEl>
                                              <p:spTgt spid="7"/>
                                            </p:tgtEl>
                                            <p:attrNameLst>
                                              <p:attrName>ppt_x</p:attrName>
                                            </p:attrNameLst>
                                          </p:cBhvr>
                                          <p:tavLst>
                                            <p:tav tm="0">
                                              <p:val>
                                                <p:strVal val="0-#ppt_w/2"/>
                                              </p:val>
                                            </p:tav>
                                            <p:tav tm="100000">
                                              <p:val>
                                                <p:strVal val="#ppt_x"/>
                                              </p:val>
                                            </p:tav>
                                          </p:tavLst>
                                        </p:anim>
                                        <p:anim calcmode="lin" valueType="num">
                                          <p:cBhvr additive="base">
                                            <p:cTn id="14" dur="13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290"/>
                                            </p:tgtEl>
                                            <p:attrNameLst>
                                              <p:attrName>style.visibility</p:attrName>
                                            </p:attrNameLst>
                                          </p:cBhvr>
                                          <p:to>
                                            <p:strVal val="visible"/>
                                          </p:to>
                                        </p:set>
                                        <p:animEffect transition="in" filter="fade">
                                          <p:cBhvr>
                                            <p:cTn id="19" dur="500"/>
                                            <p:tgtEl>
                                              <p:spTgt spid="1229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1300" fill="hold"/>
                                            <p:tgtEl>
                                              <p:spTgt spid="8"/>
                                            </p:tgtEl>
                                            <p:attrNameLst>
                                              <p:attrName>ppt_x</p:attrName>
                                            </p:attrNameLst>
                                          </p:cBhvr>
                                          <p:tavLst>
                                            <p:tav tm="0">
                                              <p:val>
                                                <p:strVal val="0-#ppt_w/2"/>
                                              </p:val>
                                            </p:tav>
                                            <p:tav tm="100000">
                                              <p:val>
                                                <p:strVal val="#ppt_x"/>
                                              </p:val>
                                            </p:tav>
                                          </p:tavLst>
                                        </p:anim>
                                        <p:anim calcmode="lin" valueType="num">
                                          <p:cBhvr additive="base">
                                            <p:cTn id="25" dur="13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1300" fill="hold"/>
                                            <p:tgtEl>
                                              <p:spTgt spid="9"/>
                                            </p:tgtEl>
                                            <p:attrNameLst>
                                              <p:attrName>ppt_x</p:attrName>
                                            </p:attrNameLst>
                                          </p:cBhvr>
                                          <p:tavLst>
                                            <p:tav tm="0">
                                              <p:val>
                                                <p:strVal val="0-#ppt_w/2"/>
                                              </p:val>
                                            </p:tav>
                                            <p:tav tm="100000">
                                              <p:val>
                                                <p:strVal val="#ppt_x"/>
                                              </p:val>
                                            </p:tav>
                                          </p:tavLst>
                                        </p:anim>
                                        <p:anim calcmode="lin" valueType="num">
                                          <p:cBhvr additive="base">
                                            <p:cTn id="31" dur="13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FC46CE75-D367-4EE9-90DC-C37E7AA4359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4766" b="73047" l="36091" r="84700">
                        <a14:foregroundMark x1="36750" y1="70052" x2="36750" y2="70052"/>
                        <a14:foregroundMark x1="40190" y1="70573" x2="55124" y2="72396"/>
                        <a14:foregroundMark x1="59590" y1="69922" x2="84846" y2="67188"/>
                        <a14:foregroundMark x1="78624" y1="59245" x2="81991" y2="62500"/>
                        <a14:foregroundMark x1="76061" y1="52734" x2="82943" y2="64974"/>
                        <a14:foregroundMark x1="82943" y1="64974" x2="82943" y2="65885"/>
                        <a14:foregroundMark x1="72621" y1="60547" x2="84114" y2="73047"/>
                        <a14:foregroundMark x1="84187" y1="46354" x2="83748" y2="55599"/>
                        <a14:foregroundMark x1="72108" y1="45443" x2="72108" y2="45443"/>
                        <a14:foregroundMark x1="42460" y1="55469" x2="44070" y2="57161"/>
                        <a14:foregroundMark x1="47218" y1="48568" x2="48316" y2="48047"/>
                        <a14:foregroundMark x1="46120" y1="50130" x2="47877" y2="53385"/>
                        <a14:foregroundMark x1="47218" y1="50260" x2="45095" y2="63932"/>
                        <a14:foregroundMark x1="42094" y1="67448" x2="36091" y2="72135"/>
                        <a14:foregroundMark x1="41874" y1="60938" x2="42094" y2="68880"/>
                        <a14:foregroundMark x1="42094" y1="68880" x2="43485" y2="72396"/>
                        <a14:foregroundMark x1="40703" y1="63281" x2="44729" y2="66276"/>
                      </a14:backgroundRemoval>
                    </a14:imgEffect>
                  </a14:imgLayer>
                </a14:imgProps>
              </a:ext>
            </a:extLst>
          </a:blip>
          <a:srcRect l="34591" t="30522" r="14890" b="26752"/>
          <a:stretch/>
        </p:blipFill>
        <p:spPr>
          <a:xfrm>
            <a:off x="311406" y="1097280"/>
            <a:ext cx="11441739" cy="5440680"/>
          </a:xfrm>
          <a:prstGeom prst="rect">
            <a:avLst/>
          </a:prstGeom>
        </p:spPr>
      </p:pic>
      <p:sp>
        <p:nvSpPr>
          <p:cNvPr id="3" name="TextBox 2">
            <a:extLst>
              <a:ext uri="{FF2B5EF4-FFF2-40B4-BE49-F238E27FC236}">
                <a16:creationId xmlns:a16="http://schemas.microsoft.com/office/drawing/2014/main" xmlns="" id="{ACA91BBD-8BBD-4F52-A1AB-62046F67282D}"/>
              </a:ext>
            </a:extLst>
          </p:cNvPr>
          <p:cNvSpPr txBox="1"/>
          <p:nvPr/>
        </p:nvSpPr>
        <p:spPr>
          <a:xfrm>
            <a:off x="4012896" y="481727"/>
            <a:ext cx="5023811" cy="1231106"/>
          </a:xfrm>
          <a:prstGeom prst="rect">
            <a:avLst/>
          </a:prstGeom>
          <a:noFill/>
        </p:spPr>
        <p:txBody>
          <a:bodyPr wrap="none" lIns="0" tIns="0" rIns="0" bIns="0" rtlCol="0">
            <a:spAutoFit/>
          </a:bodyPr>
          <a:lstStyle/>
          <a:p>
            <a:pPr algn="l"/>
            <a:r>
              <a:rPr lang="vi-VN" sz="8000" dirty="0">
                <a:solidFill>
                  <a:srgbClr val="002060"/>
                </a:solidFill>
                <a:latin typeface="#9Slide06 SVNBlow Brush" pitchFamily="2" charset="0"/>
              </a:rPr>
              <a:t>Tìm hiểu bài</a:t>
            </a:r>
            <a:endParaRPr lang="en-US" sz="8000" dirty="0">
              <a:solidFill>
                <a:srgbClr val="002060"/>
              </a:solidFill>
              <a:latin typeface="#9Slide06 SVNBlow Brush" pitchFamily="2" charset="0"/>
            </a:endParaRPr>
          </a:p>
        </p:txBody>
      </p:sp>
    </p:spTree>
    <p:extLst>
      <p:ext uri="{BB962C8B-B14F-4D97-AF65-F5344CB8AC3E}">
        <p14:creationId xmlns:p14="http://schemas.microsoft.com/office/powerpoint/2010/main" val="4152050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80E5487-AC94-4D49-AD0B-3718D1CE3FA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8672" b="84896" l="39458" r="60029">
                        <a14:foregroundMark x1="51757" y1="47005" x2="54466" y2="46745"/>
                        <a14:foregroundMark x1="52709" y1="40495" x2="55198" y2="40495"/>
                        <a14:foregroundMark x1="51830" y1="38802" x2="51830" y2="38802"/>
                        <a14:foregroundMark x1="60102" y1="47266" x2="59224" y2="48568"/>
                        <a14:foregroundMark x1="42094" y1="66927" x2="42753" y2="80729"/>
                        <a14:foregroundMark x1="39458" y1="65885" x2="40630" y2="67188"/>
                        <a14:foregroundMark x1="47218" y1="70833" x2="48097" y2="70964"/>
                        <a14:foregroundMark x1="47072" y1="64583" x2="48463" y2="61198"/>
                      </a14:backgroundRemoval>
                    </a14:imgEffect>
                  </a14:imgLayer>
                </a14:imgProps>
              </a:ext>
            </a:extLst>
          </a:blip>
          <a:srcRect l="38476" t="35642" r="37649" b="9159"/>
          <a:stretch/>
        </p:blipFill>
        <p:spPr>
          <a:xfrm>
            <a:off x="213360" y="3276600"/>
            <a:ext cx="2910840" cy="3783677"/>
          </a:xfrm>
          <a:prstGeom prst="rect">
            <a:avLst/>
          </a:prstGeom>
        </p:spPr>
      </p:pic>
      <p:sp>
        <p:nvSpPr>
          <p:cNvPr id="3" name="TextBox 2">
            <a:extLst>
              <a:ext uri="{FF2B5EF4-FFF2-40B4-BE49-F238E27FC236}">
                <a16:creationId xmlns:a16="http://schemas.microsoft.com/office/drawing/2014/main" xmlns="" id="{4F3785E1-CE35-4BAF-9A01-D065F5009EAA}"/>
              </a:ext>
            </a:extLst>
          </p:cNvPr>
          <p:cNvSpPr txBox="1"/>
          <p:nvPr/>
        </p:nvSpPr>
        <p:spPr>
          <a:xfrm>
            <a:off x="1427232" y="716281"/>
            <a:ext cx="10110594" cy="553998"/>
          </a:xfrm>
          <a:prstGeom prst="rect">
            <a:avLst/>
          </a:prstGeom>
          <a:noFill/>
        </p:spPr>
        <p:txBody>
          <a:bodyPr wrap="square" lIns="0" tIns="0" rIns="0" bIns="0" rtlCol="0">
            <a:spAutoFit/>
          </a:bodyPr>
          <a:lstStyle/>
          <a:p>
            <a:pPr algn="ctr"/>
            <a:r>
              <a:rPr lang="vi-VN" sz="3600" b="1" dirty="0">
                <a:solidFill>
                  <a:srgbClr val="00B050"/>
                </a:solidFill>
                <a:latin typeface="Pattaya" panose="00000500000000000000" pitchFamily="2" charset="-34"/>
                <a:ea typeface="AvantGarde" panose="00000400000000000000" pitchFamily="2" charset="0"/>
                <a:cs typeface="Pattaya" panose="00000500000000000000" pitchFamily="2" charset="-34"/>
              </a:rPr>
              <a:t>Hội thổi cơm thi ở làng Đồng Vân bắt nguồn từ đâu?</a:t>
            </a:r>
            <a:endParaRPr lang="en-US" sz="5400" b="1" dirty="0">
              <a:solidFill>
                <a:srgbClr val="00B050"/>
              </a:solidFill>
              <a:latin typeface="Pattaya" panose="00000500000000000000" pitchFamily="2" charset="-34"/>
              <a:ea typeface="AvantGarde" panose="00000400000000000000" pitchFamily="2" charset="0"/>
              <a:cs typeface="Pattaya" panose="00000500000000000000" pitchFamily="2" charset="-34"/>
            </a:endParaRPr>
          </a:p>
        </p:txBody>
      </p:sp>
      <p:sp>
        <p:nvSpPr>
          <p:cNvPr id="4" name="TextBox 3">
            <a:extLst>
              <a:ext uri="{FF2B5EF4-FFF2-40B4-BE49-F238E27FC236}">
                <a16:creationId xmlns:a16="http://schemas.microsoft.com/office/drawing/2014/main" xmlns="" id="{737360BA-9E69-4E6C-BE5E-E54CC824FE00}"/>
              </a:ext>
            </a:extLst>
          </p:cNvPr>
          <p:cNvSpPr txBox="1"/>
          <p:nvPr/>
        </p:nvSpPr>
        <p:spPr>
          <a:xfrm>
            <a:off x="1243206" y="1507896"/>
            <a:ext cx="10110594" cy="1292662"/>
          </a:xfrm>
          <a:prstGeom prst="rect">
            <a:avLst/>
          </a:prstGeom>
          <a:noFill/>
        </p:spPr>
        <p:txBody>
          <a:bodyPr wrap="square" lIns="0" tIns="0" rIns="0" bIns="0" rtlCol="0">
            <a:spAutoFit/>
          </a:bodyPr>
          <a:lstStyle/>
          <a:p>
            <a:pPr algn="just"/>
            <a:r>
              <a:rPr lang="vi-VN" sz="2800" b="1" dirty="0">
                <a:solidFill>
                  <a:srgbClr val="002060"/>
                </a:solidFill>
                <a:ea typeface="AvantGarde" panose="00000400000000000000" pitchFamily="2" charset="0"/>
                <a:cs typeface="AvantGarde" panose="00000400000000000000" pitchFamily="2" charset="0"/>
              </a:rPr>
              <a:t>Hội thổi cơm thi ở làng Đồng Vân bắt nguồn từ các cuộc trẩy quân đánh giặc của người Việt cổ bên bờ sông Đáy xưa.</a:t>
            </a:r>
            <a:endParaRPr lang="en-US" sz="28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cxnSp>
        <p:nvCxnSpPr>
          <p:cNvPr id="7" name="Connector: Elbow 6">
            <a:extLst>
              <a:ext uri="{FF2B5EF4-FFF2-40B4-BE49-F238E27FC236}">
                <a16:creationId xmlns:a16="http://schemas.microsoft.com/office/drawing/2014/main" xmlns="" id="{B8F0E820-8248-4507-B73C-FFAEC2780819}"/>
              </a:ext>
            </a:extLst>
          </p:cNvPr>
          <p:cNvCxnSpPr>
            <a:cxnSpLocks/>
          </p:cNvCxnSpPr>
          <p:nvPr/>
        </p:nvCxnSpPr>
        <p:spPr>
          <a:xfrm>
            <a:off x="1243206" y="2358747"/>
            <a:ext cx="3130677" cy="1070253"/>
          </a:xfrm>
          <a:prstGeom prst="bent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xmlns="" id="{39978BE9-01EA-40AA-BF5E-67957ED32BBC}"/>
              </a:ext>
            </a:extLst>
          </p:cNvPr>
          <p:cNvSpPr/>
          <p:nvPr/>
        </p:nvSpPr>
        <p:spPr>
          <a:xfrm>
            <a:off x="4434840" y="2963882"/>
            <a:ext cx="6766557" cy="85344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b="1" dirty="0">
                <a:solidFill>
                  <a:srgbClr val="FF0000"/>
                </a:solidFill>
              </a:rPr>
              <a:t>Di chuyển từ nơi này đến nơi khác theo đội hình và mục đích nhất định.</a:t>
            </a:r>
            <a:endParaRPr lang="en-US" sz="2800" b="1" dirty="0">
              <a:solidFill>
                <a:srgbClr val="FF0000"/>
              </a:solidFill>
            </a:endParaRPr>
          </a:p>
        </p:txBody>
      </p:sp>
      <p:pic>
        <p:nvPicPr>
          <p:cNvPr id="12" name="Picture 11">
            <a:extLst>
              <a:ext uri="{FF2B5EF4-FFF2-40B4-BE49-F238E27FC236}">
                <a16:creationId xmlns:a16="http://schemas.microsoft.com/office/drawing/2014/main" xmlns="" id="{C7478B84-0EE7-43D6-B196-CC39F3D45348}"/>
              </a:ext>
            </a:extLst>
          </p:cNvPr>
          <p:cNvPicPr>
            <a:picLocks noChangeAspect="1"/>
          </p:cNvPicPr>
          <p:nvPr/>
        </p:nvPicPr>
        <p:blipFill rotWithShape="1">
          <a:blip r:embed="rId4"/>
          <a:srcRect l="5366" t="21355" r="32374" b="16872"/>
          <a:stretch/>
        </p:blipFill>
        <p:spPr>
          <a:xfrm>
            <a:off x="4373883" y="2484120"/>
            <a:ext cx="6979917" cy="3893522"/>
          </a:xfrm>
          <a:prstGeom prst="rect">
            <a:avLst/>
          </a:prstGeom>
        </p:spPr>
      </p:pic>
      <p:pic>
        <p:nvPicPr>
          <p:cNvPr id="13314" name="Picture 2" descr="8 Yes or no ý tưởng | dễ thương, hình gif, mèo kitty">
            <a:extLst>
              <a:ext uri="{FF2B5EF4-FFF2-40B4-BE49-F238E27FC236}">
                <a16:creationId xmlns:a16="http://schemas.microsoft.com/office/drawing/2014/main" xmlns="" id="{A8D6BD72-FF88-406F-A344-F8F127EEE53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9089" y="233601"/>
            <a:ext cx="1571631" cy="1274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32678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14:presetBounceEnd="60000">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14:bounceEnd="60000">
                                          <p:cBhvr additive="base">
                                            <p:cTn id="13"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14"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1+#ppt_w/2"/>
                                              </p:val>
                                            </p:tav>
                                            <p:tav tm="100000">
                                              <p:val>
                                                <p:strVal val="#ppt_x"/>
                                              </p:val>
                                            </p:tav>
                                          </p:tavLst>
                                        </p:anim>
                                        <p:anim calcmode="lin" valueType="num">
                                          <p:cBhvr additive="base">
                                            <p:cTn id="8" dur="13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300" fill="hold"/>
                                            <p:tgtEl>
                                              <p:spTgt spid="4"/>
                                            </p:tgtEl>
                                            <p:attrNameLst>
                                              <p:attrName>ppt_x</p:attrName>
                                            </p:attrNameLst>
                                          </p:cBhvr>
                                          <p:tavLst>
                                            <p:tav tm="0">
                                              <p:val>
                                                <p:strVal val="1+#ppt_w/2"/>
                                              </p:val>
                                            </p:tav>
                                            <p:tav tm="100000">
                                              <p:val>
                                                <p:strVal val="#ppt_x"/>
                                              </p:val>
                                            </p:tav>
                                          </p:tavLst>
                                        </p:anim>
                                        <p:anim calcmode="lin" valueType="num">
                                          <p:cBhvr additive="base">
                                            <p:cTn id="14"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1"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80E5487-AC94-4D49-AD0B-3718D1CE3FA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8672" b="84896" l="39458" r="60029">
                        <a14:foregroundMark x1="51757" y1="47005" x2="54466" y2="46745"/>
                        <a14:foregroundMark x1="52709" y1="40495" x2="55198" y2="40495"/>
                        <a14:foregroundMark x1="51830" y1="38802" x2="51830" y2="38802"/>
                        <a14:foregroundMark x1="60102" y1="47266" x2="59224" y2="48568"/>
                        <a14:foregroundMark x1="42094" y1="66927" x2="42753" y2="80729"/>
                        <a14:foregroundMark x1="39458" y1="65885" x2="40630" y2="67188"/>
                        <a14:foregroundMark x1="47218" y1="70833" x2="48097" y2="70964"/>
                        <a14:foregroundMark x1="47072" y1="64583" x2="48463" y2="61198"/>
                      </a14:backgroundRemoval>
                    </a14:imgEffect>
                  </a14:imgLayer>
                </a14:imgProps>
              </a:ext>
            </a:extLst>
          </a:blip>
          <a:srcRect l="38476" t="35642" r="37649" b="9159"/>
          <a:stretch/>
        </p:blipFill>
        <p:spPr>
          <a:xfrm>
            <a:off x="0" y="2396551"/>
            <a:ext cx="3719545" cy="4834878"/>
          </a:xfrm>
          <a:prstGeom prst="rect">
            <a:avLst/>
          </a:prstGeom>
        </p:spPr>
      </p:pic>
      <p:sp>
        <p:nvSpPr>
          <p:cNvPr id="3" name="TextBox 2">
            <a:extLst>
              <a:ext uri="{FF2B5EF4-FFF2-40B4-BE49-F238E27FC236}">
                <a16:creationId xmlns:a16="http://schemas.microsoft.com/office/drawing/2014/main" xmlns="" id="{4F3785E1-CE35-4BAF-9A01-D065F5009EAA}"/>
              </a:ext>
            </a:extLst>
          </p:cNvPr>
          <p:cNvSpPr txBox="1"/>
          <p:nvPr/>
        </p:nvSpPr>
        <p:spPr>
          <a:xfrm>
            <a:off x="1437515" y="1100019"/>
            <a:ext cx="10754485" cy="553998"/>
          </a:xfrm>
          <a:prstGeom prst="rect">
            <a:avLst/>
          </a:prstGeom>
          <a:noFill/>
        </p:spPr>
        <p:txBody>
          <a:bodyPr wrap="square" lIns="0" tIns="0" rIns="0" bIns="0" rtlCol="0">
            <a:spAutoFit/>
          </a:bodyPr>
          <a:lstStyle/>
          <a:p>
            <a:pPr algn="ctr"/>
            <a:r>
              <a:rPr lang="vi-VN" sz="3600" b="1" dirty="0">
                <a:solidFill>
                  <a:srgbClr val="00B050"/>
                </a:solidFill>
                <a:latin typeface="Pattaya" panose="00000500000000000000" pitchFamily="2" charset="-34"/>
                <a:ea typeface="AvantGarde" panose="00000400000000000000" pitchFamily="2" charset="0"/>
                <a:cs typeface="Pattaya" panose="00000500000000000000" pitchFamily="2" charset="-34"/>
              </a:rPr>
              <a:t>Hội thổi cơm thi được tiến hành qua mấy giai đoạn?</a:t>
            </a:r>
            <a:endParaRPr lang="en-US" sz="5400" b="1" dirty="0">
              <a:solidFill>
                <a:srgbClr val="00B050"/>
              </a:solidFill>
              <a:latin typeface="Pattaya" panose="00000500000000000000" pitchFamily="2" charset="-34"/>
              <a:ea typeface="AvantGarde" panose="00000400000000000000" pitchFamily="2" charset="0"/>
              <a:cs typeface="Pattaya" panose="00000500000000000000" pitchFamily="2" charset="-34"/>
            </a:endParaRPr>
          </a:p>
        </p:txBody>
      </p:sp>
      <p:sp>
        <p:nvSpPr>
          <p:cNvPr id="4" name="TextBox 3">
            <a:extLst>
              <a:ext uri="{FF2B5EF4-FFF2-40B4-BE49-F238E27FC236}">
                <a16:creationId xmlns:a16="http://schemas.microsoft.com/office/drawing/2014/main" xmlns="" id="{737360BA-9E69-4E6C-BE5E-E54CC824FE00}"/>
              </a:ext>
            </a:extLst>
          </p:cNvPr>
          <p:cNvSpPr txBox="1"/>
          <p:nvPr/>
        </p:nvSpPr>
        <p:spPr>
          <a:xfrm>
            <a:off x="3719545" y="1820465"/>
            <a:ext cx="8458200" cy="492443"/>
          </a:xfrm>
          <a:prstGeom prst="rect">
            <a:avLst/>
          </a:prstGeom>
          <a:noFill/>
        </p:spPr>
        <p:txBody>
          <a:bodyPr wrap="square" lIns="0" tIns="0" rIns="0" bIns="0" rtlCol="0">
            <a:spAutoFit/>
          </a:bodyPr>
          <a:lstStyle/>
          <a:p>
            <a:pPr algn="just"/>
            <a:r>
              <a:rPr lang="vi-VN" sz="3200" b="1" dirty="0">
                <a:solidFill>
                  <a:srgbClr val="002060"/>
                </a:solidFill>
                <a:ea typeface="AvantGarde" panose="00000400000000000000" pitchFamily="2" charset="0"/>
                <a:cs typeface="AvantGarde" panose="00000400000000000000" pitchFamily="2" charset="0"/>
              </a:rPr>
              <a:t>Hội thi được tiến hành qua 2 giai đoạn:</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3314" name="Picture 2" descr="8 Yes or no ý tưởng | dễ thương, hình gif, mèo kitty">
            <a:extLst>
              <a:ext uri="{FF2B5EF4-FFF2-40B4-BE49-F238E27FC236}">
                <a16:creationId xmlns:a16="http://schemas.microsoft.com/office/drawing/2014/main" xmlns="" id="{A8D6BD72-FF88-406F-A344-F8F127EEE53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7355" y="315351"/>
            <a:ext cx="2263140" cy="1834978"/>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Hola Gif - IceGif">
            <a:extLst>
              <a:ext uri="{FF2B5EF4-FFF2-40B4-BE49-F238E27FC236}">
                <a16:creationId xmlns:a16="http://schemas.microsoft.com/office/drawing/2014/main" xmlns="" id="{344D4ADE-F89A-44EB-A1FC-DBE6C91305E3}"/>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197747" y="3581400"/>
            <a:ext cx="3047213" cy="217658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Cách nấu cơm bằng bếp ga nhanh gọn, thơm ngon không bị bén nồi">
            <a:extLst>
              <a:ext uri="{FF2B5EF4-FFF2-40B4-BE49-F238E27FC236}">
                <a16:creationId xmlns:a16="http://schemas.microsoft.com/office/drawing/2014/main" xmlns="" id="{07555D82-A84B-4210-B720-0788654F1AB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a16="http://schemas.microsoft.com/office/drawing/2014/main" xmlns="" id="{8C223AD5-7E97-4422-A6A4-6DE273B18BD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554" b="90468" l="38625" r="96000">
                        <a14:foregroundMark x1="40250" y1="27518" x2="42125" y2="31295"/>
                        <a14:foregroundMark x1="51625" y1="17446" x2="57250" y2="25540"/>
                        <a14:foregroundMark x1="57375" y1="11511" x2="57375" y2="11511"/>
                        <a14:foregroundMark x1="54250" y1="11331" x2="54250" y2="11331"/>
                        <a14:foregroundMark x1="52750" y1="8813" x2="52750" y2="8813"/>
                        <a14:foregroundMark x1="39625" y1="49820" x2="43875" y2="54137"/>
                        <a14:foregroundMark x1="41250" y1="47122" x2="40000" y2="49281"/>
                        <a14:foregroundMark x1="55125" y1="55755" x2="59000" y2="47662"/>
                        <a14:foregroundMark x1="59000" y1="47662" x2="59125" y2="47482"/>
                        <a14:foregroundMark x1="50250" y1="35791" x2="56875" y2="28777"/>
                        <a14:foregroundMark x1="56875" y1="28777" x2="62375" y2="33273"/>
                        <a14:foregroundMark x1="62375" y1="33273" x2="62500" y2="33453"/>
                        <a14:foregroundMark x1="63000" y1="58813" x2="76000" y2="63309"/>
                        <a14:foregroundMark x1="59375" y1="69784" x2="70750" y2="67086"/>
                        <a14:foregroundMark x1="69375" y1="43705" x2="75000" y2="40827"/>
                        <a14:foregroundMark x1="71125" y1="8813" x2="73625" y2="17086"/>
                        <a14:foregroundMark x1="87375" y1="10252" x2="87625" y2="24281"/>
                        <a14:foregroundMark x1="91000" y1="28237" x2="94750" y2="36151"/>
                        <a14:foregroundMark x1="94750" y1="36151" x2="95875" y2="48561"/>
                        <a14:foregroundMark x1="95875" y1="48561" x2="96000" y2="51978"/>
                        <a14:foregroundMark x1="89875" y1="44784" x2="88250" y2="38489"/>
                        <a14:foregroundMark x1="76500" y1="45504" x2="83125" y2="44964"/>
                        <a14:foregroundMark x1="83125" y1="44964" x2="83375" y2="44964"/>
                        <a14:foregroundMark x1="75375" y1="41367" x2="80000" y2="43345"/>
                        <a14:foregroundMark x1="72750" y1="16187" x2="75000" y2="22482"/>
                        <a14:foregroundMark x1="83500" y1="85072" x2="85750" y2="77518"/>
                        <a14:foregroundMark x1="90750" y1="80755" x2="90750" y2="75000"/>
                        <a14:foregroundMark x1="72000" y1="89029" x2="72750" y2="80396"/>
                        <a14:foregroundMark x1="51125" y1="90288" x2="56750" y2="84892"/>
                        <a14:foregroundMark x1="56750" y1="84892" x2="56750" y2="84532"/>
                        <a14:foregroundMark x1="57375" y1="90827" x2="57375" y2="82374"/>
                        <a14:foregroundMark x1="63000" y1="37770" x2="61125" y2="28597"/>
                        <a14:foregroundMark x1="61125" y1="28597" x2="59875" y2="26439"/>
                        <a14:foregroundMark x1="55875" y1="46583" x2="60125" y2="39029"/>
                        <a14:foregroundMark x1="60125" y1="39029" x2="60250" y2="39029"/>
                        <a14:foregroundMark x1="88000" y1="34532" x2="84500" y2="24460"/>
                        <a14:foregroundMark x1="93375" y1="26978" x2="90125" y2="33993"/>
                        <a14:foregroundMark x1="43000" y1="57014" x2="43125" y2="65108"/>
                        <a14:foregroundMark x1="42500" y1="70504" x2="45250" y2="68525"/>
                        <a14:foregroundMark x1="40875" y1="38489" x2="40875" y2="38489"/>
                        <a14:foregroundMark x1="39625" y1="12770" x2="39625" y2="12770"/>
                        <a14:foregroundMark x1="39125" y1="9173" x2="39125" y2="9173"/>
                        <a14:foregroundMark x1="41000" y1="24820" x2="41000" y2="24820"/>
                        <a14:foregroundMark x1="40500" y1="19964" x2="40500" y2="19964"/>
                        <a14:foregroundMark x1="40000" y1="16187" x2="40000" y2="16187"/>
                        <a14:foregroundMark x1="40750" y1="34712" x2="40750" y2="34712"/>
                        <a14:foregroundMark x1="40500" y1="38489" x2="40500" y2="38489"/>
                        <a14:foregroundMark x1="41375" y1="39568" x2="41375" y2="39568"/>
                        <a14:foregroundMark x1="43000" y1="41727" x2="43000" y2="41727"/>
                        <a14:foregroundMark x1="45250" y1="48381" x2="45250" y2="48381"/>
                        <a14:foregroundMark x1="42500" y1="45504" x2="42500" y2="45504"/>
                        <a14:foregroundMark x1="41875" y1="42626" x2="41875" y2="42626"/>
                        <a14:foregroundMark x1="39500" y1="43345" x2="39500" y2="43345"/>
                        <a14:foregroundMark x1="40375" y1="41367" x2="40375" y2="41367"/>
                        <a14:foregroundMark x1="38625" y1="46223" x2="38625" y2="46223"/>
                        <a14:foregroundMark x1="40500" y1="40827" x2="40500" y2="40827"/>
                        <a14:foregroundMark x1="43500" y1="45863" x2="43500" y2="45863"/>
                        <a14:foregroundMark x1="40750" y1="39029" x2="40375" y2="12050"/>
                        <a14:foregroundMark x1="40000" y1="12770" x2="39125" y2="7554"/>
                      </a14:backgroundRemoval>
                    </a14:imgEffect>
                  </a14:imgLayer>
                </a14:imgProps>
              </a:ext>
              <a:ext uri="{28A0092B-C50C-407E-A947-70E740481C1C}">
                <a14:useLocalDpi xmlns:a14="http://schemas.microsoft.com/office/drawing/2010/main" val="0"/>
              </a:ext>
            </a:extLst>
          </a:blip>
          <a:srcRect l="35980" t="6256" b="6413"/>
          <a:stretch/>
        </p:blipFill>
        <p:spPr>
          <a:xfrm>
            <a:off x="7719933" y="2490054"/>
            <a:ext cx="2911618" cy="3267927"/>
          </a:xfrm>
          <a:prstGeom prst="rect">
            <a:avLst/>
          </a:prstGeom>
        </p:spPr>
      </p:pic>
      <p:sp>
        <p:nvSpPr>
          <p:cNvPr id="14" name="TextBox 13">
            <a:extLst>
              <a:ext uri="{FF2B5EF4-FFF2-40B4-BE49-F238E27FC236}">
                <a16:creationId xmlns:a16="http://schemas.microsoft.com/office/drawing/2014/main" xmlns="" id="{35222E49-F3D9-4463-871A-7CB1DF947BAC}"/>
              </a:ext>
            </a:extLst>
          </p:cNvPr>
          <p:cNvSpPr txBox="1"/>
          <p:nvPr/>
        </p:nvSpPr>
        <p:spPr>
          <a:xfrm>
            <a:off x="4946642" y="5816559"/>
            <a:ext cx="8458200" cy="492443"/>
          </a:xfrm>
          <a:prstGeom prst="rect">
            <a:avLst/>
          </a:prstGeom>
          <a:noFill/>
        </p:spPr>
        <p:txBody>
          <a:bodyPr wrap="square" lIns="0" tIns="0" rIns="0" bIns="0" rtlCol="0">
            <a:spAutoFit/>
          </a:bodyPr>
          <a:lstStyle/>
          <a:p>
            <a:pPr algn="just"/>
            <a:r>
              <a:rPr lang="vi-VN" sz="3200" b="1" dirty="0">
                <a:solidFill>
                  <a:srgbClr val="002060"/>
                </a:solidFill>
                <a:ea typeface="AvantGarde" panose="00000400000000000000" pitchFamily="2" charset="0"/>
                <a:cs typeface="AvantGarde" panose="00000400000000000000" pitchFamily="2" charset="0"/>
              </a:rPr>
              <a:t>Lấy lửa</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5" name="TextBox 14">
            <a:extLst>
              <a:ext uri="{FF2B5EF4-FFF2-40B4-BE49-F238E27FC236}">
                <a16:creationId xmlns:a16="http://schemas.microsoft.com/office/drawing/2014/main" xmlns="" id="{0E23500F-51EF-4D8D-A6F5-0B53386DC1B5}"/>
              </a:ext>
            </a:extLst>
          </p:cNvPr>
          <p:cNvSpPr txBox="1"/>
          <p:nvPr/>
        </p:nvSpPr>
        <p:spPr>
          <a:xfrm>
            <a:off x="8406122" y="5816559"/>
            <a:ext cx="8458200" cy="492443"/>
          </a:xfrm>
          <a:prstGeom prst="rect">
            <a:avLst/>
          </a:prstGeom>
          <a:noFill/>
        </p:spPr>
        <p:txBody>
          <a:bodyPr wrap="square" lIns="0" tIns="0" rIns="0" bIns="0" rtlCol="0">
            <a:spAutoFit/>
          </a:bodyPr>
          <a:lstStyle/>
          <a:p>
            <a:pPr algn="just"/>
            <a:r>
              <a:rPr lang="vi-VN" sz="3200" b="1" dirty="0">
                <a:solidFill>
                  <a:srgbClr val="002060"/>
                </a:solidFill>
                <a:ea typeface="AvantGarde" panose="00000400000000000000" pitchFamily="2" charset="0"/>
                <a:cs typeface="AvantGarde" panose="00000400000000000000" pitchFamily="2" charset="0"/>
              </a:rPr>
              <a:t>Nấu cơm</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1264818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14:presetBounceEnd="60000">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14:bounceEnd="60000">
                                          <p:cBhvr additive="base">
                                            <p:cTn id="13"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14"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14:presetBounceEnd="60000">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14:bounceEnd="60000">
                                          <p:cBhvr additive="base">
                                            <p:cTn id="19" dur="1300" fill="hold"/>
                                            <p:tgtEl>
                                              <p:spTgt spid="14"/>
                                            </p:tgtEl>
                                            <p:attrNameLst>
                                              <p:attrName>ppt_x</p:attrName>
                                            </p:attrNameLst>
                                          </p:cBhvr>
                                          <p:tavLst>
                                            <p:tav tm="0">
                                              <p:val>
                                                <p:strVal val="1+#ppt_w/2"/>
                                              </p:val>
                                            </p:tav>
                                            <p:tav tm="100000">
                                              <p:val>
                                                <p:strVal val="#ppt_x"/>
                                              </p:val>
                                            </p:tav>
                                          </p:tavLst>
                                        </p:anim>
                                        <p:anim calcmode="lin" valueType="num" p14:bounceEnd="60000">
                                          <p:cBhvr additive="base">
                                            <p:cTn id="20" dur="1300" fill="hold"/>
                                            <p:tgtEl>
                                              <p:spTgt spid="14"/>
                                            </p:tgtEl>
                                            <p:attrNameLst>
                                              <p:attrName>ppt_y</p:attrName>
                                            </p:attrNameLst>
                                          </p:cBhvr>
                                          <p:tavLst>
                                            <p:tav tm="0">
                                              <p:val>
                                                <p:strVal val="0-#ppt_h/2"/>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15362"/>
                                            </p:tgtEl>
                                            <p:attrNameLst>
                                              <p:attrName>style.visibility</p:attrName>
                                            </p:attrNameLst>
                                          </p:cBhvr>
                                          <p:to>
                                            <p:strVal val="visible"/>
                                          </p:to>
                                        </p:set>
                                        <p:animEffect transition="in" filter="fade">
                                          <p:cBhvr>
                                            <p:cTn id="23" dur="500"/>
                                            <p:tgtEl>
                                              <p:spTgt spid="1536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3" fill="hold" grpId="0" nodeType="clickEffect" p14:presetBounceEnd="60000">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14:bounceEnd="60000">
                                          <p:cBhvr additive="base">
                                            <p:cTn id="28" dur="1300" fill="hold"/>
                                            <p:tgtEl>
                                              <p:spTgt spid="15"/>
                                            </p:tgtEl>
                                            <p:attrNameLst>
                                              <p:attrName>ppt_x</p:attrName>
                                            </p:attrNameLst>
                                          </p:cBhvr>
                                          <p:tavLst>
                                            <p:tav tm="0">
                                              <p:val>
                                                <p:strVal val="1+#ppt_w/2"/>
                                              </p:val>
                                            </p:tav>
                                            <p:tav tm="100000">
                                              <p:val>
                                                <p:strVal val="#ppt_x"/>
                                              </p:val>
                                            </p:tav>
                                          </p:tavLst>
                                        </p:anim>
                                        <p:anim calcmode="lin" valueType="num" p14:bounceEnd="60000">
                                          <p:cBhvr additive="base">
                                            <p:cTn id="29" dur="1300" fill="hold"/>
                                            <p:tgtEl>
                                              <p:spTgt spid="15"/>
                                            </p:tgtEl>
                                            <p:attrNameLst>
                                              <p:attrName>ppt_y</p:attrName>
                                            </p:attrNameLst>
                                          </p:cBhvr>
                                          <p:tavLst>
                                            <p:tav tm="0">
                                              <p:val>
                                                <p:strVal val="0-#ppt_h/2"/>
                                              </p:val>
                                            </p:tav>
                                            <p:tav tm="100000">
                                              <p:val>
                                                <p:strVal val="#ppt_y"/>
                                              </p:val>
                                            </p:tav>
                                          </p:tavLst>
                                        </p:anim>
                                      </p:childTnLst>
                                    </p:cTn>
                                  </p:par>
                                  <p:par>
                                    <p:cTn id="30" presetID="10"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4"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1+#ppt_w/2"/>
                                              </p:val>
                                            </p:tav>
                                            <p:tav tm="100000">
                                              <p:val>
                                                <p:strVal val="#ppt_x"/>
                                              </p:val>
                                            </p:tav>
                                          </p:tavLst>
                                        </p:anim>
                                        <p:anim calcmode="lin" valueType="num">
                                          <p:cBhvr additive="base">
                                            <p:cTn id="8" dur="13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300" fill="hold"/>
                                            <p:tgtEl>
                                              <p:spTgt spid="4"/>
                                            </p:tgtEl>
                                            <p:attrNameLst>
                                              <p:attrName>ppt_x</p:attrName>
                                            </p:attrNameLst>
                                          </p:cBhvr>
                                          <p:tavLst>
                                            <p:tav tm="0">
                                              <p:val>
                                                <p:strVal val="1+#ppt_w/2"/>
                                              </p:val>
                                            </p:tav>
                                            <p:tav tm="100000">
                                              <p:val>
                                                <p:strVal val="#ppt_x"/>
                                              </p:val>
                                            </p:tav>
                                          </p:tavLst>
                                        </p:anim>
                                        <p:anim calcmode="lin" valueType="num">
                                          <p:cBhvr additive="base">
                                            <p:cTn id="14"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300" fill="hold"/>
                                            <p:tgtEl>
                                              <p:spTgt spid="14"/>
                                            </p:tgtEl>
                                            <p:attrNameLst>
                                              <p:attrName>ppt_x</p:attrName>
                                            </p:attrNameLst>
                                          </p:cBhvr>
                                          <p:tavLst>
                                            <p:tav tm="0">
                                              <p:val>
                                                <p:strVal val="1+#ppt_w/2"/>
                                              </p:val>
                                            </p:tav>
                                            <p:tav tm="100000">
                                              <p:val>
                                                <p:strVal val="#ppt_x"/>
                                              </p:val>
                                            </p:tav>
                                          </p:tavLst>
                                        </p:anim>
                                        <p:anim calcmode="lin" valueType="num">
                                          <p:cBhvr additive="base">
                                            <p:cTn id="20" dur="1300" fill="hold"/>
                                            <p:tgtEl>
                                              <p:spTgt spid="14"/>
                                            </p:tgtEl>
                                            <p:attrNameLst>
                                              <p:attrName>ppt_y</p:attrName>
                                            </p:attrNameLst>
                                          </p:cBhvr>
                                          <p:tavLst>
                                            <p:tav tm="0">
                                              <p:val>
                                                <p:strVal val="0-#ppt_h/2"/>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15362"/>
                                            </p:tgtEl>
                                            <p:attrNameLst>
                                              <p:attrName>style.visibility</p:attrName>
                                            </p:attrNameLst>
                                          </p:cBhvr>
                                          <p:to>
                                            <p:strVal val="visible"/>
                                          </p:to>
                                        </p:set>
                                        <p:animEffect transition="in" filter="fade">
                                          <p:cBhvr>
                                            <p:cTn id="23" dur="500"/>
                                            <p:tgtEl>
                                              <p:spTgt spid="1536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3"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1300" fill="hold"/>
                                            <p:tgtEl>
                                              <p:spTgt spid="15"/>
                                            </p:tgtEl>
                                            <p:attrNameLst>
                                              <p:attrName>ppt_x</p:attrName>
                                            </p:attrNameLst>
                                          </p:cBhvr>
                                          <p:tavLst>
                                            <p:tav tm="0">
                                              <p:val>
                                                <p:strVal val="1+#ppt_w/2"/>
                                              </p:val>
                                            </p:tav>
                                            <p:tav tm="100000">
                                              <p:val>
                                                <p:strVal val="#ppt_x"/>
                                              </p:val>
                                            </p:tav>
                                          </p:tavLst>
                                        </p:anim>
                                        <p:anim calcmode="lin" valueType="num">
                                          <p:cBhvr additive="base">
                                            <p:cTn id="29" dur="1300" fill="hold"/>
                                            <p:tgtEl>
                                              <p:spTgt spid="15"/>
                                            </p:tgtEl>
                                            <p:attrNameLst>
                                              <p:attrName>ppt_y</p:attrName>
                                            </p:attrNameLst>
                                          </p:cBhvr>
                                          <p:tavLst>
                                            <p:tav tm="0">
                                              <p:val>
                                                <p:strVal val="0-#ppt_h/2"/>
                                              </p:val>
                                            </p:tav>
                                            <p:tav tm="100000">
                                              <p:val>
                                                <p:strVal val="#ppt_y"/>
                                              </p:val>
                                            </p:tav>
                                          </p:tavLst>
                                        </p:anim>
                                      </p:childTnLst>
                                    </p:cTn>
                                  </p:par>
                                  <p:par>
                                    <p:cTn id="30" presetID="10"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4" grpId="0"/>
          <p:bldP spid="15"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80E5487-AC94-4D49-AD0B-3718D1CE3FA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8672" b="84896" l="39458" r="60029">
                        <a14:foregroundMark x1="51757" y1="47005" x2="54466" y2="46745"/>
                        <a14:foregroundMark x1="52709" y1="40495" x2="55198" y2="40495"/>
                        <a14:foregroundMark x1="51830" y1="38802" x2="51830" y2="38802"/>
                        <a14:foregroundMark x1="60102" y1="47266" x2="59224" y2="48568"/>
                        <a14:foregroundMark x1="42094" y1="66927" x2="42753" y2="80729"/>
                        <a14:foregroundMark x1="39458" y1="65885" x2="40630" y2="67188"/>
                        <a14:foregroundMark x1="47218" y1="70833" x2="48097" y2="70964"/>
                        <a14:foregroundMark x1="47072" y1="64583" x2="48463" y2="61198"/>
                      </a14:backgroundRemoval>
                    </a14:imgEffect>
                  </a14:imgLayer>
                </a14:imgProps>
              </a:ext>
            </a:extLst>
          </a:blip>
          <a:srcRect l="38476" t="35642" r="37649" b="9159"/>
          <a:stretch/>
        </p:blipFill>
        <p:spPr>
          <a:xfrm>
            <a:off x="153497" y="3596640"/>
            <a:ext cx="2667330" cy="3467149"/>
          </a:xfrm>
          <a:prstGeom prst="rect">
            <a:avLst/>
          </a:prstGeom>
        </p:spPr>
      </p:pic>
      <p:sp>
        <p:nvSpPr>
          <p:cNvPr id="3" name="TextBox 2">
            <a:extLst>
              <a:ext uri="{FF2B5EF4-FFF2-40B4-BE49-F238E27FC236}">
                <a16:creationId xmlns:a16="http://schemas.microsoft.com/office/drawing/2014/main" xmlns="" id="{4F3785E1-CE35-4BAF-9A01-D065F5009EAA}"/>
              </a:ext>
            </a:extLst>
          </p:cNvPr>
          <p:cNvSpPr txBox="1"/>
          <p:nvPr/>
        </p:nvSpPr>
        <p:spPr>
          <a:xfrm>
            <a:off x="1437515" y="764542"/>
            <a:ext cx="10754485" cy="553998"/>
          </a:xfrm>
          <a:prstGeom prst="rect">
            <a:avLst/>
          </a:prstGeom>
          <a:noFill/>
        </p:spPr>
        <p:txBody>
          <a:bodyPr wrap="square" lIns="0" tIns="0" rIns="0" bIns="0" rtlCol="0">
            <a:spAutoFit/>
          </a:bodyPr>
          <a:lstStyle/>
          <a:p>
            <a:pPr algn="ctr"/>
            <a:r>
              <a:rPr lang="vi-VN" sz="3600" b="1" dirty="0">
                <a:solidFill>
                  <a:srgbClr val="00B050"/>
                </a:solidFill>
                <a:latin typeface="Pattaya" panose="00000500000000000000" pitchFamily="2" charset="-34"/>
                <a:ea typeface="AvantGarde" panose="00000400000000000000" pitchFamily="2" charset="0"/>
                <a:cs typeface="Pattaya" panose="00000500000000000000" pitchFamily="2" charset="-34"/>
              </a:rPr>
              <a:t>Kể lại việc lấy lửa trước khi nấu cơm.</a:t>
            </a:r>
            <a:endParaRPr lang="en-US" sz="5400" b="1" dirty="0">
              <a:solidFill>
                <a:srgbClr val="00B050"/>
              </a:solidFill>
              <a:latin typeface="Pattaya" panose="00000500000000000000" pitchFamily="2" charset="-34"/>
              <a:ea typeface="AvantGarde" panose="00000400000000000000" pitchFamily="2" charset="0"/>
              <a:cs typeface="Pattaya" panose="00000500000000000000" pitchFamily="2" charset="-34"/>
            </a:endParaRPr>
          </a:p>
        </p:txBody>
      </p:sp>
      <p:sp>
        <p:nvSpPr>
          <p:cNvPr id="4" name="TextBox 3">
            <a:extLst>
              <a:ext uri="{FF2B5EF4-FFF2-40B4-BE49-F238E27FC236}">
                <a16:creationId xmlns:a16="http://schemas.microsoft.com/office/drawing/2014/main" xmlns="" id="{737360BA-9E69-4E6C-BE5E-E54CC824FE00}"/>
              </a:ext>
            </a:extLst>
          </p:cNvPr>
          <p:cNvSpPr txBox="1"/>
          <p:nvPr/>
        </p:nvSpPr>
        <p:spPr>
          <a:xfrm>
            <a:off x="3719545" y="1484988"/>
            <a:ext cx="8458200" cy="492443"/>
          </a:xfrm>
          <a:prstGeom prst="rect">
            <a:avLst/>
          </a:prstGeom>
          <a:noFill/>
        </p:spPr>
        <p:txBody>
          <a:bodyPr wrap="square" lIns="0" tIns="0" rIns="0" bIns="0" rtlCol="0">
            <a:spAutoFit/>
          </a:bodyPr>
          <a:lstStyle/>
          <a:p>
            <a:pPr algn="just"/>
            <a:r>
              <a:rPr lang="vi-VN" sz="3200" b="1" dirty="0">
                <a:solidFill>
                  <a:srgbClr val="002060"/>
                </a:solidFill>
                <a:ea typeface="AvantGarde" panose="00000400000000000000" pitchFamily="2" charset="0"/>
                <a:cs typeface="AvantGarde" panose="00000400000000000000" pitchFamily="2" charset="0"/>
              </a:rPr>
              <a:t>Hội thi được tiến hành qua 2 giai đoạn:</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5362" name="Picture 2" descr="Hola Gif - IceGif">
            <a:extLst>
              <a:ext uri="{FF2B5EF4-FFF2-40B4-BE49-F238E27FC236}">
                <a16:creationId xmlns:a16="http://schemas.microsoft.com/office/drawing/2014/main" xmlns="" id="{344D4ADE-F89A-44EB-A1FC-DBE6C91305E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601064" y="4071993"/>
            <a:ext cx="2264013" cy="1617152"/>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Cách nấu cơm bằng bếp ga nhanh gọn, thơm ngon không bị bén nồi">
            <a:extLst>
              <a:ext uri="{FF2B5EF4-FFF2-40B4-BE49-F238E27FC236}">
                <a16:creationId xmlns:a16="http://schemas.microsoft.com/office/drawing/2014/main" xmlns="" id="{07555D82-A84B-4210-B720-0788654F1AB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a16="http://schemas.microsoft.com/office/drawing/2014/main" xmlns="" id="{8C223AD5-7E97-4422-A6A4-6DE273B18BD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554" b="90468" l="38625" r="96000">
                        <a14:foregroundMark x1="40250" y1="27518" x2="42125" y2="31295"/>
                        <a14:foregroundMark x1="51625" y1="17446" x2="57250" y2="25540"/>
                        <a14:foregroundMark x1="57375" y1="11511" x2="57375" y2="11511"/>
                        <a14:foregroundMark x1="54250" y1="11331" x2="54250" y2="11331"/>
                        <a14:foregroundMark x1="52750" y1="8813" x2="52750" y2="8813"/>
                        <a14:foregroundMark x1="39625" y1="49820" x2="43875" y2="54137"/>
                        <a14:foregroundMark x1="41250" y1="47122" x2="40000" y2="49281"/>
                        <a14:foregroundMark x1="55125" y1="55755" x2="59000" y2="47662"/>
                        <a14:foregroundMark x1="59000" y1="47662" x2="59125" y2="47482"/>
                        <a14:foregroundMark x1="50250" y1="35791" x2="56875" y2="28777"/>
                        <a14:foregroundMark x1="56875" y1="28777" x2="62375" y2="33273"/>
                        <a14:foregroundMark x1="62375" y1="33273" x2="62500" y2="33453"/>
                        <a14:foregroundMark x1="63000" y1="58813" x2="76000" y2="63309"/>
                        <a14:foregroundMark x1="59375" y1="69784" x2="70750" y2="67086"/>
                        <a14:foregroundMark x1="69375" y1="43705" x2="75000" y2="40827"/>
                        <a14:foregroundMark x1="71125" y1="8813" x2="73625" y2="17086"/>
                        <a14:foregroundMark x1="87375" y1="10252" x2="87625" y2="24281"/>
                        <a14:foregroundMark x1="91000" y1="28237" x2="94750" y2="36151"/>
                        <a14:foregroundMark x1="94750" y1="36151" x2="95875" y2="48561"/>
                        <a14:foregroundMark x1="95875" y1="48561" x2="96000" y2="51978"/>
                        <a14:foregroundMark x1="89875" y1="44784" x2="88250" y2="38489"/>
                        <a14:foregroundMark x1="76500" y1="45504" x2="83125" y2="44964"/>
                        <a14:foregroundMark x1="83125" y1="44964" x2="83375" y2="44964"/>
                        <a14:foregroundMark x1="75375" y1="41367" x2="80000" y2="43345"/>
                        <a14:foregroundMark x1="72750" y1="16187" x2="75000" y2="22482"/>
                        <a14:foregroundMark x1="83500" y1="85072" x2="85750" y2="77518"/>
                        <a14:foregroundMark x1="90750" y1="80755" x2="90750" y2="75000"/>
                        <a14:foregroundMark x1="72000" y1="89029" x2="72750" y2="80396"/>
                        <a14:foregroundMark x1="51125" y1="90288" x2="56750" y2="84892"/>
                        <a14:foregroundMark x1="56750" y1="84892" x2="56750" y2="84532"/>
                        <a14:foregroundMark x1="57375" y1="90827" x2="57375" y2="82374"/>
                        <a14:foregroundMark x1="63000" y1="37770" x2="61125" y2="28597"/>
                        <a14:foregroundMark x1="61125" y1="28597" x2="59875" y2="26439"/>
                        <a14:foregroundMark x1="55875" y1="46583" x2="60125" y2="39029"/>
                        <a14:foregroundMark x1="60125" y1="39029" x2="60250" y2="39029"/>
                        <a14:foregroundMark x1="88000" y1="34532" x2="84500" y2="24460"/>
                        <a14:foregroundMark x1="93375" y1="26978" x2="90125" y2="33993"/>
                        <a14:foregroundMark x1="43000" y1="57014" x2="43125" y2="65108"/>
                        <a14:foregroundMark x1="42500" y1="70504" x2="45250" y2="68525"/>
                        <a14:foregroundMark x1="40875" y1="38489" x2="40875" y2="38489"/>
                        <a14:foregroundMark x1="39625" y1="12770" x2="39625" y2="12770"/>
                        <a14:foregroundMark x1="39125" y1="9173" x2="39125" y2="9173"/>
                        <a14:foregroundMark x1="41000" y1="24820" x2="41000" y2="24820"/>
                        <a14:foregroundMark x1="40500" y1="19964" x2="40500" y2="19964"/>
                        <a14:foregroundMark x1="40000" y1="16187" x2="40000" y2="16187"/>
                        <a14:foregroundMark x1="40750" y1="34712" x2="40750" y2="34712"/>
                        <a14:foregroundMark x1="40500" y1="38489" x2="40500" y2="38489"/>
                        <a14:foregroundMark x1="41375" y1="39568" x2="41375" y2="39568"/>
                        <a14:foregroundMark x1="43000" y1="41727" x2="43000" y2="41727"/>
                        <a14:foregroundMark x1="45250" y1="48381" x2="45250" y2="48381"/>
                        <a14:foregroundMark x1="42500" y1="45504" x2="42500" y2="45504"/>
                        <a14:foregroundMark x1="41875" y1="42626" x2="41875" y2="42626"/>
                        <a14:foregroundMark x1="39500" y1="43345" x2="39500" y2="43345"/>
                        <a14:foregroundMark x1="40375" y1="41367" x2="40375" y2="41367"/>
                        <a14:foregroundMark x1="38625" y1="46223" x2="38625" y2="46223"/>
                        <a14:foregroundMark x1="40500" y1="40827" x2="40500" y2="40827"/>
                        <a14:foregroundMark x1="43500" y1="45863" x2="43500" y2="45863"/>
                        <a14:foregroundMark x1="40750" y1="39029" x2="40375" y2="12050"/>
                        <a14:foregroundMark x1="40000" y1="12770" x2="39125" y2="7554"/>
                      </a14:backgroundRemoval>
                    </a14:imgEffect>
                  </a14:imgLayer>
                </a14:imgProps>
              </a:ext>
              <a:ext uri="{28A0092B-C50C-407E-A947-70E740481C1C}">
                <a14:useLocalDpi xmlns:a14="http://schemas.microsoft.com/office/drawing/2010/main" val="0"/>
              </a:ext>
            </a:extLst>
          </a:blip>
          <a:srcRect l="35980" t="6256" b="6413"/>
          <a:stretch/>
        </p:blipFill>
        <p:spPr>
          <a:xfrm>
            <a:off x="7719933" y="2490054"/>
            <a:ext cx="2911618" cy="3267927"/>
          </a:xfrm>
          <a:prstGeom prst="rect">
            <a:avLst/>
          </a:prstGeom>
        </p:spPr>
      </p:pic>
      <p:sp>
        <p:nvSpPr>
          <p:cNvPr id="6" name="Rectangle 5">
            <a:extLst>
              <a:ext uri="{FF2B5EF4-FFF2-40B4-BE49-F238E27FC236}">
                <a16:creationId xmlns:a16="http://schemas.microsoft.com/office/drawing/2014/main" xmlns="" id="{38705C3C-0EA3-45E5-83BD-0D8CE690BBF5}"/>
              </a:ext>
            </a:extLst>
          </p:cNvPr>
          <p:cNvSpPr/>
          <p:nvPr/>
        </p:nvSpPr>
        <p:spPr>
          <a:xfrm>
            <a:off x="2621280" y="1434643"/>
            <a:ext cx="8961120" cy="4832092"/>
          </a:xfrm>
          <a:prstGeom prst="rect">
            <a:avLst/>
          </a:prstGeom>
        </p:spPr>
        <p:txBody>
          <a:bodyPr wrap="square">
            <a:spAutoFit/>
          </a:bodyPr>
          <a:lstStyle/>
          <a:p>
            <a:pPr algn="just"/>
            <a:r>
              <a:rPr lang="vi-VN" sz="2800" dirty="0">
                <a:solidFill>
                  <a:srgbClr val="000000"/>
                </a:solidFill>
                <a:ea typeface="AvantGarde" panose="00000400000000000000" pitchFamily="2" charset="0"/>
                <a:cs typeface="AvantGarde" panose="00000400000000000000" pitchFamily="2" charset="0"/>
              </a:rPr>
              <a:t>Hội thi bắt đầu bằng việc lấy lửa. Khi tiếng trống hiệu vừa dứt, bốn thanh niên của bốn đội nhanh như sóc, thoăn thoắt leo lên bốn cây chuối bôi mỡ bóng nhẫy để lấy nén hương cắm ở trên ngọn. Có người leo lên, tụt xuống, lại leo lên… Khi mang được nén hương xuống, người dự thi được phát ba que diêm để châm vào hương cho cháy thành ngọn lửa. Trong khi đó, những người trong đội, mỗi người một việc. Người thì ngồi vót những thanh tre già thành những chiếc đũa bông. Người thì nhanh tay giã thóc, giần sàng thành gạo, người thì lấy nước và bắt đầu thổi cơm.</a:t>
            </a:r>
            <a:endParaRPr lang="en-US" sz="2800" dirty="0"/>
          </a:p>
        </p:txBody>
      </p:sp>
      <p:cxnSp>
        <p:nvCxnSpPr>
          <p:cNvPr id="8" name="Straight Connector 7">
            <a:extLst>
              <a:ext uri="{FF2B5EF4-FFF2-40B4-BE49-F238E27FC236}">
                <a16:creationId xmlns:a16="http://schemas.microsoft.com/office/drawing/2014/main" xmlns="" id="{612D07CC-DDFE-43F7-9E7A-51BF89E73DD8}"/>
              </a:ext>
            </a:extLst>
          </p:cNvPr>
          <p:cNvCxnSpPr/>
          <p:nvPr/>
        </p:nvCxnSpPr>
        <p:spPr>
          <a:xfrm>
            <a:off x="4601064" y="2758440"/>
            <a:ext cx="102249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EC7AF066-2E5E-4B78-9038-3BC254CD16FB}"/>
              </a:ext>
            </a:extLst>
          </p:cNvPr>
          <p:cNvCxnSpPr>
            <a:cxnSpLocks/>
          </p:cNvCxnSpPr>
          <p:nvPr/>
        </p:nvCxnSpPr>
        <p:spPr>
          <a:xfrm>
            <a:off x="6574101" y="2758440"/>
            <a:ext cx="141165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048A64C8-C5D1-4A22-ACAE-C767C5E138A1}"/>
              </a:ext>
            </a:extLst>
          </p:cNvPr>
          <p:cNvCxnSpPr>
            <a:cxnSpLocks/>
          </p:cNvCxnSpPr>
          <p:nvPr/>
        </p:nvCxnSpPr>
        <p:spPr>
          <a:xfrm>
            <a:off x="2734606" y="3185160"/>
            <a:ext cx="512923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01C5BECE-74E0-4DD1-9B1B-2C49870B682F}"/>
              </a:ext>
            </a:extLst>
          </p:cNvPr>
          <p:cNvCxnSpPr>
            <a:cxnSpLocks/>
          </p:cNvCxnSpPr>
          <p:nvPr/>
        </p:nvCxnSpPr>
        <p:spPr>
          <a:xfrm>
            <a:off x="6895557" y="4041513"/>
            <a:ext cx="468684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1C176BBB-FAEE-4DA9-8B47-FAF752DA6870}"/>
              </a:ext>
            </a:extLst>
          </p:cNvPr>
          <p:cNvCxnSpPr>
            <a:cxnSpLocks/>
          </p:cNvCxnSpPr>
          <p:nvPr/>
        </p:nvCxnSpPr>
        <p:spPr>
          <a:xfrm>
            <a:off x="2734606" y="4498713"/>
            <a:ext cx="519019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93122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2.29167E-6 -4.07407E-6 L -0.36771 -0.55162 " pathEditMode="relative" rAng="0" ptsTypes="AA">
                                          <p:cBhvr>
                                            <p:cTn id="6" dur="2000" fill="hold"/>
                                            <p:tgtEl>
                                              <p:spTgt spid="15362"/>
                                            </p:tgtEl>
                                            <p:attrNameLst>
                                              <p:attrName>ppt_x</p:attrName>
                                              <p:attrName>ppt_y</p:attrName>
                                            </p:attrNameLst>
                                          </p:cBhvr>
                                          <p:rCtr x="-18385" y="-27593"/>
                                        </p:animMotion>
                                      </p:childTnLst>
                                    </p:cTn>
                                  </p:par>
                                  <p:par>
                                    <p:cTn id="7" presetID="1" presetClass="exit"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6" fill="hold" grpId="0" nodeType="clickEffect" p14:presetBounceEnd="60000">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14:bounceEnd="60000">
                                          <p:cBhvr additive="base">
                                            <p:cTn id="15" dur="1300" fill="hold"/>
                                            <p:tgtEl>
                                              <p:spTgt spid="3"/>
                                            </p:tgtEl>
                                            <p:attrNameLst>
                                              <p:attrName>ppt_x</p:attrName>
                                            </p:attrNameLst>
                                          </p:cBhvr>
                                          <p:tavLst>
                                            <p:tav tm="0">
                                              <p:val>
                                                <p:strVal val="1+#ppt_w/2"/>
                                              </p:val>
                                            </p:tav>
                                            <p:tav tm="100000">
                                              <p:val>
                                                <p:strVal val="#ppt_x"/>
                                              </p:val>
                                            </p:tav>
                                          </p:tavLst>
                                        </p:anim>
                                        <p:anim calcmode="lin" valueType="num" p14:bounceEnd="60000">
                                          <p:cBhvr additive="base">
                                            <p:cTn id="16" dur="13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2.29167E-6 -4.07407E-6 L -0.36771 -0.55162 " pathEditMode="relative" rAng="0" ptsTypes="AA">
                                          <p:cBhvr>
                                            <p:cTn id="6" dur="2000" fill="hold"/>
                                            <p:tgtEl>
                                              <p:spTgt spid="15362"/>
                                            </p:tgtEl>
                                            <p:attrNameLst>
                                              <p:attrName>ppt_x</p:attrName>
                                              <p:attrName>ppt_y</p:attrName>
                                            </p:attrNameLst>
                                          </p:cBhvr>
                                          <p:rCtr x="-18385" y="-27593"/>
                                        </p:animMotion>
                                      </p:childTnLst>
                                    </p:cTn>
                                  </p:par>
                                  <p:par>
                                    <p:cTn id="7" presetID="1" presetClass="exit"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300" fill="hold"/>
                                            <p:tgtEl>
                                              <p:spTgt spid="3"/>
                                            </p:tgtEl>
                                            <p:attrNameLst>
                                              <p:attrName>ppt_x</p:attrName>
                                            </p:attrNameLst>
                                          </p:cBhvr>
                                          <p:tavLst>
                                            <p:tav tm="0">
                                              <p:val>
                                                <p:strVal val="1+#ppt_w/2"/>
                                              </p:val>
                                            </p:tav>
                                            <p:tav tm="100000">
                                              <p:val>
                                                <p:strVal val="#ppt_x"/>
                                              </p:val>
                                            </p:tav>
                                          </p:tavLst>
                                        </p:anim>
                                        <p:anim calcmode="lin" valueType="num">
                                          <p:cBhvr additive="base">
                                            <p:cTn id="16" dur="13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80E5487-AC94-4D49-AD0B-3718D1CE3FA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8672" b="84896" l="39458" r="60029">
                        <a14:foregroundMark x1="51757" y1="47005" x2="54466" y2="46745"/>
                        <a14:foregroundMark x1="52709" y1="40495" x2="55198" y2="40495"/>
                        <a14:foregroundMark x1="51830" y1="38802" x2="51830" y2="38802"/>
                        <a14:foregroundMark x1="60102" y1="47266" x2="59224" y2="48568"/>
                        <a14:foregroundMark x1="42094" y1="66927" x2="42753" y2="80729"/>
                        <a14:foregroundMark x1="39458" y1="65885" x2="40630" y2="67188"/>
                        <a14:foregroundMark x1="47218" y1="70833" x2="48097" y2="70964"/>
                        <a14:foregroundMark x1="47072" y1="64583" x2="48463" y2="61198"/>
                      </a14:backgroundRemoval>
                    </a14:imgEffect>
                  </a14:imgLayer>
                </a14:imgProps>
              </a:ext>
            </a:extLst>
          </a:blip>
          <a:srcRect l="38476" t="35642" r="37649" b="9159"/>
          <a:stretch/>
        </p:blipFill>
        <p:spPr>
          <a:xfrm>
            <a:off x="0" y="4572000"/>
            <a:ext cx="1905247" cy="2476549"/>
          </a:xfrm>
          <a:prstGeom prst="rect">
            <a:avLst/>
          </a:prstGeom>
        </p:spPr>
      </p:pic>
      <p:sp>
        <p:nvSpPr>
          <p:cNvPr id="3" name="TextBox 2">
            <a:extLst>
              <a:ext uri="{FF2B5EF4-FFF2-40B4-BE49-F238E27FC236}">
                <a16:creationId xmlns:a16="http://schemas.microsoft.com/office/drawing/2014/main" xmlns="" id="{4F3785E1-CE35-4BAF-9A01-D065F5009EAA}"/>
              </a:ext>
            </a:extLst>
          </p:cNvPr>
          <p:cNvSpPr txBox="1"/>
          <p:nvPr/>
        </p:nvSpPr>
        <p:spPr>
          <a:xfrm>
            <a:off x="1437515" y="764542"/>
            <a:ext cx="10754485" cy="553998"/>
          </a:xfrm>
          <a:prstGeom prst="rect">
            <a:avLst/>
          </a:prstGeom>
          <a:noFill/>
        </p:spPr>
        <p:txBody>
          <a:bodyPr wrap="square" lIns="0" tIns="0" rIns="0" bIns="0" rtlCol="0">
            <a:spAutoFit/>
          </a:bodyPr>
          <a:lstStyle/>
          <a:p>
            <a:pPr algn="ctr"/>
            <a:r>
              <a:rPr lang="vi-VN" sz="3600" b="1" dirty="0">
                <a:solidFill>
                  <a:srgbClr val="00B050"/>
                </a:solidFill>
                <a:latin typeface="Pattaya" panose="00000500000000000000" pitchFamily="2" charset="-34"/>
                <a:ea typeface="AvantGarde" panose="00000400000000000000" pitchFamily="2" charset="0"/>
                <a:cs typeface="Pattaya" panose="00000500000000000000" pitchFamily="2" charset="-34"/>
              </a:rPr>
              <a:t>Kể lại việc lấy lửa trước khi nấu cơm.</a:t>
            </a:r>
            <a:endParaRPr lang="en-US" sz="5400" b="1" dirty="0">
              <a:solidFill>
                <a:srgbClr val="00B050"/>
              </a:solidFill>
              <a:latin typeface="Pattaya" panose="00000500000000000000" pitchFamily="2" charset="-34"/>
              <a:ea typeface="AvantGarde" panose="00000400000000000000" pitchFamily="2" charset="0"/>
              <a:cs typeface="Pattaya" panose="00000500000000000000" pitchFamily="2" charset="-34"/>
            </a:endParaRPr>
          </a:p>
        </p:txBody>
      </p:sp>
      <p:pic>
        <p:nvPicPr>
          <p:cNvPr id="15362" name="Picture 2" descr="Hola Gif - IceGif">
            <a:extLst>
              <a:ext uri="{FF2B5EF4-FFF2-40B4-BE49-F238E27FC236}">
                <a16:creationId xmlns:a16="http://schemas.microsoft.com/office/drawing/2014/main" xmlns="" id="{344D4ADE-F89A-44EB-A1FC-DBE6C91305E3}"/>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8236" y="141832"/>
            <a:ext cx="1550092" cy="1107208"/>
          </a:xfrm>
          <a:prstGeom prst="rect">
            <a:avLst/>
          </a:prstGeom>
          <a:noFill/>
          <a:extLst>
            <a:ext uri="{909E8E84-426E-40DD-AFC4-6F175D3DCCD1}">
              <a14:hiddenFill xmlns:a14="http://schemas.microsoft.com/office/drawing/2010/main">
                <a:solidFill>
                  <a:srgbClr val="FFFFFF"/>
                </a:solidFill>
              </a14:hiddenFill>
            </a:ext>
          </a:extLst>
        </p:spPr>
      </p:pic>
      <p:pic>
        <p:nvPicPr>
          <p:cNvPr id="18434" name="Picture 2" descr="Độc đáo hội thổi cơm thi ở Đồng Vân">
            <a:extLst>
              <a:ext uri="{FF2B5EF4-FFF2-40B4-BE49-F238E27FC236}">
                <a16:creationId xmlns:a16="http://schemas.microsoft.com/office/drawing/2014/main" xmlns="" id="{43D7EC76-8A05-4119-9AF1-F26CBBE794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247" y="3426850"/>
            <a:ext cx="3929811" cy="26251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Rectangle: Rounded Corners 6">
            <a:extLst>
              <a:ext uri="{FF2B5EF4-FFF2-40B4-BE49-F238E27FC236}">
                <a16:creationId xmlns:a16="http://schemas.microsoft.com/office/drawing/2014/main" xmlns="" id="{40B59C30-741A-4A35-A217-65059A5BDC85}"/>
              </a:ext>
            </a:extLst>
          </p:cNvPr>
          <p:cNvSpPr/>
          <p:nvPr/>
        </p:nvSpPr>
        <p:spPr>
          <a:xfrm>
            <a:off x="1028824" y="1478926"/>
            <a:ext cx="4937760"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2400" dirty="0">
                <a:solidFill>
                  <a:srgbClr val="002060"/>
                </a:solidFill>
                <a:ea typeface="AvantGarde" panose="00000400000000000000" pitchFamily="2" charset="0"/>
                <a:cs typeface="AvantGarde" panose="00000400000000000000" pitchFamily="2" charset="0"/>
              </a:rPr>
              <a:t>Leo lên bốn cây chuối bôi mỡ bóng nhẫy để lấy nén hương cắm ở trên ngọn</a:t>
            </a:r>
            <a:endParaRPr lang="en-US" sz="2400" dirty="0">
              <a:solidFill>
                <a:srgbClr val="002060"/>
              </a:solidFill>
            </a:endParaRPr>
          </a:p>
        </p:txBody>
      </p:sp>
      <p:sp>
        <p:nvSpPr>
          <p:cNvPr id="9" name="Arrow: Right 8">
            <a:extLst>
              <a:ext uri="{FF2B5EF4-FFF2-40B4-BE49-F238E27FC236}">
                <a16:creationId xmlns:a16="http://schemas.microsoft.com/office/drawing/2014/main" xmlns="" id="{A47EF42E-D91F-4887-A5AF-9DAAD187DE42}"/>
              </a:ext>
            </a:extLst>
          </p:cNvPr>
          <p:cNvSpPr/>
          <p:nvPr/>
        </p:nvSpPr>
        <p:spPr>
          <a:xfrm>
            <a:off x="6126480" y="1941250"/>
            <a:ext cx="500443" cy="3869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98100515-47B4-43B1-9529-CFBA3574BEEB}"/>
              </a:ext>
            </a:extLst>
          </p:cNvPr>
          <p:cNvSpPr/>
          <p:nvPr/>
        </p:nvSpPr>
        <p:spPr>
          <a:xfrm>
            <a:off x="6672643" y="1358107"/>
            <a:ext cx="4937760" cy="173664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2400" dirty="0">
                <a:solidFill>
                  <a:srgbClr val="002060"/>
                </a:solidFill>
                <a:ea typeface="AvantGarde" panose="00000400000000000000" pitchFamily="2" charset="0"/>
                <a:cs typeface="AvantGarde" panose="00000400000000000000" pitchFamily="2" charset="0"/>
              </a:rPr>
              <a:t>Khi mang được nén hương xuống, người dự thi được phát ba que diêm để châm vào hương cho cháy thành ngọn lửa. </a:t>
            </a:r>
            <a:endParaRPr lang="en-US" sz="2400" dirty="0">
              <a:solidFill>
                <a:srgbClr val="002060"/>
              </a:solidFill>
            </a:endParaRPr>
          </a:p>
        </p:txBody>
      </p:sp>
      <p:pic>
        <p:nvPicPr>
          <p:cNvPr id="18436" name="Picture 4" descr="Nét văn hóa độc đáo Lễ hội thổi cơm thi làng Thị Cấm | Văn hóa | Báo ảnh  Dân tộc và Miền núi">
            <a:extLst>
              <a:ext uri="{FF2B5EF4-FFF2-40B4-BE49-F238E27FC236}">
                <a16:creationId xmlns:a16="http://schemas.microsoft.com/office/drawing/2014/main" xmlns="" id="{4D45F23D-584F-4036-A3FC-D5A3C76743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85990">
            <a:off x="7268381" y="3373030"/>
            <a:ext cx="3505559" cy="262916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184771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434"/>
                                        </p:tgtEl>
                                        <p:attrNameLst>
                                          <p:attrName>style.visibility</p:attrName>
                                        </p:attrNameLst>
                                      </p:cBhvr>
                                      <p:to>
                                        <p:strVal val="visible"/>
                                      </p:to>
                                    </p:set>
                                    <p:animEffect transition="in" filter="fade">
                                      <p:cBhvr>
                                        <p:cTn id="12" dur="1000"/>
                                        <p:tgtEl>
                                          <p:spTgt spid="18434"/>
                                        </p:tgtEl>
                                      </p:cBhvr>
                                    </p:animEffect>
                                    <p:anim calcmode="lin" valueType="num">
                                      <p:cBhvr>
                                        <p:cTn id="13" dur="1000" fill="hold"/>
                                        <p:tgtEl>
                                          <p:spTgt spid="18434"/>
                                        </p:tgtEl>
                                        <p:attrNameLst>
                                          <p:attrName>ppt_x</p:attrName>
                                        </p:attrNameLst>
                                      </p:cBhvr>
                                      <p:tavLst>
                                        <p:tav tm="0">
                                          <p:val>
                                            <p:strVal val="#ppt_x"/>
                                          </p:val>
                                        </p:tav>
                                        <p:tav tm="100000">
                                          <p:val>
                                            <p:strVal val="#ppt_x"/>
                                          </p:val>
                                        </p:tav>
                                      </p:tavLst>
                                    </p:anim>
                                    <p:anim calcmode="lin" valueType="num">
                                      <p:cBhvr>
                                        <p:cTn id="14" dur="1000" fill="hold"/>
                                        <p:tgtEl>
                                          <p:spTgt spid="1843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8436"/>
                                        </p:tgtEl>
                                        <p:attrNameLst>
                                          <p:attrName>style.visibility</p:attrName>
                                        </p:attrNameLst>
                                      </p:cBhvr>
                                      <p:to>
                                        <p:strVal val="visible"/>
                                      </p:to>
                                    </p:set>
                                    <p:animEffect transition="in" filter="fade">
                                      <p:cBhvr>
                                        <p:cTn id="29" dur="1000"/>
                                        <p:tgtEl>
                                          <p:spTgt spid="18436"/>
                                        </p:tgtEl>
                                      </p:cBhvr>
                                    </p:animEffect>
                                    <p:anim calcmode="lin" valueType="num">
                                      <p:cBhvr>
                                        <p:cTn id="30" dur="1000" fill="hold"/>
                                        <p:tgtEl>
                                          <p:spTgt spid="18436"/>
                                        </p:tgtEl>
                                        <p:attrNameLst>
                                          <p:attrName>ppt_x</p:attrName>
                                        </p:attrNameLst>
                                      </p:cBhvr>
                                      <p:tavLst>
                                        <p:tav tm="0">
                                          <p:val>
                                            <p:strVal val="#ppt_x"/>
                                          </p:val>
                                        </p:tav>
                                        <p:tav tm="100000">
                                          <p:val>
                                            <p:strVal val="#ppt_x"/>
                                          </p:val>
                                        </p:tav>
                                      </p:tavLst>
                                    </p:anim>
                                    <p:anim calcmode="lin" valueType="num">
                                      <p:cBhvr>
                                        <p:cTn id="31" dur="1000" fill="hold"/>
                                        <p:tgtEl>
                                          <p:spTgt spid="184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80E5487-AC94-4D49-AD0B-3718D1CE3FA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8672" b="84896" l="39458" r="60029">
                        <a14:foregroundMark x1="51757" y1="47005" x2="54466" y2="46745"/>
                        <a14:foregroundMark x1="52709" y1="40495" x2="55198" y2="40495"/>
                        <a14:foregroundMark x1="51830" y1="38802" x2="51830" y2="38802"/>
                        <a14:foregroundMark x1="60102" y1="47266" x2="59224" y2="48568"/>
                        <a14:foregroundMark x1="42094" y1="66927" x2="42753" y2="80729"/>
                        <a14:foregroundMark x1="39458" y1="65885" x2="40630" y2="67188"/>
                        <a14:foregroundMark x1="47218" y1="70833" x2="48097" y2="70964"/>
                        <a14:foregroundMark x1="47072" y1="64583" x2="48463" y2="61198"/>
                      </a14:backgroundRemoval>
                    </a14:imgEffect>
                  </a14:imgLayer>
                </a14:imgProps>
              </a:ext>
            </a:extLst>
          </a:blip>
          <a:srcRect l="38476" t="35642" r="37649" b="9159"/>
          <a:stretch/>
        </p:blipFill>
        <p:spPr>
          <a:xfrm>
            <a:off x="153497" y="3596640"/>
            <a:ext cx="2667330" cy="3467149"/>
          </a:xfrm>
          <a:prstGeom prst="rect">
            <a:avLst/>
          </a:prstGeom>
        </p:spPr>
      </p:pic>
      <p:sp>
        <p:nvSpPr>
          <p:cNvPr id="3" name="TextBox 2">
            <a:extLst>
              <a:ext uri="{FF2B5EF4-FFF2-40B4-BE49-F238E27FC236}">
                <a16:creationId xmlns:a16="http://schemas.microsoft.com/office/drawing/2014/main" xmlns="" id="{4F3785E1-CE35-4BAF-9A01-D065F5009EAA}"/>
              </a:ext>
            </a:extLst>
          </p:cNvPr>
          <p:cNvSpPr txBox="1"/>
          <p:nvPr/>
        </p:nvSpPr>
        <p:spPr>
          <a:xfrm>
            <a:off x="1548122" y="614303"/>
            <a:ext cx="10095238" cy="984885"/>
          </a:xfrm>
          <a:prstGeom prst="rect">
            <a:avLst/>
          </a:prstGeom>
          <a:noFill/>
        </p:spPr>
        <p:txBody>
          <a:bodyPr wrap="square" lIns="0" tIns="0" rIns="0" bIns="0" rtlCol="0">
            <a:spAutoFit/>
          </a:bodyPr>
          <a:lstStyle/>
          <a:p>
            <a:pPr algn="ctr"/>
            <a:r>
              <a:rPr lang="vi-VN" sz="3200" dirty="0">
                <a:solidFill>
                  <a:srgbClr val="00B050"/>
                </a:solidFill>
                <a:latin typeface="Pattaya" panose="00000500000000000000" pitchFamily="2" charset="-34"/>
                <a:cs typeface="Pattaya" panose="00000500000000000000" pitchFamily="2" charset="-34"/>
              </a:rPr>
              <a:t>Tìm những chi tiết cho thấy thành viên của mỗi đội thổi cơm thi đều phối hợp nhịp nhàng, ăn ý với nhau?</a:t>
            </a:r>
            <a:endParaRPr lang="en-US" sz="8000" b="1" dirty="0">
              <a:solidFill>
                <a:srgbClr val="00B050"/>
              </a:solidFill>
              <a:latin typeface="Pattaya" panose="00000500000000000000" pitchFamily="2" charset="-34"/>
              <a:ea typeface="AvantGarde" panose="00000400000000000000" pitchFamily="2" charset="0"/>
              <a:cs typeface="Pattaya" panose="00000500000000000000" pitchFamily="2" charset="-34"/>
            </a:endParaRPr>
          </a:p>
        </p:txBody>
      </p:sp>
      <p:sp>
        <p:nvSpPr>
          <p:cNvPr id="6" name="Rectangle 5">
            <a:extLst>
              <a:ext uri="{FF2B5EF4-FFF2-40B4-BE49-F238E27FC236}">
                <a16:creationId xmlns:a16="http://schemas.microsoft.com/office/drawing/2014/main" xmlns="" id="{38705C3C-0EA3-45E5-83BD-0D8CE690BBF5}"/>
              </a:ext>
            </a:extLst>
          </p:cNvPr>
          <p:cNvSpPr/>
          <p:nvPr/>
        </p:nvSpPr>
        <p:spPr>
          <a:xfrm>
            <a:off x="826694" y="1653612"/>
            <a:ext cx="10630052" cy="1200329"/>
          </a:xfrm>
          <a:prstGeom prst="rect">
            <a:avLst/>
          </a:prstGeom>
        </p:spPr>
        <p:txBody>
          <a:bodyPr wrap="square">
            <a:spAutoFit/>
          </a:bodyPr>
          <a:lstStyle/>
          <a:p>
            <a:pPr algn="just"/>
            <a:r>
              <a:rPr lang="vi-VN" sz="2400" dirty="0">
                <a:solidFill>
                  <a:srgbClr val="002060"/>
                </a:solidFill>
                <a:ea typeface="AvantGarde" panose="00000400000000000000" pitchFamily="2" charset="0"/>
                <a:cs typeface="AvantGarde" panose="00000400000000000000" pitchFamily="2" charset="0"/>
              </a:rPr>
              <a:t>Những người trong đội, mỗi người một việc. Người thì ngồi vót những thanh tre già thành những chiếc đũa bông. Người thì nhanh tay giã thóc, giần sàng thành gạo, người thì lấy nước và bắt đầu thổi cơm.</a:t>
            </a:r>
            <a:endParaRPr lang="en-US" sz="2400" dirty="0">
              <a:solidFill>
                <a:srgbClr val="002060"/>
              </a:solidFill>
            </a:endParaRPr>
          </a:p>
        </p:txBody>
      </p:sp>
      <p:pic>
        <p:nvPicPr>
          <p:cNvPr id="15" name="Picture 2" descr="8 Yes or no ý tưởng | dễ thương, hình gif, mèo kitty">
            <a:extLst>
              <a:ext uri="{FF2B5EF4-FFF2-40B4-BE49-F238E27FC236}">
                <a16:creationId xmlns:a16="http://schemas.microsoft.com/office/drawing/2014/main" xmlns="" id="{1C3CE043-D668-4000-AF63-2E253BA2420D}"/>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373" y="358053"/>
            <a:ext cx="1465870" cy="1188543"/>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 descr="Độc đáo hội thổi cơm thi ở Đồng Vân">
            <a:extLst>
              <a:ext uri="{FF2B5EF4-FFF2-40B4-BE49-F238E27FC236}">
                <a16:creationId xmlns:a16="http://schemas.microsoft.com/office/drawing/2014/main" xmlns="" id="{5C0F4663-691B-43E0-9915-69C0A2E186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2216" y="3897372"/>
            <a:ext cx="3453525" cy="23069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22532" name="Picture 4" descr="Độc đáo hội thổi cơm thi ở Đồng Vân">
            <a:extLst>
              <a:ext uri="{FF2B5EF4-FFF2-40B4-BE49-F238E27FC236}">
                <a16:creationId xmlns:a16="http://schemas.microsoft.com/office/drawing/2014/main" xmlns="" id="{C7B932AA-6A1F-4350-8EA0-313A0687E7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06704">
            <a:off x="7469718" y="3759964"/>
            <a:ext cx="3482693" cy="232643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21" name="Rectangle 20">
            <a:extLst>
              <a:ext uri="{FF2B5EF4-FFF2-40B4-BE49-F238E27FC236}">
                <a16:creationId xmlns:a16="http://schemas.microsoft.com/office/drawing/2014/main" xmlns="" id="{CA9C1136-0B68-4B30-B942-E757C433813C}"/>
              </a:ext>
            </a:extLst>
          </p:cNvPr>
          <p:cNvSpPr/>
          <p:nvPr/>
        </p:nvSpPr>
        <p:spPr>
          <a:xfrm>
            <a:off x="826694" y="2853941"/>
            <a:ext cx="10630052" cy="830997"/>
          </a:xfrm>
          <a:prstGeom prst="rect">
            <a:avLst/>
          </a:prstGeom>
        </p:spPr>
        <p:txBody>
          <a:bodyPr wrap="square">
            <a:spAutoFit/>
          </a:bodyPr>
          <a:lstStyle/>
          <a:p>
            <a:pPr algn="just"/>
            <a:r>
              <a:rPr lang="vi-VN" sz="2400" dirty="0">
                <a:solidFill>
                  <a:srgbClr val="002060"/>
                </a:solidFill>
              </a:rPr>
              <a:t>Các đội vừa thổi cơm vừa đan xen nhau uốn lượn trên sân đình trong sự cổ vũ nồng nhiệt của người xem hội.</a:t>
            </a:r>
            <a:endParaRPr lang="en-US" sz="2400" dirty="0">
              <a:solidFill>
                <a:srgbClr val="002060"/>
              </a:solidFill>
            </a:endParaRPr>
          </a:p>
        </p:txBody>
      </p:sp>
    </p:spTree>
    <p:extLst>
      <p:ext uri="{BB962C8B-B14F-4D97-AF65-F5344CB8AC3E}">
        <p14:creationId xmlns:p14="http://schemas.microsoft.com/office/powerpoint/2010/main" val="188260186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530"/>
                                            </p:tgtEl>
                                            <p:attrNameLst>
                                              <p:attrName>style.visibility</p:attrName>
                                            </p:attrNameLst>
                                          </p:cBhvr>
                                          <p:to>
                                            <p:strVal val="visible"/>
                                          </p:to>
                                        </p:set>
                                        <p:animEffect transition="in" filter="fade">
                                          <p:cBhvr>
                                            <p:cTn id="27" dur="500"/>
                                            <p:tgtEl>
                                              <p:spTgt spid="2253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532"/>
                                            </p:tgtEl>
                                            <p:attrNameLst>
                                              <p:attrName>style.visibility</p:attrName>
                                            </p:attrNameLst>
                                          </p:cBhvr>
                                          <p:to>
                                            <p:strVal val="visible"/>
                                          </p:to>
                                        </p:set>
                                        <p:animEffect transition="in" filter="fade">
                                          <p:cBhvr>
                                            <p:cTn id="32"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1+#ppt_w/2"/>
                                              </p:val>
                                            </p:tav>
                                            <p:tav tm="100000">
                                              <p:val>
                                                <p:strVal val="#ppt_x"/>
                                              </p:val>
                                            </p:tav>
                                          </p:tavLst>
                                        </p:anim>
                                        <p:anim calcmode="lin" valueType="num">
                                          <p:cBhvr additive="base">
                                            <p:cTn id="8" dur="13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530"/>
                                            </p:tgtEl>
                                            <p:attrNameLst>
                                              <p:attrName>style.visibility</p:attrName>
                                            </p:attrNameLst>
                                          </p:cBhvr>
                                          <p:to>
                                            <p:strVal val="visible"/>
                                          </p:to>
                                        </p:set>
                                        <p:animEffect transition="in" filter="fade">
                                          <p:cBhvr>
                                            <p:cTn id="27" dur="500"/>
                                            <p:tgtEl>
                                              <p:spTgt spid="2253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532"/>
                                            </p:tgtEl>
                                            <p:attrNameLst>
                                              <p:attrName>style.visibility</p:attrName>
                                            </p:attrNameLst>
                                          </p:cBhvr>
                                          <p:to>
                                            <p:strVal val="visible"/>
                                          </p:to>
                                        </p:set>
                                        <p:animEffect transition="in" filter="fade">
                                          <p:cBhvr>
                                            <p:cTn id="32"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21"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80E5487-AC94-4D49-AD0B-3718D1CE3FA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8672" b="84896" l="39458" r="60029">
                        <a14:foregroundMark x1="51757" y1="47005" x2="54466" y2="46745"/>
                        <a14:foregroundMark x1="52709" y1="40495" x2="55198" y2="40495"/>
                        <a14:foregroundMark x1="51830" y1="38802" x2="51830" y2="38802"/>
                        <a14:foregroundMark x1="60102" y1="47266" x2="59224" y2="48568"/>
                        <a14:foregroundMark x1="42094" y1="66927" x2="42753" y2="80729"/>
                        <a14:foregroundMark x1="39458" y1="65885" x2="40630" y2="67188"/>
                        <a14:foregroundMark x1="47218" y1="70833" x2="48097" y2="70964"/>
                        <a14:foregroundMark x1="47072" y1="64583" x2="48463" y2="61198"/>
                      </a14:backgroundRemoval>
                    </a14:imgEffect>
                  </a14:imgLayer>
                </a14:imgProps>
              </a:ext>
            </a:extLst>
          </a:blip>
          <a:srcRect l="38476" t="35642" r="37649" b="9159"/>
          <a:stretch/>
        </p:blipFill>
        <p:spPr>
          <a:xfrm>
            <a:off x="153497" y="3596640"/>
            <a:ext cx="2667330" cy="3467149"/>
          </a:xfrm>
          <a:prstGeom prst="rect">
            <a:avLst/>
          </a:prstGeom>
        </p:spPr>
      </p:pic>
      <p:grpSp>
        <p:nvGrpSpPr>
          <p:cNvPr id="4" name="Group 3">
            <a:extLst>
              <a:ext uri="{FF2B5EF4-FFF2-40B4-BE49-F238E27FC236}">
                <a16:creationId xmlns:a16="http://schemas.microsoft.com/office/drawing/2014/main" xmlns="" id="{77F9638E-88BD-428D-908F-0FD7A221B970}"/>
              </a:ext>
            </a:extLst>
          </p:cNvPr>
          <p:cNvGrpSpPr/>
          <p:nvPr/>
        </p:nvGrpSpPr>
        <p:grpSpPr>
          <a:xfrm>
            <a:off x="1082328" y="906860"/>
            <a:ext cx="3230880" cy="2377440"/>
            <a:chOff x="1082328" y="906860"/>
            <a:chExt cx="3230880" cy="2377440"/>
          </a:xfrm>
        </p:grpSpPr>
        <p:pic>
          <p:nvPicPr>
            <p:cNvPr id="11" name="Picture 4" descr="Rompecabezas 5 Piezas De Diseño Redondeado Ilustración del Vector -  Ilustración de juego, emparejamiento: 203605420">
              <a:extLst>
                <a:ext uri="{FF2B5EF4-FFF2-40B4-BE49-F238E27FC236}">
                  <a16:creationId xmlns:a16="http://schemas.microsoft.com/office/drawing/2014/main" xmlns="" id="{9C99DA3E-5E64-419C-9B4C-1E009410334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3125" b="43125" l="14875" r="53500">
                          <a14:foregroundMark x1="14875" y1="36875" x2="15125" y2="36625"/>
                          <a14:foregroundMark x1="15125" y1="36625" x2="15125" y2="36625"/>
                          <a14:foregroundMark x1="29375" y1="43125" x2="29750" y2="40500"/>
                          <a14:foregroundMark x1="48875" y1="13125" x2="44000" y2="13375"/>
                        </a14:backgroundRemoval>
                      </a14:imgEffect>
                    </a14:imgLayer>
                  </a14:imgProps>
                </a:ext>
                <a:ext uri="{28A0092B-C50C-407E-A947-70E740481C1C}">
                  <a14:useLocalDpi xmlns:a14="http://schemas.microsoft.com/office/drawing/2010/main" val="0"/>
                </a:ext>
              </a:extLst>
            </a:blip>
            <a:srcRect l="11111" t="10666" r="41778" b="54667"/>
            <a:stretch/>
          </p:blipFill>
          <p:spPr bwMode="auto">
            <a:xfrm rot="2045133">
              <a:off x="1082328" y="906860"/>
              <a:ext cx="3230880" cy="237744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xmlns="" id="{8D00283D-2ECC-45AA-9F96-865728AC9FDC}"/>
                </a:ext>
              </a:extLst>
            </p:cNvPr>
            <p:cNvSpPr txBox="1"/>
            <p:nvPr/>
          </p:nvSpPr>
          <p:spPr>
            <a:xfrm>
              <a:off x="1779186" y="1757862"/>
              <a:ext cx="1739858" cy="553998"/>
            </a:xfrm>
            <a:prstGeom prst="rect">
              <a:avLst/>
            </a:prstGeom>
            <a:noFill/>
          </p:spPr>
          <p:txBody>
            <a:bodyPr wrap="square" lIns="0" tIns="0" rIns="0" bIns="0" rtlCol="0">
              <a:spAutoFit/>
            </a:bodyPr>
            <a:lstStyle/>
            <a:p>
              <a:pPr algn="ctr"/>
              <a:r>
                <a:rPr lang="vi-VN" sz="3600" b="1">
                  <a:solidFill>
                    <a:srgbClr val="002060"/>
                  </a:solidFill>
                  <a:latin typeface="Pattaya" panose="00000500000000000000" pitchFamily="2" charset="-34"/>
                  <a:ea typeface="AvantGarde" panose="00000400000000000000" pitchFamily="2" charset="0"/>
                  <a:cs typeface="Pattaya" panose="00000500000000000000" pitchFamily="2" charset="-34"/>
                </a:rPr>
                <a:t>Lấy lửa</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grpSp>
        <p:nvGrpSpPr>
          <p:cNvPr id="5" name="Group 4">
            <a:extLst>
              <a:ext uri="{FF2B5EF4-FFF2-40B4-BE49-F238E27FC236}">
                <a16:creationId xmlns:a16="http://schemas.microsoft.com/office/drawing/2014/main" xmlns="" id="{54F06ADB-F79C-4116-8E74-F73E226AB553}"/>
              </a:ext>
            </a:extLst>
          </p:cNvPr>
          <p:cNvGrpSpPr/>
          <p:nvPr/>
        </p:nvGrpSpPr>
        <p:grpSpPr>
          <a:xfrm>
            <a:off x="5061050" y="754701"/>
            <a:ext cx="2667330" cy="2560320"/>
            <a:chOff x="5061050" y="754701"/>
            <a:chExt cx="2667330" cy="2560320"/>
          </a:xfrm>
        </p:grpSpPr>
        <p:pic>
          <p:nvPicPr>
            <p:cNvPr id="12" name="Picture 4" descr="Rompecabezas 5 Piezas De Diseño Redondeado Ilustración del Vector -  Ilustración de juego, emparejamiento: 203605420">
              <a:extLst>
                <a:ext uri="{FF2B5EF4-FFF2-40B4-BE49-F238E27FC236}">
                  <a16:creationId xmlns:a16="http://schemas.microsoft.com/office/drawing/2014/main" xmlns="" id="{16538311-E753-4FE5-A61D-A739180795A3}"/>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3375" b="44500" l="51375" r="85500">
                          <a14:foregroundMark x1="51375" y1="13375" x2="54250" y2="13375"/>
                          <a14:foregroundMark x1="51375" y1="25500" x2="51375" y2="28500"/>
                          <a14:foregroundMark x1="83750" y1="37375" x2="81375" y2="31375"/>
                          <a14:foregroundMark x1="85500" y1="37750" x2="85500" y2="37750"/>
                          <a14:foregroundMark x1="78250" y1="44500" x2="78250" y2="44500"/>
                          <a14:foregroundMark x1="78250" y1="44500" x2="78250" y2="44500"/>
                        </a14:backgroundRemoval>
                      </a14:imgEffect>
                    </a14:imgLayer>
                  </a14:imgProps>
                </a:ext>
                <a:ext uri="{28A0092B-C50C-407E-A947-70E740481C1C}">
                  <a14:useLocalDpi xmlns:a14="http://schemas.microsoft.com/office/drawing/2010/main" val="0"/>
                </a:ext>
              </a:extLst>
            </a:blip>
            <a:srcRect l="47778" t="10444" r="14000" b="52222"/>
            <a:stretch/>
          </p:blipFill>
          <p:spPr bwMode="auto">
            <a:xfrm rot="19436692">
              <a:off x="5106971" y="754701"/>
              <a:ext cx="2621280" cy="256032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B3D02D26-0DBF-4580-8C76-ECA605E69FBF}"/>
                </a:ext>
              </a:extLst>
            </p:cNvPr>
            <p:cNvSpPr txBox="1"/>
            <p:nvPr/>
          </p:nvSpPr>
          <p:spPr>
            <a:xfrm>
              <a:off x="5061050" y="1523997"/>
              <a:ext cx="2667330" cy="1107996"/>
            </a:xfrm>
            <a:prstGeom prst="rect">
              <a:avLst/>
            </a:prstGeom>
            <a:noFill/>
          </p:spPr>
          <p:txBody>
            <a:bodyPr wrap="square" lIns="0" tIns="0" rIns="0" bIns="0" rtlCol="0">
              <a:spAutoFit/>
            </a:bodyPr>
            <a:lstStyle/>
            <a:p>
              <a:pPr algn="ctr"/>
              <a:r>
                <a:rPr lang="vi-VN" sz="3600" b="1" dirty="0">
                  <a:solidFill>
                    <a:srgbClr val="002060"/>
                  </a:solidFill>
                  <a:latin typeface="Pattaya" panose="00000500000000000000" pitchFamily="2" charset="-34"/>
                  <a:ea typeface="AvantGarde" panose="00000400000000000000" pitchFamily="2" charset="0"/>
                  <a:cs typeface="Pattaya" panose="00000500000000000000" pitchFamily="2" charset="-34"/>
                </a:rPr>
                <a:t>Vót tre thành đũa bông</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grpSp>
        <p:nvGrpSpPr>
          <p:cNvPr id="7" name="Group 6">
            <a:extLst>
              <a:ext uri="{FF2B5EF4-FFF2-40B4-BE49-F238E27FC236}">
                <a16:creationId xmlns:a16="http://schemas.microsoft.com/office/drawing/2014/main" xmlns="" id="{053B638C-CDB8-4FEA-A2F2-3453B7F80006}"/>
              </a:ext>
            </a:extLst>
          </p:cNvPr>
          <p:cNvGrpSpPr/>
          <p:nvPr/>
        </p:nvGrpSpPr>
        <p:grpSpPr>
          <a:xfrm>
            <a:off x="8359883" y="837573"/>
            <a:ext cx="3048000" cy="2133932"/>
            <a:chOff x="8359883" y="837573"/>
            <a:chExt cx="3048000" cy="2133932"/>
          </a:xfrm>
        </p:grpSpPr>
        <p:pic>
          <p:nvPicPr>
            <p:cNvPr id="13" name="Picture 4" descr="Rompecabezas 5 Piezas De Diseño Redondeado Ilustración del Vector -  Ilustración de juego, emparejamiento: 203605420">
              <a:extLst>
                <a:ext uri="{FF2B5EF4-FFF2-40B4-BE49-F238E27FC236}">
                  <a16:creationId xmlns:a16="http://schemas.microsoft.com/office/drawing/2014/main" xmlns="" id="{85D9BD5B-4BA2-4A2F-A2F4-2C9BB4930D9E}"/>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39500" b="80500" l="63125" r="89000">
                          <a14:foregroundMark x1="63125" y1="66875" x2="63125" y2="66875"/>
                          <a14:foregroundMark x1="72875" y1="80500" x2="72875" y2="80500"/>
                          <a14:foregroundMark x1="85750" y1="39500" x2="85750" y2="39500"/>
                        </a14:backgroundRemoval>
                      </a14:imgEffect>
                    </a14:imgLayer>
                  </a14:imgProps>
                </a:ext>
                <a:ext uri="{28A0092B-C50C-407E-A947-70E740481C1C}">
                  <a14:useLocalDpi xmlns:a14="http://schemas.microsoft.com/office/drawing/2010/main" val="0"/>
                </a:ext>
              </a:extLst>
            </a:blip>
            <a:srcRect l="61106" t="37555" r="7778" b="18001"/>
            <a:stretch/>
          </p:blipFill>
          <p:spPr bwMode="auto">
            <a:xfrm rot="15048169">
              <a:off x="8816917" y="380539"/>
              <a:ext cx="2133932" cy="30480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xmlns="" id="{34C0B866-9747-4162-8C7F-5A3CF4161063}"/>
                </a:ext>
              </a:extLst>
            </p:cNvPr>
            <p:cNvSpPr txBox="1"/>
            <p:nvPr/>
          </p:nvSpPr>
          <p:spPr>
            <a:xfrm>
              <a:off x="8550218" y="1656176"/>
              <a:ext cx="2667330" cy="553998"/>
            </a:xfrm>
            <a:prstGeom prst="rect">
              <a:avLst/>
            </a:prstGeom>
            <a:noFill/>
          </p:spPr>
          <p:txBody>
            <a:bodyPr wrap="square" lIns="0" tIns="0" rIns="0" bIns="0" rtlCol="0">
              <a:spAutoFit/>
            </a:bodyPr>
            <a:lstStyle/>
            <a:p>
              <a:pPr algn="ctr"/>
              <a:r>
                <a:rPr lang="vi-VN" sz="3600" b="1">
                  <a:solidFill>
                    <a:srgbClr val="002060"/>
                  </a:solidFill>
                  <a:latin typeface="Pattaya" panose="00000500000000000000" pitchFamily="2" charset="-34"/>
                  <a:ea typeface="AvantGarde" panose="00000400000000000000" pitchFamily="2" charset="0"/>
                  <a:cs typeface="Pattaya" panose="00000500000000000000" pitchFamily="2" charset="-34"/>
                </a:rPr>
                <a:t>Giã thóc</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grpSp>
        <p:nvGrpSpPr>
          <p:cNvPr id="8" name="Group 7">
            <a:extLst>
              <a:ext uri="{FF2B5EF4-FFF2-40B4-BE49-F238E27FC236}">
                <a16:creationId xmlns:a16="http://schemas.microsoft.com/office/drawing/2014/main" xmlns="" id="{AD2A7AB0-3606-47C3-BDF8-1036B80A73BF}"/>
              </a:ext>
            </a:extLst>
          </p:cNvPr>
          <p:cNvGrpSpPr/>
          <p:nvPr/>
        </p:nvGrpSpPr>
        <p:grpSpPr>
          <a:xfrm>
            <a:off x="3168188" y="3520637"/>
            <a:ext cx="3307080" cy="2133932"/>
            <a:chOff x="3168188" y="3520637"/>
            <a:chExt cx="3307080" cy="2133932"/>
          </a:xfrm>
        </p:grpSpPr>
        <p:pic>
          <p:nvPicPr>
            <p:cNvPr id="16" name="Picture 4" descr="Rompecabezas 5 Piezas De Diseño Redondeado Ilustración del Vector -  Ilustración de juego, emparejamiento: 203605420">
              <a:extLst>
                <a:ext uri="{FF2B5EF4-FFF2-40B4-BE49-F238E27FC236}">
                  <a16:creationId xmlns:a16="http://schemas.microsoft.com/office/drawing/2014/main" xmlns="" id="{79CBDCC8-BAC9-4C59-9A6C-DC2CC7DA2AE7}"/>
                </a:ext>
              </a:extLst>
            </p:cNvPr>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875" b="80500" l="12875" r="38625">
                          <a14:foregroundMark x1="12875" y1="44500" x2="12875" y2="44500"/>
                          <a14:foregroundMark x1="22500" y1="38875" x2="22500" y2="38875"/>
                          <a14:foregroundMark x1="27500" y1="78875" x2="27500" y2="78875"/>
                          <a14:foregroundMark x1="27375" y1="80500" x2="27375" y2="80500"/>
                        </a14:backgroundRemoval>
                      </a14:imgEffect>
                    </a14:imgLayer>
                  </a14:imgProps>
                </a:ext>
                <a:ext uri="{28A0092B-C50C-407E-A947-70E740481C1C}">
                  <a14:useLocalDpi xmlns:a14="http://schemas.microsoft.com/office/drawing/2010/main" val="0"/>
                </a:ext>
              </a:extLst>
            </a:blip>
            <a:srcRect l="10641" t="34667" r="58243" b="17111"/>
            <a:stretch/>
          </p:blipFill>
          <p:spPr bwMode="auto">
            <a:xfrm rot="6534028">
              <a:off x="3754762" y="2934063"/>
              <a:ext cx="2133932" cy="330708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xmlns="" id="{BB2F733C-4806-4538-9476-69EE9CFF94A2}"/>
                </a:ext>
              </a:extLst>
            </p:cNvPr>
            <p:cNvSpPr txBox="1"/>
            <p:nvPr/>
          </p:nvSpPr>
          <p:spPr>
            <a:xfrm>
              <a:off x="3619903" y="4118971"/>
              <a:ext cx="2667330" cy="553998"/>
            </a:xfrm>
            <a:prstGeom prst="rect">
              <a:avLst/>
            </a:prstGeom>
            <a:noFill/>
          </p:spPr>
          <p:txBody>
            <a:bodyPr wrap="square" lIns="0" tIns="0" rIns="0" bIns="0" rtlCol="0">
              <a:spAutoFit/>
            </a:bodyPr>
            <a:lstStyle/>
            <a:p>
              <a:pPr algn="ctr"/>
              <a:r>
                <a:rPr lang="vi-VN" sz="3600" b="1" dirty="0">
                  <a:solidFill>
                    <a:srgbClr val="002060"/>
                  </a:solidFill>
                  <a:latin typeface="Pattaya" panose="00000500000000000000" pitchFamily="2" charset="-34"/>
                  <a:ea typeface="AvantGarde" panose="00000400000000000000" pitchFamily="2" charset="0"/>
                  <a:cs typeface="Pattaya" panose="00000500000000000000" pitchFamily="2" charset="-34"/>
                </a:rPr>
                <a:t>Giần sàng</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grpSp>
        <p:nvGrpSpPr>
          <p:cNvPr id="9" name="Group 8">
            <a:extLst>
              <a:ext uri="{FF2B5EF4-FFF2-40B4-BE49-F238E27FC236}">
                <a16:creationId xmlns:a16="http://schemas.microsoft.com/office/drawing/2014/main" xmlns="" id="{DA3E012D-D794-4BB4-9649-52C448D7FCAC}"/>
              </a:ext>
            </a:extLst>
          </p:cNvPr>
          <p:cNvGrpSpPr/>
          <p:nvPr/>
        </p:nvGrpSpPr>
        <p:grpSpPr>
          <a:xfrm>
            <a:off x="6452492" y="3596640"/>
            <a:ext cx="3215640" cy="1737362"/>
            <a:chOff x="6452492" y="3596640"/>
            <a:chExt cx="3215640" cy="1737362"/>
          </a:xfrm>
        </p:grpSpPr>
        <p:pic>
          <p:nvPicPr>
            <p:cNvPr id="14" name="Picture 4" descr="Rompecabezas 5 Piezas De Diseño Redondeado Ilustración del Vector -  Ilustración de juego, emparejamiento: 203605420">
              <a:extLst>
                <a:ext uri="{FF2B5EF4-FFF2-40B4-BE49-F238E27FC236}">
                  <a16:creationId xmlns:a16="http://schemas.microsoft.com/office/drawing/2014/main" xmlns="" id="{B5983D21-B480-46CD-8B59-CBC62F80A02E}"/>
                </a:ext>
              </a:extLst>
            </p:cNvPr>
            <p:cNvPicPr>
              <a:picLocks noChangeAspect="1" noChangeArrowheads="1"/>
            </p:cNvPicPr>
            <p:nvPr/>
          </p:nvPicPr>
          <p:blipFill rotWithShape="1">
            <a:blip r:embed="rId9">
              <a:extLst>
                <a:ext uri="{BEBA8EAE-BF5A-486C-A8C5-ECC9F3942E4B}">
                  <a14:imgProps xmlns:a14="http://schemas.microsoft.com/office/drawing/2010/main">
                    <a14:imgLayer r:embed="rId5">
                      <a14:imgEffect>
                        <a14:backgroundRemoval t="67750" b="88125" l="28625" r="71750">
                          <a14:foregroundMark x1="30250" y1="74250" x2="30250" y2="74250"/>
                          <a14:foregroundMark x1="28625" y1="81375" x2="28625" y2="81375"/>
                          <a14:foregroundMark x1="71750" y1="81750" x2="71750" y2="81750"/>
                          <a14:foregroundMark x1="49750" y1="88000" x2="49750" y2="88000"/>
                        </a14:backgroundRemoval>
                      </a14:imgEffect>
                    </a14:imgLayer>
                  </a14:imgProps>
                </a:ext>
                <a:ext uri="{28A0092B-C50C-407E-A947-70E740481C1C}">
                  <a14:useLocalDpi xmlns:a14="http://schemas.microsoft.com/office/drawing/2010/main" val="0"/>
                </a:ext>
              </a:extLst>
            </a:blip>
            <a:srcRect l="27334" t="65333" r="25778" b="9334"/>
            <a:stretch/>
          </p:blipFill>
          <p:spPr bwMode="auto">
            <a:xfrm rot="10800000">
              <a:off x="6452492" y="3596640"/>
              <a:ext cx="3215640" cy="1737362"/>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xmlns="" id="{B3A8ADC4-4CE5-4F32-A502-D49891FF069D}"/>
                </a:ext>
              </a:extLst>
            </p:cNvPr>
            <p:cNvSpPr txBox="1"/>
            <p:nvPr/>
          </p:nvSpPr>
          <p:spPr>
            <a:xfrm>
              <a:off x="6896990" y="4188322"/>
              <a:ext cx="2667330" cy="553998"/>
            </a:xfrm>
            <a:prstGeom prst="rect">
              <a:avLst/>
            </a:prstGeom>
            <a:noFill/>
          </p:spPr>
          <p:txBody>
            <a:bodyPr wrap="square" lIns="0" tIns="0" rIns="0" bIns="0" rtlCol="0">
              <a:spAutoFit/>
            </a:bodyPr>
            <a:lstStyle/>
            <a:p>
              <a:pPr algn="ctr"/>
              <a:r>
                <a:rPr lang="vi-VN" sz="3600" b="1">
                  <a:solidFill>
                    <a:srgbClr val="002060"/>
                  </a:solidFill>
                  <a:latin typeface="Pattaya" panose="00000500000000000000" pitchFamily="2" charset="-34"/>
                  <a:ea typeface="AvantGarde" panose="00000400000000000000" pitchFamily="2" charset="0"/>
                  <a:cs typeface="Pattaya" panose="00000500000000000000" pitchFamily="2" charset="-34"/>
                </a:rPr>
                <a:t>Lấy nước</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spTree>
    <p:extLst>
      <p:ext uri="{BB962C8B-B14F-4D97-AF65-F5344CB8AC3E}">
        <p14:creationId xmlns:p14="http://schemas.microsoft.com/office/powerpoint/2010/main" val="660025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BB97492-B04F-4571-BAEA-A9911D001B24}"/>
              </a:ext>
            </a:extLst>
          </p:cNvPr>
          <p:cNvPicPr>
            <a:picLocks noChangeAspect="1"/>
          </p:cNvPicPr>
          <p:nvPr/>
        </p:nvPicPr>
        <p:blipFill rotWithShape="1">
          <a:blip r:embed="rId2"/>
          <a:srcRect l="13913" t="16989" r="11848" b="17858"/>
          <a:stretch/>
        </p:blipFill>
        <p:spPr>
          <a:xfrm>
            <a:off x="0" y="0"/>
            <a:ext cx="12196774" cy="6858000"/>
          </a:xfrm>
          <a:prstGeom prst="rect">
            <a:avLst/>
          </a:prstGeom>
        </p:spPr>
      </p:pic>
      <p:sp>
        <p:nvSpPr>
          <p:cNvPr id="3" name="Rectangle: Rounded Corners 3">
            <a:extLst>
              <a:ext uri="{FF2B5EF4-FFF2-40B4-BE49-F238E27FC236}">
                <a16:creationId xmlns:a16="http://schemas.microsoft.com/office/drawing/2014/main" xmlns="" id="{2070D046-412A-4643-8E66-553B9D6F4F96}"/>
              </a:ext>
            </a:extLst>
          </p:cNvPr>
          <p:cNvSpPr/>
          <p:nvPr/>
        </p:nvSpPr>
        <p:spPr>
          <a:xfrm>
            <a:off x="3855720" y="91440"/>
            <a:ext cx="7802880" cy="1737360"/>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Chào</a:t>
            </a:r>
            <a:r>
              <a:rPr lang="en-SG"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 </a:t>
            </a:r>
            <a:r>
              <a:rPr lang="en-SG" sz="2800" dirty="0" err="1">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các</a:t>
            </a:r>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 bạn, mình là Dandelion</a:t>
            </a:r>
            <a:r>
              <a:rPr lang="en-SG"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 </a:t>
            </a:r>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Người bạn thân của tớ là Panda. Chúng tớ đang tìm hoa bồ công anh làm kỉ vật tình bạn. Hãy giúp chúng tớ nhé!</a:t>
            </a:r>
            <a:endParaRPr lang="en-US"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462354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80E5487-AC94-4D49-AD0B-3718D1CE3FA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8672" b="84896" l="39458" r="60029">
                        <a14:foregroundMark x1="51757" y1="47005" x2="54466" y2="46745"/>
                        <a14:foregroundMark x1="52709" y1="40495" x2="55198" y2="40495"/>
                        <a14:foregroundMark x1="51830" y1="38802" x2="51830" y2="38802"/>
                        <a14:foregroundMark x1="60102" y1="47266" x2="59224" y2="48568"/>
                        <a14:foregroundMark x1="42094" y1="66927" x2="42753" y2="80729"/>
                        <a14:foregroundMark x1="39458" y1="65885" x2="40630" y2="67188"/>
                        <a14:foregroundMark x1="47218" y1="70833" x2="48097" y2="70964"/>
                        <a14:foregroundMark x1="47072" y1="64583" x2="48463" y2="61198"/>
                      </a14:backgroundRemoval>
                    </a14:imgEffect>
                  </a14:imgLayer>
                </a14:imgProps>
              </a:ext>
            </a:extLst>
          </a:blip>
          <a:srcRect l="38476" t="35642" r="37649" b="9159"/>
          <a:stretch/>
        </p:blipFill>
        <p:spPr>
          <a:xfrm>
            <a:off x="153497" y="3596640"/>
            <a:ext cx="2667330" cy="3467149"/>
          </a:xfrm>
          <a:prstGeom prst="rect">
            <a:avLst/>
          </a:prstGeom>
        </p:spPr>
      </p:pic>
      <p:grpSp>
        <p:nvGrpSpPr>
          <p:cNvPr id="4" name="Group 3">
            <a:extLst>
              <a:ext uri="{FF2B5EF4-FFF2-40B4-BE49-F238E27FC236}">
                <a16:creationId xmlns:a16="http://schemas.microsoft.com/office/drawing/2014/main" xmlns="" id="{77F9638E-88BD-428D-908F-0FD7A221B970}"/>
              </a:ext>
            </a:extLst>
          </p:cNvPr>
          <p:cNvGrpSpPr/>
          <p:nvPr/>
        </p:nvGrpSpPr>
        <p:grpSpPr>
          <a:xfrm rot="17462855">
            <a:off x="2681989" y="1436316"/>
            <a:ext cx="3230880" cy="2377440"/>
            <a:chOff x="1082328" y="906860"/>
            <a:chExt cx="3230880" cy="2377440"/>
          </a:xfrm>
        </p:grpSpPr>
        <p:pic>
          <p:nvPicPr>
            <p:cNvPr id="11" name="Picture 4" descr="Rompecabezas 5 Piezas De Diseño Redondeado Ilustración del Vector -  Ilustración de juego, emparejamiento: 203605420">
              <a:extLst>
                <a:ext uri="{FF2B5EF4-FFF2-40B4-BE49-F238E27FC236}">
                  <a16:creationId xmlns:a16="http://schemas.microsoft.com/office/drawing/2014/main" xmlns="" id="{9C99DA3E-5E64-419C-9B4C-1E009410334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3125" b="43125" l="14875" r="53500">
                          <a14:foregroundMark x1="14875" y1="36875" x2="15125" y2="36625"/>
                          <a14:foregroundMark x1="15125" y1="36625" x2="15125" y2="36625"/>
                          <a14:foregroundMark x1="29375" y1="43125" x2="29750" y2="40500"/>
                          <a14:foregroundMark x1="48875" y1="13125" x2="44000" y2="13375"/>
                        </a14:backgroundRemoval>
                      </a14:imgEffect>
                    </a14:imgLayer>
                  </a14:imgProps>
                </a:ext>
                <a:ext uri="{28A0092B-C50C-407E-A947-70E740481C1C}">
                  <a14:useLocalDpi xmlns:a14="http://schemas.microsoft.com/office/drawing/2010/main" val="0"/>
                </a:ext>
              </a:extLst>
            </a:blip>
            <a:srcRect l="11111" t="10666" r="41778" b="54667"/>
            <a:stretch/>
          </p:blipFill>
          <p:spPr bwMode="auto">
            <a:xfrm rot="2045133">
              <a:off x="1082328" y="906860"/>
              <a:ext cx="3230880" cy="237744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xmlns="" id="{8D00283D-2ECC-45AA-9F96-865728AC9FDC}"/>
                </a:ext>
              </a:extLst>
            </p:cNvPr>
            <p:cNvSpPr txBox="1"/>
            <p:nvPr/>
          </p:nvSpPr>
          <p:spPr>
            <a:xfrm>
              <a:off x="1779186" y="1757862"/>
              <a:ext cx="1739858" cy="553998"/>
            </a:xfrm>
            <a:prstGeom prst="rect">
              <a:avLst/>
            </a:prstGeom>
            <a:noFill/>
          </p:spPr>
          <p:txBody>
            <a:bodyPr wrap="square" lIns="0" tIns="0" rIns="0" bIns="0" rtlCol="0">
              <a:spAutoFit/>
            </a:bodyPr>
            <a:lstStyle/>
            <a:p>
              <a:pPr algn="ctr"/>
              <a:r>
                <a:rPr lang="vi-VN" sz="3600" b="1">
                  <a:solidFill>
                    <a:srgbClr val="002060"/>
                  </a:solidFill>
                  <a:latin typeface="Pattaya" panose="00000500000000000000" pitchFamily="2" charset="-34"/>
                  <a:ea typeface="AvantGarde" panose="00000400000000000000" pitchFamily="2" charset="0"/>
                  <a:cs typeface="Pattaya" panose="00000500000000000000" pitchFamily="2" charset="-34"/>
                </a:rPr>
                <a:t>Lấy lửa</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grpSp>
        <p:nvGrpSpPr>
          <p:cNvPr id="5" name="Group 4">
            <a:extLst>
              <a:ext uri="{FF2B5EF4-FFF2-40B4-BE49-F238E27FC236}">
                <a16:creationId xmlns:a16="http://schemas.microsoft.com/office/drawing/2014/main" xmlns="" id="{54F06ADB-F79C-4116-8E74-F73E226AB553}"/>
              </a:ext>
            </a:extLst>
          </p:cNvPr>
          <p:cNvGrpSpPr/>
          <p:nvPr/>
        </p:nvGrpSpPr>
        <p:grpSpPr>
          <a:xfrm>
            <a:off x="4775910" y="126956"/>
            <a:ext cx="2667330" cy="2560320"/>
            <a:chOff x="5061050" y="754701"/>
            <a:chExt cx="2667330" cy="2560320"/>
          </a:xfrm>
        </p:grpSpPr>
        <p:pic>
          <p:nvPicPr>
            <p:cNvPr id="12" name="Picture 4" descr="Rompecabezas 5 Piezas De Diseño Redondeado Ilustración del Vector -  Ilustración de juego, emparejamiento: 203605420">
              <a:extLst>
                <a:ext uri="{FF2B5EF4-FFF2-40B4-BE49-F238E27FC236}">
                  <a16:creationId xmlns:a16="http://schemas.microsoft.com/office/drawing/2014/main" xmlns="" id="{16538311-E753-4FE5-A61D-A739180795A3}"/>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3375" b="44500" l="51375" r="85500">
                          <a14:foregroundMark x1="51375" y1="13375" x2="54250" y2="13375"/>
                          <a14:foregroundMark x1="51375" y1="25500" x2="51375" y2="28500"/>
                          <a14:foregroundMark x1="83750" y1="37375" x2="81375" y2="31375"/>
                          <a14:foregroundMark x1="85500" y1="37750" x2="85500" y2="37750"/>
                          <a14:foregroundMark x1="78250" y1="44500" x2="78250" y2="44500"/>
                          <a14:foregroundMark x1="78250" y1="44500" x2="78250" y2="44500"/>
                        </a14:backgroundRemoval>
                      </a14:imgEffect>
                    </a14:imgLayer>
                  </a14:imgProps>
                </a:ext>
                <a:ext uri="{28A0092B-C50C-407E-A947-70E740481C1C}">
                  <a14:useLocalDpi xmlns:a14="http://schemas.microsoft.com/office/drawing/2010/main" val="0"/>
                </a:ext>
              </a:extLst>
            </a:blip>
            <a:srcRect l="47778" t="10444" r="14000" b="52222"/>
            <a:stretch/>
          </p:blipFill>
          <p:spPr bwMode="auto">
            <a:xfrm rot="19436692">
              <a:off x="5106971" y="754701"/>
              <a:ext cx="2621280" cy="256032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B3D02D26-0DBF-4580-8C76-ECA605E69FBF}"/>
                </a:ext>
              </a:extLst>
            </p:cNvPr>
            <p:cNvSpPr txBox="1"/>
            <p:nvPr/>
          </p:nvSpPr>
          <p:spPr>
            <a:xfrm>
              <a:off x="5061050" y="1523997"/>
              <a:ext cx="2667330" cy="1107996"/>
            </a:xfrm>
            <a:prstGeom prst="rect">
              <a:avLst/>
            </a:prstGeom>
            <a:noFill/>
          </p:spPr>
          <p:txBody>
            <a:bodyPr wrap="square" lIns="0" tIns="0" rIns="0" bIns="0" rtlCol="0">
              <a:spAutoFit/>
            </a:bodyPr>
            <a:lstStyle/>
            <a:p>
              <a:pPr algn="ctr"/>
              <a:r>
                <a:rPr lang="vi-VN" sz="3600" b="1" dirty="0">
                  <a:solidFill>
                    <a:srgbClr val="002060"/>
                  </a:solidFill>
                  <a:latin typeface="Pattaya" panose="00000500000000000000" pitchFamily="2" charset="-34"/>
                  <a:ea typeface="AvantGarde" panose="00000400000000000000" pitchFamily="2" charset="0"/>
                  <a:cs typeface="Pattaya" panose="00000500000000000000" pitchFamily="2" charset="-34"/>
                </a:rPr>
                <a:t>Vót tre thành đũa bông</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grpSp>
        <p:nvGrpSpPr>
          <p:cNvPr id="7" name="Group 6">
            <a:extLst>
              <a:ext uri="{FF2B5EF4-FFF2-40B4-BE49-F238E27FC236}">
                <a16:creationId xmlns:a16="http://schemas.microsoft.com/office/drawing/2014/main" xmlns="" id="{053B638C-CDB8-4FEA-A2F2-3453B7F80006}"/>
              </a:ext>
            </a:extLst>
          </p:cNvPr>
          <p:cNvGrpSpPr/>
          <p:nvPr/>
        </p:nvGrpSpPr>
        <p:grpSpPr>
          <a:xfrm rot="4311161">
            <a:off x="6407858" y="1644323"/>
            <a:ext cx="3048000" cy="2133932"/>
            <a:chOff x="8359883" y="837573"/>
            <a:chExt cx="3048000" cy="2133932"/>
          </a:xfrm>
        </p:grpSpPr>
        <p:pic>
          <p:nvPicPr>
            <p:cNvPr id="13" name="Picture 4" descr="Rompecabezas 5 Piezas De Diseño Redondeado Ilustración del Vector -  Ilustración de juego, emparejamiento: 203605420">
              <a:extLst>
                <a:ext uri="{FF2B5EF4-FFF2-40B4-BE49-F238E27FC236}">
                  <a16:creationId xmlns:a16="http://schemas.microsoft.com/office/drawing/2014/main" xmlns="" id="{85D9BD5B-4BA2-4A2F-A2F4-2C9BB4930D9E}"/>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39500" b="80500" l="63125" r="89000">
                          <a14:foregroundMark x1="63125" y1="66875" x2="63125" y2="66875"/>
                          <a14:foregroundMark x1="72875" y1="80500" x2="72875" y2="80500"/>
                          <a14:foregroundMark x1="85750" y1="39500" x2="85750" y2="39500"/>
                        </a14:backgroundRemoval>
                      </a14:imgEffect>
                    </a14:imgLayer>
                  </a14:imgProps>
                </a:ext>
                <a:ext uri="{28A0092B-C50C-407E-A947-70E740481C1C}">
                  <a14:useLocalDpi xmlns:a14="http://schemas.microsoft.com/office/drawing/2010/main" val="0"/>
                </a:ext>
              </a:extLst>
            </a:blip>
            <a:srcRect l="61106" t="37555" r="7778" b="18001"/>
            <a:stretch/>
          </p:blipFill>
          <p:spPr bwMode="auto">
            <a:xfrm rot="15048169">
              <a:off x="8816917" y="380539"/>
              <a:ext cx="2133932" cy="30480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xmlns="" id="{34C0B866-9747-4162-8C7F-5A3CF4161063}"/>
                </a:ext>
              </a:extLst>
            </p:cNvPr>
            <p:cNvSpPr txBox="1"/>
            <p:nvPr/>
          </p:nvSpPr>
          <p:spPr>
            <a:xfrm>
              <a:off x="8550218" y="1656176"/>
              <a:ext cx="2667330" cy="553998"/>
            </a:xfrm>
            <a:prstGeom prst="rect">
              <a:avLst/>
            </a:prstGeom>
            <a:noFill/>
          </p:spPr>
          <p:txBody>
            <a:bodyPr wrap="square" lIns="0" tIns="0" rIns="0" bIns="0" rtlCol="0">
              <a:spAutoFit/>
            </a:bodyPr>
            <a:lstStyle/>
            <a:p>
              <a:pPr algn="ctr"/>
              <a:r>
                <a:rPr lang="vi-VN" sz="3600" b="1">
                  <a:solidFill>
                    <a:srgbClr val="002060"/>
                  </a:solidFill>
                  <a:latin typeface="Pattaya" panose="00000500000000000000" pitchFamily="2" charset="-34"/>
                  <a:ea typeface="AvantGarde" panose="00000400000000000000" pitchFamily="2" charset="0"/>
                  <a:cs typeface="Pattaya" panose="00000500000000000000" pitchFamily="2" charset="-34"/>
                </a:rPr>
                <a:t>Giã thóc</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grpSp>
        <p:nvGrpSpPr>
          <p:cNvPr id="8" name="Group 7">
            <a:extLst>
              <a:ext uri="{FF2B5EF4-FFF2-40B4-BE49-F238E27FC236}">
                <a16:creationId xmlns:a16="http://schemas.microsoft.com/office/drawing/2014/main" xmlns="" id="{AD2A7AB0-3606-47C3-BDF8-1036B80A73BF}"/>
              </a:ext>
            </a:extLst>
          </p:cNvPr>
          <p:cNvGrpSpPr/>
          <p:nvPr/>
        </p:nvGrpSpPr>
        <p:grpSpPr>
          <a:xfrm rot="12992479">
            <a:off x="3412006" y="3627457"/>
            <a:ext cx="3307080" cy="2133932"/>
            <a:chOff x="3168188" y="3520637"/>
            <a:chExt cx="3307080" cy="2133932"/>
          </a:xfrm>
        </p:grpSpPr>
        <p:pic>
          <p:nvPicPr>
            <p:cNvPr id="16" name="Picture 4" descr="Rompecabezas 5 Piezas De Diseño Redondeado Ilustración del Vector -  Ilustración de juego, emparejamiento: 203605420">
              <a:extLst>
                <a:ext uri="{FF2B5EF4-FFF2-40B4-BE49-F238E27FC236}">
                  <a16:creationId xmlns:a16="http://schemas.microsoft.com/office/drawing/2014/main" xmlns="" id="{79CBDCC8-BAC9-4C59-9A6C-DC2CC7DA2AE7}"/>
                </a:ext>
              </a:extLst>
            </p:cNvPr>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875" b="80500" l="12875" r="38625">
                          <a14:foregroundMark x1="12875" y1="44500" x2="12875" y2="44500"/>
                          <a14:foregroundMark x1="22500" y1="38875" x2="22500" y2="38875"/>
                          <a14:foregroundMark x1="27500" y1="78875" x2="27500" y2="78875"/>
                          <a14:foregroundMark x1="27375" y1="80500" x2="27375" y2="80500"/>
                        </a14:backgroundRemoval>
                      </a14:imgEffect>
                    </a14:imgLayer>
                  </a14:imgProps>
                </a:ext>
                <a:ext uri="{28A0092B-C50C-407E-A947-70E740481C1C}">
                  <a14:useLocalDpi xmlns:a14="http://schemas.microsoft.com/office/drawing/2010/main" val="0"/>
                </a:ext>
              </a:extLst>
            </a:blip>
            <a:srcRect l="10641" t="34667" r="58243" b="17111"/>
            <a:stretch/>
          </p:blipFill>
          <p:spPr bwMode="auto">
            <a:xfrm rot="6534028">
              <a:off x="3754762" y="2934063"/>
              <a:ext cx="2133932" cy="330708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xmlns="" id="{BB2F733C-4806-4538-9476-69EE9CFF94A2}"/>
                </a:ext>
              </a:extLst>
            </p:cNvPr>
            <p:cNvSpPr txBox="1"/>
            <p:nvPr/>
          </p:nvSpPr>
          <p:spPr>
            <a:xfrm rot="10661859">
              <a:off x="3619904" y="4118971"/>
              <a:ext cx="2667330" cy="553998"/>
            </a:xfrm>
            <a:prstGeom prst="rect">
              <a:avLst/>
            </a:prstGeom>
            <a:noFill/>
          </p:spPr>
          <p:txBody>
            <a:bodyPr wrap="square" lIns="0" tIns="0" rIns="0" bIns="0" rtlCol="0">
              <a:spAutoFit/>
            </a:bodyPr>
            <a:lstStyle/>
            <a:p>
              <a:pPr algn="ctr"/>
              <a:r>
                <a:rPr lang="vi-VN" sz="3600" b="1" dirty="0">
                  <a:solidFill>
                    <a:srgbClr val="002060"/>
                  </a:solidFill>
                  <a:latin typeface="Pattaya" panose="00000500000000000000" pitchFamily="2" charset="-34"/>
                  <a:ea typeface="AvantGarde" panose="00000400000000000000" pitchFamily="2" charset="0"/>
                  <a:cs typeface="Pattaya" panose="00000500000000000000" pitchFamily="2" charset="-34"/>
                </a:rPr>
                <a:t>Giần sàng</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grpSp>
        <p:nvGrpSpPr>
          <p:cNvPr id="9" name="Group 8">
            <a:extLst>
              <a:ext uri="{FF2B5EF4-FFF2-40B4-BE49-F238E27FC236}">
                <a16:creationId xmlns:a16="http://schemas.microsoft.com/office/drawing/2014/main" xmlns="" id="{DA3E012D-D794-4BB4-9649-52C448D7FCAC}"/>
              </a:ext>
            </a:extLst>
          </p:cNvPr>
          <p:cNvGrpSpPr/>
          <p:nvPr/>
        </p:nvGrpSpPr>
        <p:grpSpPr>
          <a:xfrm rot="8596936">
            <a:off x="5627283" y="3900539"/>
            <a:ext cx="3215640" cy="1737362"/>
            <a:chOff x="6452492" y="3596640"/>
            <a:chExt cx="3215640" cy="1737362"/>
          </a:xfrm>
        </p:grpSpPr>
        <p:pic>
          <p:nvPicPr>
            <p:cNvPr id="14" name="Picture 4" descr="Rompecabezas 5 Piezas De Diseño Redondeado Ilustración del Vector -  Ilustración de juego, emparejamiento: 203605420">
              <a:extLst>
                <a:ext uri="{FF2B5EF4-FFF2-40B4-BE49-F238E27FC236}">
                  <a16:creationId xmlns:a16="http://schemas.microsoft.com/office/drawing/2014/main" xmlns="" id="{B5983D21-B480-46CD-8B59-CBC62F80A02E}"/>
                </a:ext>
              </a:extLst>
            </p:cNvPr>
            <p:cNvPicPr>
              <a:picLocks noChangeAspect="1" noChangeArrowheads="1"/>
            </p:cNvPicPr>
            <p:nvPr/>
          </p:nvPicPr>
          <p:blipFill rotWithShape="1">
            <a:blip r:embed="rId9">
              <a:extLst>
                <a:ext uri="{BEBA8EAE-BF5A-486C-A8C5-ECC9F3942E4B}">
                  <a14:imgProps xmlns:a14="http://schemas.microsoft.com/office/drawing/2010/main">
                    <a14:imgLayer r:embed="rId5">
                      <a14:imgEffect>
                        <a14:backgroundRemoval t="67750" b="88125" l="28625" r="71750">
                          <a14:foregroundMark x1="30250" y1="74250" x2="30250" y2="74250"/>
                          <a14:foregroundMark x1="28625" y1="81375" x2="28625" y2="81375"/>
                          <a14:foregroundMark x1="71750" y1="81750" x2="71750" y2="81750"/>
                          <a14:foregroundMark x1="49750" y1="88000" x2="49750" y2="88000"/>
                        </a14:backgroundRemoval>
                      </a14:imgEffect>
                    </a14:imgLayer>
                  </a14:imgProps>
                </a:ext>
                <a:ext uri="{28A0092B-C50C-407E-A947-70E740481C1C}">
                  <a14:useLocalDpi xmlns:a14="http://schemas.microsoft.com/office/drawing/2010/main" val="0"/>
                </a:ext>
              </a:extLst>
            </a:blip>
            <a:srcRect l="27334" t="65333" r="25778" b="9334"/>
            <a:stretch/>
          </p:blipFill>
          <p:spPr bwMode="auto">
            <a:xfrm rot="10800000">
              <a:off x="6452492" y="3596640"/>
              <a:ext cx="3215640" cy="1737362"/>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xmlns="" id="{B3A8ADC4-4CE5-4F32-A502-D49891FF069D}"/>
                </a:ext>
              </a:extLst>
            </p:cNvPr>
            <p:cNvSpPr txBox="1"/>
            <p:nvPr/>
          </p:nvSpPr>
          <p:spPr>
            <a:xfrm rot="11079929">
              <a:off x="6896990" y="4188321"/>
              <a:ext cx="2667330" cy="553998"/>
            </a:xfrm>
            <a:prstGeom prst="rect">
              <a:avLst/>
            </a:prstGeom>
            <a:noFill/>
          </p:spPr>
          <p:txBody>
            <a:bodyPr wrap="square" lIns="0" tIns="0" rIns="0" bIns="0" rtlCol="0">
              <a:spAutoFit/>
            </a:bodyPr>
            <a:lstStyle/>
            <a:p>
              <a:pPr algn="ctr"/>
              <a:r>
                <a:rPr lang="vi-VN" sz="3600" b="1" dirty="0">
                  <a:solidFill>
                    <a:srgbClr val="002060"/>
                  </a:solidFill>
                  <a:latin typeface="Pattaya" panose="00000500000000000000" pitchFamily="2" charset="-34"/>
                  <a:ea typeface="AvantGarde" panose="00000400000000000000" pitchFamily="2" charset="0"/>
                  <a:cs typeface="Pattaya" panose="00000500000000000000" pitchFamily="2" charset="-34"/>
                </a:rPr>
                <a:t>Lấy nước</a:t>
              </a:r>
              <a:endParaRPr lang="en-US" sz="54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grpSp>
      <p:pic>
        <p:nvPicPr>
          <p:cNvPr id="26626" name="Picture 2" descr="Độc đáo thổi cơm thi ở lễ hội làng Đăm">
            <a:extLst>
              <a:ext uri="{FF2B5EF4-FFF2-40B4-BE49-F238E27FC236}">
                <a16:creationId xmlns:a16="http://schemas.microsoft.com/office/drawing/2014/main" xmlns="" id="{3458BA50-E5CD-42AC-AF4C-32F81359688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50944" y="2028312"/>
            <a:ext cx="2603530" cy="24955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84455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fade">
                                      <p:cBhvr>
                                        <p:cTn id="7" dur="5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80E5487-AC94-4D49-AD0B-3718D1CE3FA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8672" b="84896" l="39458" r="60029">
                        <a14:foregroundMark x1="51757" y1="47005" x2="54466" y2="46745"/>
                        <a14:foregroundMark x1="52709" y1="40495" x2="55198" y2="40495"/>
                        <a14:foregroundMark x1="51830" y1="38802" x2="51830" y2="38802"/>
                        <a14:foregroundMark x1="60102" y1="47266" x2="59224" y2="48568"/>
                        <a14:foregroundMark x1="42094" y1="66927" x2="42753" y2="80729"/>
                        <a14:foregroundMark x1="39458" y1="65885" x2="40630" y2="67188"/>
                        <a14:foregroundMark x1="47218" y1="70833" x2="48097" y2="70964"/>
                        <a14:foregroundMark x1="47072" y1="64583" x2="48463" y2="61198"/>
                      </a14:backgroundRemoval>
                    </a14:imgEffect>
                  </a14:imgLayer>
                </a14:imgProps>
              </a:ext>
            </a:extLst>
          </a:blip>
          <a:srcRect l="38476" t="35642" r="37649" b="9159"/>
          <a:stretch/>
        </p:blipFill>
        <p:spPr>
          <a:xfrm>
            <a:off x="153497" y="3596640"/>
            <a:ext cx="2667330" cy="3467149"/>
          </a:xfrm>
          <a:prstGeom prst="rect">
            <a:avLst/>
          </a:prstGeom>
        </p:spPr>
      </p:pic>
      <p:sp>
        <p:nvSpPr>
          <p:cNvPr id="3" name="Rectangle 2">
            <a:extLst>
              <a:ext uri="{FF2B5EF4-FFF2-40B4-BE49-F238E27FC236}">
                <a16:creationId xmlns:a16="http://schemas.microsoft.com/office/drawing/2014/main" xmlns="" id="{EE7D2166-DE1B-4F41-AF36-2DC1A75AE5FB}"/>
              </a:ext>
            </a:extLst>
          </p:cNvPr>
          <p:cNvSpPr/>
          <p:nvPr/>
        </p:nvSpPr>
        <p:spPr>
          <a:xfrm>
            <a:off x="777240" y="1570154"/>
            <a:ext cx="10646403" cy="2246769"/>
          </a:xfrm>
          <a:prstGeom prst="rect">
            <a:avLst/>
          </a:prstGeom>
        </p:spPr>
        <p:txBody>
          <a:bodyPr wrap="square">
            <a:spAutoFit/>
          </a:bodyPr>
          <a:lstStyle/>
          <a:p>
            <a:pPr algn="just"/>
            <a:r>
              <a:rPr lang="vi-VN" sz="2800" dirty="0">
                <a:solidFill>
                  <a:srgbClr val="000000"/>
                </a:solidFill>
              </a:rPr>
              <a:t>Sau độ một giờ rưỡi, các nồi cơm được lần lượt trình trước cửa đình. Mỗi nồi cơm được đánh một số để giữ bí mật. Ban giám khảo chấm theo ba tiêu chuẩn: cơm trắng, dẻo và không có cháy. Cuộc thi nào cũng hồi hộp và việc giật giải đã trở thành niềm tự hào khó có gì sánh nổi đối với dân làng.</a:t>
            </a:r>
          </a:p>
        </p:txBody>
      </p:sp>
      <p:sp>
        <p:nvSpPr>
          <p:cNvPr id="21" name="TextBox 20">
            <a:extLst>
              <a:ext uri="{FF2B5EF4-FFF2-40B4-BE49-F238E27FC236}">
                <a16:creationId xmlns:a16="http://schemas.microsoft.com/office/drawing/2014/main" xmlns="" id="{AF2A1AAF-3FFF-4A14-98FA-3D9BFCECB7F2}"/>
              </a:ext>
            </a:extLst>
          </p:cNvPr>
          <p:cNvSpPr txBox="1"/>
          <p:nvPr/>
        </p:nvSpPr>
        <p:spPr>
          <a:xfrm>
            <a:off x="1328405" y="706102"/>
            <a:ext cx="10095238" cy="492443"/>
          </a:xfrm>
          <a:prstGeom prst="rect">
            <a:avLst/>
          </a:prstGeom>
          <a:noFill/>
        </p:spPr>
        <p:txBody>
          <a:bodyPr wrap="square" lIns="0" tIns="0" rIns="0" bIns="0" rtlCol="0">
            <a:spAutoFit/>
          </a:bodyPr>
          <a:lstStyle/>
          <a:p>
            <a:pPr algn="ctr"/>
            <a:r>
              <a:rPr lang="vi-VN" sz="3200" dirty="0">
                <a:solidFill>
                  <a:srgbClr val="00B050"/>
                </a:solidFill>
                <a:latin typeface="Pattaya" panose="00000500000000000000" pitchFamily="2" charset="-34"/>
                <a:cs typeface="Pattaya" panose="00000500000000000000" pitchFamily="2" charset="-34"/>
              </a:rPr>
              <a:t>Cụm từ nào nói được niềm tự hào của người đạt giải?</a:t>
            </a:r>
            <a:endParaRPr lang="en-US" sz="8000" b="1" dirty="0">
              <a:solidFill>
                <a:srgbClr val="00B050"/>
              </a:solidFill>
              <a:latin typeface="Pattaya" panose="00000500000000000000" pitchFamily="2" charset="-34"/>
              <a:ea typeface="AvantGarde" panose="00000400000000000000" pitchFamily="2" charset="0"/>
              <a:cs typeface="Pattaya" panose="00000500000000000000" pitchFamily="2" charset="-34"/>
            </a:endParaRPr>
          </a:p>
        </p:txBody>
      </p:sp>
      <p:pic>
        <p:nvPicPr>
          <p:cNvPr id="23" name="Picture 2" descr="8 Yes or no ý tưởng | dễ thương, hình gif, mèo kitty">
            <a:extLst>
              <a:ext uri="{FF2B5EF4-FFF2-40B4-BE49-F238E27FC236}">
                <a16:creationId xmlns:a16="http://schemas.microsoft.com/office/drawing/2014/main" xmlns="" id="{B250C69C-1AE2-4609-A49A-85B606D96B98}"/>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373" y="358053"/>
            <a:ext cx="1465870" cy="118854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8E00A0C8-50A4-44A0-8333-9E572EA546FE}"/>
              </a:ext>
            </a:extLst>
          </p:cNvPr>
          <p:cNvSpPr/>
          <p:nvPr/>
        </p:nvSpPr>
        <p:spPr>
          <a:xfrm>
            <a:off x="1466351" y="3289012"/>
            <a:ext cx="3203121" cy="523220"/>
          </a:xfrm>
          <a:prstGeom prst="rect">
            <a:avLst/>
          </a:prstGeom>
        </p:spPr>
        <p:txBody>
          <a:bodyPr wrap="none">
            <a:spAutoFit/>
          </a:bodyPr>
          <a:lstStyle/>
          <a:p>
            <a:r>
              <a:rPr lang="vi-VN" sz="2800" dirty="0">
                <a:solidFill>
                  <a:srgbClr val="FF0000"/>
                </a:solidFill>
              </a:rPr>
              <a:t>khó có gì sánh nổi </a:t>
            </a:r>
            <a:endParaRPr lang="en-US" sz="2800" dirty="0">
              <a:solidFill>
                <a:srgbClr val="FF0000"/>
              </a:solidFill>
            </a:endParaRPr>
          </a:p>
        </p:txBody>
      </p:sp>
      <p:sp>
        <p:nvSpPr>
          <p:cNvPr id="24" name="TextBox 23">
            <a:extLst>
              <a:ext uri="{FF2B5EF4-FFF2-40B4-BE49-F238E27FC236}">
                <a16:creationId xmlns:a16="http://schemas.microsoft.com/office/drawing/2014/main" xmlns="" id="{9674C115-3321-4F55-9C35-DDB4B4CDF0D7}"/>
              </a:ext>
            </a:extLst>
          </p:cNvPr>
          <p:cNvSpPr txBox="1"/>
          <p:nvPr/>
        </p:nvSpPr>
        <p:spPr>
          <a:xfrm>
            <a:off x="1968485" y="664743"/>
            <a:ext cx="8815078" cy="984885"/>
          </a:xfrm>
          <a:prstGeom prst="rect">
            <a:avLst/>
          </a:prstGeom>
          <a:noFill/>
        </p:spPr>
        <p:txBody>
          <a:bodyPr wrap="square" lIns="0" tIns="0" rIns="0" bIns="0" rtlCol="0">
            <a:spAutoFit/>
          </a:bodyPr>
          <a:lstStyle/>
          <a:p>
            <a:pPr algn="ctr"/>
            <a:r>
              <a:rPr lang="vi-VN" sz="3200" dirty="0">
                <a:solidFill>
                  <a:srgbClr val="00B050"/>
                </a:solidFill>
                <a:latin typeface="Pattaya" panose="00000500000000000000" pitchFamily="2" charset="-34"/>
                <a:cs typeface="Pattaya" panose="00000500000000000000" pitchFamily="2" charset="-34"/>
              </a:rPr>
              <a:t>Tại sao nói việc giật giải trong cuộc thi là “niềm tự hào khó có gì sánh nổi đối với dân làng”?</a:t>
            </a:r>
            <a:endParaRPr lang="en-US" sz="8000" b="1" dirty="0">
              <a:solidFill>
                <a:srgbClr val="00B050"/>
              </a:solidFill>
              <a:latin typeface="Pattaya" panose="00000500000000000000" pitchFamily="2" charset="-34"/>
              <a:ea typeface="AvantGarde" panose="00000400000000000000" pitchFamily="2" charset="0"/>
              <a:cs typeface="Pattaya" panose="00000500000000000000" pitchFamily="2" charset="-34"/>
            </a:endParaRPr>
          </a:p>
        </p:txBody>
      </p:sp>
      <p:sp>
        <p:nvSpPr>
          <p:cNvPr id="25" name="Rectangle 24">
            <a:extLst>
              <a:ext uri="{FF2B5EF4-FFF2-40B4-BE49-F238E27FC236}">
                <a16:creationId xmlns:a16="http://schemas.microsoft.com/office/drawing/2014/main" xmlns="" id="{6EAA3B3C-6618-473C-B75B-61A238356BA7}"/>
              </a:ext>
            </a:extLst>
          </p:cNvPr>
          <p:cNvSpPr/>
          <p:nvPr/>
        </p:nvSpPr>
        <p:spPr>
          <a:xfrm>
            <a:off x="3067911" y="3840481"/>
            <a:ext cx="3619902" cy="523220"/>
          </a:xfrm>
          <a:prstGeom prst="rect">
            <a:avLst/>
          </a:prstGeom>
        </p:spPr>
        <p:txBody>
          <a:bodyPr wrap="none">
            <a:spAutoFit/>
          </a:bodyPr>
          <a:lstStyle/>
          <a:p>
            <a:r>
              <a:rPr lang="vi-VN" sz="2800" b="1" dirty="0">
                <a:solidFill>
                  <a:srgbClr val="002060"/>
                </a:solidFill>
              </a:rPr>
              <a:t>Cuộc thi đã thể hiện</a:t>
            </a:r>
            <a:endParaRPr lang="en-US" sz="2800" b="1" dirty="0">
              <a:solidFill>
                <a:srgbClr val="002060"/>
              </a:solidFill>
            </a:endParaRPr>
          </a:p>
        </p:txBody>
      </p:sp>
      <p:sp>
        <p:nvSpPr>
          <p:cNvPr id="10" name="Rectangle: Rounded Corners 9">
            <a:extLst>
              <a:ext uri="{FF2B5EF4-FFF2-40B4-BE49-F238E27FC236}">
                <a16:creationId xmlns:a16="http://schemas.microsoft.com/office/drawing/2014/main" xmlns="" id="{2735FC58-2666-4D01-B051-12487966F131}"/>
              </a:ext>
            </a:extLst>
          </p:cNvPr>
          <p:cNvSpPr/>
          <p:nvPr/>
        </p:nvSpPr>
        <p:spPr>
          <a:xfrm>
            <a:off x="3235551" y="4521919"/>
            <a:ext cx="1249680" cy="1671338"/>
          </a:xfrm>
          <a:prstGeom prst="roundRect">
            <a:avLst/>
          </a:prstGeom>
          <a:solidFill>
            <a:schemeClr val="bg1"/>
          </a:solidFill>
          <a:ln w="762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002060"/>
                </a:solidFill>
                <a:latin typeface="Pattaya" panose="00000500000000000000" pitchFamily="2" charset="-34"/>
                <a:cs typeface="Pattaya" panose="00000500000000000000" pitchFamily="2" charset="-34"/>
              </a:rPr>
              <a:t>tài giỏi</a:t>
            </a:r>
            <a:endParaRPr lang="en-US" sz="4000" b="1" dirty="0">
              <a:solidFill>
                <a:srgbClr val="002060"/>
              </a:solidFill>
              <a:latin typeface="Pattaya" panose="00000500000000000000" pitchFamily="2" charset="-34"/>
              <a:cs typeface="Pattaya" panose="00000500000000000000" pitchFamily="2" charset="-34"/>
            </a:endParaRPr>
          </a:p>
        </p:txBody>
      </p:sp>
      <p:sp>
        <p:nvSpPr>
          <p:cNvPr id="26" name="Rectangle: Rounded Corners 25">
            <a:extLst>
              <a:ext uri="{FF2B5EF4-FFF2-40B4-BE49-F238E27FC236}">
                <a16:creationId xmlns:a16="http://schemas.microsoft.com/office/drawing/2014/main" xmlns="" id="{B2D88D99-EE08-4DE2-8A24-5FD8452D4C41}"/>
              </a:ext>
            </a:extLst>
          </p:cNvPr>
          <p:cNvSpPr/>
          <p:nvPr/>
        </p:nvSpPr>
        <p:spPr>
          <a:xfrm>
            <a:off x="4846320" y="4521919"/>
            <a:ext cx="1417320" cy="1671338"/>
          </a:xfrm>
          <a:prstGeom prst="roundRect">
            <a:avLst/>
          </a:prstGeom>
          <a:solidFill>
            <a:schemeClr val="bg1"/>
          </a:solidFill>
          <a:ln w="762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a:solidFill>
                  <a:schemeClr val="accent2"/>
                </a:solidFill>
                <a:latin typeface="Pattaya" panose="00000500000000000000" pitchFamily="2" charset="-34"/>
                <a:cs typeface="Pattaya" panose="00000500000000000000" pitchFamily="2" charset="-34"/>
              </a:rPr>
              <a:t>khéo léo</a:t>
            </a:r>
            <a:endParaRPr lang="en-US" sz="4000" b="1" dirty="0">
              <a:solidFill>
                <a:schemeClr val="accent2"/>
              </a:solidFill>
              <a:latin typeface="Pattaya" panose="00000500000000000000" pitchFamily="2" charset="-34"/>
              <a:cs typeface="Pattaya" panose="00000500000000000000" pitchFamily="2" charset="-34"/>
            </a:endParaRPr>
          </a:p>
        </p:txBody>
      </p:sp>
      <p:sp>
        <p:nvSpPr>
          <p:cNvPr id="27" name="Rectangle: Rounded Corners 26">
            <a:extLst>
              <a:ext uri="{FF2B5EF4-FFF2-40B4-BE49-F238E27FC236}">
                <a16:creationId xmlns:a16="http://schemas.microsoft.com/office/drawing/2014/main" xmlns="" id="{97DD7C35-B1DD-449E-AE59-B2B18C979B40}"/>
              </a:ext>
            </a:extLst>
          </p:cNvPr>
          <p:cNvSpPr/>
          <p:nvPr/>
        </p:nvSpPr>
        <p:spPr>
          <a:xfrm>
            <a:off x="6624729" y="4521919"/>
            <a:ext cx="4798914" cy="1671338"/>
          </a:xfrm>
          <a:prstGeom prst="roundRect">
            <a:avLst/>
          </a:prstGeom>
          <a:solidFill>
            <a:schemeClr val="bg1"/>
          </a:solidFill>
          <a:ln w="7620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a:solidFill>
                  <a:srgbClr val="92D050"/>
                </a:solidFill>
                <a:latin typeface="Pattaya" panose="00000500000000000000" pitchFamily="2" charset="-34"/>
                <a:cs typeface="Pattaya" panose="00000500000000000000" pitchFamily="2" charset="-34"/>
              </a:rPr>
              <a:t>phối hợp với nhau rất nhịp nhàng, ăn ý</a:t>
            </a:r>
            <a:endParaRPr lang="en-US" sz="4000" b="1" dirty="0">
              <a:solidFill>
                <a:srgbClr val="92D05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250522777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14:presetBounceEnd="60000">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14:bounceEnd="60000">
                                          <p:cBhvr additive="base">
                                            <p:cTn id="7" dur="1300" fill="hold"/>
                                            <p:tgtEl>
                                              <p:spTgt spid="21"/>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14:presetBounceEnd="60000">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14:bounceEnd="60000">
                                          <p:cBhvr additive="base">
                                            <p:cTn id="18" dur="1300" fill="hold"/>
                                            <p:tgtEl>
                                              <p:spTgt spid="24"/>
                                            </p:tgtEl>
                                            <p:attrNameLst>
                                              <p:attrName>ppt_x</p:attrName>
                                            </p:attrNameLst>
                                          </p:cBhvr>
                                          <p:tavLst>
                                            <p:tav tm="0">
                                              <p:val>
                                                <p:strVal val="1+#ppt_w/2"/>
                                              </p:val>
                                            </p:tav>
                                            <p:tav tm="100000">
                                              <p:val>
                                                <p:strVal val="#ppt_x"/>
                                              </p:val>
                                            </p:tav>
                                          </p:tavLst>
                                        </p:anim>
                                        <p:anim calcmode="lin" valueType="num" p14:bounceEnd="60000">
                                          <p:cBhvr additive="base">
                                            <p:cTn id="19" dur="1300" fill="hold"/>
                                            <p:tgtEl>
                                              <p:spTgt spid="24"/>
                                            </p:tgtEl>
                                            <p:attrNameLst>
                                              <p:attrName>ppt_y</p:attrName>
                                            </p:attrNameLst>
                                          </p:cBhvr>
                                          <p:tavLst>
                                            <p:tav tm="0">
                                              <p:val>
                                                <p:strVal val="1+#ppt_h/2"/>
                                              </p:val>
                                            </p:tav>
                                            <p:tav tm="100000">
                                              <p:val>
                                                <p:strVal val="#ppt_y"/>
                                              </p:val>
                                            </p:tav>
                                          </p:tavLst>
                                        </p:anim>
                                      </p:childTnLst>
                                    </p:cTn>
                                  </p:par>
                                  <p:par>
                                    <p:cTn id="20" presetID="1" presetClass="exit" presetSubtype="0" fill="hold" grpId="1" nodeType="withEffect">
                                      <p:stCondLst>
                                        <p:cond delay="0"/>
                                      </p:stCondLst>
                                      <p:childTnLst>
                                        <p:set>
                                          <p:cBhvr>
                                            <p:cTn id="21" dur="1" fill="hold">
                                              <p:stCondLst>
                                                <p:cond delay="0"/>
                                              </p:stCondLst>
                                            </p:cTn>
                                            <p:tgtEl>
                                              <p:spTgt spid="21"/>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1000"/>
                                            <p:tgtEl>
                                              <p:spTgt spid="26"/>
                                            </p:tgtEl>
                                          </p:cBhvr>
                                        </p:animEffect>
                                        <p:anim calcmode="lin" valueType="num">
                                          <p:cBhvr>
                                            <p:cTn id="39" dur="1000" fill="hold"/>
                                            <p:tgtEl>
                                              <p:spTgt spid="26"/>
                                            </p:tgtEl>
                                            <p:attrNameLst>
                                              <p:attrName>ppt_x</p:attrName>
                                            </p:attrNameLst>
                                          </p:cBhvr>
                                          <p:tavLst>
                                            <p:tav tm="0">
                                              <p:val>
                                                <p:strVal val="#ppt_x"/>
                                              </p:val>
                                            </p:tav>
                                            <p:tav tm="100000">
                                              <p:val>
                                                <p:strVal val="#ppt_x"/>
                                              </p:val>
                                            </p:tav>
                                          </p:tavLst>
                                        </p:anim>
                                        <p:anim calcmode="lin" valueType="num">
                                          <p:cBhvr>
                                            <p:cTn id="4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1000"/>
                                            <p:tgtEl>
                                              <p:spTgt spid="27"/>
                                            </p:tgtEl>
                                          </p:cBhvr>
                                        </p:animEffect>
                                        <p:anim calcmode="lin" valueType="num">
                                          <p:cBhvr>
                                            <p:cTn id="46" dur="1000" fill="hold"/>
                                            <p:tgtEl>
                                              <p:spTgt spid="27"/>
                                            </p:tgtEl>
                                            <p:attrNameLst>
                                              <p:attrName>ppt_x</p:attrName>
                                            </p:attrNameLst>
                                          </p:cBhvr>
                                          <p:tavLst>
                                            <p:tav tm="0">
                                              <p:val>
                                                <p:strVal val="#ppt_x"/>
                                              </p:val>
                                            </p:tav>
                                            <p:tav tm="100000">
                                              <p:val>
                                                <p:strVal val="#ppt_x"/>
                                              </p:val>
                                            </p:tav>
                                          </p:tavLst>
                                        </p:anim>
                                        <p:anim calcmode="lin" valueType="num">
                                          <p:cBhvr>
                                            <p:cTn id="4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6" grpId="0"/>
          <p:bldP spid="24" grpId="0"/>
          <p:bldP spid="25" grpId="0"/>
          <p:bldP spid="10" grpId="0" animBg="1"/>
          <p:bldP spid="26" grpId="0" animBg="1"/>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300" fill="hold"/>
                                            <p:tgtEl>
                                              <p:spTgt spid="21"/>
                                            </p:tgtEl>
                                            <p:attrNameLst>
                                              <p:attrName>ppt_x</p:attrName>
                                            </p:attrNameLst>
                                          </p:cBhvr>
                                          <p:tavLst>
                                            <p:tav tm="0">
                                              <p:val>
                                                <p:strVal val="1+#ppt_w/2"/>
                                              </p:val>
                                            </p:tav>
                                            <p:tav tm="100000">
                                              <p:val>
                                                <p:strVal val="#ppt_x"/>
                                              </p:val>
                                            </p:tav>
                                          </p:tavLst>
                                        </p:anim>
                                        <p:anim calcmode="lin" valueType="num">
                                          <p:cBhvr additive="base">
                                            <p:cTn id="8" dur="13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1300" fill="hold"/>
                                            <p:tgtEl>
                                              <p:spTgt spid="24"/>
                                            </p:tgtEl>
                                            <p:attrNameLst>
                                              <p:attrName>ppt_x</p:attrName>
                                            </p:attrNameLst>
                                          </p:cBhvr>
                                          <p:tavLst>
                                            <p:tav tm="0">
                                              <p:val>
                                                <p:strVal val="1+#ppt_w/2"/>
                                              </p:val>
                                            </p:tav>
                                            <p:tav tm="100000">
                                              <p:val>
                                                <p:strVal val="#ppt_x"/>
                                              </p:val>
                                            </p:tav>
                                          </p:tavLst>
                                        </p:anim>
                                        <p:anim calcmode="lin" valueType="num">
                                          <p:cBhvr additive="base">
                                            <p:cTn id="19" dur="1300" fill="hold"/>
                                            <p:tgtEl>
                                              <p:spTgt spid="24"/>
                                            </p:tgtEl>
                                            <p:attrNameLst>
                                              <p:attrName>ppt_y</p:attrName>
                                            </p:attrNameLst>
                                          </p:cBhvr>
                                          <p:tavLst>
                                            <p:tav tm="0">
                                              <p:val>
                                                <p:strVal val="1+#ppt_h/2"/>
                                              </p:val>
                                            </p:tav>
                                            <p:tav tm="100000">
                                              <p:val>
                                                <p:strVal val="#ppt_y"/>
                                              </p:val>
                                            </p:tav>
                                          </p:tavLst>
                                        </p:anim>
                                      </p:childTnLst>
                                    </p:cTn>
                                  </p:par>
                                  <p:par>
                                    <p:cTn id="20" presetID="1" presetClass="exit" presetSubtype="0" fill="hold" grpId="1" nodeType="withEffect">
                                      <p:stCondLst>
                                        <p:cond delay="0"/>
                                      </p:stCondLst>
                                      <p:childTnLst>
                                        <p:set>
                                          <p:cBhvr>
                                            <p:cTn id="21" dur="1" fill="hold">
                                              <p:stCondLst>
                                                <p:cond delay="0"/>
                                              </p:stCondLst>
                                            </p:cTn>
                                            <p:tgtEl>
                                              <p:spTgt spid="21"/>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1000"/>
                                            <p:tgtEl>
                                              <p:spTgt spid="26"/>
                                            </p:tgtEl>
                                          </p:cBhvr>
                                        </p:animEffect>
                                        <p:anim calcmode="lin" valueType="num">
                                          <p:cBhvr>
                                            <p:cTn id="39" dur="1000" fill="hold"/>
                                            <p:tgtEl>
                                              <p:spTgt spid="26"/>
                                            </p:tgtEl>
                                            <p:attrNameLst>
                                              <p:attrName>ppt_x</p:attrName>
                                            </p:attrNameLst>
                                          </p:cBhvr>
                                          <p:tavLst>
                                            <p:tav tm="0">
                                              <p:val>
                                                <p:strVal val="#ppt_x"/>
                                              </p:val>
                                            </p:tav>
                                            <p:tav tm="100000">
                                              <p:val>
                                                <p:strVal val="#ppt_x"/>
                                              </p:val>
                                            </p:tav>
                                          </p:tavLst>
                                        </p:anim>
                                        <p:anim calcmode="lin" valueType="num">
                                          <p:cBhvr>
                                            <p:cTn id="4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1000"/>
                                            <p:tgtEl>
                                              <p:spTgt spid="27"/>
                                            </p:tgtEl>
                                          </p:cBhvr>
                                        </p:animEffect>
                                        <p:anim calcmode="lin" valueType="num">
                                          <p:cBhvr>
                                            <p:cTn id="46" dur="1000" fill="hold"/>
                                            <p:tgtEl>
                                              <p:spTgt spid="27"/>
                                            </p:tgtEl>
                                            <p:attrNameLst>
                                              <p:attrName>ppt_x</p:attrName>
                                            </p:attrNameLst>
                                          </p:cBhvr>
                                          <p:tavLst>
                                            <p:tav tm="0">
                                              <p:val>
                                                <p:strVal val="#ppt_x"/>
                                              </p:val>
                                            </p:tav>
                                            <p:tav tm="100000">
                                              <p:val>
                                                <p:strVal val="#ppt_x"/>
                                              </p:val>
                                            </p:tav>
                                          </p:tavLst>
                                        </p:anim>
                                        <p:anim calcmode="lin" valueType="num">
                                          <p:cBhvr>
                                            <p:cTn id="4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6" grpId="0"/>
          <p:bldP spid="24" grpId="0"/>
          <p:bldP spid="25" grpId="0"/>
          <p:bldP spid="10" grpId="0" animBg="1"/>
          <p:bldP spid="26" grpId="0" animBg="1"/>
          <p:bldP spid="27"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Rounded Corners 8">
            <a:extLst>
              <a:ext uri="{FF2B5EF4-FFF2-40B4-BE49-F238E27FC236}">
                <a16:creationId xmlns:a16="http://schemas.microsoft.com/office/drawing/2014/main" xmlns="" id="{8C2FFC50-7FCC-46CB-9F49-834DFC3F6200}"/>
              </a:ext>
            </a:extLst>
          </p:cNvPr>
          <p:cNvSpPr/>
          <p:nvPr/>
        </p:nvSpPr>
        <p:spPr>
          <a:xfrm>
            <a:off x="3794760" y="335280"/>
            <a:ext cx="8209967" cy="327660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A0EEF7EE-625D-47AC-9457-DB2E3BA2E1E4}"/>
              </a:ext>
            </a:extLst>
          </p:cNvPr>
          <p:cNvSpPr/>
          <p:nvPr/>
        </p:nvSpPr>
        <p:spPr>
          <a:xfrm>
            <a:off x="6643347" y="335280"/>
            <a:ext cx="2832827" cy="1015663"/>
          </a:xfrm>
          <a:prstGeom prst="rect">
            <a:avLst/>
          </a:prstGeom>
          <a:noFill/>
        </p:spPr>
        <p:txBody>
          <a:bodyPr wrap="none" lIns="91440" tIns="45720" rIns="91440" bIns="45720">
            <a:spAutoFit/>
          </a:bodyPr>
          <a:lstStyle/>
          <a:p>
            <a:pPr algn="ctr"/>
            <a:r>
              <a:rPr lang="vi-VN" sz="60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Nội dung</a:t>
            </a:r>
            <a:endParaRPr lang="en-US" sz="60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pic>
        <p:nvPicPr>
          <p:cNvPr id="12" name="Picture 11">
            <a:extLst>
              <a:ext uri="{FF2B5EF4-FFF2-40B4-BE49-F238E27FC236}">
                <a16:creationId xmlns:a16="http://schemas.microsoft.com/office/drawing/2014/main" xmlns="" id="{E0883EC3-73A1-4E2D-A428-64967579C85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3568" b="73047" l="14056" r="56955">
                        <a14:foregroundMark x1="14056" y1="23828" x2="38820" y2="28066"/>
                        <a14:foregroundMark x1="40373" y1="28783" x2="41456" y2="29374"/>
                        <a14:foregroundMark x1="31772" y1="23568" x2="42460" y2="24609"/>
                        <a14:foregroundMark x1="22767" y1="50911" x2="31845" y2="62630"/>
                        <a14:foregroundMark x1="29868" y1="52734" x2="29795" y2="61979"/>
                        <a14:foregroundMark x1="22548" y1="65104" x2="24524" y2="64974"/>
                        <a14:foregroundMark x1="24524" y1="64974" x2="26940" y2="65104"/>
                        <a14:foregroundMark x1="18228" y1="63281" x2="30820" y2="70313"/>
                        <a14:foregroundMark x1="15227" y1="71224" x2="19034" y2="71224"/>
                        <a14:foregroundMark x1="19034" y1="71224" x2="22474" y2="71094"/>
                        <a14:foregroundMark x1="22474" y1="71094" x2="25695" y2="71094"/>
                        <a14:foregroundMark x1="53587" y1="65885" x2="53880" y2="62370"/>
                        <a14:foregroundMark x1="55857" y1="72396" x2="55417" y2="64323"/>
                        <a14:foregroundMark x1="54392" y1="62760" x2="52562" y2="61458"/>
                        <a14:foregroundMark x1="52562" y1="61458" x2="50878" y2="58984"/>
                        <a14:foregroundMark x1="50878" y1="58984" x2="50805" y2="58724"/>
                        <a14:foregroundMark x1="51611" y1="58594" x2="54905" y2="62630"/>
                        <a14:foregroundMark x1="54905" y1="62630" x2="56955" y2="72656"/>
                        <a14:foregroundMark x1="56003" y1="73047" x2="52196" y2="67448"/>
                        <a14:foregroundMark x1="52196" y1="67448" x2="52123" y2="67448"/>
                        <a14:foregroundMark x1="37994" y1="53385" x2="39751" y2="53776"/>
                        <a14:foregroundMark x1="39751" y1="53776" x2="43704" y2="51042"/>
                        <a14:foregroundMark x1="43704" y1="51042" x2="50439" y2="52865"/>
                        <a14:foregroundMark x1="14861" y1="67578" x2="18375" y2="66667"/>
                        <a14:foregroundMark x1="17862" y1="48698" x2="19107" y2="51042"/>
                        <a14:backgroundMark x1="32943" y1="39714" x2="45022" y2="33854"/>
                        <a14:backgroundMark x1="45022" y1="33854" x2="48829" y2="29818"/>
                        <a14:backgroundMark x1="34846" y1="39583" x2="46633" y2="44010"/>
                        <a14:backgroundMark x1="46633" y1="44010" x2="48389" y2="43880"/>
                        <a14:backgroundMark x1="48389" y1="43880" x2="48463" y2="43750"/>
                        <a14:backgroundMark x1="34919" y1="43880" x2="44583" y2="44010"/>
                        <a14:backgroundMark x1="44583" y1="44010" x2="46633" y2="43620"/>
                        <a14:backgroundMark x1="46633" y1="43620" x2="46779" y2="43359"/>
                        <a14:backgroundMark x1="34553" y1="34505" x2="49780" y2="26823"/>
                        <a14:backgroundMark x1="49780" y1="26823" x2="49780" y2="26823"/>
                        <a14:backgroundMark x1="44070" y1="27083" x2="52489" y2="21354"/>
                        <a14:backgroundMark x1="34480" y1="33203" x2="33602" y2="42578"/>
                        <a14:backgroundMark x1="20864" y1="40625" x2="27379" y2="43359"/>
                        <a14:backgroundMark x1="27379" y1="43359" x2="35871" y2="49089"/>
                        <a14:backgroundMark x1="21596" y1="36458" x2="24158" y2="38672"/>
                        <a14:backgroundMark x1="19327" y1="35286" x2="19327" y2="35286"/>
                        <a14:backgroundMark x1="19107" y1="36068" x2="19400" y2="35026"/>
                        <a14:backgroundMark x1="16984" y1="37760" x2="16984" y2="37760"/>
                        <a14:backgroundMark x1="16984" y1="37760" x2="16984" y2="37760"/>
                        <a14:backgroundMark x1="16325" y1="37500" x2="17716" y2="39453"/>
                        <a14:backgroundMark x1="17716" y1="39453" x2="17716" y2="39453"/>
                        <a14:backgroundMark x1="15520" y1="38151" x2="17570" y2="35677"/>
                        <a14:backgroundMark x1="19107" y1="34505" x2="20278" y2="35677"/>
                        <a14:backgroundMark x1="14422" y1="40104" x2="16398" y2="49219"/>
                        <a14:backgroundMark x1="34553" y1="32292" x2="36018" y2="31510"/>
                        <a14:backgroundMark x1="33455" y1="33854" x2="35066" y2="33464"/>
                        <a14:backgroundMark x1="38141" y1="29557" x2="39605" y2="30469"/>
                        <a14:backgroundMark x1="41801" y1="28385" x2="43411" y2="25911"/>
                      </a14:backgroundRemoval>
                    </a14:imgEffect>
                  </a14:imgLayer>
                </a14:imgProps>
              </a:ext>
            </a:extLst>
          </a:blip>
          <a:srcRect l="13913" t="22982" r="42477" b="26752"/>
          <a:stretch/>
        </p:blipFill>
        <p:spPr>
          <a:xfrm>
            <a:off x="0" y="0"/>
            <a:ext cx="8016240" cy="6883627"/>
          </a:xfrm>
          <a:prstGeom prst="rect">
            <a:avLst/>
          </a:prstGeom>
        </p:spPr>
      </p:pic>
      <p:sp>
        <p:nvSpPr>
          <p:cNvPr id="15" name="TextBox 14">
            <a:extLst>
              <a:ext uri="{FF2B5EF4-FFF2-40B4-BE49-F238E27FC236}">
                <a16:creationId xmlns:a16="http://schemas.microsoft.com/office/drawing/2014/main" xmlns="" id="{FCB77D2F-382A-4EB4-AA3C-6CDB2635E6EF}"/>
              </a:ext>
            </a:extLst>
          </p:cNvPr>
          <p:cNvSpPr txBox="1"/>
          <p:nvPr/>
        </p:nvSpPr>
        <p:spPr>
          <a:xfrm>
            <a:off x="4165943" y="1315046"/>
            <a:ext cx="7559040" cy="1969770"/>
          </a:xfrm>
          <a:prstGeom prst="rect">
            <a:avLst/>
          </a:prstGeom>
          <a:noFill/>
        </p:spPr>
        <p:txBody>
          <a:bodyPr wrap="square" lIns="0" tIns="0" rIns="0" bIns="0" rtlCol="0">
            <a:spAutoFit/>
          </a:bodyPr>
          <a:lstStyle/>
          <a:p>
            <a:pPr algn="just"/>
            <a:r>
              <a:rPr lang="vi-VN" sz="3200" b="1" dirty="0">
                <a:solidFill>
                  <a:srgbClr val="002060"/>
                </a:solidFill>
                <a:latin typeface="Pattaya" panose="00000500000000000000" pitchFamily="2" charset="-34"/>
                <a:ea typeface="AvantGarde" panose="00000400000000000000" pitchFamily="2" charset="0"/>
                <a:cs typeface="Pattaya" panose="00000500000000000000" pitchFamily="2" charset="-34"/>
              </a:rPr>
              <a:t>Qua việc miêu tả lễ hội thổi cơm thi ở Đồng Vân, tác giả thể hiện tình cảm yêu mến và niềm tự hào đối với nét đẹp cổ truyền trong sinh hoạt văn hóa của dân tộc.</a:t>
            </a:r>
            <a:endParaRPr lang="en-US" sz="3200" b="1" dirty="0">
              <a:solidFill>
                <a:srgbClr val="002060"/>
              </a:solidFill>
              <a:latin typeface="Pattaya" panose="00000500000000000000" pitchFamily="2" charset="-34"/>
              <a:ea typeface="AvantGarde" panose="00000400000000000000" pitchFamily="2" charset="0"/>
              <a:cs typeface="Pattaya" panose="00000500000000000000" pitchFamily="2" charset="-34"/>
            </a:endParaRPr>
          </a:p>
        </p:txBody>
      </p:sp>
      <p:pic>
        <p:nvPicPr>
          <p:cNvPr id="5" name="Picture 4">
            <a:extLst>
              <a:ext uri="{FF2B5EF4-FFF2-40B4-BE49-F238E27FC236}">
                <a16:creationId xmlns:a16="http://schemas.microsoft.com/office/drawing/2014/main" xmlns="" id="{266C0B8A-DFD7-4274-A1D5-0598028290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357">
            <a:off x="7567014" y="3207161"/>
            <a:ext cx="4212270" cy="292752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739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14:presetBounceEnd="60000">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14:bounceEnd="60000">
                                          <p:cBhvr additive="base">
                                            <p:cTn id="14" dur="13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15" dur="13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1300" fill="hold"/>
                                            <p:tgtEl>
                                              <p:spTgt spid="15"/>
                                            </p:tgtEl>
                                            <p:attrNameLst>
                                              <p:attrName>ppt_x</p:attrName>
                                            </p:attrNameLst>
                                          </p:cBhvr>
                                          <p:tavLst>
                                            <p:tav tm="0">
                                              <p:val>
                                                <p:strVal val="#ppt_x"/>
                                              </p:val>
                                            </p:tav>
                                            <p:tav tm="100000">
                                              <p:val>
                                                <p:strVal val="#ppt_x"/>
                                              </p:val>
                                            </p:tav>
                                          </p:tavLst>
                                        </p:anim>
                                        <p:anim calcmode="lin" valueType="num">
                                          <p:cBhvr additive="base">
                                            <p:cTn id="15" dur="13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FC46CE75-D367-4EE9-90DC-C37E7AA4359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4766" b="73047" l="36091" r="84700">
                        <a14:foregroundMark x1="36750" y1="70052" x2="36750" y2="70052"/>
                        <a14:foregroundMark x1="40190" y1="70573" x2="55124" y2="72396"/>
                        <a14:foregroundMark x1="59590" y1="69922" x2="84846" y2="67188"/>
                        <a14:foregroundMark x1="78624" y1="59245" x2="81991" y2="62500"/>
                        <a14:foregroundMark x1="76061" y1="52734" x2="82943" y2="64974"/>
                        <a14:foregroundMark x1="82943" y1="64974" x2="82943" y2="65885"/>
                        <a14:foregroundMark x1="72621" y1="60547" x2="84114" y2="73047"/>
                        <a14:foregroundMark x1="84187" y1="46354" x2="83748" y2="55599"/>
                        <a14:foregroundMark x1="72108" y1="45443" x2="72108" y2="45443"/>
                        <a14:foregroundMark x1="42460" y1="55469" x2="44070" y2="57161"/>
                        <a14:foregroundMark x1="47218" y1="48568" x2="48316" y2="48047"/>
                        <a14:foregroundMark x1="46120" y1="50130" x2="47877" y2="53385"/>
                        <a14:foregroundMark x1="47218" y1="50260" x2="45095" y2="63932"/>
                        <a14:foregroundMark x1="42094" y1="67448" x2="36091" y2="72135"/>
                        <a14:foregroundMark x1="41874" y1="60938" x2="42094" y2="68880"/>
                        <a14:foregroundMark x1="42094" y1="68880" x2="43485" y2="72396"/>
                        <a14:foregroundMark x1="40703" y1="63281" x2="44729" y2="66276"/>
                      </a14:backgroundRemoval>
                    </a14:imgEffect>
                  </a14:imgLayer>
                </a14:imgProps>
              </a:ext>
            </a:extLst>
          </a:blip>
          <a:srcRect l="34591" t="30522" r="14890" b="26752"/>
          <a:stretch/>
        </p:blipFill>
        <p:spPr>
          <a:xfrm>
            <a:off x="311406" y="1097280"/>
            <a:ext cx="11441739" cy="5440680"/>
          </a:xfrm>
          <a:prstGeom prst="rect">
            <a:avLst/>
          </a:prstGeom>
        </p:spPr>
      </p:pic>
      <p:sp>
        <p:nvSpPr>
          <p:cNvPr id="3" name="TextBox 2">
            <a:extLst>
              <a:ext uri="{FF2B5EF4-FFF2-40B4-BE49-F238E27FC236}">
                <a16:creationId xmlns:a16="http://schemas.microsoft.com/office/drawing/2014/main" xmlns="" id="{ACA91BBD-8BBD-4F52-A1AB-62046F67282D}"/>
              </a:ext>
            </a:extLst>
          </p:cNvPr>
          <p:cNvSpPr txBox="1"/>
          <p:nvPr/>
        </p:nvSpPr>
        <p:spPr>
          <a:xfrm>
            <a:off x="1838819" y="588407"/>
            <a:ext cx="8386911" cy="1231106"/>
          </a:xfrm>
          <a:prstGeom prst="rect">
            <a:avLst/>
          </a:prstGeom>
          <a:noFill/>
        </p:spPr>
        <p:txBody>
          <a:bodyPr wrap="none" lIns="0" tIns="0" rIns="0" bIns="0" rtlCol="0">
            <a:spAutoFit/>
          </a:bodyPr>
          <a:lstStyle/>
          <a:p>
            <a:pPr algn="l"/>
            <a:r>
              <a:rPr lang="vi-VN" sz="8000">
                <a:solidFill>
                  <a:srgbClr val="002060"/>
                </a:solidFill>
                <a:latin typeface="#9Slide06 SVNBlow Brush" pitchFamily="2" charset="0"/>
              </a:rPr>
              <a:t>Luyện đọc diễn cảm</a:t>
            </a:r>
            <a:endParaRPr lang="en-US" sz="8000" dirty="0">
              <a:solidFill>
                <a:srgbClr val="002060"/>
              </a:solidFill>
              <a:latin typeface="#9Slide06 SVNBlow Brush" pitchFamily="2" charset="0"/>
            </a:endParaRPr>
          </a:p>
        </p:txBody>
      </p:sp>
    </p:spTree>
    <p:extLst>
      <p:ext uri="{BB962C8B-B14F-4D97-AF65-F5344CB8AC3E}">
        <p14:creationId xmlns:p14="http://schemas.microsoft.com/office/powerpoint/2010/main" val="1271161860"/>
      </p:ext>
    </p:extLst>
  </p:cSld>
  <p:clrMapOvr>
    <a:masterClrMapping/>
  </p:clrMapOvr>
  <p:transition spd="slow">
    <p:wheel spokes="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7650" name="Picture 2" descr="Cartoon Sky Images – Browse 531,221 Stock Photos, Vectors, and Video |  Adobe Stock">
            <a:extLst>
              <a:ext uri="{FF2B5EF4-FFF2-40B4-BE49-F238E27FC236}">
                <a16:creationId xmlns:a16="http://schemas.microsoft.com/office/drawing/2014/main" xmlns="" id="{2C570532-CB2B-44E6-B5D4-F45E5B0374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7574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Phim Hoạt Hình Tải - cỏ xanh png tải về - Miễn phí trong suốt Máy Tính Nền  png Tải về.">
            <a:extLst>
              <a:ext uri="{FF2B5EF4-FFF2-40B4-BE49-F238E27FC236}">
                <a16:creationId xmlns:a16="http://schemas.microsoft.com/office/drawing/2014/main" xmlns="" id="{49F19035-72A5-445A-AA19-A026D70FF36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048" b="95952" l="10000" r="90000">
                        <a14:foregroundMark x1="11556" y1="93095" x2="53103" y2="96903"/>
                        <a14:foregroundMark x1="70229" y1="96878" x2="72556" y2="96190"/>
                        <a14:foregroundMark x1="72556" y1="96190" x2="73778" y2="94524"/>
                        <a14:foregroundMark x1="44778" y1="9048" x2="44778" y2="9048"/>
                        <a14:backgroundMark x1="52444" y1="99048" x2="56889" y2="99524"/>
                        <a14:backgroundMark x1="70667" y1="98333" x2="56889" y2="9881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882640" y="3710433"/>
            <a:ext cx="7014210" cy="327329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xmlns="" id="{375F4C6E-F187-4DEF-924B-408DBCA0A31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6328" b="77474" l="14129" r="56735">
                        <a14:foregroundMark x1="14129" y1="53906" x2="19546" y2="69922"/>
                        <a14:foregroundMark x1="19546" y1="69922" x2="20498" y2="70833"/>
                        <a14:foregroundMark x1="15520" y1="74219" x2="29868" y2="72917"/>
                        <a14:foregroundMark x1="29868" y1="72917" x2="34627" y2="72917"/>
                        <a14:foregroundMark x1="34627" y1="72917" x2="43777" y2="72656"/>
                        <a14:foregroundMark x1="43777" y1="72656" x2="46999" y2="72656"/>
                        <a14:foregroundMark x1="15300" y1="70182" x2="17423" y2="76953"/>
                        <a14:foregroundMark x1="17423" y1="76953" x2="33016" y2="77734"/>
                        <a14:foregroundMark x1="33016" y1="77734" x2="46413" y2="74349"/>
                        <a14:foregroundMark x1="53294" y1="71484" x2="56881" y2="77734"/>
                        <a14:foregroundMark x1="53807" y1="68359" x2="53807" y2="68359"/>
                        <a14:foregroundMark x1="54026" y1="67318" x2="54026" y2="67318"/>
                        <a14:foregroundMark x1="55124" y1="68620" x2="55124" y2="68620"/>
                        <a14:foregroundMark x1="34041" y1="37500" x2="36310" y2="37240"/>
                        <a14:foregroundMark x1="34261" y1="36328" x2="33675" y2="38672"/>
                      </a14:backgroundRemoval>
                    </a14:imgEffect>
                  </a14:imgLayer>
                </a14:imgProps>
              </a:ext>
            </a:extLst>
          </a:blip>
          <a:srcRect l="13913" t="34834" r="41968" b="22981"/>
          <a:stretch/>
        </p:blipFill>
        <p:spPr>
          <a:xfrm>
            <a:off x="0" y="1613570"/>
            <a:ext cx="7772400" cy="5244430"/>
          </a:xfrm>
          <a:prstGeom prst="rect">
            <a:avLst/>
          </a:prstGeom>
        </p:spPr>
      </p:pic>
      <p:sp>
        <p:nvSpPr>
          <p:cNvPr id="3" name="Rectangle: Rounded Corners 3">
            <a:extLst>
              <a:ext uri="{FF2B5EF4-FFF2-40B4-BE49-F238E27FC236}">
                <a16:creationId xmlns:a16="http://schemas.microsoft.com/office/drawing/2014/main" xmlns="" id="{2D8A1021-E87A-43BA-969D-0E9BCB63B4FE}"/>
              </a:ext>
            </a:extLst>
          </p:cNvPr>
          <p:cNvSpPr/>
          <p:nvPr/>
        </p:nvSpPr>
        <p:spPr>
          <a:xfrm>
            <a:off x="5508318" y="619158"/>
            <a:ext cx="6378882" cy="235264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Chỉ cần vượt qua biển, chúng tớ sẽ đến được cánh đồng hoa bồ công anh. Các bạn giúp chúng tớ nhé!</a:t>
            </a:r>
            <a:endParaRPr lang="en-US"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28197048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6D61B725-D90D-473B-806D-D88D99F9D8D8}"/>
              </a:ext>
            </a:extLst>
          </p:cNvPr>
          <p:cNvPicPr>
            <a:picLocks noChangeAspect="1"/>
          </p:cNvPicPr>
          <p:nvPr/>
        </p:nvPicPr>
        <p:blipFill rotWithShape="1">
          <a:blip r:embed="rId2"/>
          <a:srcRect l="13913" t="16989" r="11848" b="9159"/>
          <a:stretch/>
        </p:blipFill>
        <p:spPr>
          <a:xfrm>
            <a:off x="-69815" y="0"/>
            <a:ext cx="12261816" cy="6858000"/>
          </a:xfrm>
          <a:prstGeom prst="rect">
            <a:avLst/>
          </a:prstGeom>
        </p:spPr>
      </p:pic>
      <p:sp>
        <p:nvSpPr>
          <p:cNvPr id="3" name="Rectangle: Rounded Corners 2">
            <a:extLst>
              <a:ext uri="{FF2B5EF4-FFF2-40B4-BE49-F238E27FC236}">
                <a16:creationId xmlns:a16="http://schemas.microsoft.com/office/drawing/2014/main" xmlns="" id="{5525ED0F-1280-42E7-90A0-199F8E750E5F}"/>
              </a:ext>
            </a:extLst>
          </p:cNvPr>
          <p:cNvSpPr/>
          <p:nvPr/>
        </p:nvSpPr>
        <p:spPr>
          <a:xfrm>
            <a:off x="7750142" y="2003584"/>
            <a:ext cx="3015638" cy="1021556"/>
          </a:xfrm>
          <a:prstGeom prst="round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vi-VN"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Giọng đọc</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6" name="Rectangle: Rounded Corners 8">
            <a:extLst>
              <a:ext uri="{FF2B5EF4-FFF2-40B4-BE49-F238E27FC236}">
                <a16:creationId xmlns:a16="http://schemas.microsoft.com/office/drawing/2014/main" xmlns="" id="{2B024EDE-F428-489E-8AFF-2411A12703E7}"/>
              </a:ext>
            </a:extLst>
          </p:cNvPr>
          <p:cNvSpPr/>
          <p:nvPr/>
        </p:nvSpPr>
        <p:spPr>
          <a:xfrm>
            <a:off x="7005986" y="3611880"/>
            <a:ext cx="5140294" cy="231648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xmlns="" id="{F0AE03EC-659D-40FD-9323-58B4589BA51A}"/>
              </a:ext>
            </a:extLst>
          </p:cNvPr>
          <p:cNvSpPr txBox="1"/>
          <p:nvPr/>
        </p:nvSpPr>
        <p:spPr>
          <a:xfrm>
            <a:off x="7174388" y="3861718"/>
            <a:ext cx="6339078" cy="2531462"/>
          </a:xfrm>
          <a:prstGeom prst="rect">
            <a:avLst/>
          </a:prstGeom>
          <a:noFill/>
        </p:spPr>
        <p:txBody>
          <a:bodyPr wrap="square" lIns="0" tIns="0" rIns="0" bIns="0" rtlCol="0">
            <a:spAutoFit/>
          </a:bodyPr>
          <a:lstStyle/>
          <a:p>
            <a:pPr algn="just" fontAlgn="auto">
              <a:lnSpc>
                <a:spcPct val="150000"/>
              </a:lnSpc>
              <a:defRPr/>
            </a:pPr>
            <a:r>
              <a:rPr lang="vi-VN" altLang="zh-CN" sz="28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Đọc toàn bài với giọng kể linh hoạt.</a:t>
            </a:r>
          </a:p>
          <a:p>
            <a:pPr algn="just" fontAlgn="auto">
              <a:lnSpc>
                <a:spcPct val="150000"/>
              </a:lnSpc>
              <a:defRPr/>
            </a:pPr>
            <a:r>
              <a:rPr lang="vi-VN" altLang="zh-CN" sz="28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 Đoạn 2: giọng dồn dập, náo nức.</a:t>
            </a:r>
          </a:p>
          <a:p>
            <a:pPr algn="just" fontAlgn="auto">
              <a:lnSpc>
                <a:spcPct val="150000"/>
              </a:lnSpc>
              <a:defRPr/>
            </a:pPr>
            <a:r>
              <a:rPr lang="vi-VN" altLang="zh-CN" sz="28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 Đoạn 3: giọng khoan thai.</a:t>
            </a:r>
          </a:p>
          <a:p>
            <a:pPr algn="just" fontAlgn="auto">
              <a:lnSpc>
                <a:spcPct val="150000"/>
              </a:lnSpc>
              <a:defRPr/>
            </a:pPr>
            <a:endParaRPr lang="zh-CN" altLang="en-US" sz="28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Tree>
    <p:extLst>
      <p:ext uri="{BB962C8B-B14F-4D97-AF65-F5344CB8AC3E}">
        <p14:creationId xmlns:p14="http://schemas.microsoft.com/office/powerpoint/2010/main" val="189864384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1+#ppt_w/2"/>
                                              </p:val>
                                            </p:tav>
                                            <p:tav tm="100000">
                                              <p:val>
                                                <p:strVal val="#ppt_x"/>
                                              </p:val>
                                            </p:tav>
                                          </p:tavLst>
                                        </p:anim>
                                        <p:anim calcmode="lin" valueType="num">
                                          <p:cBhvr additive="base">
                                            <p:cTn id="8"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D288C0DE-D64B-4257-85B6-ECADCA4BC87D}"/>
              </a:ext>
            </a:extLst>
          </p:cNvPr>
          <p:cNvSpPr/>
          <p:nvPr/>
        </p:nvSpPr>
        <p:spPr>
          <a:xfrm>
            <a:off x="2286678" y="432137"/>
            <a:ext cx="7542449" cy="923330"/>
          </a:xfrm>
          <a:prstGeom prst="rect">
            <a:avLst/>
          </a:prstGeom>
          <a:noFill/>
        </p:spPr>
        <p:txBody>
          <a:bodyPr wrap="none" lIns="91440" tIns="45720" rIns="91440" bIns="45720">
            <a:spAutoFit/>
          </a:bodyPr>
          <a:lstStyle/>
          <a:p>
            <a:pPr algn="ctr"/>
            <a:r>
              <a:rPr lang="en-SG"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TIÊU CHÍ ĐỌC </a:t>
            </a:r>
            <a:r>
              <a:rPr lang="en-SG" sz="5400" b="1" cap="none" spc="0" dirty="0" err="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và</a:t>
            </a:r>
            <a:r>
              <a:rPr lang="en-SG"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nhận</a:t>
            </a:r>
            <a:r>
              <a:rPr lang="en-SG"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xét</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3" name="Rectangle: Rounded Corners 2">
            <a:extLst>
              <a:ext uri="{FF2B5EF4-FFF2-40B4-BE49-F238E27FC236}">
                <a16:creationId xmlns:a16="http://schemas.microsoft.com/office/drawing/2014/main" xmlns="" id="{25BE5180-4B3C-462A-820D-301E5C29DC55}"/>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 name="Rectangle: Rounded Corners 3">
            <a:extLst>
              <a:ext uri="{FF2B5EF4-FFF2-40B4-BE49-F238E27FC236}">
                <a16:creationId xmlns:a16="http://schemas.microsoft.com/office/drawing/2014/main" xmlns="" id="{230B2DD1-BFEC-49C4-85F6-DE6DF85F085D}"/>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Rounded Corners 4">
            <a:extLst>
              <a:ext uri="{FF2B5EF4-FFF2-40B4-BE49-F238E27FC236}">
                <a16:creationId xmlns:a16="http://schemas.microsoft.com/office/drawing/2014/main" xmlns="" id="{91499086-203B-4527-9BB9-FD94D5AF58C8}"/>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6" name="TextBox 5">
            <a:extLst>
              <a:ext uri="{FF2B5EF4-FFF2-40B4-BE49-F238E27FC236}">
                <a16:creationId xmlns:a16="http://schemas.microsoft.com/office/drawing/2014/main" xmlns="" id="{773E4257-74F8-444A-8F07-58CBC074EC1D}"/>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grpSp>
        <p:nvGrpSpPr>
          <p:cNvPr id="40" name="Group 39">
            <a:extLst>
              <a:ext uri="{FF2B5EF4-FFF2-40B4-BE49-F238E27FC236}">
                <a16:creationId xmlns:a16="http://schemas.microsoft.com/office/drawing/2014/main" xmlns="" id="{B141176C-D109-4633-9384-2440866BB61D}"/>
              </a:ext>
            </a:extLst>
          </p:cNvPr>
          <p:cNvGrpSpPr/>
          <p:nvPr/>
        </p:nvGrpSpPr>
        <p:grpSpPr>
          <a:xfrm>
            <a:off x="5530911" y="1654424"/>
            <a:ext cx="5984803" cy="4665901"/>
            <a:chOff x="5530911" y="1654424"/>
            <a:chExt cx="5984803" cy="4665901"/>
          </a:xfrm>
        </p:grpSpPr>
        <p:sp>
          <p:nvSpPr>
            <p:cNvPr id="8" name="TextBox 7">
              <a:extLst>
                <a:ext uri="{FF2B5EF4-FFF2-40B4-BE49-F238E27FC236}">
                  <a16:creationId xmlns:a16="http://schemas.microsoft.com/office/drawing/2014/main" xmlns="" id="{66585243-70C5-446A-9760-0117763E430B}"/>
                </a:ext>
              </a:extLst>
            </p:cNvPr>
            <p:cNvSpPr txBox="1"/>
            <p:nvPr/>
          </p:nvSpPr>
          <p:spPr>
            <a:xfrm>
              <a:off x="5530911" y="1654424"/>
              <a:ext cx="2819399"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Bình</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th</a:t>
              </a:r>
              <a:r>
                <a:rPr lang="vi-VN" sz="2800" b="1" dirty="0">
                  <a:solidFill>
                    <a:srgbClr val="116B8B"/>
                  </a:solidFill>
                  <a:latin typeface="Quicksand" panose="00000500000000000000" pitchFamily="2" charset="0"/>
                  <a:cs typeface="Calibri" panose="020F0502020204030204" pitchFamily="34" charset="0"/>
                </a:rPr>
                <a:t>ường</a:t>
              </a:r>
              <a:endParaRPr lang="en-US" sz="2800" b="1" dirty="0">
                <a:solidFill>
                  <a:srgbClr val="116B8B"/>
                </a:solidFill>
                <a:latin typeface="Quicksand" panose="00000500000000000000" pitchFamily="2" charset="0"/>
                <a:cs typeface="Calibri" panose="020F0502020204030204" pitchFamily="34" charset="0"/>
              </a:endParaRPr>
            </a:p>
          </p:txBody>
        </p:sp>
        <p:sp>
          <p:nvSpPr>
            <p:cNvPr id="9" name="TextBox 8">
              <a:extLst>
                <a:ext uri="{FF2B5EF4-FFF2-40B4-BE49-F238E27FC236}">
                  <a16:creationId xmlns:a16="http://schemas.microsoft.com/office/drawing/2014/main" xmlns="" id="{0172000F-6DD3-448E-AD68-B76FFA3876DB}"/>
                </a:ext>
              </a:extLst>
            </p:cNvPr>
            <p:cNvSpPr txBox="1"/>
            <p:nvPr/>
          </p:nvSpPr>
          <p:spPr>
            <a:xfrm>
              <a:off x="8197910" y="1687159"/>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xmlns="" id="{461D76B8-2981-4A96-A99F-EACBC5893634}"/>
                </a:ext>
              </a:extLst>
            </p:cNvPr>
            <p:cNvSpPr txBox="1"/>
            <p:nvPr/>
          </p:nvSpPr>
          <p:spPr>
            <a:xfrm>
              <a:off x="9569510" y="1654424"/>
              <a:ext cx="1946204"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Rất tốt</a:t>
              </a:r>
              <a:endParaRPr lang="en-US" sz="2800" b="1">
                <a:solidFill>
                  <a:srgbClr val="116B8B"/>
                </a:solidFill>
                <a:latin typeface="Quicksand" panose="00000500000000000000" pitchFamily="2" charset="0"/>
                <a:cs typeface="Calibri" panose="020F0502020204030204" pitchFamily="34" charset="0"/>
              </a:endParaRPr>
            </a:p>
          </p:txBody>
        </p:sp>
        <p:grpSp>
          <p:nvGrpSpPr>
            <p:cNvPr id="39" name="Group 38">
              <a:extLst>
                <a:ext uri="{FF2B5EF4-FFF2-40B4-BE49-F238E27FC236}">
                  <a16:creationId xmlns:a16="http://schemas.microsoft.com/office/drawing/2014/main" xmlns="" id="{37E059F7-E34F-406B-8827-683F0E3C6F2F}"/>
                </a:ext>
              </a:extLst>
            </p:cNvPr>
            <p:cNvGrpSpPr/>
            <p:nvPr/>
          </p:nvGrpSpPr>
          <p:grpSpPr>
            <a:xfrm>
              <a:off x="5867400" y="1885571"/>
              <a:ext cx="1604010" cy="1727395"/>
              <a:chOff x="5867400" y="1885571"/>
              <a:chExt cx="1604010" cy="1727395"/>
            </a:xfrm>
          </p:grpSpPr>
          <p:pic>
            <p:nvPicPr>
              <p:cNvPr id="2050" name="Picture 2" descr="Cartoon dandelion Images, Stock Photos &amp;amp; Vectors | Shutterstock">
                <a:extLst>
                  <a:ext uri="{FF2B5EF4-FFF2-40B4-BE49-F238E27FC236}">
                    <a16:creationId xmlns:a16="http://schemas.microsoft.com/office/drawing/2014/main" xmlns="" id="{3190A933-8136-4202-ABCC-5972413201D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xmlns="" id="{C79DCBD6-42B4-4A0A-82E5-833F2F18788E}"/>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1</a:t>
                </a:r>
                <a:endParaRPr lang="en-US" sz="3200" b="1" dirty="0">
                  <a:solidFill>
                    <a:schemeClr val="accent6">
                      <a:lumMod val="50000"/>
                    </a:schemeClr>
                  </a:solidFill>
                </a:endParaRPr>
              </a:p>
            </p:txBody>
          </p:sp>
        </p:grpSp>
        <p:grpSp>
          <p:nvGrpSpPr>
            <p:cNvPr id="41" name="Group 40">
              <a:extLst>
                <a:ext uri="{FF2B5EF4-FFF2-40B4-BE49-F238E27FC236}">
                  <a16:creationId xmlns:a16="http://schemas.microsoft.com/office/drawing/2014/main" xmlns="" id="{AA8C21B8-5AA0-4BEF-BBD5-BEF8187EFC85}"/>
                </a:ext>
              </a:extLst>
            </p:cNvPr>
            <p:cNvGrpSpPr/>
            <p:nvPr/>
          </p:nvGrpSpPr>
          <p:grpSpPr>
            <a:xfrm>
              <a:off x="7965500" y="1885571"/>
              <a:ext cx="1604010" cy="1727395"/>
              <a:chOff x="5867400" y="1885571"/>
              <a:chExt cx="1604010" cy="1727395"/>
            </a:xfrm>
          </p:grpSpPr>
          <p:pic>
            <p:nvPicPr>
              <p:cNvPr id="42" name="Picture 2" descr="Cartoon dandelion Images, Stock Photos &amp;amp; Vectors | Shutterstock">
                <a:extLst>
                  <a:ext uri="{FF2B5EF4-FFF2-40B4-BE49-F238E27FC236}">
                    <a16:creationId xmlns:a16="http://schemas.microsoft.com/office/drawing/2014/main" xmlns="" id="{1535E43C-A3E5-4E78-8AD0-D637FC6141D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xmlns="" id="{45B5DA49-9384-4807-826C-3ADCDA198387}"/>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2</a:t>
                </a:r>
                <a:endParaRPr lang="en-US" sz="3200" b="1" dirty="0">
                  <a:solidFill>
                    <a:schemeClr val="accent6">
                      <a:lumMod val="50000"/>
                    </a:schemeClr>
                  </a:solidFill>
                </a:endParaRPr>
              </a:p>
            </p:txBody>
          </p:sp>
        </p:grpSp>
        <p:grpSp>
          <p:nvGrpSpPr>
            <p:cNvPr id="44" name="Group 43">
              <a:extLst>
                <a:ext uri="{FF2B5EF4-FFF2-40B4-BE49-F238E27FC236}">
                  <a16:creationId xmlns:a16="http://schemas.microsoft.com/office/drawing/2014/main" xmlns="" id="{8BDFD424-B71C-44A5-B90A-FBDC3448DC58}"/>
                </a:ext>
              </a:extLst>
            </p:cNvPr>
            <p:cNvGrpSpPr/>
            <p:nvPr/>
          </p:nvGrpSpPr>
          <p:grpSpPr>
            <a:xfrm>
              <a:off x="9691431" y="1885571"/>
              <a:ext cx="1604010" cy="1727395"/>
              <a:chOff x="5867400" y="1885571"/>
              <a:chExt cx="1604010" cy="1727395"/>
            </a:xfrm>
          </p:grpSpPr>
          <p:pic>
            <p:nvPicPr>
              <p:cNvPr id="45" name="Picture 2" descr="Cartoon dandelion Images, Stock Photos &amp;amp; Vectors | Shutterstock">
                <a:extLst>
                  <a:ext uri="{FF2B5EF4-FFF2-40B4-BE49-F238E27FC236}">
                    <a16:creationId xmlns:a16="http://schemas.microsoft.com/office/drawing/2014/main" xmlns="" id="{41562534-4F0C-4BE0-A4BD-E960D8DFFD4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xmlns="" id="{155B05B2-B2EB-4A72-AF98-EA24FF2B0850}"/>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3</a:t>
                </a:r>
                <a:endParaRPr lang="en-US" sz="3200" b="1" dirty="0">
                  <a:solidFill>
                    <a:schemeClr val="accent6">
                      <a:lumMod val="50000"/>
                    </a:schemeClr>
                  </a:solidFill>
                </a:endParaRPr>
              </a:p>
            </p:txBody>
          </p:sp>
        </p:grpSp>
        <p:grpSp>
          <p:nvGrpSpPr>
            <p:cNvPr id="47" name="Group 46">
              <a:extLst>
                <a:ext uri="{FF2B5EF4-FFF2-40B4-BE49-F238E27FC236}">
                  <a16:creationId xmlns:a16="http://schemas.microsoft.com/office/drawing/2014/main" xmlns="" id="{5ABF51B8-F19B-4B42-BE63-487B1853021C}"/>
                </a:ext>
              </a:extLst>
            </p:cNvPr>
            <p:cNvGrpSpPr/>
            <p:nvPr/>
          </p:nvGrpSpPr>
          <p:grpSpPr>
            <a:xfrm>
              <a:off x="5867400" y="3202967"/>
              <a:ext cx="1604010" cy="1727395"/>
              <a:chOff x="5867400" y="1885571"/>
              <a:chExt cx="1604010" cy="1727395"/>
            </a:xfrm>
          </p:grpSpPr>
          <p:pic>
            <p:nvPicPr>
              <p:cNvPr id="48" name="Picture 2" descr="Cartoon dandelion Images, Stock Photos &amp;amp; Vectors | Shutterstock">
                <a:extLst>
                  <a:ext uri="{FF2B5EF4-FFF2-40B4-BE49-F238E27FC236}">
                    <a16:creationId xmlns:a16="http://schemas.microsoft.com/office/drawing/2014/main" xmlns="" id="{68B96430-5D20-43C3-9C71-D7AAEEAFB09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xmlns="" id="{2BCBA76A-0DAD-411E-96D7-9E1F6B0CFFCB}"/>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1</a:t>
                </a:r>
                <a:endParaRPr lang="en-US" sz="3200" b="1" dirty="0">
                  <a:solidFill>
                    <a:schemeClr val="accent6">
                      <a:lumMod val="50000"/>
                    </a:schemeClr>
                  </a:solidFill>
                </a:endParaRPr>
              </a:p>
            </p:txBody>
          </p:sp>
        </p:grpSp>
        <p:grpSp>
          <p:nvGrpSpPr>
            <p:cNvPr id="50" name="Group 49">
              <a:extLst>
                <a:ext uri="{FF2B5EF4-FFF2-40B4-BE49-F238E27FC236}">
                  <a16:creationId xmlns:a16="http://schemas.microsoft.com/office/drawing/2014/main" xmlns="" id="{B2339B64-3C02-4692-803B-C239D07D30B9}"/>
                </a:ext>
              </a:extLst>
            </p:cNvPr>
            <p:cNvGrpSpPr/>
            <p:nvPr/>
          </p:nvGrpSpPr>
          <p:grpSpPr>
            <a:xfrm>
              <a:off x="7965500" y="3202967"/>
              <a:ext cx="1604010" cy="1727395"/>
              <a:chOff x="5867400" y="1885571"/>
              <a:chExt cx="1604010" cy="1727395"/>
            </a:xfrm>
          </p:grpSpPr>
          <p:pic>
            <p:nvPicPr>
              <p:cNvPr id="51" name="Picture 2" descr="Cartoon dandelion Images, Stock Photos &amp;amp; Vectors | Shutterstock">
                <a:extLst>
                  <a:ext uri="{FF2B5EF4-FFF2-40B4-BE49-F238E27FC236}">
                    <a16:creationId xmlns:a16="http://schemas.microsoft.com/office/drawing/2014/main" xmlns="" id="{C9C01C90-18E1-4833-9C33-45D82F237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51">
                <a:extLst>
                  <a:ext uri="{FF2B5EF4-FFF2-40B4-BE49-F238E27FC236}">
                    <a16:creationId xmlns:a16="http://schemas.microsoft.com/office/drawing/2014/main" xmlns="" id="{578E6277-B9A0-4DC1-A350-6124D3D03FC4}"/>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2</a:t>
                </a:r>
                <a:endParaRPr lang="en-US" sz="3200" b="1" dirty="0">
                  <a:solidFill>
                    <a:schemeClr val="accent6">
                      <a:lumMod val="50000"/>
                    </a:schemeClr>
                  </a:solidFill>
                </a:endParaRPr>
              </a:p>
            </p:txBody>
          </p:sp>
        </p:grpSp>
        <p:grpSp>
          <p:nvGrpSpPr>
            <p:cNvPr id="53" name="Group 52">
              <a:extLst>
                <a:ext uri="{FF2B5EF4-FFF2-40B4-BE49-F238E27FC236}">
                  <a16:creationId xmlns:a16="http://schemas.microsoft.com/office/drawing/2014/main" xmlns="" id="{6A7433DA-C8D6-4049-B362-D62F3B86F2D5}"/>
                </a:ext>
              </a:extLst>
            </p:cNvPr>
            <p:cNvGrpSpPr/>
            <p:nvPr/>
          </p:nvGrpSpPr>
          <p:grpSpPr>
            <a:xfrm>
              <a:off x="9691431" y="3202967"/>
              <a:ext cx="1604010" cy="1727395"/>
              <a:chOff x="5867400" y="1885571"/>
              <a:chExt cx="1604010" cy="1727395"/>
            </a:xfrm>
          </p:grpSpPr>
          <p:pic>
            <p:nvPicPr>
              <p:cNvPr id="54" name="Picture 2" descr="Cartoon dandelion Images, Stock Photos &amp;amp; Vectors | Shutterstock">
                <a:extLst>
                  <a:ext uri="{FF2B5EF4-FFF2-40B4-BE49-F238E27FC236}">
                    <a16:creationId xmlns:a16="http://schemas.microsoft.com/office/drawing/2014/main" xmlns="" id="{57C280C6-6A8C-4A12-B2C7-5B5C97E7803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xmlns="" id="{17F6E6D8-3E1D-4E00-BD77-2E00CCA0B0E8}"/>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3</a:t>
                </a:r>
                <a:endParaRPr lang="en-US" sz="3200" b="1" dirty="0">
                  <a:solidFill>
                    <a:schemeClr val="accent6">
                      <a:lumMod val="50000"/>
                    </a:schemeClr>
                  </a:solidFill>
                </a:endParaRPr>
              </a:p>
            </p:txBody>
          </p:sp>
        </p:grpSp>
        <p:grpSp>
          <p:nvGrpSpPr>
            <p:cNvPr id="56" name="Group 55">
              <a:extLst>
                <a:ext uri="{FF2B5EF4-FFF2-40B4-BE49-F238E27FC236}">
                  <a16:creationId xmlns:a16="http://schemas.microsoft.com/office/drawing/2014/main" xmlns="" id="{FB1836F7-7AFC-4406-8BFE-3C73090A602F}"/>
                </a:ext>
              </a:extLst>
            </p:cNvPr>
            <p:cNvGrpSpPr/>
            <p:nvPr/>
          </p:nvGrpSpPr>
          <p:grpSpPr>
            <a:xfrm>
              <a:off x="5873799" y="4592930"/>
              <a:ext cx="1604010" cy="1727395"/>
              <a:chOff x="5867400" y="1885571"/>
              <a:chExt cx="1604010" cy="1727395"/>
            </a:xfrm>
          </p:grpSpPr>
          <p:pic>
            <p:nvPicPr>
              <p:cNvPr id="57" name="Picture 2" descr="Cartoon dandelion Images, Stock Photos &amp;amp; Vectors | Shutterstock">
                <a:extLst>
                  <a:ext uri="{FF2B5EF4-FFF2-40B4-BE49-F238E27FC236}">
                    <a16:creationId xmlns:a16="http://schemas.microsoft.com/office/drawing/2014/main" xmlns="" id="{1C9930E1-3F17-4E82-B4BB-2EFE085E746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xmlns="" id="{57F8EF86-76E3-4FE8-9BB3-A4F667B1AF93}"/>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1</a:t>
                </a:r>
                <a:endParaRPr lang="en-US" sz="3200" b="1" dirty="0">
                  <a:solidFill>
                    <a:schemeClr val="accent6">
                      <a:lumMod val="50000"/>
                    </a:schemeClr>
                  </a:solidFill>
                </a:endParaRPr>
              </a:p>
            </p:txBody>
          </p:sp>
        </p:grpSp>
        <p:grpSp>
          <p:nvGrpSpPr>
            <p:cNvPr id="59" name="Group 58">
              <a:extLst>
                <a:ext uri="{FF2B5EF4-FFF2-40B4-BE49-F238E27FC236}">
                  <a16:creationId xmlns:a16="http://schemas.microsoft.com/office/drawing/2014/main" xmlns="" id="{33A40353-D11B-4C05-AB3F-3C4AC24F00AC}"/>
                </a:ext>
              </a:extLst>
            </p:cNvPr>
            <p:cNvGrpSpPr/>
            <p:nvPr/>
          </p:nvGrpSpPr>
          <p:grpSpPr>
            <a:xfrm>
              <a:off x="7971899" y="4592930"/>
              <a:ext cx="1604010" cy="1727395"/>
              <a:chOff x="5867400" y="1885571"/>
              <a:chExt cx="1604010" cy="1727395"/>
            </a:xfrm>
          </p:grpSpPr>
          <p:pic>
            <p:nvPicPr>
              <p:cNvPr id="60" name="Picture 2" descr="Cartoon dandelion Images, Stock Photos &amp;amp; Vectors | Shutterstock">
                <a:extLst>
                  <a:ext uri="{FF2B5EF4-FFF2-40B4-BE49-F238E27FC236}">
                    <a16:creationId xmlns:a16="http://schemas.microsoft.com/office/drawing/2014/main" xmlns="" id="{76BE08C6-A5FF-419C-8DF8-1217E41F881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60">
                <a:extLst>
                  <a:ext uri="{FF2B5EF4-FFF2-40B4-BE49-F238E27FC236}">
                    <a16:creationId xmlns:a16="http://schemas.microsoft.com/office/drawing/2014/main" xmlns="" id="{3FE66F01-3947-4F25-B8BD-93714773BC5C}"/>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2</a:t>
                </a:r>
                <a:endParaRPr lang="en-US" sz="3200" b="1" dirty="0">
                  <a:solidFill>
                    <a:schemeClr val="accent6">
                      <a:lumMod val="50000"/>
                    </a:schemeClr>
                  </a:solidFill>
                </a:endParaRPr>
              </a:p>
            </p:txBody>
          </p:sp>
        </p:grpSp>
        <p:grpSp>
          <p:nvGrpSpPr>
            <p:cNvPr id="62" name="Group 61">
              <a:extLst>
                <a:ext uri="{FF2B5EF4-FFF2-40B4-BE49-F238E27FC236}">
                  <a16:creationId xmlns:a16="http://schemas.microsoft.com/office/drawing/2014/main" xmlns="" id="{1AB39F0A-1C6E-4767-BA49-B8F5DF0932BF}"/>
                </a:ext>
              </a:extLst>
            </p:cNvPr>
            <p:cNvGrpSpPr/>
            <p:nvPr/>
          </p:nvGrpSpPr>
          <p:grpSpPr>
            <a:xfrm>
              <a:off x="9697830" y="4592930"/>
              <a:ext cx="1604010" cy="1727395"/>
              <a:chOff x="5867400" y="1885571"/>
              <a:chExt cx="1604010" cy="1727395"/>
            </a:xfrm>
          </p:grpSpPr>
          <p:pic>
            <p:nvPicPr>
              <p:cNvPr id="63" name="Picture 2" descr="Cartoon dandelion Images, Stock Photos &amp;amp; Vectors | Shutterstock">
                <a:extLst>
                  <a:ext uri="{FF2B5EF4-FFF2-40B4-BE49-F238E27FC236}">
                    <a16:creationId xmlns:a16="http://schemas.microsoft.com/office/drawing/2014/main" xmlns="" id="{E02153EC-720E-4001-A5E8-8B7730346A9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63">
                <a:extLst>
                  <a:ext uri="{FF2B5EF4-FFF2-40B4-BE49-F238E27FC236}">
                    <a16:creationId xmlns:a16="http://schemas.microsoft.com/office/drawing/2014/main" xmlns="" id="{A62D189B-4036-43F1-8A86-5035F8465E39}"/>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3</a:t>
                </a:r>
                <a:endParaRPr lang="en-US" sz="3200" b="1" dirty="0">
                  <a:solidFill>
                    <a:schemeClr val="accent6">
                      <a:lumMod val="50000"/>
                    </a:schemeClr>
                  </a:solidFill>
                </a:endParaRPr>
              </a:p>
            </p:txBody>
          </p:sp>
        </p:grpSp>
      </p:grpSp>
    </p:spTree>
    <p:extLst>
      <p:ext uri="{BB962C8B-B14F-4D97-AF65-F5344CB8AC3E}">
        <p14:creationId xmlns:p14="http://schemas.microsoft.com/office/powerpoint/2010/main" val="30962797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80">
                                          <p:stCondLst>
                                            <p:cond delay="0"/>
                                          </p:stCondLst>
                                        </p:cTn>
                                        <p:tgtEl>
                                          <p:spTgt spid="4"/>
                                        </p:tgtEl>
                                      </p:cBhvr>
                                    </p:animEffect>
                                    <p:anim calcmode="lin" valueType="num">
                                      <p:cBhvr>
                                        <p:cTn id="2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4" dur="26">
                                          <p:stCondLst>
                                            <p:cond delay="650"/>
                                          </p:stCondLst>
                                        </p:cTn>
                                        <p:tgtEl>
                                          <p:spTgt spid="4"/>
                                        </p:tgtEl>
                                      </p:cBhvr>
                                      <p:to x="100000" y="60000"/>
                                    </p:animScale>
                                    <p:animScale>
                                      <p:cBhvr>
                                        <p:cTn id="35" dur="166" decel="50000">
                                          <p:stCondLst>
                                            <p:cond delay="676"/>
                                          </p:stCondLst>
                                        </p:cTn>
                                        <p:tgtEl>
                                          <p:spTgt spid="4"/>
                                        </p:tgtEl>
                                      </p:cBhvr>
                                      <p:to x="100000" y="100000"/>
                                    </p:animScale>
                                    <p:animScale>
                                      <p:cBhvr>
                                        <p:cTn id="36" dur="26">
                                          <p:stCondLst>
                                            <p:cond delay="1312"/>
                                          </p:stCondLst>
                                        </p:cTn>
                                        <p:tgtEl>
                                          <p:spTgt spid="4"/>
                                        </p:tgtEl>
                                      </p:cBhvr>
                                      <p:to x="100000" y="80000"/>
                                    </p:animScale>
                                    <p:animScale>
                                      <p:cBhvr>
                                        <p:cTn id="37" dur="166" decel="50000">
                                          <p:stCondLst>
                                            <p:cond delay="1338"/>
                                          </p:stCondLst>
                                        </p:cTn>
                                        <p:tgtEl>
                                          <p:spTgt spid="4"/>
                                        </p:tgtEl>
                                      </p:cBhvr>
                                      <p:to x="100000" y="100000"/>
                                    </p:animScale>
                                    <p:animScale>
                                      <p:cBhvr>
                                        <p:cTn id="38" dur="26">
                                          <p:stCondLst>
                                            <p:cond delay="1642"/>
                                          </p:stCondLst>
                                        </p:cTn>
                                        <p:tgtEl>
                                          <p:spTgt spid="4"/>
                                        </p:tgtEl>
                                      </p:cBhvr>
                                      <p:to x="100000" y="90000"/>
                                    </p:animScale>
                                    <p:animScale>
                                      <p:cBhvr>
                                        <p:cTn id="39" dur="166" decel="50000">
                                          <p:stCondLst>
                                            <p:cond delay="1668"/>
                                          </p:stCondLst>
                                        </p:cTn>
                                        <p:tgtEl>
                                          <p:spTgt spid="4"/>
                                        </p:tgtEl>
                                      </p:cBhvr>
                                      <p:to x="100000" y="100000"/>
                                    </p:animScale>
                                    <p:animScale>
                                      <p:cBhvr>
                                        <p:cTn id="40" dur="26">
                                          <p:stCondLst>
                                            <p:cond delay="1808"/>
                                          </p:stCondLst>
                                        </p:cTn>
                                        <p:tgtEl>
                                          <p:spTgt spid="4"/>
                                        </p:tgtEl>
                                      </p:cBhvr>
                                      <p:to x="100000" y="95000"/>
                                    </p:animScale>
                                    <p:animScale>
                                      <p:cBhvr>
                                        <p:cTn id="41" dur="166" decel="50000">
                                          <p:stCondLst>
                                            <p:cond delay="1834"/>
                                          </p:stCondLst>
                                        </p:cTn>
                                        <p:tgtEl>
                                          <p:spTgt spid="4"/>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down)">
                                      <p:cBhvr>
                                        <p:cTn id="44" dur="580">
                                          <p:stCondLst>
                                            <p:cond delay="0"/>
                                          </p:stCondLst>
                                        </p:cTn>
                                        <p:tgtEl>
                                          <p:spTgt spid="5"/>
                                        </p:tgtEl>
                                      </p:cBhvr>
                                    </p:animEffect>
                                    <p:anim calcmode="lin" valueType="num">
                                      <p:cBhvr>
                                        <p:cTn id="4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0" dur="26">
                                          <p:stCondLst>
                                            <p:cond delay="650"/>
                                          </p:stCondLst>
                                        </p:cTn>
                                        <p:tgtEl>
                                          <p:spTgt spid="5"/>
                                        </p:tgtEl>
                                      </p:cBhvr>
                                      <p:to x="100000" y="60000"/>
                                    </p:animScale>
                                    <p:animScale>
                                      <p:cBhvr>
                                        <p:cTn id="51" dur="166" decel="50000">
                                          <p:stCondLst>
                                            <p:cond delay="676"/>
                                          </p:stCondLst>
                                        </p:cTn>
                                        <p:tgtEl>
                                          <p:spTgt spid="5"/>
                                        </p:tgtEl>
                                      </p:cBhvr>
                                      <p:to x="100000" y="100000"/>
                                    </p:animScale>
                                    <p:animScale>
                                      <p:cBhvr>
                                        <p:cTn id="52" dur="26">
                                          <p:stCondLst>
                                            <p:cond delay="1312"/>
                                          </p:stCondLst>
                                        </p:cTn>
                                        <p:tgtEl>
                                          <p:spTgt spid="5"/>
                                        </p:tgtEl>
                                      </p:cBhvr>
                                      <p:to x="100000" y="80000"/>
                                    </p:animScale>
                                    <p:animScale>
                                      <p:cBhvr>
                                        <p:cTn id="53" dur="166" decel="50000">
                                          <p:stCondLst>
                                            <p:cond delay="1338"/>
                                          </p:stCondLst>
                                        </p:cTn>
                                        <p:tgtEl>
                                          <p:spTgt spid="5"/>
                                        </p:tgtEl>
                                      </p:cBhvr>
                                      <p:to x="100000" y="100000"/>
                                    </p:animScale>
                                    <p:animScale>
                                      <p:cBhvr>
                                        <p:cTn id="54" dur="26">
                                          <p:stCondLst>
                                            <p:cond delay="1642"/>
                                          </p:stCondLst>
                                        </p:cTn>
                                        <p:tgtEl>
                                          <p:spTgt spid="5"/>
                                        </p:tgtEl>
                                      </p:cBhvr>
                                      <p:to x="100000" y="90000"/>
                                    </p:animScale>
                                    <p:animScale>
                                      <p:cBhvr>
                                        <p:cTn id="55" dur="166" decel="50000">
                                          <p:stCondLst>
                                            <p:cond delay="1668"/>
                                          </p:stCondLst>
                                        </p:cTn>
                                        <p:tgtEl>
                                          <p:spTgt spid="5"/>
                                        </p:tgtEl>
                                      </p:cBhvr>
                                      <p:to x="100000" y="100000"/>
                                    </p:animScale>
                                    <p:animScale>
                                      <p:cBhvr>
                                        <p:cTn id="56" dur="26">
                                          <p:stCondLst>
                                            <p:cond delay="1808"/>
                                          </p:stCondLst>
                                        </p:cTn>
                                        <p:tgtEl>
                                          <p:spTgt spid="5"/>
                                        </p:tgtEl>
                                      </p:cBhvr>
                                      <p:to x="100000" y="95000"/>
                                    </p:animScale>
                                    <p:animScale>
                                      <p:cBhvr>
                                        <p:cTn id="57" dur="166" decel="50000">
                                          <p:stCondLst>
                                            <p:cond delay="1834"/>
                                          </p:stCondLst>
                                        </p:cTn>
                                        <p:tgtEl>
                                          <p:spTgt spid="5"/>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fade">
                                      <p:cBhvr>
                                        <p:cTn id="6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5D5232F0-FB42-4A93-ACD6-833958EF1799}"/>
              </a:ext>
            </a:extLst>
          </p:cNvPr>
          <p:cNvSpPr/>
          <p:nvPr/>
        </p:nvSpPr>
        <p:spPr>
          <a:xfrm>
            <a:off x="556260" y="722710"/>
            <a:ext cx="11079480" cy="4893647"/>
          </a:xfrm>
          <a:prstGeom prst="rect">
            <a:avLst/>
          </a:prstGeom>
        </p:spPr>
        <p:txBody>
          <a:bodyPr wrap="square">
            <a:spAutoFit/>
          </a:bodyPr>
          <a:lstStyle/>
          <a:p>
            <a:pPr algn="ctr"/>
            <a:r>
              <a:rPr lang="vi-VN" sz="3600" b="1" dirty="0">
                <a:solidFill>
                  <a:schemeClr val="accent4"/>
                </a:solidFill>
                <a:latin typeface="#9Slide06 SVNBlow Brush" charset="0"/>
              </a:rPr>
              <a:t>HỘI THỔI CƠM THI Ở ĐỒNG VÂN</a:t>
            </a:r>
            <a:endParaRPr lang="vi-VN" sz="3600" dirty="0">
              <a:solidFill>
                <a:schemeClr val="accent4"/>
              </a:solidFill>
              <a:latin typeface="#9Slide06 SVNBlow Brush" charset="0"/>
            </a:endParaRPr>
          </a:p>
          <a:p>
            <a:pPr algn="just"/>
            <a:r>
              <a:rPr lang="vi-VN" sz="2400" dirty="0">
                <a:solidFill>
                  <a:srgbClr val="000000"/>
                </a:solidFill>
                <a:latin typeface="OpenSans"/>
              </a:rPr>
              <a:t>      </a:t>
            </a:r>
          </a:p>
          <a:p>
            <a:pPr algn="just"/>
            <a:r>
              <a:rPr lang="vi-VN" sz="2800" dirty="0">
                <a:solidFill>
                  <a:srgbClr val="000000"/>
                </a:solidFill>
                <a:ea typeface="AvantGarde" panose="00000400000000000000" pitchFamily="2" charset="0"/>
                <a:cs typeface="AvantGarde" panose="00000400000000000000" pitchFamily="2" charset="0"/>
              </a:rPr>
              <a:t>    Hội thi bắt đầu bằng việc lấy lửa. Khi tiếng trống hiệu vừa dứt, bốn thanh niên của bốn đội nhanh như sóc, thoăn thoắt leo lên bốn cây chuối bôi mỡ bóng nhẫy để lấy nén hương cắm ở trên ngọn. Có người leo lên, tụt xuống, lại leo lên… Khi mang được nén hương xuống, người dự thi được phát ba que diêm để châm vào hương cho cháy thành ngọn lửa. Trong khi đó, những người trong đội, mỗi người một việc. Người thì ngồi vót những thanh tre già thành những chiếc đũa bông. Người thì nhanh tay giã thóc, giần sàng thành gạo, người thì lấy nước và bắt đầu thổi cơm.</a:t>
            </a:r>
          </a:p>
        </p:txBody>
      </p:sp>
      <p:pic>
        <p:nvPicPr>
          <p:cNvPr id="5" name="Picture 6" descr="Colorful numbers with clouds Container sticker - TenStickers">
            <a:extLst>
              <a:ext uri="{FF2B5EF4-FFF2-40B4-BE49-F238E27FC236}">
                <a16:creationId xmlns:a16="http://schemas.microsoft.com/office/drawing/2014/main" xmlns="" id="{CF04F008-759B-4934-9539-2F3F452E3423}"/>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556260" y="1637567"/>
            <a:ext cx="577775" cy="5027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xmlns="" id="{E05C7104-909D-4906-9EAA-F3420DBBAD63}"/>
              </a:ext>
            </a:extLst>
          </p:cNvPr>
          <p:cNvCxnSpPr>
            <a:cxnSpLocks/>
          </p:cNvCxnSpPr>
          <p:nvPr/>
        </p:nvCxnSpPr>
        <p:spPr>
          <a:xfrm flipH="1">
            <a:off x="4724400" y="2544216"/>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xmlns="" id="{CC230E58-651B-465D-A9EF-AD162E55D011}"/>
              </a:ext>
            </a:extLst>
          </p:cNvPr>
          <p:cNvCxnSpPr>
            <a:cxnSpLocks/>
          </p:cNvCxnSpPr>
          <p:nvPr/>
        </p:nvCxnSpPr>
        <p:spPr>
          <a:xfrm flipH="1">
            <a:off x="11513820" y="3429000"/>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xmlns="" id="{5D2A5944-2D7A-4A99-9172-E12E31EBE4F5}"/>
              </a:ext>
            </a:extLst>
          </p:cNvPr>
          <p:cNvCxnSpPr>
            <a:cxnSpLocks/>
          </p:cNvCxnSpPr>
          <p:nvPr/>
        </p:nvCxnSpPr>
        <p:spPr>
          <a:xfrm flipH="1">
            <a:off x="5029200" y="2125078"/>
            <a:ext cx="108204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xmlns="" id="{39899D47-C9FD-4C81-BA85-FB9A00B0AE39}"/>
              </a:ext>
            </a:extLst>
          </p:cNvPr>
          <p:cNvCxnSpPr>
            <a:cxnSpLocks/>
          </p:cNvCxnSpPr>
          <p:nvPr/>
        </p:nvCxnSpPr>
        <p:spPr>
          <a:xfrm flipH="1">
            <a:off x="4488180" y="2498496"/>
            <a:ext cx="241554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xmlns="" id="{9DDA8E6E-B081-43F6-BB8C-216F6E9D8782}"/>
              </a:ext>
            </a:extLst>
          </p:cNvPr>
          <p:cNvCxnSpPr>
            <a:cxnSpLocks/>
          </p:cNvCxnSpPr>
          <p:nvPr/>
        </p:nvCxnSpPr>
        <p:spPr>
          <a:xfrm flipH="1">
            <a:off x="7094220" y="2497632"/>
            <a:ext cx="188214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xmlns="" id="{86ED79AC-1F57-4183-A883-2A17451C8A05}"/>
              </a:ext>
            </a:extLst>
          </p:cNvPr>
          <p:cNvCxnSpPr>
            <a:cxnSpLocks/>
          </p:cNvCxnSpPr>
          <p:nvPr/>
        </p:nvCxnSpPr>
        <p:spPr>
          <a:xfrm flipH="1">
            <a:off x="1653540" y="2925216"/>
            <a:ext cx="307086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xmlns="" id="{41BF6F1A-C698-45FD-9495-0F8DC0C062B6}"/>
              </a:ext>
            </a:extLst>
          </p:cNvPr>
          <p:cNvCxnSpPr>
            <a:cxnSpLocks/>
          </p:cNvCxnSpPr>
          <p:nvPr/>
        </p:nvCxnSpPr>
        <p:spPr>
          <a:xfrm flipH="1">
            <a:off x="1684020" y="3367176"/>
            <a:ext cx="116586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4" name="Straight Connector 23">
            <a:extLst>
              <a:ext uri="{FF2B5EF4-FFF2-40B4-BE49-F238E27FC236}">
                <a16:creationId xmlns:a16="http://schemas.microsoft.com/office/drawing/2014/main" xmlns="" id="{AD65C2B7-6085-4B38-950C-8D9F22149348}"/>
              </a:ext>
            </a:extLst>
          </p:cNvPr>
          <p:cNvCxnSpPr>
            <a:cxnSpLocks/>
          </p:cNvCxnSpPr>
          <p:nvPr/>
        </p:nvCxnSpPr>
        <p:spPr>
          <a:xfrm flipH="1">
            <a:off x="3070860" y="3382416"/>
            <a:ext cx="143256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xmlns="" id="{5CC02B2C-C1EF-4EF9-926D-3DA1517AD091}"/>
              </a:ext>
            </a:extLst>
          </p:cNvPr>
          <p:cNvCxnSpPr>
            <a:cxnSpLocks/>
          </p:cNvCxnSpPr>
          <p:nvPr/>
        </p:nvCxnSpPr>
        <p:spPr>
          <a:xfrm flipH="1">
            <a:off x="4861560" y="3382416"/>
            <a:ext cx="160020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xmlns="" id="{D9646BF5-1758-48C9-8361-923142A8CE09}"/>
              </a:ext>
            </a:extLst>
          </p:cNvPr>
          <p:cNvCxnSpPr>
            <a:cxnSpLocks/>
          </p:cNvCxnSpPr>
          <p:nvPr/>
        </p:nvCxnSpPr>
        <p:spPr>
          <a:xfrm flipH="1">
            <a:off x="8740140" y="3810000"/>
            <a:ext cx="87630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xmlns="" id="{1B0D2230-19E5-4282-8AC7-9415A0B65DDA}"/>
              </a:ext>
            </a:extLst>
          </p:cNvPr>
          <p:cNvCxnSpPr>
            <a:cxnSpLocks/>
          </p:cNvCxnSpPr>
          <p:nvPr/>
        </p:nvCxnSpPr>
        <p:spPr>
          <a:xfrm flipH="1">
            <a:off x="3188970" y="4251960"/>
            <a:ext cx="153543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xmlns="" id="{9EE23510-8F8D-4196-867F-9DAE1BE76D2D}"/>
              </a:ext>
            </a:extLst>
          </p:cNvPr>
          <p:cNvCxnSpPr>
            <a:cxnSpLocks/>
          </p:cNvCxnSpPr>
          <p:nvPr/>
        </p:nvCxnSpPr>
        <p:spPr>
          <a:xfrm flipH="1">
            <a:off x="10991850" y="4251960"/>
            <a:ext cx="59055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4" name="Straight Connector 33">
            <a:extLst>
              <a:ext uri="{FF2B5EF4-FFF2-40B4-BE49-F238E27FC236}">
                <a16:creationId xmlns:a16="http://schemas.microsoft.com/office/drawing/2014/main" xmlns="" id="{20D8BDBC-2CFE-4837-837F-EBA203BB4325}"/>
              </a:ext>
            </a:extLst>
          </p:cNvPr>
          <p:cNvCxnSpPr>
            <a:cxnSpLocks/>
          </p:cNvCxnSpPr>
          <p:nvPr/>
        </p:nvCxnSpPr>
        <p:spPr>
          <a:xfrm flipH="1">
            <a:off x="636270" y="4678680"/>
            <a:ext cx="243459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6" name="Straight Connector 35">
            <a:extLst>
              <a:ext uri="{FF2B5EF4-FFF2-40B4-BE49-F238E27FC236}">
                <a16:creationId xmlns:a16="http://schemas.microsoft.com/office/drawing/2014/main" xmlns="" id="{D8E276A5-30DB-46AF-82D7-2D088F8827E4}"/>
              </a:ext>
            </a:extLst>
          </p:cNvPr>
          <p:cNvCxnSpPr>
            <a:cxnSpLocks/>
          </p:cNvCxnSpPr>
          <p:nvPr/>
        </p:nvCxnSpPr>
        <p:spPr>
          <a:xfrm flipH="1">
            <a:off x="6663690" y="5090160"/>
            <a:ext cx="124587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xmlns="" id="{25672A49-F0ED-4C77-92D0-A167597BE9A7}"/>
              </a:ext>
            </a:extLst>
          </p:cNvPr>
          <p:cNvCxnSpPr>
            <a:cxnSpLocks/>
          </p:cNvCxnSpPr>
          <p:nvPr/>
        </p:nvCxnSpPr>
        <p:spPr>
          <a:xfrm flipH="1">
            <a:off x="8117205" y="5090160"/>
            <a:ext cx="1499235"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xmlns="" id="{A017E5E1-8654-4A89-8679-A636462FD476}"/>
              </a:ext>
            </a:extLst>
          </p:cNvPr>
          <p:cNvCxnSpPr>
            <a:cxnSpLocks/>
          </p:cNvCxnSpPr>
          <p:nvPr/>
        </p:nvCxnSpPr>
        <p:spPr>
          <a:xfrm flipH="1">
            <a:off x="2161223" y="5532120"/>
            <a:ext cx="1420177"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2" name="Straight Connector 41">
            <a:extLst>
              <a:ext uri="{FF2B5EF4-FFF2-40B4-BE49-F238E27FC236}">
                <a16:creationId xmlns:a16="http://schemas.microsoft.com/office/drawing/2014/main" xmlns="" id="{6ACCC126-DB76-4896-A7B8-4BCE416E2735}"/>
              </a:ext>
            </a:extLst>
          </p:cNvPr>
          <p:cNvCxnSpPr>
            <a:cxnSpLocks/>
          </p:cNvCxnSpPr>
          <p:nvPr/>
        </p:nvCxnSpPr>
        <p:spPr>
          <a:xfrm flipH="1">
            <a:off x="5419726" y="5532120"/>
            <a:ext cx="1392554"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2431766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left)">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left)">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wipe(left)">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left)">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wipe(left)">
                                      <p:cBhvr>
                                        <p:cTn id="62" dur="500"/>
                                        <p:tgtEl>
                                          <p:spTgt spid="3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wipe(left)">
                                      <p:cBhvr>
                                        <p:cTn id="67" dur="500"/>
                                        <p:tgtEl>
                                          <p:spTgt spid="3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wipe(left)">
                                      <p:cBhvr>
                                        <p:cTn id="72" dur="500"/>
                                        <p:tgtEl>
                                          <p:spTgt spid="4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42"/>
                                        </p:tgtEl>
                                        <p:attrNameLst>
                                          <p:attrName>style.visibility</p:attrName>
                                        </p:attrNameLst>
                                      </p:cBhvr>
                                      <p:to>
                                        <p:strVal val="visible"/>
                                      </p:to>
                                    </p:set>
                                    <p:animEffect transition="in" filter="wipe(left)">
                                      <p:cBhvr>
                                        <p:cTn id="7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5FEBDB9-05AC-4865-8720-B321A8FC7AF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3568" b="73047" l="14056" r="56955">
                        <a14:foregroundMark x1="14056" y1="23828" x2="38820" y2="28066"/>
                        <a14:foregroundMark x1="40373" y1="28783" x2="41456" y2="29374"/>
                        <a14:foregroundMark x1="31772" y1="23568" x2="42460" y2="24609"/>
                        <a14:foregroundMark x1="22767" y1="50911" x2="31845" y2="62630"/>
                        <a14:foregroundMark x1="29868" y1="52734" x2="29795" y2="61979"/>
                        <a14:foregroundMark x1="22548" y1="65104" x2="24524" y2="64974"/>
                        <a14:foregroundMark x1="24524" y1="64974" x2="26940" y2="65104"/>
                        <a14:foregroundMark x1="18228" y1="63281" x2="30820" y2="70313"/>
                        <a14:foregroundMark x1="15227" y1="71224" x2="19034" y2="71224"/>
                        <a14:foregroundMark x1="19034" y1="71224" x2="22474" y2="71094"/>
                        <a14:foregroundMark x1="22474" y1="71094" x2="25695" y2="71094"/>
                        <a14:foregroundMark x1="53587" y1="65885" x2="53880" y2="62370"/>
                        <a14:foregroundMark x1="55857" y1="72396" x2="55417" y2="64323"/>
                        <a14:foregroundMark x1="54392" y1="62760" x2="52562" y2="61458"/>
                        <a14:foregroundMark x1="52562" y1="61458" x2="50878" y2="58984"/>
                        <a14:foregroundMark x1="50878" y1="58984" x2="50805" y2="58724"/>
                        <a14:foregroundMark x1="51611" y1="58594" x2="54905" y2="62630"/>
                        <a14:foregroundMark x1="54905" y1="62630" x2="56955" y2="72656"/>
                        <a14:foregroundMark x1="56003" y1="73047" x2="52196" y2="67448"/>
                        <a14:foregroundMark x1="52196" y1="67448" x2="52123" y2="67448"/>
                        <a14:foregroundMark x1="37994" y1="53385" x2="39751" y2="53776"/>
                        <a14:foregroundMark x1="39751" y1="53776" x2="43704" y2="51042"/>
                        <a14:foregroundMark x1="43704" y1="51042" x2="50439" y2="52865"/>
                        <a14:foregroundMark x1="14861" y1="67578" x2="18375" y2="66667"/>
                        <a14:foregroundMark x1="17862" y1="48698" x2="19107" y2="51042"/>
                        <a14:backgroundMark x1="32943" y1="39714" x2="45022" y2="33854"/>
                        <a14:backgroundMark x1="45022" y1="33854" x2="48829" y2="29818"/>
                        <a14:backgroundMark x1="34846" y1="39583" x2="46633" y2="44010"/>
                        <a14:backgroundMark x1="46633" y1="44010" x2="48389" y2="43880"/>
                        <a14:backgroundMark x1="48389" y1="43880" x2="48463" y2="43750"/>
                        <a14:backgroundMark x1="34919" y1="43880" x2="44583" y2="44010"/>
                        <a14:backgroundMark x1="44583" y1="44010" x2="46633" y2="43620"/>
                        <a14:backgroundMark x1="46633" y1="43620" x2="46779" y2="43359"/>
                        <a14:backgroundMark x1="34553" y1="34505" x2="49780" y2="26823"/>
                        <a14:backgroundMark x1="49780" y1="26823" x2="49780" y2="26823"/>
                        <a14:backgroundMark x1="44070" y1="27083" x2="52489" y2="21354"/>
                        <a14:backgroundMark x1="34480" y1="33203" x2="33602" y2="42578"/>
                        <a14:backgroundMark x1="20864" y1="40625" x2="27379" y2="43359"/>
                        <a14:backgroundMark x1="27379" y1="43359" x2="35871" y2="49089"/>
                        <a14:backgroundMark x1="21596" y1="36458" x2="24158" y2="38672"/>
                        <a14:backgroundMark x1="19327" y1="35286" x2="19327" y2="35286"/>
                        <a14:backgroundMark x1="19107" y1="36068" x2="19400" y2="35026"/>
                        <a14:backgroundMark x1="16984" y1="37760" x2="16984" y2="37760"/>
                        <a14:backgroundMark x1="16984" y1="37760" x2="16984" y2="37760"/>
                        <a14:backgroundMark x1="16325" y1="37500" x2="17716" y2="39453"/>
                        <a14:backgroundMark x1="17716" y1="39453" x2="17716" y2="39453"/>
                        <a14:backgroundMark x1="15520" y1="38151" x2="17570" y2="35677"/>
                        <a14:backgroundMark x1="19107" y1="34505" x2="20278" y2="35677"/>
                        <a14:backgroundMark x1="14422" y1="40104" x2="16398" y2="49219"/>
                        <a14:backgroundMark x1="34553" y1="32292" x2="36018" y2="31510"/>
                        <a14:backgroundMark x1="33455" y1="33854" x2="35066" y2="33464"/>
                        <a14:backgroundMark x1="38141" y1="29557" x2="39605" y2="30469"/>
                        <a14:backgroundMark x1="41801" y1="28385" x2="43411" y2="25911"/>
                      </a14:backgroundRemoval>
                    </a14:imgEffect>
                  </a14:imgLayer>
                </a14:imgProps>
              </a:ext>
            </a:extLst>
          </a:blip>
          <a:srcRect l="13913" t="22982" r="42477" b="26752"/>
          <a:stretch/>
        </p:blipFill>
        <p:spPr>
          <a:xfrm>
            <a:off x="0" y="-16565"/>
            <a:ext cx="12192000" cy="6883627"/>
          </a:xfrm>
          <a:prstGeom prst="rect">
            <a:avLst/>
          </a:prstGeom>
        </p:spPr>
      </p:pic>
      <p:sp>
        <p:nvSpPr>
          <p:cNvPr id="5" name="Rectangle: Rounded Corners 8">
            <a:extLst>
              <a:ext uri="{FF2B5EF4-FFF2-40B4-BE49-F238E27FC236}">
                <a16:creationId xmlns:a16="http://schemas.microsoft.com/office/drawing/2014/main" xmlns="" id="{91850990-88AD-48B7-800A-DEA331E55AD0}"/>
              </a:ext>
            </a:extLst>
          </p:cNvPr>
          <p:cNvSpPr/>
          <p:nvPr/>
        </p:nvSpPr>
        <p:spPr>
          <a:xfrm>
            <a:off x="4572000" y="365760"/>
            <a:ext cx="7432729" cy="394716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ECCED66F-13E1-4DD6-8FF2-031E0CEAA056}"/>
              </a:ext>
            </a:extLst>
          </p:cNvPr>
          <p:cNvSpPr/>
          <p:nvPr/>
        </p:nvSpPr>
        <p:spPr>
          <a:xfrm>
            <a:off x="5983535" y="549026"/>
            <a:ext cx="5299849"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Đánh giá mục tiêu</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7" name="TextBox 6">
            <a:extLst>
              <a:ext uri="{FF2B5EF4-FFF2-40B4-BE49-F238E27FC236}">
                <a16:creationId xmlns:a16="http://schemas.microsoft.com/office/drawing/2014/main" xmlns="" id="{E05E0B52-36E0-4F89-B3E9-2E1AAAE88A32}"/>
              </a:ext>
            </a:extLst>
          </p:cNvPr>
          <p:cNvSpPr txBox="1"/>
          <p:nvPr/>
        </p:nvSpPr>
        <p:spPr>
          <a:xfrm>
            <a:off x="5783579" y="1655622"/>
            <a:ext cx="5699760" cy="984885"/>
          </a:xfrm>
          <a:prstGeom prst="rect">
            <a:avLst/>
          </a:prstGeom>
          <a:noFill/>
        </p:spPr>
        <p:txBody>
          <a:bodyPr wrap="square" lIns="0" tIns="0" rIns="0" bIns="0" rtlCol="0">
            <a:spAutoFit/>
          </a:bodyPr>
          <a:lstStyle/>
          <a:p>
            <a:pPr marL="514350" indent="-514350" algn="just">
              <a:buAutoNum type="arabicParenR"/>
            </a:pP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TextBox 7">
            <a:extLst>
              <a:ext uri="{FF2B5EF4-FFF2-40B4-BE49-F238E27FC236}">
                <a16:creationId xmlns:a16="http://schemas.microsoft.com/office/drawing/2014/main" xmlns="" id="{B379A940-5A19-4619-BD9C-E6D151ABA2ED}"/>
              </a:ext>
            </a:extLst>
          </p:cNvPr>
          <p:cNvSpPr txBox="1"/>
          <p:nvPr/>
        </p:nvSpPr>
        <p:spPr>
          <a:xfrm>
            <a:off x="5783579" y="2817615"/>
            <a:ext cx="5699760" cy="984885"/>
          </a:xfrm>
          <a:prstGeom prst="rect">
            <a:avLst/>
          </a:prstGeom>
          <a:noFill/>
        </p:spPr>
        <p:txBody>
          <a:bodyPr wrap="square" lIns="0" tIns="0" rIns="0" bIns="0" rtlCol="0">
            <a:spAutoFit/>
          </a:bodyPr>
          <a:lstStyle/>
          <a:p>
            <a:pPr algn="just"/>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2)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Trình</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bày</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đ</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ược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nội</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dung, ý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nghĩa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của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câu</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chuyện</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9" name="Picture 2" descr="Cartoon dandelion Images, Stock Photos &amp;amp; Vectors | Shutterstock">
            <a:extLst>
              <a:ext uri="{FF2B5EF4-FFF2-40B4-BE49-F238E27FC236}">
                <a16:creationId xmlns:a16="http://schemas.microsoft.com/office/drawing/2014/main" xmlns="" id="{E1FC40DF-35BA-4DC9-803A-5CA465747A6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4365550" y="1163393"/>
            <a:ext cx="1604010" cy="17273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artoon dandelion Images, Stock Photos &amp;amp; Vectors | Shutterstock">
            <a:extLst>
              <a:ext uri="{FF2B5EF4-FFF2-40B4-BE49-F238E27FC236}">
                <a16:creationId xmlns:a16="http://schemas.microsoft.com/office/drawing/2014/main" xmlns="" id="{607B1FA0-5DFC-4CBE-A980-FE5FF5C2280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4348905" y="2409634"/>
            <a:ext cx="1604010" cy="1727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7471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798" name="Picture 6" descr="40+ Wind Painting &amp;amp; ảnh Gió miễn phí">
            <a:extLst>
              <a:ext uri="{FF2B5EF4-FFF2-40B4-BE49-F238E27FC236}">
                <a16:creationId xmlns:a16="http://schemas.microsoft.com/office/drawing/2014/main" xmlns="" id="{FC63C9BF-001F-4153-8833-DDA36723AD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8" y="0"/>
            <a:ext cx="12192001" cy="68878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50785A1E-2362-4D24-959A-CF8D2FE980C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573" b="80599" l="50659" r="65593">
                        <a14:foregroundMark x1="50659" y1="70313" x2="53587" y2="75391"/>
                        <a14:foregroundMark x1="53367" y1="70703" x2="52269" y2="78125"/>
                        <a14:foregroundMark x1="52269" y1="78125" x2="53441" y2="75521"/>
                        <a14:foregroundMark x1="56149" y1="79297" x2="59736" y2="64974"/>
                        <a14:foregroundMark x1="59883" y1="79427" x2="60176" y2="71484"/>
                        <a14:foregroundMark x1="59956" y1="80859" x2="59956" y2="80859"/>
                        <a14:foregroundMark x1="51245" y1="70573" x2="52709" y2="70182"/>
                        <a14:foregroundMark x1="64788" y1="56250" x2="64788" y2="57422"/>
                        <a14:foregroundMark x1="64129" y1="57552" x2="65154" y2="57552"/>
                        <a14:foregroundMark x1="63982" y1="56641" x2="65007" y2="56641"/>
                        <a14:foregroundMark x1="64202" y1="57943" x2="65300" y2="57552"/>
                        <a14:foregroundMark x1="63909" y1="55859" x2="65081" y2="55859"/>
                        <a14:foregroundMark x1="65154" y1="56120" x2="65154" y2="56120"/>
                        <a14:foregroundMark x1="65154" y1="56120" x2="65154" y2="56120"/>
                        <a14:foregroundMark x1="58858" y1="57813" x2="59517" y2="59115"/>
                        <a14:foregroundMark x1="52123" y1="71484" x2="54246" y2="71484"/>
                        <a14:foregroundMark x1="64568" y1="55469" x2="65373" y2="55469"/>
                        <a14:foregroundMark x1="64422" y1="57943" x2="65593" y2="56641"/>
                        <a14:foregroundMark x1="64202" y1="59375" x2="64202" y2="59375"/>
                        <a14:foregroundMark x1="62958" y1="62760" x2="62518" y2="63411"/>
                        <a14:foregroundMark x1="62738" y1="62891" x2="63177" y2="62500"/>
                      </a14:backgroundRemoval>
                    </a14:imgEffect>
                  </a14:imgLayer>
                </a14:imgProps>
              </a:ext>
            </a:extLst>
          </a:blip>
          <a:srcRect l="49647" t="41943" r="33506" b="17859"/>
          <a:stretch/>
        </p:blipFill>
        <p:spPr>
          <a:xfrm>
            <a:off x="212035" y="1376810"/>
            <a:ext cx="4108176" cy="5511008"/>
          </a:xfrm>
          <a:prstGeom prst="rect">
            <a:avLst/>
          </a:prstGeom>
        </p:spPr>
      </p:pic>
      <p:pic>
        <p:nvPicPr>
          <p:cNvPr id="33800" name="Picture 8" descr="dandelion gif pissenlit - PicMix">
            <a:extLst>
              <a:ext uri="{FF2B5EF4-FFF2-40B4-BE49-F238E27FC236}">
                <a16:creationId xmlns:a16="http://schemas.microsoft.com/office/drawing/2014/main" xmlns="" id="{ABD927F8-83A9-4343-B9E1-B00035CC56F8}"/>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30704" flipH="1">
            <a:off x="3428589" y="2863091"/>
            <a:ext cx="1514475" cy="8667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xmlns="" id="{C9D6F398-457B-4760-BA38-713598FACD17}"/>
              </a:ext>
            </a:extLst>
          </p:cNvPr>
          <p:cNvSpPr/>
          <p:nvPr/>
        </p:nvSpPr>
        <p:spPr>
          <a:xfrm>
            <a:off x="7381851" y="637194"/>
            <a:ext cx="2253098" cy="102155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vi-VN"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Dặn dò</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8" name="Rectangle: Rounded Corners 8">
            <a:extLst>
              <a:ext uri="{FF2B5EF4-FFF2-40B4-BE49-F238E27FC236}">
                <a16:creationId xmlns:a16="http://schemas.microsoft.com/office/drawing/2014/main" xmlns="" id="{7D9E977F-330F-4194-ADBF-FE1E780FD782}"/>
              </a:ext>
            </a:extLst>
          </p:cNvPr>
          <p:cNvSpPr/>
          <p:nvPr/>
        </p:nvSpPr>
        <p:spPr>
          <a:xfrm>
            <a:off x="6031137" y="1963550"/>
            <a:ext cx="5445246" cy="231648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xmlns="" id="{65D86B84-B1C4-4512-ADCA-16468F866378}"/>
              </a:ext>
            </a:extLst>
          </p:cNvPr>
          <p:cNvSpPr txBox="1"/>
          <p:nvPr/>
        </p:nvSpPr>
        <p:spPr>
          <a:xfrm>
            <a:off x="6064958" y="2194760"/>
            <a:ext cx="6339078" cy="1592744"/>
          </a:xfrm>
          <a:prstGeom prst="rect">
            <a:avLst/>
          </a:prstGeom>
          <a:noFill/>
        </p:spPr>
        <p:txBody>
          <a:bodyPr wrap="square" lIns="0" tIns="0" rIns="0" bIns="0" rtlCol="0">
            <a:spAutoFit/>
          </a:bodyPr>
          <a:lstStyle/>
          <a:p>
            <a:pPr marL="457200" indent="-457200" algn="just" fontAlgn="auto">
              <a:lnSpc>
                <a:spcPct val="150000"/>
              </a:lnSpc>
              <a:buFontTx/>
              <a:buChar char="-"/>
              <a:defRPr/>
            </a:pPr>
            <a:r>
              <a:rPr lang="vi-VN" altLang="zh-CN" sz="36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Luyện đọc lại bài.</a:t>
            </a:r>
          </a:p>
          <a:p>
            <a:pPr marL="457200" indent="-457200" algn="just" fontAlgn="auto">
              <a:lnSpc>
                <a:spcPct val="150000"/>
              </a:lnSpc>
              <a:buFontTx/>
              <a:buChar char="-"/>
              <a:defRPr/>
            </a:pPr>
            <a:r>
              <a:rPr lang="vi-VN" altLang="zh-CN" sz="36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Soạn bài “Tranh làng </a:t>
            </a:r>
            <a:r>
              <a:rPr lang="vi-VN" altLang="zh-CN" sz="3600" b="1">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rPr>
              <a:t>Hồ”.</a:t>
            </a:r>
            <a:endParaRPr lang="zh-CN" altLang="en-US" sz="3600" b="1" dirty="0">
              <a:solidFill>
                <a:srgbClr val="0070C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Tree>
    <p:extLst>
      <p:ext uri="{BB962C8B-B14F-4D97-AF65-F5344CB8AC3E}">
        <p14:creationId xmlns:p14="http://schemas.microsoft.com/office/powerpoint/2010/main" val="27743536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14:presetBounceEnd="60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0000">
                                          <p:cBhvr additive="base">
                                            <p:cTn id="7" dur="1300" fill="hold"/>
                                            <p:tgtEl>
                                              <p:spTgt spid="9"/>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300" fill="hold"/>
                                            <p:tgtEl>
                                              <p:spTgt spid="9"/>
                                            </p:tgtEl>
                                            <p:attrNameLst>
                                              <p:attrName>ppt_x</p:attrName>
                                            </p:attrNameLst>
                                          </p:cBhvr>
                                          <p:tavLst>
                                            <p:tav tm="0">
                                              <p:val>
                                                <p:strVal val="1+#ppt_w/2"/>
                                              </p:val>
                                            </p:tav>
                                            <p:tav tm="100000">
                                              <p:val>
                                                <p:strVal val="#ppt_x"/>
                                              </p:val>
                                            </p:tav>
                                          </p:tavLst>
                                        </p:anim>
                                        <p:anim calcmode="lin" valueType="num">
                                          <p:cBhvr additive="base">
                                            <p:cTn id="8" dur="13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5FEBDB9-05AC-4865-8720-B321A8FC7AF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3568" b="73047" l="14056" r="56955">
                        <a14:foregroundMark x1="14056" y1="23828" x2="38820" y2="28066"/>
                        <a14:foregroundMark x1="40373" y1="28783" x2="41456" y2="29374"/>
                        <a14:foregroundMark x1="31772" y1="23568" x2="42460" y2="24609"/>
                        <a14:foregroundMark x1="22767" y1="50911" x2="31845" y2="62630"/>
                        <a14:foregroundMark x1="29868" y1="52734" x2="29795" y2="61979"/>
                        <a14:foregroundMark x1="22548" y1="65104" x2="24524" y2="64974"/>
                        <a14:foregroundMark x1="24524" y1="64974" x2="26940" y2="65104"/>
                        <a14:foregroundMark x1="18228" y1="63281" x2="30820" y2="70313"/>
                        <a14:foregroundMark x1="15227" y1="71224" x2="19034" y2="71224"/>
                        <a14:foregroundMark x1="19034" y1="71224" x2="22474" y2="71094"/>
                        <a14:foregroundMark x1="22474" y1="71094" x2="25695" y2="71094"/>
                        <a14:foregroundMark x1="53587" y1="65885" x2="53880" y2="62370"/>
                        <a14:foregroundMark x1="55857" y1="72396" x2="55417" y2="64323"/>
                        <a14:foregroundMark x1="54392" y1="62760" x2="52562" y2="61458"/>
                        <a14:foregroundMark x1="52562" y1="61458" x2="50878" y2="58984"/>
                        <a14:foregroundMark x1="50878" y1="58984" x2="50805" y2="58724"/>
                        <a14:foregroundMark x1="51611" y1="58594" x2="54905" y2="62630"/>
                        <a14:foregroundMark x1="54905" y1="62630" x2="56955" y2="72656"/>
                        <a14:foregroundMark x1="56003" y1="73047" x2="52196" y2="67448"/>
                        <a14:foregroundMark x1="52196" y1="67448" x2="52123" y2="67448"/>
                        <a14:foregroundMark x1="37994" y1="53385" x2="39751" y2="53776"/>
                        <a14:foregroundMark x1="39751" y1="53776" x2="43704" y2="51042"/>
                        <a14:foregroundMark x1="43704" y1="51042" x2="50439" y2="52865"/>
                        <a14:foregroundMark x1="14861" y1="67578" x2="18375" y2="66667"/>
                        <a14:foregroundMark x1="17862" y1="48698" x2="19107" y2="51042"/>
                        <a14:backgroundMark x1="32943" y1="39714" x2="45022" y2="33854"/>
                        <a14:backgroundMark x1="45022" y1="33854" x2="48829" y2="29818"/>
                        <a14:backgroundMark x1="34846" y1="39583" x2="46633" y2="44010"/>
                        <a14:backgroundMark x1="46633" y1="44010" x2="48389" y2="43880"/>
                        <a14:backgroundMark x1="48389" y1="43880" x2="48463" y2="43750"/>
                        <a14:backgroundMark x1="34919" y1="43880" x2="44583" y2="44010"/>
                        <a14:backgroundMark x1="44583" y1="44010" x2="46633" y2="43620"/>
                        <a14:backgroundMark x1="46633" y1="43620" x2="46779" y2="43359"/>
                        <a14:backgroundMark x1="34553" y1="34505" x2="49780" y2="26823"/>
                        <a14:backgroundMark x1="49780" y1="26823" x2="49780" y2="26823"/>
                        <a14:backgroundMark x1="44070" y1="27083" x2="52489" y2="21354"/>
                        <a14:backgroundMark x1="34480" y1="33203" x2="33602" y2="42578"/>
                        <a14:backgroundMark x1="20864" y1="40625" x2="27379" y2="43359"/>
                        <a14:backgroundMark x1="27379" y1="43359" x2="35871" y2="49089"/>
                        <a14:backgroundMark x1="21596" y1="36458" x2="24158" y2="38672"/>
                        <a14:backgroundMark x1="19327" y1="35286" x2="19327" y2="35286"/>
                        <a14:backgroundMark x1="19107" y1="36068" x2="19400" y2="35026"/>
                        <a14:backgroundMark x1="16984" y1="37760" x2="16984" y2="37760"/>
                        <a14:backgroundMark x1="16984" y1="37760" x2="16984" y2="37760"/>
                        <a14:backgroundMark x1="16325" y1="37500" x2="17716" y2="39453"/>
                        <a14:backgroundMark x1="17716" y1="39453" x2="17716" y2="39453"/>
                        <a14:backgroundMark x1="15520" y1="38151" x2="17570" y2="35677"/>
                        <a14:backgroundMark x1="19107" y1="34505" x2="20278" y2="35677"/>
                        <a14:backgroundMark x1="14422" y1="40104" x2="16398" y2="49219"/>
                        <a14:backgroundMark x1="34553" y1="32292" x2="36018" y2="31510"/>
                        <a14:backgroundMark x1="33455" y1="33854" x2="35066" y2="33464"/>
                        <a14:backgroundMark x1="38141" y1="29557" x2="39605" y2="30469"/>
                        <a14:backgroundMark x1="41801" y1="28385" x2="43411" y2="25911"/>
                      </a14:backgroundRemoval>
                    </a14:imgEffect>
                  </a14:imgLayer>
                </a14:imgProps>
              </a:ext>
            </a:extLst>
          </a:blip>
          <a:srcRect l="13913" t="22982" r="42477" b="26752"/>
          <a:stretch/>
        </p:blipFill>
        <p:spPr>
          <a:xfrm>
            <a:off x="0" y="-16565"/>
            <a:ext cx="12192000" cy="6883627"/>
          </a:xfrm>
          <a:prstGeom prst="rect">
            <a:avLst/>
          </a:prstGeom>
        </p:spPr>
      </p:pic>
      <p:sp>
        <p:nvSpPr>
          <p:cNvPr id="5" name="Rectangle: Rounded Corners 8">
            <a:extLst>
              <a:ext uri="{FF2B5EF4-FFF2-40B4-BE49-F238E27FC236}">
                <a16:creationId xmlns:a16="http://schemas.microsoft.com/office/drawing/2014/main" xmlns="" id="{91850990-88AD-48B7-800A-DEA331E55AD0}"/>
              </a:ext>
            </a:extLst>
          </p:cNvPr>
          <p:cNvSpPr/>
          <p:nvPr/>
        </p:nvSpPr>
        <p:spPr>
          <a:xfrm>
            <a:off x="5227320" y="365760"/>
            <a:ext cx="6777409" cy="394716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ECCED66F-13E1-4DD6-8FF2-031E0CEAA056}"/>
              </a:ext>
            </a:extLst>
          </p:cNvPr>
          <p:cNvSpPr/>
          <p:nvPr/>
        </p:nvSpPr>
        <p:spPr>
          <a:xfrm>
            <a:off x="6581062" y="449580"/>
            <a:ext cx="3712876" cy="1200329"/>
          </a:xfrm>
          <a:prstGeom prst="rect">
            <a:avLst/>
          </a:prstGeom>
          <a:noFill/>
        </p:spPr>
        <p:txBody>
          <a:bodyPr wrap="none" lIns="91440" tIns="45720" rIns="91440" bIns="45720">
            <a:spAutoFit/>
          </a:bodyPr>
          <a:lstStyle/>
          <a:p>
            <a:pPr algn="ctr"/>
            <a:r>
              <a:rPr lang="en-SG" sz="72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MỤC TIÊU</a:t>
            </a:r>
            <a:endParaRPr lang="en-US" sz="72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7" name="TextBox 6">
            <a:extLst>
              <a:ext uri="{FF2B5EF4-FFF2-40B4-BE49-F238E27FC236}">
                <a16:creationId xmlns:a16="http://schemas.microsoft.com/office/drawing/2014/main" xmlns="" id="{E05E0B52-36E0-4F89-B3E9-2E1AAAE88A32}"/>
              </a:ext>
            </a:extLst>
          </p:cNvPr>
          <p:cNvSpPr txBox="1"/>
          <p:nvPr/>
        </p:nvSpPr>
        <p:spPr>
          <a:xfrm>
            <a:off x="5783580" y="1770812"/>
            <a:ext cx="5699760" cy="984885"/>
          </a:xfrm>
          <a:prstGeom prst="rect">
            <a:avLst/>
          </a:prstGeom>
          <a:noFill/>
        </p:spPr>
        <p:txBody>
          <a:bodyPr wrap="square" lIns="0" tIns="0" rIns="0" bIns="0" rtlCol="0">
            <a:spAutoFit/>
          </a:bodyPr>
          <a:lstStyle/>
          <a:p>
            <a:pPr marL="514350" indent="-514350" algn="just">
              <a:buAutoNum type="arabicParenR"/>
            </a:pP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TextBox 7">
            <a:extLst>
              <a:ext uri="{FF2B5EF4-FFF2-40B4-BE49-F238E27FC236}">
                <a16:creationId xmlns:a16="http://schemas.microsoft.com/office/drawing/2014/main" xmlns="" id="{B379A940-5A19-4619-BD9C-E6D151ABA2ED}"/>
              </a:ext>
            </a:extLst>
          </p:cNvPr>
          <p:cNvSpPr txBox="1"/>
          <p:nvPr/>
        </p:nvSpPr>
        <p:spPr>
          <a:xfrm>
            <a:off x="5783580" y="2932805"/>
            <a:ext cx="5699760" cy="984885"/>
          </a:xfrm>
          <a:prstGeom prst="rect">
            <a:avLst/>
          </a:prstGeom>
          <a:noFill/>
        </p:spPr>
        <p:txBody>
          <a:bodyPr wrap="square" lIns="0" tIns="0" rIns="0" bIns="0" rtlCol="0">
            <a:spAutoFit/>
          </a:bodyPr>
          <a:lstStyle/>
          <a:p>
            <a:pPr algn="just"/>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2)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Trình</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bày</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đ</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ược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nội</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dung, ý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nghĩa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của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câu</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chuyện</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021413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14:presetBounceEnd="60000">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14:bounceEnd="60000">
                                          <p:cBhvr additive="base">
                                            <p:cTn id="14" dur="13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15" dur="13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14:presetBounceEnd="60000">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14:bounceEnd="60000">
                                          <p:cBhvr additive="base">
                                            <p:cTn id="20" dur="14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21" dur="14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300" fill="hold"/>
                                            <p:tgtEl>
                                              <p:spTgt spid="7"/>
                                            </p:tgtEl>
                                            <p:attrNameLst>
                                              <p:attrName>ppt_x</p:attrName>
                                            </p:attrNameLst>
                                          </p:cBhvr>
                                          <p:tavLst>
                                            <p:tav tm="0">
                                              <p:val>
                                                <p:strVal val="#ppt_x"/>
                                              </p:val>
                                            </p:tav>
                                            <p:tav tm="100000">
                                              <p:val>
                                                <p:strVal val="#ppt_x"/>
                                              </p:val>
                                            </p:tav>
                                          </p:tavLst>
                                        </p:anim>
                                        <p:anim calcmode="lin" valueType="num">
                                          <p:cBhvr additive="base">
                                            <p:cTn id="15" dur="13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1400" fill="hold"/>
                                            <p:tgtEl>
                                              <p:spTgt spid="8"/>
                                            </p:tgtEl>
                                            <p:attrNameLst>
                                              <p:attrName>ppt_x</p:attrName>
                                            </p:attrNameLst>
                                          </p:cBhvr>
                                          <p:tavLst>
                                            <p:tav tm="0">
                                              <p:val>
                                                <p:strVal val="#ppt_x"/>
                                              </p:val>
                                            </p:tav>
                                            <p:tav tm="100000">
                                              <p:val>
                                                <p:strVal val="#ppt_x"/>
                                              </p:val>
                                            </p:tav>
                                          </p:tavLst>
                                        </p:anim>
                                        <p:anim calcmode="lin" valueType="num">
                                          <p:cBhvr additive="base">
                                            <p:cTn id="21" dur="14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FC46CE75-D367-4EE9-90DC-C37E7AA4359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4766" b="73047" l="36091" r="84700">
                        <a14:foregroundMark x1="36750" y1="70052" x2="36750" y2="70052"/>
                        <a14:foregroundMark x1="40190" y1="70573" x2="55124" y2="72396"/>
                        <a14:foregroundMark x1="59590" y1="69922" x2="84846" y2="67188"/>
                        <a14:foregroundMark x1="78624" y1="59245" x2="81991" y2="62500"/>
                        <a14:foregroundMark x1="76061" y1="52734" x2="82943" y2="64974"/>
                        <a14:foregroundMark x1="82943" y1="64974" x2="82943" y2="65885"/>
                        <a14:foregroundMark x1="72621" y1="60547" x2="84114" y2="73047"/>
                        <a14:foregroundMark x1="84187" y1="46354" x2="83748" y2="55599"/>
                        <a14:foregroundMark x1="72108" y1="45443" x2="72108" y2="45443"/>
                        <a14:foregroundMark x1="42460" y1="55469" x2="44070" y2="57161"/>
                        <a14:foregroundMark x1="47218" y1="48568" x2="48316" y2="48047"/>
                        <a14:foregroundMark x1="46120" y1="50130" x2="47877" y2="53385"/>
                        <a14:foregroundMark x1="47218" y1="50260" x2="45095" y2="63932"/>
                        <a14:foregroundMark x1="42094" y1="67448" x2="36091" y2="72135"/>
                        <a14:foregroundMark x1="41874" y1="60938" x2="42094" y2="68880"/>
                        <a14:foregroundMark x1="42094" y1="68880" x2="43485" y2="72396"/>
                        <a14:foregroundMark x1="40703" y1="63281" x2="44729" y2="66276"/>
                      </a14:backgroundRemoval>
                    </a14:imgEffect>
                  </a14:imgLayer>
                </a14:imgProps>
              </a:ext>
            </a:extLst>
          </a:blip>
          <a:srcRect l="34591" t="30522" r="14890" b="26752"/>
          <a:stretch/>
        </p:blipFill>
        <p:spPr>
          <a:xfrm>
            <a:off x="1800114" y="1805178"/>
            <a:ext cx="9953031" cy="4732782"/>
          </a:xfrm>
          <a:prstGeom prst="rect">
            <a:avLst/>
          </a:prstGeom>
        </p:spPr>
      </p:pic>
      <p:sp>
        <p:nvSpPr>
          <p:cNvPr id="3" name="TextBox 2">
            <a:extLst>
              <a:ext uri="{FF2B5EF4-FFF2-40B4-BE49-F238E27FC236}">
                <a16:creationId xmlns:a16="http://schemas.microsoft.com/office/drawing/2014/main" xmlns="" id="{ACA91BBD-8BBD-4F52-A1AB-62046F67282D}"/>
              </a:ext>
            </a:extLst>
          </p:cNvPr>
          <p:cNvSpPr txBox="1"/>
          <p:nvPr/>
        </p:nvSpPr>
        <p:spPr>
          <a:xfrm>
            <a:off x="4180536" y="626364"/>
            <a:ext cx="2782813" cy="677108"/>
          </a:xfrm>
          <a:prstGeom prst="rect">
            <a:avLst/>
          </a:prstGeom>
          <a:noFill/>
        </p:spPr>
        <p:txBody>
          <a:bodyPr wrap="none" lIns="0" tIns="0" rIns="0" bIns="0" rtlCol="0">
            <a:spAutoFit/>
          </a:bodyPr>
          <a:lstStyle/>
          <a:p>
            <a:pPr algn="l"/>
            <a:r>
              <a:rPr lang="en-SG" sz="4400" dirty="0">
                <a:solidFill>
                  <a:srgbClr val="002060"/>
                </a:solidFill>
                <a:latin typeface="#9Slide06 SVNBlow Brush" pitchFamily="2" charset="0"/>
              </a:rPr>
              <a:t>1. L</a:t>
            </a:r>
            <a:r>
              <a:rPr lang="en-US" sz="4400" dirty="0" err="1">
                <a:solidFill>
                  <a:srgbClr val="002060"/>
                </a:solidFill>
                <a:latin typeface="#9Slide06 SVNBlow Brush" pitchFamily="2" charset="0"/>
              </a:rPr>
              <a:t>uyện</a:t>
            </a:r>
            <a:r>
              <a:rPr lang="en-US" sz="4400" dirty="0">
                <a:solidFill>
                  <a:srgbClr val="002060"/>
                </a:solidFill>
                <a:latin typeface="#9Slide06 SVNBlow Brush" pitchFamily="2" charset="0"/>
              </a:rPr>
              <a:t> </a:t>
            </a:r>
            <a:r>
              <a:rPr lang="en-US" sz="4400" dirty="0" err="1">
                <a:solidFill>
                  <a:srgbClr val="002060"/>
                </a:solidFill>
                <a:latin typeface="#9Slide06 SVNBlow Brush" pitchFamily="2" charset="0"/>
              </a:rPr>
              <a:t>đọc</a:t>
            </a:r>
            <a:endParaRPr lang="en-US" sz="4400" dirty="0">
              <a:solidFill>
                <a:srgbClr val="002060"/>
              </a:solidFill>
              <a:latin typeface="#9Slide06 SVNBlow Brush" pitchFamily="2" charset="0"/>
            </a:endParaRPr>
          </a:p>
        </p:txBody>
      </p:sp>
      <p:sp>
        <p:nvSpPr>
          <p:cNvPr id="4" name="TextBox 3">
            <a:extLst>
              <a:ext uri="{FF2B5EF4-FFF2-40B4-BE49-F238E27FC236}">
                <a16:creationId xmlns:a16="http://schemas.microsoft.com/office/drawing/2014/main" xmlns="" id="{834A086A-4DD8-485B-828F-D1F179B96E9C}"/>
              </a:ext>
            </a:extLst>
          </p:cNvPr>
          <p:cNvSpPr txBox="1"/>
          <p:nvPr/>
        </p:nvSpPr>
        <p:spPr>
          <a:xfrm>
            <a:off x="1800114" y="1805178"/>
            <a:ext cx="3290966" cy="677108"/>
          </a:xfrm>
          <a:prstGeom prst="rect">
            <a:avLst/>
          </a:prstGeom>
          <a:noFill/>
        </p:spPr>
        <p:txBody>
          <a:bodyPr wrap="none" lIns="0" tIns="0" rIns="0" bIns="0" rtlCol="0">
            <a:spAutoFit/>
          </a:bodyPr>
          <a:lstStyle/>
          <a:p>
            <a:pPr algn="l"/>
            <a:r>
              <a:rPr lang="en-SG" sz="4400" dirty="0">
                <a:solidFill>
                  <a:srgbClr val="002060"/>
                </a:solidFill>
                <a:latin typeface="#9Slide06 SVNBlow Brush" pitchFamily="2" charset="0"/>
              </a:rPr>
              <a:t>2. </a:t>
            </a:r>
            <a:r>
              <a:rPr lang="en-SG" sz="4400" dirty="0" err="1">
                <a:solidFill>
                  <a:srgbClr val="002060"/>
                </a:solidFill>
                <a:latin typeface="#9Slide06 SVNBlow Brush" pitchFamily="2" charset="0"/>
              </a:rPr>
              <a:t>Tìm</a:t>
            </a:r>
            <a:r>
              <a:rPr lang="en-SG" sz="4400" dirty="0">
                <a:solidFill>
                  <a:srgbClr val="002060"/>
                </a:solidFill>
                <a:latin typeface="#9Slide06 SVNBlow Brush" pitchFamily="2" charset="0"/>
              </a:rPr>
              <a:t> </a:t>
            </a:r>
            <a:r>
              <a:rPr lang="en-SG" sz="4400" dirty="0" err="1">
                <a:solidFill>
                  <a:srgbClr val="002060"/>
                </a:solidFill>
                <a:latin typeface="#9Slide06 SVNBlow Brush" pitchFamily="2" charset="0"/>
              </a:rPr>
              <a:t>hiểu</a:t>
            </a:r>
            <a:r>
              <a:rPr lang="en-SG" sz="4400" dirty="0">
                <a:solidFill>
                  <a:srgbClr val="002060"/>
                </a:solidFill>
                <a:latin typeface="#9Slide06 SVNBlow Brush" pitchFamily="2" charset="0"/>
              </a:rPr>
              <a:t> </a:t>
            </a:r>
            <a:r>
              <a:rPr lang="en-SG" sz="4400" dirty="0" err="1">
                <a:solidFill>
                  <a:srgbClr val="002060"/>
                </a:solidFill>
                <a:latin typeface="#9Slide06 SVNBlow Brush" pitchFamily="2" charset="0"/>
              </a:rPr>
              <a:t>bài</a:t>
            </a:r>
            <a:endParaRPr lang="en-US" sz="4400" dirty="0">
              <a:solidFill>
                <a:srgbClr val="002060"/>
              </a:solidFill>
              <a:latin typeface="#9Slide06 SVNBlow Brush" pitchFamily="2" charset="0"/>
            </a:endParaRPr>
          </a:p>
        </p:txBody>
      </p:sp>
      <p:sp>
        <p:nvSpPr>
          <p:cNvPr id="5" name="TextBox 4">
            <a:extLst>
              <a:ext uri="{FF2B5EF4-FFF2-40B4-BE49-F238E27FC236}">
                <a16:creationId xmlns:a16="http://schemas.microsoft.com/office/drawing/2014/main" xmlns="" id="{7C80ECA3-1A5E-48A9-8531-613CD247DBFA}"/>
              </a:ext>
            </a:extLst>
          </p:cNvPr>
          <p:cNvSpPr txBox="1"/>
          <p:nvPr/>
        </p:nvSpPr>
        <p:spPr>
          <a:xfrm>
            <a:off x="498438" y="3159788"/>
            <a:ext cx="3682098" cy="677108"/>
          </a:xfrm>
          <a:prstGeom prst="rect">
            <a:avLst/>
          </a:prstGeom>
          <a:noFill/>
        </p:spPr>
        <p:txBody>
          <a:bodyPr wrap="none" lIns="0" tIns="0" rIns="0" bIns="0" rtlCol="0">
            <a:spAutoFit/>
          </a:bodyPr>
          <a:lstStyle/>
          <a:p>
            <a:pPr algn="l"/>
            <a:r>
              <a:rPr lang="en-SG" sz="4400">
                <a:solidFill>
                  <a:srgbClr val="002060"/>
                </a:solidFill>
                <a:latin typeface="#9Slide06 SVNBlow Brush" pitchFamily="2" charset="0"/>
              </a:rPr>
              <a:t>3. Đọc diễn cảm</a:t>
            </a:r>
            <a:endParaRPr lang="en-US" sz="4400">
              <a:solidFill>
                <a:srgbClr val="002060"/>
              </a:solidFill>
              <a:latin typeface="#9Slide06 SVNBlow Brush" pitchFamily="2" charset="0"/>
            </a:endParaRPr>
          </a:p>
        </p:txBody>
      </p:sp>
    </p:spTree>
    <p:extLst>
      <p:ext uri="{BB962C8B-B14F-4D97-AF65-F5344CB8AC3E}">
        <p14:creationId xmlns:p14="http://schemas.microsoft.com/office/powerpoint/2010/main" val="23869734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14:presetBounceEnd="60000">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14:bounceEnd="60000">
                                          <p:cBhvr additive="base">
                                            <p:cTn id="13"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14"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14:presetBounceEnd="60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60000">
                                          <p:cBhvr additive="base">
                                            <p:cTn id="19" dur="1300" fill="hold"/>
                                            <p:tgtEl>
                                              <p:spTgt spid="5"/>
                                            </p:tgtEl>
                                            <p:attrNameLst>
                                              <p:attrName>ppt_x</p:attrName>
                                            </p:attrNameLst>
                                          </p:cBhvr>
                                          <p:tavLst>
                                            <p:tav tm="0">
                                              <p:val>
                                                <p:strVal val="0-#ppt_w/2"/>
                                              </p:val>
                                            </p:tav>
                                            <p:tav tm="100000">
                                              <p:val>
                                                <p:strVal val="#ppt_x"/>
                                              </p:val>
                                            </p:tav>
                                          </p:tavLst>
                                        </p:anim>
                                        <p:anim calcmode="lin" valueType="num" p14:bounceEnd="60000">
                                          <p:cBhvr additive="base">
                                            <p:cTn id="20" dur="13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0-#ppt_w/2"/>
                                              </p:val>
                                            </p:tav>
                                            <p:tav tm="100000">
                                              <p:val>
                                                <p:strVal val="#ppt_x"/>
                                              </p:val>
                                            </p:tav>
                                          </p:tavLst>
                                        </p:anim>
                                        <p:anim calcmode="lin" valueType="num">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300" fill="hold"/>
                                            <p:tgtEl>
                                              <p:spTgt spid="4"/>
                                            </p:tgtEl>
                                            <p:attrNameLst>
                                              <p:attrName>ppt_x</p:attrName>
                                            </p:attrNameLst>
                                          </p:cBhvr>
                                          <p:tavLst>
                                            <p:tav tm="0">
                                              <p:val>
                                                <p:strVal val="0-#ppt_w/2"/>
                                              </p:val>
                                            </p:tav>
                                            <p:tav tm="100000">
                                              <p:val>
                                                <p:strVal val="#ppt_x"/>
                                              </p:val>
                                            </p:tav>
                                          </p:tavLst>
                                        </p:anim>
                                        <p:anim calcmode="lin" valueType="num">
                                          <p:cBhvr additive="base">
                                            <p:cTn id="14"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300" fill="hold"/>
                                            <p:tgtEl>
                                              <p:spTgt spid="5"/>
                                            </p:tgtEl>
                                            <p:attrNameLst>
                                              <p:attrName>ppt_x</p:attrName>
                                            </p:attrNameLst>
                                          </p:cBhvr>
                                          <p:tavLst>
                                            <p:tav tm="0">
                                              <p:val>
                                                <p:strVal val="0-#ppt_w/2"/>
                                              </p:val>
                                            </p:tav>
                                            <p:tav tm="100000">
                                              <p:val>
                                                <p:strVal val="#ppt_x"/>
                                              </p:val>
                                            </p:tav>
                                          </p:tavLst>
                                        </p:anim>
                                        <p:anim calcmode="lin" valueType="num">
                                          <p:cBhvr additive="base">
                                            <p:cTn id="20" dur="13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FC46CE75-D367-4EE9-90DC-C37E7AA4359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4766" b="73047" l="36091" r="84700">
                        <a14:foregroundMark x1="36750" y1="70052" x2="36750" y2="70052"/>
                        <a14:foregroundMark x1="40190" y1="70573" x2="55124" y2="72396"/>
                        <a14:foregroundMark x1="59590" y1="69922" x2="84846" y2="67188"/>
                        <a14:foregroundMark x1="78624" y1="59245" x2="81991" y2="62500"/>
                        <a14:foregroundMark x1="76061" y1="52734" x2="82943" y2="64974"/>
                        <a14:foregroundMark x1="82943" y1="64974" x2="82943" y2="65885"/>
                        <a14:foregroundMark x1="72621" y1="60547" x2="84114" y2="73047"/>
                        <a14:foregroundMark x1="84187" y1="46354" x2="83748" y2="55599"/>
                        <a14:foregroundMark x1="72108" y1="45443" x2="72108" y2="45443"/>
                        <a14:foregroundMark x1="42460" y1="55469" x2="44070" y2="57161"/>
                        <a14:foregroundMark x1="47218" y1="48568" x2="48316" y2="48047"/>
                        <a14:foregroundMark x1="46120" y1="50130" x2="47877" y2="53385"/>
                        <a14:foregroundMark x1="47218" y1="50260" x2="45095" y2="63932"/>
                        <a14:foregroundMark x1="42094" y1="67448" x2="36091" y2="72135"/>
                        <a14:foregroundMark x1="41874" y1="60938" x2="42094" y2="68880"/>
                        <a14:foregroundMark x1="42094" y1="68880" x2="43485" y2="72396"/>
                        <a14:foregroundMark x1="40703" y1="63281" x2="44729" y2="66276"/>
                      </a14:backgroundRemoval>
                    </a14:imgEffect>
                  </a14:imgLayer>
                </a14:imgProps>
              </a:ext>
            </a:extLst>
          </a:blip>
          <a:srcRect l="34591" t="30522" r="14890" b="26752"/>
          <a:stretch/>
        </p:blipFill>
        <p:spPr>
          <a:xfrm>
            <a:off x="311406" y="1097280"/>
            <a:ext cx="11441739" cy="5440680"/>
          </a:xfrm>
          <a:prstGeom prst="rect">
            <a:avLst/>
          </a:prstGeom>
        </p:spPr>
      </p:pic>
      <p:sp>
        <p:nvSpPr>
          <p:cNvPr id="3" name="TextBox 2">
            <a:extLst>
              <a:ext uri="{FF2B5EF4-FFF2-40B4-BE49-F238E27FC236}">
                <a16:creationId xmlns:a16="http://schemas.microsoft.com/office/drawing/2014/main" xmlns="" id="{ACA91BBD-8BBD-4F52-A1AB-62046F67282D}"/>
              </a:ext>
            </a:extLst>
          </p:cNvPr>
          <p:cNvSpPr txBox="1"/>
          <p:nvPr/>
        </p:nvSpPr>
        <p:spPr>
          <a:xfrm>
            <a:off x="4165296" y="320040"/>
            <a:ext cx="4270400" cy="1231106"/>
          </a:xfrm>
          <a:prstGeom prst="rect">
            <a:avLst/>
          </a:prstGeom>
          <a:noFill/>
        </p:spPr>
        <p:txBody>
          <a:bodyPr wrap="none" lIns="0" tIns="0" rIns="0" bIns="0" rtlCol="0">
            <a:spAutoFit/>
          </a:bodyPr>
          <a:lstStyle/>
          <a:p>
            <a:pPr algn="l"/>
            <a:r>
              <a:rPr lang="en-SG" sz="8000" dirty="0">
                <a:solidFill>
                  <a:srgbClr val="002060"/>
                </a:solidFill>
                <a:latin typeface="#9Slide06 SVNBlow Brush" pitchFamily="2" charset="0"/>
              </a:rPr>
              <a:t>L</a:t>
            </a:r>
            <a:r>
              <a:rPr lang="en-US" sz="8000" dirty="0" err="1">
                <a:solidFill>
                  <a:srgbClr val="002060"/>
                </a:solidFill>
                <a:latin typeface="#9Slide06 SVNBlow Brush" pitchFamily="2" charset="0"/>
              </a:rPr>
              <a:t>uyện</a:t>
            </a:r>
            <a:r>
              <a:rPr lang="en-US" sz="8000" dirty="0">
                <a:solidFill>
                  <a:srgbClr val="002060"/>
                </a:solidFill>
                <a:latin typeface="#9Slide06 SVNBlow Brush" pitchFamily="2" charset="0"/>
              </a:rPr>
              <a:t> </a:t>
            </a:r>
            <a:r>
              <a:rPr lang="en-US" sz="8000" dirty="0" err="1">
                <a:solidFill>
                  <a:srgbClr val="002060"/>
                </a:solidFill>
                <a:latin typeface="#9Slide06 SVNBlow Brush" pitchFamily="2" charset="0"/>
              </a:rPr>
              <a:t>đọc</a:t>
            </a:r>
            <a:endParaRPr lang="en-US" sz="8000" dirty="0">
              <a:solidFill>
                <a:srgbClr val="002060"/>
              </a:solidFill>
              <a:latin typeface="#9Slide06 SVNBlow Brush" pitchFamily="2" charset="0"/>
            </a:endParaRPr>
          </a:p>
        </p:txBody>
      </p:sp>
    </p:spTree>
    <p:extLst>
      <p:ext uri="{BB962C8B-B14F-4D97-AF65-F5344CB8AC3E}">
        <p14:creationId xmlns:p14="http://schemas.microsoft.com/office/powerpoint/2010/main" val="25597319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0-#ppt_w/2"/>
                                              </p:val>
                                            </p:tav>
                                            <p:tav tm="100000">
                                              <p:val>
                                                <p:strVal val="#ppt_x"/>
                                              </p:val>
                                            </p:tav>
                                          </p:tavLst>
                                        </p:anim>
                                        <p:anim calcmode="lin" valueType="num">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D288C0DE-D64B-4257-85B6-ECADCA4BC87D}"/>
              </a:ext>
            </a:extLst>
          </p:cNvPr>
          <p:cNvSpPr/>
          <p:nvPr/>
        </p:nvSpPr>
        <p:spPr>
          <a:xfrm>
            <a:off x="2286678" y="432137"/>
            <a:ext cx="7542449" cy="923330"/>
          </a:xfrm>
          <a:prstGeom prst="rect">
            <a:avLst/>
          </a:prstGeom>
          <a:noFill/>
        </p:spPr>
        <p:txBody>
          <a:bodyPr wrap="none" lIns="91440" tIns="45720" rIns="91440" bIns="45720">
            <a:spAutoFit/>
          </a:bodyPr>
          <a:lstStyle/>
          <a:p>
            <a:pPr algn="ctr"/>
            <a:r>
              <a:rPr lang="en-SG"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TIÊU CHÍ ĐỌC </a:t>
            </a:r>
            <a:r>
              <a:rPr lang="en-SG" sz="5400" b="1" cap="none" spc="0" dirty="0" err="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và</a:t>
            </a:r>
            <a:r>
              <a:rPr lang="en-SG"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nhận</a:t>
            </a:r>
            <a:r>
              <a:rPr lang="en-SG"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xét</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3" name="Rectangle: Rounded Corners 2">
            <a:extLst>
              <a:ext uri="{FF2B5EF4-FFF2-40B4-BE49-F238E27FC236}">
                <a16:creationId xmlns:a16="http://schemas.microsoft.com/office/drawing/2014/main" xmlns="" id="{25BE5180-4B3C-462A-820D-301E5C29DC55}"/>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 name="Rectangle: Rounded Corners 3">
            <a:extLst>
              <a:ext uri="{FF2B5EF4-FFF2-40B4-BE49-F238E27FC236}">
                <a16:creationId xmlns:a16="http://schemas.microsoft.com/office/drawing/2014/main" xmlns="" id="{230B2DD1-BFEC-49C4-85F6-DE6DF85F085D}"/>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Rounded Corners 4">
            <a:extLst>
              <a:ext uri="{FF2B5EF4-FFF2-40B4-BE49-F238E27FC236}">
                <a16:creationId xmlns:a16="http://schemas.microsoft.com/office/drawing/2014/main" xmlns="" id="{91499086-203B-4527-9BB9-FD94D5AF58C8}"/>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6" name="TextBox 5">
            <a:extLst>
              <a:ext uri="{FF2B5EF4-FFF2-40B4-BE49-F238E27FC236}">
                <a16:creationId xmlns:a16="http://schemas.microsoft.com/office/drawing/2014/main" xmlns="" id="{773E4257-74F8-444A-8F07-58CBC074EC1D}"/>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grpSp>
        <p:nvGrpSpPr>
          <p:cNvPr id="40" name="Group 39">
            <a:extLst>
              <a:ext uri="{FF2B5EF4-FFF2-40B4-BE49-F238E27FC236}">
                <a16:creationId xmlns:a16="http://schemas.microsoft.com/office/drawing/2014/main" xmlns="" id="{B141176C-D109-4633-9384-2440866BB61D}"/>
              </a:ext>
            </a:extLst>
          </p:cNvPr>
          <p:cNvGrpSpPr/>
          <p:nvPr/>
        </p:nvGrpSpPr>
        <p:grpSpPr>
          <a:xfrm>
            <a:off x="5530911" y="1654424"/>
            <a:ext cx="5984803" cy="4665901"/>
            <a:chOff x="5530911" y="1654424"/>
            <a:chExt cx="5984803" cy="4665901"/>
          </a:xfrm>
        </p:grpSpPr>
        <p:sp>
          <p:nvSpPr>
            <p:cNvPr id="8" name="TextBox 7">
              <a:extLst>
                <a:ext uri="{FF2B5EF4-FFF2-40B4-BE49-F238E27FC236}">
                  <a16:creationId xmlns:a16="http://schemas.microsoft.com/office/drawing/2014/main" xmlns="" id="{66585243-70C5-446A-9760-0117763E430B}"/>
                </a:ext>
              </a:extLst>
            </p:cNvPr>
            <p:cNvSpPr txBox="1"/>
            <p:nvPr/>
          </p:nvSpPr>
          <p:spPr>
            <a:xfrm>
              <a:off x="5530911" y="1654424"/>
              <a:ext cx="2819399"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Bình</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th</a:t>
              </a:r>
              <a:r>
                <a:rPr lang="vi-VN" sz="2800" b="1" dirty="0">
                  <a:solidFill>
                    <a:srgbClr val="116B8B"/>
                  </a:solidFill>
                  <a:latin typeface="Quicksand" panose="00000500000000000000" pitchFamily="2" charset="0"/>
                  <a:cs typeface="Calibri" panose="020F0502020204030204" pitchFamily="34" charset="0"/>
                </a:rPr>
                <a:t>ường</a:t>
              </a:r>
              <a:endParaRPr lang="en-US" sz="2800" b="1" dirty="0">
                <a:solidFill>
                  <a:srgbClr val="116B8B"/>
                </a:solidFill>
                <a:latin typeface="Quicksand" panose="00000500000000000000" pitchFamily="2" charset="0"/>
                <a:cs typeface="Calibri" panose="020F0502020204030204" pitchFamily="34" charset="0"/>
              </a:endParaRPr>
            </a:p>
          </p:txBody>
        </p:sp>
        <p:sp>
          <p:nvSpPr>
            <p:cNvPr id="9" name="TextBox 8">
              <a:extLst>
                <a:ext uri="{FF2B5EF4-FFF2-40B4-BE49-F238E27FC236}">
                  <a16:creationId xmlns:a16="http://schemas.microsoft.com/office/drawing/2014/main" xmlns="" id="{0172000F-6DD3-448E-AD68-B76FFA3876DB}"/>
                </a:ext>
              </a:extLst>
            </p:cNvPr>
            <p:cNvSpPr txBox="1"/>
            <p:nvPr/>
          </p:nvSpPr>
          <p:spPr>
            <a:xfrm>
              <a:off x="8197910" y="1687159"/>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xmlns="" id="{461D76B8-2981-4A96-A99F-EACBC5893634}"/>
                </a:ext>
              </a:extLst>
            </p:cNvPr>
            <p:cNvSpPr txBox="1"/>
            <p:nvPr/>
          </p:nvSpPr>
          <p:spPr>
            <a:xfrm>
              <a:off x="9569510" y="1654424"/>
              <a:ext cx="1946204"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Rất tốt</a:t>
              </a:r>
              <a:endParaRPr lang="en-US" sz="2800" b="1">
                <a:solidFill>
                  <a:srgbClr val="116B8B"/>
                </a:solidFill>
                <a:latin typeface="Quicksand" panose="00000500000000000000" pitchFamily="2" charset="0"/>
                <a:cs typeface="Calibri" panose="020F0502020204030204" pitchFamily="34" charset="0"/>
              </a:endParaRPr>
            </a:p>
          </p:txBody>
        </p:sp>
        <p:grpSp>
          <p:nvGrpSpPr>
            <p:cNvPr id="39" name="Group 38">
              <a:extLst>
                <a:ext uri="{FF2B5EF4-FFF2-40B4-BE49-F238E27FC236}">
                  <a16:creationId xmlns:a16="http://schemas.microsoft.com/office/drawing/2014/main" xmlns="" id="{37E059F7-E34F-406B-8827-683F0E3C6F2F}"/>
                </a:ext>
              </a:extLst>
            </p:cNvPr>
            <p:cNvGrpSpPr/>
            <p:nvPr/>
          </p:nvGrpSpPr>
          <p:grpSpPr>
            <a:xfrm>
              <a:off x="5867400" y="1885571"/>
              <a:ext cx="1604010" cy="1727395"/>
              <a:chOff x="5867400" y="1885571"/>
              <a:chExt cx="1604010" cy="1727395"/>
            </a:xfrm>
          </p:grpSpPr>
          <p:pic>
            <p:nvPicPr>
              <p:cNvPr id="2050" name="Picture 2" descr="Cartoon dandelion Images, Stock Photos &amp;amp; Vectors | Shutterstock">
                <a:extLst>
                  <a:ext uri="{FF2B5EF4-FFF2-40B4-BE49-F238E27FC236}">
                    <a16:creationId xmlns:a16="http://schemas.microsoft.com/office/drawing/2014/main" xmlns="" id="{3190A933-8136-4202-ABCC-5972413201D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xmlns="" id="{C79DCBD6-42B4-4A0A-82E5-833F2F18788E}"/>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1</a:t>
                </a:r>
                <a:endParaRPr lang="en-US" sz="3200" b="1" dirty="0">
                  <a:solidFill>
                    <a:schemeClr val="accent6">
                      <a:lumMod val="50000"/>
                    </a:schemeClr>
                  </a:solidFill>
                </a:endParaRPr>
              </a:p>
            </p:txBody>
          </p:sp>
        </p:grpSp>
        <p:grpSp>
          <p:nvGrpSpPr>
            <p:cNvPr id="41" name="Group 40">
              <a:extLst>
                <a:ext uri="{FF2B5EF4-FFF2-40B4-BE49-F238E27FC236}">
                  <a16:creationId xmlns:a16="http://schemas.microsoft.com/office/drawing/2014/main" xmlns="" id="{AA8C21B8-5AA0-4BEF-BBD5-BEF8187EFC85}"/>
                </a:ext>
              </a:extLst>
            </p:cNvPr>
            <p:cNvGrpSpPr/>
            <p:nvPr/>
          </p:nvGrpSpPr>
          <p:grpSpPr>
            <a:xfrm>
              <a:off x="7965500" y="1885571"/>
              <a:ext cx="1604010" cy="1727395"/>
              <a:chOff x="5867400" y="1885571"/>
              <a:chExt cx="1604010" cy="1727395"/>
            </a:xfrm>
          </p:grpSpPr>
          <p:pic>
            <p:nvPicPr>
              <p:cNvPr id="42" name="Picture 2" descr="Cartoon dandelion Images, Stock Photos &amp;amp; Vectors | Shutterstock">
                <a:extLst>
                  <a:ext uri="{FF2B5EF4-FFF2-40B4-BE49-F238E27FC236}">
                    <a16:creationId xmlns:a16="http://schemas.microsoft.com/office/drawing/2014/main" xmlns="" id="{1535E43C-A3E5-4E78-8AD0-D637FC6141D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xmlns="" id="{45B5DA49-9384-4807-826C-3ADCDA198387}"/>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2</a:t>
                </a:r>
                <a:endParaRPr lang="en-US" sz="3200" b="1" dirty="0">
                  <a:solidFill>
                    <a:schemeClr val="accent6">
                      <a:lumMod val="50000"/>
                    </a:schemeClr>
                  </a:solidFill>
                </a:endParaRPr>
              </a:p>
            </p:txBody>
          </p:sp>
        </p:grpSp>
        <p:grpSp>
          <p:nvGrpSpPr>
            <p:cNvPr id="44" name="Group 43">
              <a:extLst>
                <a:ext uri="{FF2B5EF4-FFF2-40B4-BE49-F238E27FC236}">
                  <a16:creationId xmlns:a16="http://schemas.microsoft.com/office/drawing/2014/main" xmlns="" id="{8BDFD424-B71C-44A5-B90A-FBDC3448DC58}"/>
                </a:ext>
              </a:extLst>
            </p:cNvPr>
            <p:cNvGrpSpPr/>
            <p:nvPr/>
          </p:nvGrpSpPr>
          <p:grpSpPr>
            <a:xfrm>
              <a:off x="9691431" y="1885571"/>
              <a:ext cx="1604010" cy="1727395"/>
              <a:chOff x="5867400" y="1885571"/>
              <a:chExt cx="1604010" cy="1727395"/>
            </a:xfrm>
          </p:grpSpPr>
          <p:pic>
            <p:nvPicPr>
              <p:cNvPr id="45" name="Picture 2" descr="Cartoon dandelion Images, Stock Photos &amp;amp; Vectors | Shutterstock">
                <a:extLst>
                  <a:ext uri="{FF2B5EF4-FFF2-40B4-BE49-F238E27FC236}">
                    <a16:creationId xmlns:a16="http://schemas.microsoft.com/office/drawing/2014/main" xmlns="" id="{41562534-4F0C-4BE0-A4BD-E960D8DFFD4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xmlns="" id="{155B05B2-B2EB-4A72-AF98-EA24FF2B0850}"/>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3</a:t>
                </a:r>
                <a:endParaRPr lang="en-US" sz="3200" b="1" dirty="0">
                  <a:solidFill>
                    <a:schemeClr val="accent6">
                      <a:lumMod val="50000"/>
                    </a:schemeClr>
                  </a:solidFill>
                </a:endParaRPr>
              </a:p>
            </p:txBody>
          </p:sp>
        </p:grpSp>
        <p:grpSp>
          <p:nvGrpSpPr>
            <p:cNvPr id="47" name="Group 46">
              <a:extLst>
                <a:ext uri="{FF2B5EF4-FFF2-40B4-BE49-F238E27FC236}">
                  <a16:creationId xmlns:a16="http://schemas.microsoft.com/office/drawing/2014/main" xmlns="" id="{5ABF51B8-F19B-4B42-BE63-487B1853021C}"/>
                </a:ext>
              </a:extLst>
            </p:cNvPr>
            <p:cNvGrpSpPr/>
            <p:nvPr/>
          </p:nvGrpSpPr>
          <p:grpSpPr>
            <a:xfrm>
              <a:off x="5867400" y="3202967"/>
              <a:ext cx="1604010" cy="1727395"/>
              <a:chOff x="5867400" y="1885571"/>
              <a:chExt cx="1604010" cy="1727395"/>
            </a:xfrm>
          </p:grpSpPr>
          <p:pic>
            <p:nvPicPr>
              <p:cNvPr id="48" name="Picture 2" descr="Cartoon dandelion Images, Stock Photos &amp;amp; Vectors | Shutterstock">
                <a:extLst>
                  <a:ext uri="{FF2B5EF4-FFF2-40B4-BE49-F238E27FC236}">
                    <a16:creationId xmlns:a16="http://schemas.microsoft.com/office/drawing/2014/main" xmlns="" id="{68B96430-5D20-43C3-9C71-D7AAEEAFB09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xmlns="" id="{2BCBA76A-0DAD-411E-96D7-9E1F6B0CFFCB}"/>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1</a:t>
                </a:r>
                <a:endParaRPr lang="en-US" sz="3200" b="1" dirty="0">
                  <a:solidFill>
                    <a:schemeClr val="accent6">
                      <a:lumMod val="50000"/>
                    </a:schemeClr>
                  </a:solidFill>
                </a:endParaRPr>
              </a:p>
            </p:txBody>
          </p:sp>
        </p:grpSp>
        <p:grpSp>
          <p:nvGrpSpPr>
            <p:cNvPr id="50" name="Group 49">
              <a:extLst>
                <a:ext uri="{FF2B5EF4-FFF2-40B4-BE49-F238E27FC236}">
                  <a16:creationId xmlns:a16="http://schemas.microsoft.com/office/drawing/2014/main" xmlns="" id="{B2339B64-3C02-4692-803B-C239D07D30B9}"/>
                </a:ext>
              </a:extLst>
            </p:cNvPr>
            <p:cNvGrpSpPr/>
            <p:nvPr/>
          </p:nvGrpSpPr>
          <p:grpSpPr>
            <a:xfrm>
              <a:off x="7965500" y="3202967"/>
              <a:ext cx="1604010" cy="1727395"/>
              <a:chOff x="5867400" y="1885571"/>
              <a:chExt cx="1604010" cy="1727395"/>
            </a:xfrm>
          </p:grpSpPr>
          <p:pic>
            <p:nvPicPr>
              <p:cNvPr id="51" name="Picture 2" descr="Cartoon dandelion Images, Stock Photos &amp;amp; Vectors | Shutterstock">
                <a:extLst>
                  <a:ext uri="{FF2B5EF4-FFF2-40B4-BE49-F238E27FC236}">
                    <a16:creationId xmlns:a16="http://schemas.microsoft.com/office/drawing/2014/main" xmlns="" id="{C9C01C90-18E1-4833-9C33-45D82F237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51">
                <a:extLst>
                  <a:ext uri="{FF2B5EF4-FFF2-40B4-BE49-F238E27FC236}">
                    <a16:creationId xmlns:a16="http://schemas.microsoft.com/office/drawing/2014/main" xmlns="" id="{578E6277-B9A0-4DC1-A350-6124D3D03FC4}"/>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2</a:t>
                </a:r>
                <a:endParaRPr lang="en-US" sz="3200" b="1" dirty="0">
                  <a:solidFill>
                    <a:schemeClr val="accent6">
                      <a:lumMod val="50000"/>
                    </a:schemeClr>
                  </a:solidFill>
                </a:endParaRPr>
              </a:p>
            </p:txBody>
          </p:sp>
        </p:grpSp>
        <p:grpSp>
          <p:nvGrpSpPr>
            <p:cNvPr id="53" name="Group 52">
              <a:extLst>
                <a:ext uri="{FF2B5EF4-FFF2-40B4-BE49-F238E27FC236}">
                  <a16:creationId xmlns:a16="http://schemas.microsoft.com/office/drawing/2014/main" xmlns="" id="{6A7433DA-C8D6-4049-B362-D62F3B86F2D5}"/>
                </a:ext>
              </a:extLst>
            </p:cNvPr>
            <p:cNvGrpSpPr/>
            <p:nvPr/>
          </p:nvGrpSpPr>
          <p:grpSpPr>
            <a:xfrm>
              <a:off x="9691431" y="3202967"/>
              <a:ext cx="1604010" cy="1727395"/>
              <a:chOff x="5867400" y="1885571"/>
              <a:chExt cx="1604010" cy="1727395"/>
            </a:xfrm>
          </p:grpSpPr>
          <p:pic>
            <p:nvPicPr>
              <p:cNvPr id="54" name="Picture 2" descr="Cartoon dandelion Images, Stock Photos &amp;amp; Vectors | Shutterstock">
                <a:extLst>
                  <a:ext uri="{FF2B5EF4-FFF2-40B4-BE49-F238E27FC236}">
                    <a16:creationId xmlns:a16="http://schemas.microsoft.com/office/drawing/2014/main" xmlns="" id="{57C280C6-6A8C-4A12-B2C7-5B5C97E7803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xmlns="" id="{17F6E6D8-3E1D-4E00-BD77-2E00CCA0B0E8}"/>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3</a:t>
                </a:r>
                <a:endParaRPr lang="en-US" sz="3200" b="1" dirty="0">
                  <a:solidFill>
                    <a:schemeClr val="accent6">
                      <a:lumMod val="50000"/>
                    </a:schemeClr>
                  </a:solidFill>
                </a:endParaRPr>
              </a:p>
            </p:txBody>
          </p:sp>
        </p:grpSp>
        <p:grpSp>
          <p:nvGrpSpPr>
            <p:cNvPr id="56" name="Group 55">
              <a:extLst>
                <a:ext uri="{FF2B5EF4-FFF2-40B4-BE49-F238E27FC236}">
                  <a16:creationId xmlns:a16="http://schemas.microsoft.com/office/drawing/2014/main" xmlns="" id="{FB1836F7-7AFC-4406-8BFE-3C73090A602F}"/>
                </a:ext>
              </a:extLst>
            </p:cNvPr>
            <p:cNvGrpSpPr/>
            <p:nvPr/>
          </p:nvGrpSpPr>
          <p:grpSpPr>
            <a:xfrm>
              <a:off x="5873799" y="4592930"/>
              <a:ext cx="1604010" cy="1727395"/>
              <a:chOff x="5867400" y="1885571"/>
              <a:chExt cx="1604010" cy="1727395"/>
            </a:xfrm>
          </p:grpSpPr>
          <p:pic>
            <p:nvPicPr>
              <p:cNvPr id="57" name="Picture 2" descr="Cartoon dandelion Images, Stock Photos &amp;amp; Vectors | Shutterstock">
                <a:extLst>
                  <a:ext uri="{FF2B5EF4-FFF2-40B4-BE49-F238E27FC236}">
                    <a16:creationId xmlns:a16="http://schemas.microsoft.com/office/drawing/2014/main" xmlns="" id="{1C9930E1-3F17-4E82-B4BB-2EFE085E746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xmlns="" id="{57F8EF86-76E3-4FE8-9BB3-A4F667B1AF93}"/>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1</a:t>
                </a:r>
                <a:endParaRPr lang="en-US" sz="3200" b="1" dirty="0">
                  <a:solidFill>
                    <a:schemeClr val="accent6">
                      <a:lumMod val="50000"/>
                    </a:schemeClr>
                  </a:solidFill>
                </a:endParaRPr>
              </a:p>
            </p:txBody>
          </p:sp>
        </p:grpSp>
        <p:grpSp>
          <p:nvGrpSpPr>
            <p:cNvPr id="59" name="Group 58">
              <a:extLst>
                <a:ext uri="{FF2B5EF4-FFF2-40B4-BE49-F238E27FC236}">
                  <a16:creationId xmlns:a16="http://schemas.microsoft.com/office/drawing/2014/main" xmlns="" id="{33A40353-D11B-4C05-AB3F-3C4AC24F00AC}"/>
                </a:ext>
              </a:extLst>
            </p:cNvPr>
            <p:cNvGrpSpPr/>
            <p:nvPr/>
          </p:nvGrpSpPr>
          <p:grpSpPr>
            <a:xfrm>
              <a:off x="7971899" y="4592930"/>
              <a:ext cx="1604010" cy="1727395"/>
              <a:chOff x="5867400" y="1885571"/>
              <a:chExt cx="1604010" cy="1727395"/>
            </a:xfrm>
          </p:grpSpPr>
          <p:pic>
            <p:nvPicPr>
              <p:cNvPr id="60" name="Picture 2" descr="Cartoon dandelion Images, Stock Photos &amp;amp; Vectors | Shutterstock">
                <a:extLst>
                  <a:ext uri="{FF2B5EF4-FFF2-40B4-BE49-F238E27FC236}">
                    <a16:creationId xmlns:a16="http://schemas.microsoft.com/office/drawing/2014/main" xmlns="" id="{76BE08C6-A5FF-419C-8DF8-1217E41F881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60">
                <a:extLst>
                  <a:ext uri="{FF2B5EF4-FFF2-40B4-BE49-F238E27FC236}">
                    <a16:creationId xmlns:a16="http://schemas.microsoft.com/office/drawing/2014/main" xmlns="" id="{3FE66F01-3947-4F25-B8BD-93714773BC5C}"/>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2</a:t>
                </a:r>
                <a:endParaRPr lang="en-US" sz="3200" b="1" dirty="0">
                  <a:solidFill>
                    <a:schemeClr val="accent6">
                      <a:lumMod val="50000"/>
                    </a:schemeClr>
                  </a:solidFill>
                </a:endParaRPr>
              </a:p>
            </p:txBody>
          </p:sp>
        </p:grpSp>
        <p:grpSp>
          <p:nvGrpSpPr>
            <p:cNvPr id="62" name="Group 61">
              <a:extLst>
                <a:ext uri="{FF2B5EF4-FFF2-40B4-BE49-F238E27FC236}">
                  <a16:creationId xmlns:a16="http://schemas.microsoft.com/office/drawing/2014/main" xmlns="" id="{1AB39F0A-1C6E-4767-BA49-B8F5DF0932BF}"/>
                </a:ext>
              </a:extLst>
            </p:cNvPr>
            <p:cNvGrpSpPr/>
            <p:nvPr/>
          </p:nvGrpSpPr>
          <p:grpSpPr>
            <a:xfrm>
              <a:off x="9697830" y="4592930"/>
              <a:ext cx="1604010" cy="1727395"/>
              <a:chOff x="5867400" y="1885571"/>
              <a:chExt cx="1604010" cy="1727395"/>
            </a:xfrm>
          </p:grpSpPr>
          <p:pic>
            <p:nvPicPr>
              <p:cNvPr id="63" name="Picture 2" descr="Cartoon dandelion Images, Stock Photos &amp;amp; Vectors | Shutterstock">
                <a:extLst>
                  <a:ext uri="{FF2B5EF4-FFF2-40B4-BE49-F238E27FC236}">
                    <a16:creationId xmlns:a16="http://schemas.microsoft.com/office/drawing/2014/main" xmlns="" id="{E02153EC-720E-4001-A5E8-8B7730346A9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63">
                <a:extLst>
                  <a:ext uri="{FF2B5EF4-FFF2-40B4-BE49-F238E27FC236}">
                    <a16:creationId xmlns:a16="http://schemas.microsoft.com/office/drawing/2014/main" xmlns="" id="{A62D189B-4036-43F1-8A86-5035F8465E39}"/>
                  </a:ext>
                </a:extLst>
              </p:cNvPr>
              <p:cNvSpPr txBox="1"/>
              <p:nvPr/>
            </p:nvSpPr>
            <p:spPr>
              <a:xfrm>
                <a:off x="6574038" y="2676701"/>
                <a:ext cx="412292" cy="584775"/>
              </a:xfrm>
              <a:prstGeom prst="rect">
                <a:avLst/>
              </a:prstGeom>
              <a:noFill/>
            </p:spPr>
            <p:txBody>
              <a:bodyPr wrap="none" rtlCol="0">
                <a:spAutoFit/>
              </a:bodyPr>
              <a:lstStyle/>
              <a:p>
                <a:r>
                  <a:rPr lang="vi-VN" sz="3200" b="1" dirty="0">
                    <a:solidFill>
                      <a:schemeClr val="accent6">
                        <a:lumMod val="50000"/>
                      </a:schemeClr>
                    </a:solidFill>
                  </a:rPr>
                  <a:t>3</a:t>
                </a:r>
                <a:endParaRPr lang="en-US" sz="3200" b="1" dirty="0">
                  <a:solidFill>
                    <a:schemeClr val="accent6">
                      <a:lumMod val="50000"/>
                    </a:schemeClr>
                  </a:solidFill>
                </a:endParaRPr>
              </a:p>
            </p:txBody>
          </p:sp>
        </p:grpSp>
      </p:grpSp>
    </p:spTree>
    <p:extLst>
      <p:ext uri="{BB962C8B-B14F-4D97-AF65-F5344CB8AC3E}">
        <p14:creationId xmlns:p14="http://schemas.microsoft.com/office/powerpoint/2010/main" val="30710451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80">
                                          <p:stCondLst>
                                            <p:cond delay="0"/>
                                          </p:stCondLst>
                                        </p:cTn>
                                        <p:tgtEl>
                                          <p:spTgt spid="4"/>
                                        </p:tgtEl>
                                      </p:cBhvr>
                                    </p:animEffect>
                                    <p:anim calcmode="lin" valueType="num">
                                      <p:cBhvr>
                                        <p:cTn id="2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4" dur="26">
                                          <p:stCondLst>
                                            <p:cond delay="650"/>
                                          </p:stCondLst>
                                        </p:cTn>
                                        <p:tgtEl>
                                          <p:spTgt spid="4"/>
                                        </p:tgtEl>
                                      </p:cBhvr>
                                      <p:to x="100000" y="60000"/>
                                    </p:animScale>
                                    <p:animScale>
                                      <p:cBhvr>
                                        <p:cTn id="35" dur="166" decel="50000">
                                          <p:stCondLst>
                                            <p:cond delay="676"/>
                                          </p:stCondLst>
                                        </p:cTn>
                                        <p:tgtEl>
                                          <p:spTgt spid="4"/>
                                        </p:tgtEl>
                                      </p:cBhvr>
                                      <p:to x="100000" y="100000"/>
                                    </p:animScale>
                                    <p:animScale>
                                      <p:cBhvr>
                                        <p:cTn id="36" dur="26">
                                          <p:stCondLst>
                                            <p:cond delay="1312"/>
                                          </p:stCondLst>
                                        </p:cTn>
                                        <p:tgtEl>
                                          <p:spTgt spid="4"/>
                                        </p:tgtEl>
                                      </p:cBhvr>
                                      <p:to x="100000" y="80000"/>
                                    </p:animScale>
                                    <p:animScale>
                                      <p:cBhvr>
                                        <p:cTn id="37" dur="166" decel="50000">
                                          <p:stCondLst>
                                            <p:cond delay="1338"/>
                                          </p:stCondLst>
                                        </p:cTn>
                                        <p:tgtEl>
                                          <p:spTgt spid="4"/>
                                        </p:tgtEl>
                                      </p:cBhvr>
                                      <p:to x="100000" y="100000"/>
                                    </p:animScale>
                                    <p:animScale>
                                      <p:cBhvr>
                                        <p:cTn id="38" dur="26">
                                          <p:stCondLst>
                                            <p:cond delay="1642"/>
                                          </p:stCondLst>
                                        </p:cTn>
                                        <p:tgtEl>
                                          <p:spTgt spid="4"/>
                                        </p:tgtEl>
                                      </p:cBhvr>
                                      <p:to x="100000" y="90000"/>
                                    </p:animScale>
                                    <p:animScale>
                                      <p:cBhvr>
                                        <p:cTn id="39" dur="166" decel="50000">
                                          <p:stCondLst>
                                            <p:cond delay="1668"/>
                                          </p:stCondLst>
                                        </p:cTn>
                                        <p:tgtEl>
                                          <p:spTgt spid="4"/>
                                        </p:tgtEl>
                                      </p:cBhvr>
                                      <p:to x="100000" y="100000"/>
                                    </p:animScale>
                                    <p:animScale>
                                      <p:cBhvr>
                                        <p:cTn id="40" dur="26">
                                          <p:stCondLst>
                                            <p:cond delay="1808"/>
                                          </p:stCondLst>
                                        </p:cTn>
                                        <p:tgtEl>
                                          <p:spTgt spid="4"/>
                                        </p:tgtEl>
                                      </p:cBhvr>
                                      <p:to x="100000" y="95000"/>
                                    </p:animScale>
                                    <p:animScale>
                                      <p:cBhvr>
                                        <p:cTn id="41" dur="166" decel="50000">
                                          <p:stCondLst>
                                            <p:cond delay="1834"/>
                                          </p:stCondLst>
                                        </p:cTn>
                                        <p:tgtEl>
                                          <p:spTgt spid="4"/>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down)">
                                      <p:cBhvr>
                                        <p:cTn id="44" dur="580">
                                          <p:stCondLst>
                                            <p:cond delay="0"/>
                                          </p:stCondLst>
                                        </p:cTn>
                                        <p:tgtEl>
                                          <p:spTgt spid="5"/>
                                        </p:tgtEl>
                                      </p:cBhvr>
                                    </p:animEffect>
                                    <p:anim calcmode="lin" valueType="num">
                                      <p:cBhvr>
                                        <p:cTn id="4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0" dur="26">
                                          <p:stCondLst>
                                            <p:cond delay="650"/>
                                          </p:stCondLst>
                                        </p:cTn>
                                        <p:tgtEl>
                                          <p:spTgt spid="5"/>
                                        </p:tgtEl>
                                      </p:cBhvr>
                                      <p:to x="100000" y="60000"/>
                                    </p:animScale>
                                    <p:animScale>
                                      <p:cBhvr>
                                        <p:cTn id="51" dur="166" decel="50000">
                                          <p:stCondLst>
                                            <p:cond delay="676"/>
                                          </p:stCondLst>
                                        </p:cTn>
                                        <p:tgtEl>
                                          <p:spTgt spid="5"/>
                                        </p:tgtEl>
                                      </p:cBhvr>
                                      <p:to x="100000" y="100000"/>
                                    </p:animScale>
                                    <p:animScale>
                                      <p:cBhvr>
                                        <p:cTn id="52" dur="26">
                                          <p:stCondLst>
                                            <p:cond delay="1312"/>
                                          </p:stCondLst>
                                        </p:cTn>
                                        <p:tgtEl>
                                          <p:spTgt spid="5"/>
                                        </p:tgtEl>
                                      </p:cBhvr>
                                      <p:to x="100000" y="80000"/>
                                    </p:animScale>
                                    <p:animScale>
                                      <p:cBhvr>
                                        <p:cTn id="53" dur="166" decel="50000">
                                          <p:stCondLst>
                                            <p:cond delay="1338"/>
                                          </p:stCondLst>
                                        </p:cTn>
                                        <p:tgtEl>
                                          <p:spTgt spid="5"/>
                                        </p:tgtEl>
                                      </p:cBhvr>
                                      <p:to x="100000" y="100000"/>
                                    </p:animScale>
                                    <p:animScale>
                                      <p:cBhvr>
                                        <p:cTn id="54" dur="26">
                                          <p:stCondLst>
                                            <p:cond delay="1642"/>
                                          </p:stCondLst>
                                        </p:cTn>
                                        <p:tgtEl>
                                          <p:spTgt spid="5"/>
                                        </p:tgtEl>
                                      </p:cBhvr>
                                      <p:to x="100000" y="90000"/>
                                    </p:animScale>
                                    <p:animScale>
                                      <p:cBhvr>
                                        <p:cTn id="55" dur="166" decel="50000">
                                          <p:stCondLst>
                                            <p:cond delay="1668"/>
                                          </p:stCondLst>
                                        </p:cTn>
                                        <p:tgtEl>
                                          <p:spTgt spid="5"/>
                                        </p:tgtEl>
                                      </p:cBhvr>
                                      <p:to x="100000" y="100000"/>
                                    </p:animScale>
                                    <p:animScale>
                                      <p:cBhvr>
                                        <p:cTn id="56" dur="26">
                                          <p:stCondLst>
                                            <p:cond delay="1808"/>
                                          </p:stCondLst>
                                        </p:cTn>
                                        <p:tgtEl>
                                          <p:spTgt spid="5"/>
                                        </p:tgtEl>
                                      </p:cBhvr>
                                      <p:to x="100000" y="95000"/>
                                    </p:animScale>
                                    <p:animScale>
                                      <p:cBhvr>
                                        <p:cTn id="57" dur="166" decel="50000">
                                          <p:stCondLst>
                                            <p:cond delay="1834"/>
                                          </p:stCondLst>
                                        </p:cTn>
                                        <p:tgtEl>
                                          <p:spTgt spid="5"/>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fade">
                                      <p:cBhvr>
                                        <p:cTn id="6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7603D5C-44DD-4FB5-AB00-F8B0B87133E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2422" b="59115" l="20864" r="43924">
                        <a14:foregroundMark x1="20864" y1="35547" x2="22108" y2="56120"/>
                        <a14:foregroundMark x1="40556" y1="32682" x2="42972" y2="34896"/>
                        <a14:foregroundMark x1="43997" y1="42448" x2="43704" y2="40234"/>
                        <a14:foregroundMark x1="31991" y1="38672" x2="33309" y2="47917"/>
                        <a14:foregroundMark x1="25695" y1="59115" x2="26501" y2="57292"/>
                        <a14:foregroundMark x1="31332" y1="36458" x2="33821" y2="39714"/>
                        <a14:foregroundMark x1="37994" y1="32422" x2="37994" y2="32422"/>
                        <a14:foregroundMark x1="38873" y1="33464" x2="38873" y2="33464"/>
                      </a14:backgroundRemoval>
                    </a14:imgEffect>
                  </a14:imgLayer>
                </a14:imgProps>
              </a:ext>
            </a:extLst>
          </a:blip>
          <a:srcRect l="20000" t="30522" r="54659" b="38702"/>
          <a:stretch/>
        </p:blipFill>
        <p:spPr>
          <a:xfrm>
            <a:off x="263223" y="198120"/>
            <a:ext cx="6807440" cy="5683964"/>
          </a:xfrm>
          <a:prstGeom prst="rect">
            <a:avLst/>
          </a:prstGeom>
        </p:spPr>
      </p:pic>
      <p:sp>
        <p:nvSpPr>
          <p:cNvPr id="3" name="Rectangle 2">
            <a:extLst>
              <a:ext uri="{FF2B5EF4-FFF2-40B4-BE49-F238E27FC236}">
                <a16:creationId xmlns:a16="http://schemas.microsoft.com/office/drawing/2014/main" xmlns="" id="{85FC2857-4D7C-4204-BC78-8242AA50042E}"/>
              </a:ext>
            </a:extLst>
          </p:cNvPr>
          <p:cNvSpPr/>
          <p:nvPr/>
        </p:nvSpPr>
        <p:spPr>
          <a:xfrm>
            <a:off x="7602894" y="706457"/>
            <a:ext cx="2914580"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Chia đoạn</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4" name="Rectangle: Rounded Corners 3">
            <a:extLst>
              <a:ext uri="{FF2B5EF4-FFF2-40B4-BE49-F238E27FC236}">
                <a16:creationId xmlns:a16="http://schemas.microsoft.com/office/drawing/2014/main" xmlns="" id="{3467F423-60EB-4163-9195-1EE2BFDB9138}"/>
              </a:ext>
            </a:extLst>
          </p:cNvPr>
          <p:cNvSpPr/>
          <p:nvPr/>
        </p:nvSpPr>
        <p:spPr>
          <a:xfrm>
            <a:off x="6740672" y="1906178"/>
            <a:ext cx="529900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Đoạn 1: Từ đầu đến </a:t>
            </a:r>
          </a:p>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“......bờ sông Đáy xưa.” </a:t>
            </a:r>
            <a:endParaRPr lang="en-US"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Rounded Corners 4">
            <a:extLst>
              <a:ext uri="{FF2B5EF4-FFF2-40B4-BE49-F238E27FC236}">
                <a16:creationId xmlns:a16="http://schemas.microsoft.com/office/drawing/2014/main" xmlns="" id="{5D615DDD-1135-4DB9-919F-917C80FC9808}"/>
              </a:ext>
            </a:extLst>
          </p:cNvPr>
          <p:cNvSpPr/>
          <p:nvPr/>
        </p:nvSpPr>
        <p:spPr>
          <a:xfrm>
            <a:off x="5374361" y="3272008"/>
            <a:ext cx="633532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Đoạn 2: Tiếp theo đến </a:t>
            </a:r>
          </a:p>
          <a:p>
            <a:pPr algn="ctr"/>
            <a:r>
              <a:rPr lang="vi-VN" sz="2800" b="1" dirty="0">
                <a:solidFill>
                  <a:srgbClr val="00B050"/>
                </a:solidFill>
                <a:latin typeface="AvantGarde" panose="00000400000000000000" pitchFamily="2" charset="0"/>
                <a:ea typeface="AvantGarde" panose="00000400000000000000" pitchFamily="2" charset="0"/>
                <a:cs typeface="AvantGarde" panose="00000400000000000000" pitchFamily="2" charset="0"/>
              </a:rPr>
              <a:t>“......bắt đầu thổi cơm.” </a:t>
            </a:r>
            <a:endParaRPr lang="en-US" sz="2800" b="1" dirty="0">
              <a:solidFill>
                <a:srgbClr val="00B05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Rounded Corners 5">
            <a:extLst>
              <a:ext uri="{FF2B5EF4-FFF2-40B4-BE49-F238E27FC236}">
                <a16:creationId xmlns:a16="http://schemas.microsoft.com/office/drawing/2014/main" xmlns="" id="{44F12E03-2BC7-4E0F-8329-D49C8E659659}"/>
              </a:ext>
            </a:extLst>
          </p:cNvPr>
          <p:cNvSpPr/>
          <p:nvPr/>
        </p:nvSpPr>
        <p:spPr>
          <a:xfrm>
            <a:off x="2434013" y="4247927"/>
            <a:ext cx="11434387"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Đoạn 3: Tiếp theo đến “......người xem hội.” </a:t>
            </a:r>
            <a:endParaRPr lang="en-US" sz="2800" b="1" dirty="0">
              <a:solidFill>
                <a:srgbClr val="0070C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xmlns="" id="{DBA453A7-7D97-479F-BB34-941D4AA98E02}"/>
              </a:ext>
            </a:extLst>
          </p:cNvPr>
          <p:cNvSpPr/>
          <p:nvPr/>
        </p:nvSpPr>
        <p:spPr>
          <a:xfrm>
            <a:off x="2911115" y="5091563"/>
            <a:ext cx="4159548"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accent4"/>
                </a:solidFill>
                <a:latin typeface="AvantGarde" panose="00000400000000000000" pitchFamily="2" charset="0"/>
                <a:ea typeface="AvantGarde" panose="00000400000000000000" pitchFamily="2" charset="0"/>
                <a:cs typeface="AvantGarde" panose="00000400000000000000" pitchFamily="2" charset="0"/>
              </a:rPr>
              <a:t>Đoạn 4: Đoạn còn lại.</a:t>
            </a:r>
            <a:endParaRPr lang="en-US" sz="2800" b="1" dirty="0">
              <a:solidFill>
                <a:schemeClr val="accent4"/>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5269981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5D5232F0-FB42-4A93-ACD6-833958EF1799}"/>
              </a:ext>
            </a:extLst>
          </p:cNvPr>
          <p:cNvSpPr/>
          <p:nvPr/>
        </p:nvSpPr>
        <p:spPr>
          <a:xfrm>
            <a:off x="556260" y="463630"/>
            <a:ext cx="11079480" cy="5386090"/>
          </a:xfrm>
          <a:prstGeom prst="rect">
            <a:avLst/>
          </a:prstGeom>
        </p:spPr>
        <p:txBody>
          <a:bodyPr wrap="square">
            <a:spAutoFit/>
          </a:bodyPr>
          <a:lstStyle/>
          <a:p>
            <a:pPr algn="ctr"/>
            <a:r>
              <a:rPr lang="vi-VN" sz="3600" b="1" dirty="0">
                <a:solidFill>
                  <a:schemeClr val="accent4"/>
                </a:solidFill>
                <a:latin typeface="#9Slide06 SVNBlow Brush" charset="0"/>
              </a:rPr>
              <a:t>HỘI THỔI CƠM THI Ở ĐỒNG VÂN</a:t>
            </a:r>
            <a:endParaRPr lang="vi-VN" sz="3600" dirty="0">
              <a:solidFill>
                <a:schemeClr val="accent4"/>
              </a:solidFill>
              <a:latin typeface="#9Slide06 SVNBlow Brush" charset="0"/>
            </a:endParaRPr>
          </a:p>
          <a:p>
            <a:pPr algn="just"/>
            <a:r>
              <a:rPr lang="vi-VN" sz="2400" dirty="0">
                <a:solidFill>
                  <a:srgbClr val="000000"/>
                </a:solidFill>
                <a:latin typeface="OpenSans"/>
              </a:rPr>
              <a:t>      </a:t>
            </a:r>
            <a:r>
              <a:rPr lang="vi-VN" sz="2800" dirty="0">
                <a:solidFill>
                  <a:srgbClr val="000000"/>
                </a:solidFill>
                <a:ea typeface="AvantGarde" panose="00000400000000000000" pitchFamily="2" charset="0"/>
                <a:cs typeface="AvantGarde" panose="00000400000000000000" pitchFamily="2" charset="0"/>
              </a:rPr>
              <a:t>Hội thổi cơm thi ở làng Đồng Vân bắt nguồn từ các cuộc trẩy quân đánh giặc của người Việt cổ bên bờ sông Đáy xưa.</a:t>
            </a:r>
          </a:p>
          <a:p>
            <a:pPr algn="just"/>
            <a:r>
              <a:rPr lang="vi-VN" sz="2800" dirty="0">
                <a:solidFill>
                  <a:srgbClr val="000000"/>
                </a:solidFill>
                <a:ea typeface="AvantGarde" panose="00000400000000000000" pitchFamily="2" charset="0"/>
                <a:cs typeface="AvantGarde" panose="00000400000000000000" pitchFamily="2" charset="0"/>
              </a:rPr>
              <a:t>    Hội thi bắt đầu bằng việc lấy lửa. Khi tiếng trống hiệu vừa dứt, bốn thanh niên của bốn đội nhanh như sóc, thoăn thoắt leo lên bốn cây chuối bôi mỡ bóng nhẫy để lấy nén hương cắm ở trên ngọn. Có người leo lên, tụt xuống, lại leo lên… Khi mang được nén hương xuống, người dự thi được phát ba que diêm để châm vào hương cho cháy thành ngọn lửa. Trong khi đó, những người trong đội, mỗi người một việc. Người thì ngồi vót những thanh tre già thành những chiếc đũa bông. Người thì nhanh tay giã thóc, giần sàng thành gạo, người thì lấy nước và bắt đầu thổi cơm.</a:t>
            </a:r>
          </a:p>
        </p:txBody>
      </p:sp>
      <p:pic>
        <p:nvPicPr>
          <p:cNvPr id="4" name="Picture 4" descr="Colorful numbers with clouds Container sticker - TenStickers">
            <a:extLst>
              <a:ext uri="{FF2B5EF4-FFF2-40B4-BE49-F238E27FC236}">
                <a16:creationId xmlns:a16="http://schemas.microsoft.com/office/drawing/2014/main" xmlns="" id="{2C268B7A-37B9-42F7-88AE-0FFA567127E0}"/>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488396" y="1008280"/>
            <a:ext cx="578433" cy="5328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olorful numbers with clouds Container sticker - TenStickers">
            <a:extLst>
              <a:ext uri="{FF2B5EF4-FFF2-40B4-BE49-F238E27FC236}">
                <a16:creationId xmlns:a16="http://schemas.microsoft.com/office/drawing/2014/main" xmlns="" id="{CF04F008-759B-4934-9539-2F3F452E3423}"/>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556260" y="1942367"/>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614F6A27-0D27-408E-9E6E-1D240F3F8976}"/>
              </a:ext>
            </a:extLst>
          </p:cNvPr>
          <p:cNvSpPr/>
          <p:nvPr/>
        </p:nvSpPr>
        <p:spPr>
          <a:xfrm>
            <a:off x="5743979" y="5932705"/>
            <a:ext cx="1701107" cy="523220"/>
          </a:xfrm>
          <a:prstGeom prst="rect">
            <a:avLst/>
          </a:prstGeom>
        </p:spPr>
        <p:txBody>
          <a:bodyPr wrap="none">
            <a:spAutoFit/>
          </a:bodyPr>
          <a:lstStyle/>
          <a:p>
            <a:r>
              <a:rPr lang="vi-VN" sz="2800" b="1" dirty="0">
                <a:solidFill>
                  <a:srgbClr val="002060"/>
                </a:solidFill>
                <a:latin typeface="Pattaya" panose="00000500000000000000" pitchFamily="2" charset="-34"/>
                <a:cs typeface="Pattaya" panose="00000500000000000000" pitchFamily="2" charset="-34"/>
              </a:rPr>
              <a:t>Từ khó đọc</a:t>
            </a:r>
            <a:endParaRPr lang="en-US" sz="2800" b="1" dirty="0">
              <a:solidFill>
                <a:srgbClr val="002060"/>
              </a:solidFill>
              <a:latin typeface="Pattaya" panose="00000500000000000000" pitchFamily="2" charset="-34"/>
              <a:cs typeface="Pattaya" panose="00000500000000000000" pitchFamily="2" charset="-34"/>
            </a:endParaRPr>
          </a:p>
        </p:txBody>
      </p:sp>
      <p:sp>
        <p:nvSpPr>
          <p:cNvPr id="9" name="Rectangle 8">
            <a:extLst>
              <a:ext uri="{FF2B5EF4-FFF2-40B4-BE49-F238E27FC236}">
                <a16:creationId xmlns:a16="http://schemas.microsoft.com/office/drawing/2014/main" xmlns="" id="{FCFE2BF0-E743-48B4-9511-A6A4BF9BB96B}"/>
              </a:ext>
            </a:extLst>
          </p:cNvPr>
          <p:cNvSpPr/>
          <p:nvPr/>
        </p:nvSpPr>
        <p:spPr>
          <a:xfrm>
            <a:off x="4795098" y="5993287"/>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C34E7163-3DBF-4102-8F69-A482BCA03D36}"/>
              </a:ext>
            </a:extLst>
          </p:cNvPr>
          <p:cNvSpPr/>
          <p:nvPr/>
        </p:nvSpPr>
        <p:spPr>
          <a:xfrm>
            <a:off x="10068138" y="1054000"/>
            <a:ext cx="1453302"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1B5F07F2-F205-489D-BEFF-C9FA9E933880}"/>
              </a:ext>
            </a:extLst>
          </p:cNvPr>
          <p:cNvSpPr/>
          <p:nvPr/>
        </p:nvSpPr>
        <p:spPr>
          <a:xfrm>
            <a:off x="7035378" y="2330902"/>
            <a:ext cx="1910502"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D9F06A2-597B-4DBB-BF19-15B822271132}"/>
              </a:ext>
            </a:extLst>
          </p:cNvPr>
          <p:cNvSpPr/>
          <p:nvPr/>
        </p:nvSpPr>
        <p:spPr>
          <a:xfrm>
            <a:off x="2884596" y="2755182"/>
            <a:ext cx="1910502"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E622439-1E11-4E84-BE0D-D69E375D4FCA}"/>
              </a:ext>
            </a:extLst>
          </p:cNvPr>
          <p:cNvSpPr/>
          <p:nvPr/>
        </p:nvSpPr>
        <p:spPr>
          <a:xfrm>
            <a:off x="8157636" y="4919262"/>
            <a:ext cx="1595964"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215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5D5232F0-FB42-4A93-ACD6-833958EF1799}"/>
              </a:ext>
            </a:extLst>
          </p:cNvPr>
          <p:cNvSpPr/>
          <p:nvPr/>
        </p:nvSpPr>
        <p:spPr>
          <a:xfrm>
            <a:off x="556260" y="463630"/>
            <a:ext cx="11079480" cy="5816977"/>
          </a:xfrm>
          <a:prstGeom prst="rect">
            <a:avLst/>
          </a:prstGeom>
        </p:spPr>
        <p:txBody>
          <a:bodyPr wrap="square">
            <a:spAutoFit/>
          </a:bodyPr>
          <a:lstStyle/>
          <a:p>
            <a:pPr algn="ctr"/>
            <a:r>
              <a:rPr lang="vi-VN" sz="3600" b="1" dirty="0">
                <a:solidFill>
                  <a:schemeClr val="accent4"/>
                </a:solidFill>
                <a:latin typeface="#9Slide06 SVNBlow Brush" charset="0"/>
              </a:rPr>
              <a:t>HỘI THỔI CƠM THI Ở ĐỒNG VÂN</a:t>
            </a:r>
            <a:endParaRPr lang="vi-VN" sz="3600" dirty="0">
              <a:solidFill>
                <a:schemeClr val="accent4"/>
              </a:solidFill>
              <a:latin typeface="#9Slide06 SVNBlow Brush" charset="0"/>
            </a:endParaRPr>
          </a:p>
          <a:p>
            <a:pPr algn="just"/>
            <a:r>
              <a:rPr lang="vi-VN" sz="2400" dirty="0">
                <a:solidFill>
                  <a:srgbClr val="000000"/>
                </a:solidFill>
                <a:latin typeface="OpenSans"/>
              </a:rPr>
              <a:t>      </a:t>
            </a:r>
            <a:r>
              <a:rPr lang="vi-VN" sz="2800" dirty="0">
                <a:solidFill>
                  <a:srgbClr val="000000"/>
                </a:solidFill>
              </a:rPr>
              <a:t>Mỗi người nấu cơm đều mang một cái cần tre được cắm rất khéo vào dây lưng, uốn cong hình cánh cung từ phía sau ra trước mặt, đầu cần treo cái nồi nho nhỏ. Người nấu cơm tay giữ cần, tay cầm đuốc đung đưa cho ánh lửa bập bùng. Các đội vừa thổi cơm vừa đan xen nhau uốn lượn trên sân đình trong sự cổ vũ nồng nhiệt của người xem hội.</a:t>
            </a:r>
          </a:p>
          <a:p>
            <a:pPr algn="just"/>
            <a:r>
              <a:rPr lang="vi-VN" sz="2800" dirty="0">
                <a:solidFill>
                  <a:srgbClr val="000000"/>
                </a:solidFill>
              </a:rPr>
              <a:t>       Sau độ một giờ rưỡi, các nồi cơm được lần lượt trình trước cửa đình. Mỗi nồi cơm được đánh một số để giữ bí mật. Ban giám khảo chấm theo ba tiêu chuẩn: cơm trắng, dẻo và không có cháy. Cuộc thi nào cũng hồi hộp và việc giật giải đã trở thành niềm tự hào khó có gì sánh nổi đối với dân làng.</a:t>
            </a:r>
          </a:p>
          <a:p>
            <a:pPr algn="r"/>
            <a:r>
              <a:rPr lang="vi-VN" sz="2800" b="1" dirty="0">
                <a:solidFill>
                  <a:srgbClr val="000000"/>
                </a:solidFill>
              </a:rPr>
              <a:t>Theo Minh Nhương</a:t>
            </a:r>
          </a:p>
        </p:txBody>
      </p:sp>
      <p:pic>
        <p:nvPicPr>
          <p:cNvPr id="3" name="Picture 8" descr="Colorful numbers with clouds Container sticker - TenStickers">
            <a:extLst>
              <a:ext uri="{FF2B5EF4-FFF2-40B4-BE49-F238E27FC236}">
                <a16:creationId xmlns:a16="http://schemas.microsoft.com/office/drawing/2014/main" xmlns="" id="{7C95BB8E-098F-4A7F-B730-2798AC432B8C}"/>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556260" y="1008280"/>
            <a:ext cx="602366" cy="5027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Colorful numbers with clouds Container sticker - TenStickers">
            <a:extLst>
              <a:ext uri="{FF2B5EF4-FFF2-40B4-BE49-F238E27FC236}">
                <a16:creationId xmlns:a16="http://schemas.microsoft.com/office/drawing/2014/main" xmlns="" id="{D068E6AC-A965-4142-A599-257230A7AF4F}"/>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826963" y="3474720"/>
            <a:ext cx="535076" cy="7043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CB098B32-2F2A-4FD7-9025-81EA477DED62}"/>
              </a:ext>
            </a:extLst>
          </p:cNvPr>
          <p:cNvSpPr/>
          <p:nvPr/>
        </p:nvSpPr>
        <p:spPr>
          <a:xfrm>
            <a:off x="5340031" y="6018997"/>
            <a:ext cx="1701107" cy="523220"/>
          </a:xfrm>
          <a:prstGeom prst="rect">
            <a:avLst/>
          </a:prstGeom>
        </p:spPr>
        <p:txBody>
          <a:bodyPr wrap="none">
            <a:spAutoFit/>
          </a:bodyPr>
          <a:lstStyle/>
          <a:p>
            <a:r>
              <a:rPr lang="vi-VN" sz="2800" b="1" dirty="0">
                <a:solidFill>
                  <a:srgbClr val="002060"/>
                </a:solidFill>
                <a:latin typeface="Pattaya" panose="00000500000000000000" pitchFamily="2" charset="-34"/>
                <a:cs typeface="Pattaya" panose="00000500000000000000" pitchFamily="2" charset="-34"/>
              </a:rPr>
              <a:t>Từ khó đọc</a:t>
            </a:r>
            <a:endParaRPr lang="en-US" sz="2800" b="1" dirty="0">
              <a:solidFill>
                <a:srgbClr val="002060"/>
              </a:solidFill>
              <a:latin typeface="Pattaya" panose="00000500000000000000" pitchFamily="2" charset="-34"/>
              <a:cs typeface="Pattaya" panose="00000500000000000000" pitchFamily="2" charset="-34"/>
            </a:endParaRPr>
          </a:p>
        </p:txBody>
      </p:sp>
      <p:sp>
        <p:nvSpPr>
          <p:cNvPr id="6" name="Rectangle 5">
            <a:extLst>
              <a:ext uri="{FF2B5EF4-FFF2-40B4-BE49-F238E27FC236}">
                <a16:creationId xmlns:a16="http://schemas.microsoft.com/office/drawing/2014/main" xmlns="" id="{D3B99BFD-D0F4-469A-A409-9B0E43773197}"/>
              </a:ext>
            </a:extLst>
          </p:cNvPr>
          <p:cNvSpPr/>
          <p:nvPr/>
        </p:nvSpPr>
        <p:spPr>
          <a:xfrm>
            <a:off x="4404768" y="6110356"/>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xmlns="" id="{B7D588A2-C79C-4117-83D5-59B6C9A0AB05}"/>
              </a:ext>
            </a:extLst>
          </p:cNvPr>
          <p:cNvSpPr/>
          <p:nvPr/>
        </p:nvSpPr>
        <p:spPr>
          <a:xfrm>
            <a:off x="5355271" y="2343702"/>
            <a:ext cx="1594169"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6E2CE297-B970-4E67-843C-FA4A2CBEBEDA}"/>
              </a:ext>
            </a:extLst>
          </p:cNvPr>
          <p:cNvSpPr/>
          <p:nvPr/>
        </p:nvSpPr>
        <p:spPr>
          <a:xfrm>
            <a:off x="2871559" y="2752742"/>
            <a:ext cx="1594169"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28BDED44-DEFD-48B2-B537-507028F8040F}"/>
              </a:ext>
            </a:extLst>
          </p:cNvPr>
          <p:cNvSpPr/>
          <p:nvPr/>
        </p:nvSpPr>
        <p:spPr>
          <a:xfrm>
            <a:off x="9135199" y="2752742"/>
            <a:ext cx="1746161"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1046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99285660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TotalTime>
  <Words>1116</Words>
  <Application>Microsoft Office PowerPoint</Application>
  <PresentationFormat>Widescreen</PresentationFormat>
  <Paragraphs>131</Paragraphs>
  <Slides>29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AvantGarde</vt:lpstr>
      <vt:lpstr>微软雅黑</vt:lpstr>
      <vt:lpstr>Arial</vt:lpstr>
      <vt:lpstr>#9Slide06 SVNBlow Brush</vt:lpstr>
      <vt:lpstr>Quicksand</vt:lpstr>
      <vt:lpstr>Calibri</vt:lpstr>
      <vt:lpstr>OpenSans</vt:lpstr>
      <vt:lpstr>Pattaya</vt:lpstr>
      <vt:lpstr>字魂189号-星岩乐黑体</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Think</dc:creator>
  <cp:lastModifiedBy>DELL</cp:lastModifiedBy>
  <cp:revision>134</cp:revision>
  <dcterms:created xsi:type="dcterms:W3CDTF">2021-04-23T06:18:56Z</dcterms:created>
  <dcterms:modified xsi:type="dcterms:W3CDTF">2022-02-21T15:36:04Z</dcterms:modified>
</cp:coreProperties>
</file>