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2" r:id="rId2"/>
  </p:sldMasterIdLst>
  <p:sldIdLst>
    <p:sldId id="298" r:id="rId3"/>
    <p:sldId id="313" r:id="rId4"/>
    <p:sldId id="336" r:id="rId5"/>
    <p:sldId id="300" r:id="rId6"/>
    <p:sldId id="318" r:id="rId7"/>
    <p:sldId id="305" r:id="rId8"/>
    <p:sldId id="256" r:id="rId9"/>
    <p:sldId id="304" r:id="rId10"/>
    <p:sldId id="337" r:id="rId11"/>
    <p:sldId id="302" r:id="rId12"/>
    <p:sldId id="306" r:id="rId13"/>
    <p:sldId id="307" r:id="rId14"/>
    <p:sldId id="303" r:id="rId15"/>
    <p:sldId id="308" r:id="rId16"/>
    <p:sldId id="309" r:id="rId17"/>
    <p:sldId id="314" r:id="rId18"/>
    <p:sldId id="311" r:id="rId19"/>
    <p:sldId id="315" r:id="rId20"/>
    <p:sldId id="316" r:id="rId21"/>
    <p:sldId id="317" r:id="rId22"/>
    <p:sldId id="320" r:id="rId23"/>
    <p:sldId id="335" r:id="rId24"/>
    <p:sldId id="324" r:id="rId25"/>
  </p:sldIdLst>
  <p:sldSz cx="12192000" cy="6858000"/>
  <p:notesSz cx="6858000" cy="9144000"/>
  <p:embeddedFontLst>
    <p:embeddedFont>
      <p:font typeface="UTM Alberta Heavy" panose="02040603050506020204" pitchFamily="18" charset="0"/>
      <p:regular r:id="rId26"/>
    </p:embeddedFont>
    <p:embeddedFont>
      <p:font typeface="#9Slide07 HoneyCream" panose="020B0604020202020204" charset="0"/>
      <p:regular r:id="rId27"/>
    </p:embeddedFont>
    <p:embeddedFont>
      <p:font typeface="UTM Netmuc KT" panose="02040603050506020204" pitchFamily="18" charset="0"/>
      <p:regular r:id="rId28"/>
    </p:embeddedFont>
    <p:embeddedFont>
      <p:font typeface="Yu Gothic Light" panose="020B0300000000000000" pitchFamily="34" charset="-128"/>
      <p:regular r:id="rId29"/>
    </p:embeddedFont>
    <p:embeddedFont>
      <p:font typeface="UTM Seagull" panose="02040603050506020204" pitchFamily="18" charset="0"/>
      <p:bold r:id="rId30"/>
      <p:boldItalic r:id="rId31"/>
    </p:embeddedFont>
    <p:embeddedFont>
      <p:font typeface="UTM Androgyne" panose="02040603050506020204" pitchFamily="18" charset="0"/>
      <p:regular r:id="rId32"/>
    </p:embeddedFont>
    <p:embeddedFont>
      <p:font typeface="UTM Futura Extra" panose="02040603050506020204" pitchFamily="18" charset="0"/>
      <p:bold r:id="rId33"/>
    </p:embeddedFont>
    <p:embeddedFont>
      <p:font typeface="UTM American Sans" panose="02040603050506020204" pitchFamily="18" charset="0"/>
      <p:regular r:id="rId34"/>
    </p:embeddedFont>
    <p:embeddedFont>
      <p:font typeface="Calibri Light" panose="020F0302020204030204" pitchFamily="34" charset="0"/>
      <p:regular r:id="rId35"/>
      <p:italic r:id="rId36"/>
    </p:embeddedFont>
    <p:embeddedFont>
      <p:font typeface="UTM Showcard" panose="02040603050506020204" pitchFamily="18" charset="0"/>
      <p:regular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Cambria Math" panose="02040503050406030204" pitchFamily="18" charset="0"/>
      <p:regular r:id="rId42"/>
    </p:embeddedFont>
    <p:embeddedFont>
      <p:font typeface="#9Slide03 Arima Madurai Black" panose="020B0604020202020204" charset="0"/>
      <p:bold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2549"/>
    <a:srgbClr val="CC66F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38" y="49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font" Target="fonts/font1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48A2A-C081-4C20-B160-0DBC419278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13D38-F313-4331-A1F2-2005EBC34F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11C64-5E93-4851-9BF5-71ABA2EE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1DABE-6EF4-4A60-9BDB-46023C9E6EDC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1CEEF-D3FF-4320-B0EE-B7AADD776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D24C36-DF94-460A-9FF8-824684071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4F1-2BED-4490-815F-CBCBB5E4B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764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2413F-110B-4505-97B5-E0308A809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09763D-F9F5-4F8E-BCB9-2CC91ABC87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D9D1A9-F7E3-4736-8696-286EABE02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1DABE-6EF4-4A60-9BDB-46023C9E6EDC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5DE06-E2F4-4046-80B7-537F8309C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911EC2-028F-4E0B-B128-155C52620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4F1-2BED-4490-815F-CBCBB5E4B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975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4C77DA-6295-45C1-902E-7117C6F529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C198C0-2652-4737-907D-21EDECB798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9AE8B-C0E4-44CB-A56C-90EC31EB9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1DABE-6EF4-4A60-9BDB-46023C9E6EDC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4BC954-AE7A-4F6D-9214-E90DACCB1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0770C8-ABCA-4BEB-A64E-08B3D5962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4F1-2BED-4490-815F-CBCBB5E4B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79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4594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65707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1CEBC1-3A73-4315-A4BE-C69A6D2FEF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56F5F68-D522-4BF6-A986-7CAB433CCE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48B022D-95BF-4673-8F38-F35CED7C9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E48561-6F99-411B-BF21-5175E2B0618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2022/3/4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9B39BC9-A304-4449-820A-278315315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7CA247-1264-4D01-8978-476BD808A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C20B5C-6BF8-4786-95F4-791A87CCADD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474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A31FF0-F1CF-476C-9F81-4A4F60AF1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D9F6467-3E18-4404-B06C-50C2C0699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568887C-DB17-4180-AD8C-2F7A4B75C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E48561-6F99-411B-BF21-5175E2B0618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2022/3/4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4AFC9C5-5355-44EF-A50E-0028AC545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EBF9BA4-7BD7-47F8-83C7-93A299DDF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C20B5C-6BF8-4786-95F4-791A87CCADD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969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3AD58E-93D0-470D-B3CA-E1E45E90D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2F740E2-433C-4B4F-8E7A-90978F215C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3BC0B9E-DF3A-4412-84DA-ED1478E8E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E48561-6F99-411B-BF21-5175E2B0618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2022/3/4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685BC12-7C17-47FD-B85B-CF5F5F7F4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346CD6-1748-4DA1-B1CE-7E2ECEBC6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C20B5C-6BF8-4786-95F4-791A87CCADD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537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DDAD3C-FD3E-4B78-8B53-DAF08C14D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54D37D5-0F8C-475F-9CAE-9893DB599C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2EAD17B-468D-4E5F-8C43-623450FD43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33682F0-6E72-43CD-B204-C07171CAB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E48561-6F99-411B-BF21-5175E2B0618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2022/3/4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6DF98BF-C7CD-4D27-B62F-9FB8239C6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F3CFF30-8C08-4B0F-B080-208510DE3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C20B5C-6BF8-4786-95F4-791A87CCADD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31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DDEF7F-32D3-4943-ABB3-A3F334121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74E0824-1507-43EB-A8D9-CF20749E0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1B12E97-EDA6-49BD-A2D8-ED29FB1E2C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EB3BDE9-72FF-4FF6-8D0E-B429DD34D3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C7B89A5-10DD-426E-8625-B2A13E8D65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D35187D-FD87-48E4-A4E3-2FFA50ADE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E48561-6F99-411B-BF21-5175E2B0618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2022/3/4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84AFB86-2EFF-46DF-984F-B80AF2987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86914BC-814C-4A0F-BF82-9D81522FB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C20B5C-6BF8-4786-95F4-791A87CCADD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102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8B41BF-5A95-4149-B996-D773A20F4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4876C26-5951-4572-95AE-FC68D7129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E48561-6F99-411B-BF21-5175E2B0618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2022/3/4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E5BBB4E-40EF-42EE-AE0E-94F18B117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0F11B66-E92B-4512-AC30-104DB9CF4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C20B5C-6BF8-4786-95F4-791A87CCADD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452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4BE09-027C-4161-9C49-4703A3F22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48C7B-8C05-4805-841D-8F24FCB25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85B165-60E2-452C-BAC1-15578A86D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1DABE-6EF4-4A60-9BDB-46023C9E6EDC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B35C38-9C24-4153-8A83-4B29E85CE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D98E0E-C2E3-445D-AF47-E156F827A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4F1-2BED-4490-815F-CBCBB5E4B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9794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DCBC602-D6D2-41EE-9D1B-CDB4C4F75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E48561-6F99-411B-BF21-5175E2B0618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2022/3/4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BF858F9-84EB-421C-BC73-CBCA62FBD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32547D3-3A49-418D-B41A-8C7CC3D5D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C20B5C-6BF8-4786-95F4-791A87CCADD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77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71DEC4-111C-4378-B1E0-A6413B420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A8B7A1-3DD3-4C88-B847-A2DA5BCFD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2FF1518-EB0F-42F8-A04E-5688B8CB8F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9923E56-85BD-4F08-AF59-715549B69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E48561-6F99-411B-BF21-5175E2B0618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2022/3/4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CAD75BC-4C20-486C-9907-DD22AECE1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7A4D148-F536-4323-8CED-A281145FA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C20B5C-6BF8-4786-95F4-791A87CCADD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3691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21E5E0-F936-440E-AC84-AA71B4C38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C05369F-9921-4409-96E1-A1C8CCAF36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1E6F79E-9C68-45C6-BEEB-83E030DA44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1410CA4-68C9-4067-BCF4-B0FF8A353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E48561-6F99-411B-BF21-5175E2B0618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2022/3/4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576913E-07B7-4250-BD28-9DA5126D8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DE5A8E6-5720-446E-84C1-4C80A6392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C20B5C-6BF8-4786-95F4-791A87CCADD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2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43187B-E510-4C6A-B32D-97FB006C3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386DE42-5A2D-44CF-A3AE-70E987E703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93DE87-164C-4656-A5F9-2B001BAB7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E48561-6F99-411B-BF21-5175E2B0618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2022/3/4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5FE468D-5F9A-41A6-859F-1696A47E5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929840-4974-4DB8-BFC6-103289EB2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C20B5C-6BF8-4786-95F4-791A87CCADD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65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D6B7E98-729A-456D-A387-ABA90C2CE3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2E20ABF-DB81-47C0-BFD0-A0B40E08F5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A6EFA5D-658C-4445-BF28-FE335983C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E48561-6F99-411B-BF21-5175E2B0618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2022/3/4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206049-7557-4619-8DC6-D07F9CC8E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8EDDE0-5DDA-4C50-9410-75FC69B41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C20B5C-6BF8-4786-95F4-791A87CCADD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38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919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C6B3A-C380-40D6-9BB9-89457AE3E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3692AC-22D8-4288-9C66-EDB8A44EB7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1268B-E15F-44F5-A970-493A0F6EA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1DABE-6EF4-4A60-9BDB-46023C9E6EDC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B678AC-B0F7-4F65-BF96-57E941D91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C809C2-DA95-4458-883F-6D5178544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4F1-2BED-4490-815F-CBCBB5E4B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88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052A5-1857-4177-813D-FCAAF74C5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D2305-CB48-4833-B6E4-905A908E65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DF8723-D796-44B4-8574-E8E530D14B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AE74A5-23B9-438A-805D-A72984A38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1DABE-6EF4-4A60-9BDB-46023C9E6EDC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C14B2C-48E3-4DC7-9B05-B17A1097D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9CA6E0-917B-4A87-A0FE-DA1B352A3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4F1-2BED-4490-815F-CBCBB5E4B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048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8C162-0FE4-4FEB-B9F2-BF6C218B0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202A4-8B87-4BA1-988C-F44591FE1C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9CABE5-CD25-41BE-89B0-366D66C585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D9B9D6-F7A0-4B98-A25F-88DF954B59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B9A435-FF1C-445C-A269-E0239651DC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4606A4-7631-482A-A143-0A288D489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1DABE-6EF4-4A60-9BDB-46023C9E6EDC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4FD3FE-78D2-45AE-BAA8-CBDF4E13C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58C102-742B-4A32-812D-0333329E8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4F1-2BED-4490-815F-CBCBB5E4B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217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B8153-A4EA-44E0-9BB9-BEB219076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AE24E4-7A99-4512-BEC2-6D5154986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1DABE-6EF4-4A60-9BDB-46023C9E6EDC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C88156-8C52-4B1A-97C7-B40E207EB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E32FA2-C245-4698-9506-15D8AEEC3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4F1-2BED-4490-815F-CBCBB5E4B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699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F820A9-3C63-4F14-9912-DF483E296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1DABE-6EF4-4A60-9BDB-46023C9E6EDC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DE4A3-1DC6-403E-A411-1C5713B83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C6D512-9793-4FA8-8429-45B92C94D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4F1-2BED-4490-815F-CBCBB5E4B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280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FA6B7-0CC4-42E6-8208-EE802B51F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C75C4-3923-4B26-B113-B2708F269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336B68-72FB-428B-BBA0-E1F3EA390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078ED9-D41D-4E49-8A83-927A651ED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1DABE-6EF4-4A60-9BDB-46023C9E6EDC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06CC9A-92A1-4003-A06E-4FE7680DB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2F9BEE-2A18-46C4-BBA1-F6672D838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4F1-2BED-4490-815F-CBCBB5E4B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37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E4DA4-F0A4-47D4-A3E7-C2CA9AE74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6425FD-904A-4496-93DE-2F4FC95C74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A16118-AA2C-4C7F-8686-0D775BE7D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31501A-1199-4ABE-8DBB-DD598A63C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1DABE-6EF4-4A60-9BDB-46023C9E6EDC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41EF10-EE0A-40BE-AD30-A7B42DB14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1749AF-2474-4589-BBB7-9187386B4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4F1-2BED-4490-815F-CBCBB5E4B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733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088D2F-D8DA-4125-AFB0-A7E26D580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F18608-2886-4C38-8ACC-19827D5F2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92CDB-B059-4C3A-80C7-CC91BFCBB0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1DABE-6EF4-4A60-9BDB-46023C9E6EDC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72C97-18AB-42D3-94E3-CE8DDABCD5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923541-0EC4-4507-A649-7608019D52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704F1-2BED-4490-815F-CBCBB5E4BC7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87A76E-2408-4F09-8CCE-E55B6ECBE5F1}"/>
              </a:ext>
            </a:extLst>
          </p:cNvPr>
          <p:cNvSpPr/>
          <p:nvPr userDrawn="1"/>
        </p:nvSpPr>
        <p:spPr>
          <a:xfrm>
            <a:off x="11630628" y="6550223"/>
            <a:ext cx="5613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0" dirty="0">
                <a:solidFill>
                  <a:schemeClr val="accent2">
                    <a:lumMod val="20000"/>
                    <a:lumOff val="80000"/>
                  </a:schemeClr>
                </a:solidFill>
                <a:latin typeface="UTM Seagull" panose="02040603050506020204" pitchFamily="18" charset="0"/>
              </a:rPr>
              <a:t>MNT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061640-8EF8-473F-BFFA-94900F9C8C7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48456" y="2380343"/>
            <a:ext cx="4029456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5C94D5-D409-4796-BBF0-3D13AC207CD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-5711371"/>
            <a:ext cx="402945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E8618DD-4347-48EE-BFCA-F615C545E189}"/>
              </a:ext>
            </a:extLst>
          </p:cNvPr>
          <p:cNvSpPr/>
          <p:nvPr userDrawn="1"/>
        </p:nvSpPr>
        <p:spPr>
          <a:xfrm>
            <a:off x="2680494" y="6900862"/>
            <a:ext cx="6096000" cy="192360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Nhóm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chia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sẻ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tài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liệu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-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Qùa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tặng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Măng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Non –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Tài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liệu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Tiểu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Page: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Măng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Non –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Tài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liệu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Tiểu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0" i="0" u="sng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- </a:t>
            </a:r>
            <a:r>
              <a:rPr kumimoji="0" lang="en-US" sz="1800" b="0" i="0" u="sng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0984848929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F9D0F00-1D24-446E-8E23-27FEA2B7253E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-912719" y="5846891"/>
            <a:ext cx="2058990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28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1613146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36B3A2D-B82A-4E33-BCA1-25B09D901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3544506-FAF7-486E-B643-F49BBE0BFD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9FA99A-2B75-4B9F-A513-D5D8661ED9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E48561-6F99-411B-BF21-5175E2B0618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2022/3/4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C068C2-8B98-4AC2-9213-FB997B5201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95539E6-5D67-49A3-B1EA-3A50E4E93E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C20B5C-6BF8-4786-95F4-791A87CCADD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107号-萌趣欢乐体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375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stationary, envelope&#10;&#10;Description automatically generated">
            <a:extLst>
              <a:ext uri="{FF2B5EF4-FFF2-40B4-BE49-F238E27FC236}">
                <a16:creationId xmlns:a16="http://schemas.microsoft.com/office/drawing/2014/main" id="{2463433A-0B0C-4276-82EF-1A32DB3BB8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" t="8746" r="-540"/>
          <a:stretch/>
        </p:blipFill>
        <p:spPr>
          <a:xfrm>
            <a:off x="-1289879" y="-62300"/>
            <a:ext cx="13554765" cy="6920300"/>
          </a:xfrm>
          <a:prstGeom prst="rect">
            <a:avLst/>
          </a:prstGeom>
        </p:spPr>
      </p:pic>
      <p:pic>
        <p:nvPicPr>
          <p:cNvPr id="11" name="Content Placeholder 4" descr="A picture containing text, stationary, envelope&#10;&#10;Description automatically generated">
            <a:extLst>
              <a:ext uri="{FF2B5EF4-FFF2-40B4-BE49-F238E27FC236}">
                <a16:creationId xmlns:a16="http://schemas.microsoft.com/office/drawing/2014/main" id="{D380EF0C-FF5F-42AB-9A2C-CD7B3B25C8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857" y="0"/>
            <a:ext cx="12192001" cy="6920300"/>
          </a:xfr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2EB3D52-A421-492C-B8C6-0FAE8457A01C}"/>
              </a:ext>
            </a:extLst>
          </p:cNvPr>
          <p:cNvGrpSpPr/>
          <p:nvPr/>
        </p:nvGrpSpPr>
        <p:grpSpPr>
          <a:xfrm>
            <a:off x="557848" y="1155060"/>
            <a:ext cx="9050582" cy="4096314"/>
            <a:chOff x="1899755" y="2721133"/>
            <a:chExt cx="6111578" cy="409631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2F5228A-FF4E-4F7C-9E5C-C241D36F8ECF}"/>
                </a:ext>
              </a:extLst>
            </p:cNvPr>
            <p:cNvSpPr txBox="1"/>
            <p:nvPr/>
          </p:nvSpPr>
          <p:spPr>
            <a:xfrm>
              <a:off x="2218509" y="2721133"/>
              <a:ext cx="5792824" cy="40963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1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11500" b="1" i="1" dirty="0">
                  <a:ln w="1905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glow rad="139700">
                      <a:schemeClr val="bg1">
                        <a:alpha val="40000"/>
                      </a:schemeClr>
                    </a:glow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Futura Extra" panose="0204060305050602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LUYỆN 					TẬP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6E74730-04C1-4C08-8BD5-C869EE0B23CB}"/>
                </a:ext>
              </a:extLst>
            </p:cNvPr>
            <p:cNvSpPr txBox="1"/>
            <p:nvPr/>
          </p:nvSpPr>
          <p:spPr>
            <a:xfrm>
              <a:off x="1899755" y="2721133"/>
              <a:ext cx="6004042" cy="40963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1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11500" b="1" i="1" dirty="0">
                  <a:solidFill>
                    <a:srgbClr val="B958DD"/>
                  </a:solidFill>
                  <a:effectLst>
                    <a:glow rad="12700">
                      <a:schemeClr val="bg1">
                        <a:alpha val="98000"/>
                      </a:schemeClr>
                    </a:glow>
                  </a:effectLst>
                  <a:latin typeface="UTM Futura Extra" panose="0204060305050602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1500" b="1" i="1" dirty="0">
                  <a:solidFill>
                    <a:srgbClr val="FBBA38"/>
                  </a:solidFill>
                  <a:effectLst>
                    <a:glow rad="12700">
                      <a:schemeClr val="bg1">
                        <a:alpha val="98000"/>
                      </a:schemeClr>
                    </a:glow>
                  </a:effectLst>
                  <a:latin typeface="UTM Futura Extra" panose="0204060305050602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sz="11500" b="1" i="1" dirty="0">
                  <a:solidFill>
                    <a:srgbClr val="F24C4C"/>
                  </a:solidFill>
                  <a:effectLst>
                    <a:glow rad="12700">
                      <a:schemeClr val="bg1">
                        <a:alpha val="98000"/>
                      </a:schemeClr>
                    </a:glow>
                  </a:effectLst>
                  <a:latin typeface="UTM Futura Extra" panose="0204060305050602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						</a:t>
              </a:r>
              <a:r>
                <a:rPr lang="en-US" sz="11500" b="1" i="1" dirty="0">
                  <a:solidFill>
                    <a:srgbClr val="526DDF"/>
                  </a:solidFill>
                  <a:effectLst>
                    <a:glow rad="12700">
                      <a:schemeClr val="bg1">
                        <a:alpha val="98000"/>
                      </a:schemeClr>
                    </a:glow>
                  </a:effectLst>
                  <a:latin typeface="UTM Futura Extra" panose="0204060305050602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TẬP </a:t>
              </a:r>
              <a:endParaRPr lang="en-US" sz="11500" b="1" i="1" dirty="0">
                <a:solidFill>
                  <a:srgbClr val="99AF46"/>
                </a:solidFill>
                <a:effectLst>
                  <a:glow rad="12700">
                    <a:schemeClr val="bg1">
                      <a:alpha val="98000"/>
                    </a:schemeClr>
                  </a:glow>
                </a:effectLst>
                <a:latin typeface="UTM Futura Extra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7" name="Picture 16" descr="Chart, bubble chart&#10;&#10;Description automatically generated">
            <a:extLst>
              <a:ext uri="{FF2B5EF4-FFF2-40B4-BE49-F238E27FC236}">
                <a16:creationId xmlns:a16="http://schemas.microsoft.com/office/drawing/2014/main" id="{738F6769-12EA-4296-9F5D-F1E6BD29CF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3832" b="96322" l="9903" r="46807">
                        <a14:foregroundMark x1="14915" y1="85408" x2="9943" y2="90542"/>
                        <a14:foregroundMark x1="9943" y1="90542" x2="11601" y2="93048"/>
                        <a14:foregroundMark x1="43816" y1="85085" x2="46807" y2="92603"/>
                        <a14:foregroundMark x1="46807" y1="92603" x2="43048" y2="930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54" t="82286" r="51397" b="2097"/>
          <a:stretch/>
        </p:blipFill>
        <p:spPr>
          <a:xfrm>
            <a:off x="6096000" y="-107346"/>
            <a:ext cx="3890476" cy="158735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88008E5-31E4-4298-B103-73A4D84ADAE8}"/>
              </a:ext>
            </a:extLst>
          </p:cNvPr>
          <p:cNvSpPr txBox="1"/>
          <p:nvPr/>
        </p:nvSpPr>
        <p:spPr>
          <a:xfrm>
            <a:off x="3082248" y="5984976"/>
            <a:ext cx="38425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BBA38"/>
                </a:solidFill>
                <a:latin typeface="UTM Netmuc KT" panose="02040603050506020204" pitchFamily="18" charset="0"/>
              </a:rPr>
              <a:t>Trang 143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1D2416-9D7C-4E46-AA3B-A70CDEDB863D}"/>
              </a:ext>
            </a:extLst>
          </p:cNvPr>
          <p:cNvSpPr txBox="1"/>
          <p:nvPr/>
        </p:nvSpPr>
        <p:spPr>
          <a:xfrm>
            <a:off x="6771238" y="165138"/>
            <a:ext cx="34212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526DD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TM Netmuc KT" panose="02040603050506020204" pitchFamily="18" charset="0"/>
              </a:rPr>
              <a:t>TOÁN 4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43C23B5-1CA2-4026-A9A0-892C8A3D0C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450" y="2674503"/>
            <a:ext cx="2414062" cy="319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04905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5AFD2637-0342-4858-90C9-A292E88513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sp>
        <p:nvSpPr>
          <p:cNvPr id="13" name="Rounded Rectangle 1">
            <a:extLst>
              <a:ext uri="{FF2B5EF4-FFF2-40B4-BE49-F238E27FC236}">
                <a16:creationId xmlns:a16="http://schemas.microsoft.com/office/drawing/2014/main" id="{01A37C18-1A7F-470C-8BD9-9050118948D2}"/>
              </a:ext>
            </a:extLst>
          </p:cNvPr>
          <p:cNvSpPr/>
          <p:nvPr/>
        </p:nvSpPr>
        <p:spPr>
          <a:xfrm>
            <a:off x="545275" y="406728"/>
            <a:ext cx="10905507" cy="6044542"/>
          </a:xfrm>
          <a:prstGeom prst="roundRect">
            <a:avLst>
              <a:gd name="adj" fmla="val 8946"/>
            </a:avLst>
          </a:prstGeom>
          <a:solidFill>
            <a:schemeClr val="bg1">
              <a:alpha val="83000"/>
            </a:schemeClr>
          </a:solidFill>
          <a:ln w="57150">
            <a:solidFill>
              <a:srgbClr val="CC66FF"/>
            </a:solidFill>
            <a:prstDash val="dash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43B3A4-1AC4-4AC5-B0B0-B0B1260BF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202" y="2628236"/>
            <a:ext cx="1070696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alt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alt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alt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chéo</a:t>
            </a:r>
            <a:r>
              <a:rPr lang="en-US" alt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là: </a:t>
            </a:r>
            <a:r>
              <a:rPr lang="en-US" alt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30cm, 7dm.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968872-34E5-4F0D-94DC-3D1D937D9104}"/>
              </a:ext>
            </a:extLst>
          </p:cNvPr>
          <p:cNvSpPr txBox="1"/>
          <p:nvPr/>
        </p:nvSpPr>
        <p:spPr>
          <a:xfrm>
            <a:off x="933202" y="832622"/>
            <a:ext cx="1012965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en-US" sz="4400" dirty="0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Bài 1: </a:t>
            </a:r>
            <a:r>
              <a:rPr lang="en-US" sz="4400" dirty="0" err="1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Tính</a:t>
            </a:r>
            <a:r>
              <a:rPr lang="en-US" sz="4400" dirty="0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diện</a:t>
            </a:r>
            <a:r>
              <a:rPr lang="en-US" sz="4400" dirty="0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tích</a:t>
            </a:r>
            <a:r>
              <a:rPr lang="en-US" sz="4400" dirty="0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hình</a:t>
            </a:r>
            <a:r>
              <a:rPr lang="en-US" sz="4400" dirty="0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thoi</a:t>
            </a:r>
            <a:r>
              <a:rPr lang="en-US" sz="4400" dirty="0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 , </a:t>
            </a:r>
            <a:r>
              <a:rPr lang="en-US" sz="4400" dirty="0" err="1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biết</a:t>
            </a:r>
            <a:r>
              <a:rPr lang="en-US" sz="4400" dirty="0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:</a:t>
            </a:r>
          </a:p>
          <a:p>
            <a:pPr>
              <a:buFontTx/>
              <a:buNone/>
              <a:defRPr/>
            </a:pPr>
            <a:endParaRPr lang="en-US" sz="4400" b="1" dirty="0">
              <a:solidFill>
                <a:srgbClr val="C42549"/>
              </a:solidFill>
              <a:latin typeface="UTM Alberta Heavy" panose="02040603050506020204" pitchFamily="18" charset="0"/>
              <a:ea typeface="Yu Gothic Light" panose="020B0300000000000000" pitchFamily="34" charset="-128"/>
              <a:cs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181F7C-754F-43B4-9DBF-51FF5DEB9C30}"/>
              </a:ext>
            </a:extLst>
          </p:cNvPr>
          <p:cNvSpPr txBox="1"/>
          <p:nvPr/>
        </p:nvSpPr>
        <p:spPr>
          <a:xfrm>
            <a:off x="865909" y="1730429"/>
            <a:ext cx="109179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chéo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là: 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19cm, 12cm.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3ECCF2-D71F-483E-91B1-51776D7D1509}"/>
              </a:ext>
            </a:extLst>
          </p:cNvPr>
          <p:cNvSpPr txBox="1"/>
          <p:nvPr/>
        </p:nvSpPr>
        <p:spPr>
          <a:xfrm>
            <a:off x="694459" y="3770994"/>
            <a:ext cx="1026423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 err="1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Diện</a:t>
            </a:r>
            <a:r>
              <a:rPr lang="en-US" sz="5400" dirty="0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tích</a:t>
            </a:r>
            <a:r>
              <a:rPr lang="en-US" sz="5400" dirty="0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hình</a:t>
            </a:r>
            <a:r>
              <a:rPr lang="en-US" sz="5400" dirty="0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thoi</a:t>
            </a:r>
            <a:r>
              <a:rPr lang="en-US" sz="5400" dirty="0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bằng</a:t>
            </a:r>
            <a:r>
              <a:rPr lang="en-US" sz="5400" dirty="0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5400" b="1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tích</a:t>
            </a:r>
            <a:r>
              <a:rPr lang="en-US" sz="5400" b="1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độ</a:t>
            </a:r>
            <a:r>
              <a:rPr lang="en-US" sz="5400" b="1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dài</a:t>
            </a:r>
            <a:r>
              <a:rPr lang="en-US" sz="5400" b="1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2 </a:t>
            </a:r>
            <a:r>
              <a:rPr lang="en-US" sz="5400" b="1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đường</a:t>
            </a:r>
            <a:r>
              <a:rPr lang="en-US" sz="5400" b="1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chéo</a:t>
            </a:r>
            <a:r>
              <a:rPr lang="en-US" sz="5400" b="1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chia 2</a:t>
            </a:r>
            <a:r>
              <a:rPr lang="en-US" sz="5400" dirty="0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57640665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5AFD2637-0342-4858-90C9-A292E88513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sp>
        <p:nvSpPr>
          <p:cNvPr id="13" name="Rounded Rectangle 1">
            <a:extLst>
              <a:ext uri="{FF2B5EF4-FFF2-40B4-BE49-F238E27FC236}">
                <a16:creationId xmlns:a16="http://schemas.microsoft.com/office/drawing/2014/main" id="{01A37C18-1A7F-470C-8BD9-9050118948D2}"/>
              </a:ext>
            </a:extLst>
          </p:cNvPr>
          <p:cNvSpPr/>
          <p:nvPr/>
        </p:nvSpPr>
        <p:spPr>
          <a:xfrm>
            <a:off x="545275" y="406728"/>
            <a:ext cx="10905507" cy="6044542"/>
          </a:xfrm>
          <a:prstGeom prst="round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968872-34E5-4F0D-94DC-3D1D937D9104}"/>
              </a:ext>
            </a:extLst>
          </p:cNvPr>
          <p:cNvSpPr txBox="1"/>
          <p:nvPr/>
        </p:nvSpPr>
        <p:spPr>
          <a:xfrm>
            <a:off x="1179615" y="760580"/>
            <a:ext cx="1012965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en-US" sz="4400" dirty="0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Bài 1: </a:t>
            </a:r>
            <a:r>
              <a:rPr lang="en-US" sz="4400" dirty="0" err="1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Tính</a:t>
            </a:r>
            <a:r>
              <a:rPr lang="en-US" sz="4400" dirty="0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diện</a:t>
            </a:r>
            <a:r>
              <a:rPr lang="en-US" sz="4400" dirty="0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tích</a:t>
            </a:r>
            <a:r>
              <a:rPr lang="en-US" sz="4400" dirty="0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hình</a:t>
            </a:r>
            <a:r>
              <a:rPr lang="en-US" sz="4400" dirty="0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thoi</a:t>
            </a:r>
            <a:r>
              <a:rPr lang="en-US" sz="4400" dirty="0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 , </a:t>
            </a:r>
            <a:r>
              <a:rPr lang="en-US" sz="4400" dirty="0" err="1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biết</a:t>
            </a:r>
            <a:r>
              <a:rPr lang="en-US" sz="4400" dirty="0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:</a:t>
            </a:r>
          </a:p>
          <a:p>
            <a:pPr>
              <a:buFontTx/>
              <a:buNone/>
              <a:defRPr/>
            </a:pPr>
            <a:endParaRPr lang="en-US" sz="4400" b="1" dirty="0">
              <a:solidFill>
                <a:srgbClr val="FF0000"/>
              </a:solidFill>
              <a:latin typeface="UTM Alberta Heavy" panose="02040603050506020204" pitchFamily="18" charset="0"/>
              <a:ea typeface="Yu Gothic Light" panose="020B0300000000000000" pitchFamily="34" charset="-128"/>
              <a:cs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181F7C-754F-43B4-9DBF-51FF5DEB9C30}"/>
              </a:ext>
            </a:extLst>
          </p:cNvPr>
          <p:cNvSpPr txBox="1"/>
          <p:nvPr/>
        </p:nvSpPr>
        <p:spPr>
          <a:xfrm>
            <a:off x="1079294" y="1606428"/>
            <a:ext cx="10371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chéo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là: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19cm, 12cm.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036DE9-8C48-4007-9C5D-DDB7900675DC}"/>
              </a:ext>
            </a:extLst>
          </p:cNvPr>
          <p:cNvSpPr txBox="1"/>
          <p:nvPr/>
        </p:nvSpPr>
        <p:spPr>
          <a:xfrm>
            <a:off x="2471199" y="2829121"/>
            <a:ext cx="1037148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thoi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là : 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(19 x 12) : 2 = 114 (cm</a:t>
            </a:r>
            <a:r>
              <a:rPr lang="en-US" sz="40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4000" b="1" i="1" u="sng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000" b="1" i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u="sng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i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114 cm</a:t>
            </a:r>
            <a:r>
              <a:rPr lang="en-US" sz="4000" b="1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422899BD-E8AE-4ADC-AFBA-564721711D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118" y="2560982"/>
            <a:ext cx="4762500" cy="4762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DF7D48-D63C-408C-8808-9BD126A03A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4878" y="1724932"/>
            <a:ext cx="9027646" cy="569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7316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5AFD2637-0342-4858-90C9-A292E88513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sp>
        <p:nvSpPr>
          <p:cNvPr id="13" name="Rounded Rectangle 1">
            <a:extLst>
              <a:ext uri="{FF2B5EF4-FFF2-40B4-BE49-F238E27FC236}">
                <a16:creationId xmlns:a16="http://schemas.microsoft.com/office/drawing/2014/main" id="{01A37C18-1A7F-470C-8BD9-9050118948D2}"/>
              </a:ext>
            </a:extLst>
          </p:cNvPr>
          <p:cNvSpPr/>
          <p:nvPr/>
        </p:nvSpPr>
        <p:spPr>
          <a:xfrm>
            <a:off x="557151" y="406728"/>
            <a:ext cx="10905507" cy="6044542"/>
          </a:xfrm>
          <a:prstGeom prst="roundRect">
            <a:avLst>
              <a:gd name="adj" fmla="val 9103"/>
            </a:avLst>
          </a:prstGeom>
          <a:solidFill>
            <a:schemeClr val="bg1">
              <a:alpha val="83000"/>
            </a:schemeClr>
          </a:solidFill>
          <a:ln w="57150">
            <a:solidFill>
              <a:srgbClr val="CC66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300000"/>
              </a:lnSpc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968872-34E5-4F0D-94DC-3D1D937D9104}"/>
              </a:ext>
            </a:extLst>
          </p:cNvPr>
          <p:cNvSpPr txBox="1"/>
          <p:nvPr/>
        </p:nvSpPr>
        <p:spPr>
          <a:xfrm>
            <a:off x="1179615" y="760580"/>
            <a:ext cx="1012965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en-US" sz="4400" dirty="0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Bài 1: </a:t>
            </a:r>
            <a:r>
              <a:rPr lang="en-US" sz="4400" dirty="0" err="1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Tính</a:t>
            </a:r>
            <a:r>
              <a:rPr lang="en-US" sz="4400" dirty="0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diện</a:t>
            </a:r>
            <a:r>
              <a:rPr lang="en-US" sz="4400" dirty="0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tích</a:t>
            </a:r>
            <a:r>
              <a:rPr lang="en-US" sz="4400" dirty="0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hình</a:t>
            </a:r>
            <a:r>
              <a:rPr lang="en-US" sz="4400" dirty="0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thoi</a:t>
            </a:r>
            <a:r>
              <a:rPr lang="en-US" sz="4400" dirty="0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 , </a:t>
            </a:r>
            <a:r>
              <a:rPr lang="en-US" sz="4400" dirty="0" err="1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biết</a:t>
            </a:r>
            <a:r>
              <a:rPr lang="en-US" sz="4400" dirty="0">
                <a:solidFill>
                  <a:srgbClr val="C42549"/>
                </a:solidFill>
                <a:latin typeface="UTM Alberta Heavy" panose="02040603050506020204" pitchFamily="18" charset="0"/>
                <a:ea typeface="Yu Gothic Light" panose="020B0300000000000000" pitchFamily="34" charset="-128"/>
                <a:cs typeface="Times New Roman" pitchFamily="18" charset="0"/>
              </a:rPr>
              <a:t>:</a:t>
            </a:r>
          </a:p>
          <a:p>
            <a:pPr>
              <a:buFontTx/>
              <a:buNone/>
              <a:defRPr/>
            </a:pPr>
            <a:endParaRPr lang="en-US" sz="4400" b="1" dirty="0">
              <a:solidFill>
                <a:srgbClr val="FF0000"/>
              </a:solidFill>
              <a:latin typeface="UTM Alberta Heavy" panose="02040603050506020204" pitchFamily="18" charset="0"/>
              <a:ea typeface="Yu Gothic Light" panose="020B0300000000000000" pitchFamily="34" charset="-128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29A4D8-7E94-4F20-8139-520684F0D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350" y="1702609"/>
            <a:ext cx="103713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alt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alt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alt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alt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chéo</a:t>
            </a:r>
            <a:r>
              <a:rPr lang="en-US" alt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là: 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30cm, 7dm.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576658-2BD7-460C-8CF6-8CE15E0E3577}"/>
              </a:ext>
            </a:extLst>
          </p:cNvPr>
          <p:cNvSpPr txBox="1"/>
          <p:nvPr/>
        </p:nvSpPr>
        <p:spPr>
          <a:xfrm>
            <a:off x="710541" y="2410495"/>
            <a:ext cx="993370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7dm = 70 cm</a:t>
            </a:r>
          </a:p>
          <a:p>
            <a:pPr algn="ctr">
              <a:lnSpc>
                <a:spcPct val="150000"/>
              </a:lnSpc>
            </a:pP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thoi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là: </a:t>
            </a:r>
          </a:p>
          <a:p>
            <a:pPr algn="ctr">
              <a:lnSpc>
                <a:spcPct val="150000"/>
              </a:lnSpc>
            </a:pP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(30 x 70) : 2 = 1050 (cm</a:t>
            </a:r>
            <a:r>
              <a:rPr lang="en-US" alt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en-US" alt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4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altLang="en-US" sz="4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4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1050 cm</a:t>
            </a:r>
            <a:r>
              <a:rPr lang="en-US" altLang="en-US" sz="4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32599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A467E-A594-4A1A-9925-58B40BBD2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engineering drawing&#10;&#10;Description automatically generated">
            <a:extLst>
              <a:ext uri="{FF2B5EF4-FFF2-40B4-BE49-F238E27FC236}">
                <a16:creationId xmlns:a16="http://schemas.microsoft.com/office/drawing/2014/main" id="{D6144212-7816-4C8F-BCBF-343460F017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0956" cy="7042068"/>
          </a:xfrm>
        </p:spPr>
      </p:pic>
      <p:sp>
        <p:nvSpPr>
          <p:cNvPr id="6" name="Google Shape;2444;p12">
            <a:extLst>
              <a:ext uri="{FF2B5EF4-FFF2-40B4-BE49-F238E27FC236}">
                <a16:creationId xmlns:a16="http://schemas.microsoft.com/office/drawing/2014/main" id="{B321CE66-3F9D-4CF1-BAE3-B4030E7C65E9}"/>
              </a:ext>
            </a:extLst>
          </p:cNvPr>
          <p:cNvSpPr/>
          <p:nvPr/>
        </p:nvSpPr>
        <p:spPr>
          <a:xfrm>
            <a:off x="3774432" y="3966358"/>
            <a:ext cx="4358128" cy="2676711"/>
          </a:xfrm>
          <a:custGeom>
            <a:avLst/>
            <a:gdLst/>
            <a:ahLst/>
            <a:cxnLst/>
            <a:rect l="l" t="t" r="r" b="b"/>
            <a:pathLst>
              <a:path w="5193" h="4370" extrusionOk="0">
                <a:moveTo>
                  <a:pt x="388" y="2071"/>
                </a:moveTo>
                <a:cubicBezTo>
                  <a:pt x="388" y="2071"/>
                  <a:pt x="0" y="1572"/>
                  <a:pt x="397" y="1102"/>
                </a:cubicBezTo>
                <a:cubicBezTo>
                  <a:pt x="634" y="820"/>
                  <a:pt x="907" y="785"/>
                  <a:pt x="1066" y="856"/>
                </a:cubicBezTo>
                <a:cubicBezTo>
                  <a:pt x="1066" y="856"/>
                  <a:pt x="1202" y="353"/>
                  <a:pt x="2060" y="177"/>
                </a:cubicBezTo>
                <a:cubicBezTo>
                  <a:pt x="2919" y="0"/>
                  <a:pt x="3374" y="379"/>
                  <a:pt x="3538" y="821"/>
                </a:cubicBezTo>
                <a:cubicBezTo>
                  <a:pt x="4195" y="644"/>
                  <a:pt x="5193" y="1869"/>
                  <a:pt x="4384" y="2639"/>
                </a:cubicBezTo>
                <a:cubicBezTo>
                  <a:pt x="4649" y="3119"/>
                  <a:pt x="3980" y="4269"/>
                  <a:pt x="3071" y="3839"/>
                </a:cubicBezTo>
                <a:cubicBezTo>
                  <a:pt x="2768" y="4370"/>
                  <a:pt x="1284" y="4212"/>
                  <a:pt x="1126" y="3656"/>
                </a:cubicBezTo>
                <a:cubicBezTo>
                  <a:pt x="1126" y="3656"/>
                  <a:pt x="374" y="3593"/>
                  <a:pt x="210" y="2987"/>
                </a:cubicBezTo>
                <a:cubicBezTo>
                  <a:pt x="46" y="2381"/>
                  <a:pt x="287" y="2128"/>
                  <a:pt x="388" y="20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610329-DA60-4891-97C7-FCC1791D2DF5}"/>
              </a:ext>
            </a:extLst>
          </p:cNvPr>
          <p:cNvSpPr txBox="1"/>
          <p:nvPr/>
        </p:nvSpPr>
        <p:spPr>
          <a:xfrm>
            <a:off x="4012432" y="4517745"/>
            <a:ext cx="358337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mình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vượt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bánh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mì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rồi.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giỏi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4254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3537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019A-FE0C-4113-A255-1215294EB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text, doll, box&#10;&#10;Description automatically generated">
            <a:extLst>
              <a:ext uri="{FF2B5EF4-FFF2-40B4-BE49-F238E27FC236}">
                <a16:creationId xmlns:a16="http://schemas.microsoft.com/office/drawing/2014/main" id="{F66CA1DA-60F4-4E48-A164-524D52A864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Google Shape;2444;p12">
            <a:extLst>
              <a:ext uri="{FF2B5EF4-FFF2-40B4-BE49-F238E27FC236}">
                <a16:creationId xmlns:a16="http://schemas.microsoft.com/office/drawing/2014/main" id="{B71B7DB7-5D03-4129-8271-02E6175A6D76}"/>
              </a:ext>
            </a:extLst>
          </p:cNvPr>
          <p:cNvSpPr/>
          <p:nvPr/>
        </p:nvSpPr>
        <p:spPr>
          <a:xfrm>
            <a:off x="6495803" y="190005"/>
            <a:ext cx="5462534" cy="2676711"/>
          </a:xfrm>
          <a:custGeom>
            <a:avLst/>
            <a:gdLst/>
            <a:ahLst/>
            <a:cxnLst/>
            <a:rect l="l" t="t" r="r" b="b"/>
            <a:pathLst>
              <a:path w="5193" h="4370" extrusionOk="0">
                <a:moveTo>
                  <a:pt x="388" y="2071"/>
                </a:moveTo>
                <a:cubicBezTo>
                  <a:pt x="388" y="2071"/>
                  <a:pt x="0" y="1572"/>
                  <a:pt x="397" y="1102"/>
                </a:cubicBezTo>
                <a:cubicBezTo>
                  <a:pt x="634" y="820"/>
                  <a:pt x="907" y="785"/>
                  <a:pt x="1066" y="856"/>
                </a:cubicBezTo>
                <a:cubicBezTo>
                  <a:pt x="1066" y="856"/>
                  <a:pt x="1202" y="353"/>
                  <a:pt x="2060" y="177"/>
                </a:cubicBezTo>
                <a:cubicBezTo>
                  <a:pt x="2919" y="0"/>
                  <a:pt x="3374" y="379"/>
                  <a:pt x="3538" y="821"/>
                </a:cubicBezTo>
                <a:cubicBezTo>
                  <a:pt x="4195" y="644"/>
                  <a:pt x="5193" y="1869"/>
                  <a:pt x="4384" y="2639"/>
                </a:cubicBezTo>
                <a:cubicBezTo>
                  <a:pt x="4649" y="3119"/>
                  <a:pt x="3980" y="4269"/>
                  <a:pt x="3071" y="3839"/>
                </a:cubicBezTo>
                <a:cubicBezTo>
                  <a:pt x="2768" y="4370"/>
                  <a:pt x="1284" y="4212"/>
                  <a:pt x="1126" y="3656"/>
                </a:cubicBezTo>
                <a:cubicBezTo>
                  <a:pt x="1126" y="3656"/>
                  <a:pt x="374" y="3593"/>
                  <a:pt x="210" y="2987"/>
                </a:cubicBezTo>
                <a:cubicBezTo>
                  <a:pt x="46" y="2381"/>
                  <a:pt x="287" y="2128"/>
                  <a:pt x="388" y="20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9F3C50-3ACF-42F4-A02B-7A13CC01A01E}"/>
              </a:ext>
            </a:extLst>
          </p:cNvPr>
          <p:cNvSpPr txBox="1"/>
          <p:nvPr/>
        </p:nvSpPr>
        <p:spPr>
          <a:xfrm>
            <a:off x="6767344" y="893707"/>
            <a:ext cx="449145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Chúng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ta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tiếp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tục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vượt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qua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các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thử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thách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hành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tinh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bánh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ngọt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nhé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!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42549"/>
              </a:solidFill>
              <a:effectLst/>
              <a:uLnTx/>
              <a:uFillTx/>
              <a:latin typeface="#9Slide03 Arima Madurai Black" panose="00000A00000000000000" pitchFamily="2" charset="0"/>
              <a:ea typeface="+mn-ea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4623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73BB2-74AA-4468-89F0-F555478C6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cartoon of a city&#10;&#10;Description automatically generated with low confidence">
            <a:extLst>
              <a:ext uri="{FF2B5EF4-FFF2-40B4-BE49-F238E27FC236}">
                <a16:creationId xmlns:a16="http://schemas.microsoft.com/office/drawing/2014/main" id="{11AB97DF-01B8-4FA8-9901-FC6D50A73E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</p:spPr>
      </p:pic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79389222-A930-49C2-AEA5-264C7165F5F7}"/>
              </a:ext>
            </a:extLst>
          </p:cNvPr>
          <p:cNvSpPr/>
          <p:nvPr/>
        </p:nvSpPr>
        <p:spPr>
          <a:xfrm>
            <a:off x="557151" y="406728"/>
            <a:ext cx="10905507" cy="6044542"/>
          </a:xfrm>
          <a:prstGeom prst="round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300000"/>
              </a:lnSpc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72EDC6-3DBC-4286-A6DE-88CFD308CA83}"/>
              </a:ext>
            </a:extLst>
          </p:cNvPr>
          <p:cNvSpPr txBox="1"/>
          <p:nvPr/>
        </p:nvSpPr>
        <p:spPr>
          <a:xfrm>
            <a:off x="838200" y="569418"/>
            <a:ext cx="1042455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660066"/>
                </a:solidFill>
                <a:latin typeface="UTM Alberta Heavy" panose="02040603050506020204" pitchFamily="18" charset="0"/>
              </a:rPr>
              <a:t> Bài 2: </a:t>
            </a:r>
            <a:r>
              <a:rPr lang="en-US" sz="4000" b="1" dirty="0" err="1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Một</a:t>
            </a:r>
            <a:r>
              <a:rPr lang="en-US" sz="4000" b="1" dirty="0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miếng</a:t>
            </a:r>
            <a:r>
              <a:rPr lang="en-US" sz="4000" b="1" dirty="0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kính</a:t>
            </a:r>
            <a:r>
              <a:rPr lang="en-US" sz="4000" b="1" dirty="0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hình</a:t>
            </a:r>
            <a:r>
              <a:rPr lang="en-US" sz="4000" b="1" dirty="0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thoi</a:t>
            </a:r>
            <a:r>
              <a:rPr lang="en-US" sz="4000" b="1" dirty="0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 có </a:t>
            </a:r>
            <a:r>
              <a:rPr lang="en-US" sz="4000" b="1" dirty="0" err="1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độ</a:t>
            </a:r>
            <a:r>
              <a:rPr lang="en-US" sz="4000" b="1" dirty="0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dài</a:t>
            </a:r>
            <a:r>
              <a:rPr lang="en-US" sz="4000" b="1" dirty="0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đường</a:t>
            </a:r>
            <a:r>
              <a:rPr lang="en-US" sz="4000" b="1" dirty="0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chéo</a:t>
            </a:r>
            <a:r>
              <a:rPr lang="en-US" sz="4000" b="1" dirty="0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 là 14cm </a:t>
            </a:r>
            <a:r>
              <a:rPr lang="en-US" sz="4000" b="1" dirty="0" err="1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 10cm .</a:t>
            </a:r>
            <a:r>
              <a:rPr lang="en-US" sz="4000" b="1" dirty="0" err="1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Tính</a:t>
            </a:r>
            <a:r>
              <a:rPr lang="en-US" sz="4000" b="1" dirty="0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diện</a:t>
            </a:r>
            <a:r>
              <a:rPr lang="en-US" sz="4000" b="1" dirty="0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tích</a:t>
            </a:r>
            <a:r>
              <a:rPr lang="en-US" sz="4000" b="1" dirty="0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tấm</a:t>
            </a:r>
            <a:r>
              <a:rPr lang="en-US" sz="4000" b="1" dirty="0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kính</a:t>
            </a:r>
            <a:r>
              <a:rPr lang="en-US" sz="4000" b="1" dirty="0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đó</a:t>
            </a:r>
            <a:r>
              <a:rPr lang="en-US" sz="4000" b="1" dirty="0">
                <a:solidFill>
                  <a:srgbClr val="336600"/>
                </a:solidFill>
                <a:latin typeface="UTM Alberta Heavy" panose="02040603050506020204" pitchFamily="18" charset="0"/>
                <a:cs typeface="Times New Roman" pitchFamily="18" charset="0"/>
              </a:rPr>
              <a:t> .  </a:t>
            </a:r>
            <a:endParaRPr lang="en-US" sz="4000" dirty="0">
              <a:latin typeface="UTM Alberta Heavy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DC03AC-C04E-43C0-BBF1-A11C17C0B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704771"/>
            <a:ext cx="3505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giải</a:t>
            </a:r>
            <a:endParaRPr lang="en-US" altLang="en-US" sz="4000" b="1" dirty="0">
              <a:solidFill>
                <a:schemeClr val="accent2">
                  <a:lumMod val="75000"/>
                </a:schemeClr>
              </a:solidFill>
              <a:latin typeface="UTM Alberta Heavy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826C64-DCFC-4C2D-A604-C960B30E49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5370" y="3428999"/>
            <a:ext cx="6934200" cy="1811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4000" dirty="0" err="1">
                <a:latin typeface="UTM Alberta Heavy" panose="020406030505060202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4000" dirty="0"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UTM Alberta Heavy" panose="020406030505060202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4000" dirty="0"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UTM Alberta Heavy" panose="02040603050506020204" pitchFamily="18" charset="0"/>
                <a:cs typeface="Times New Roman" panose="02020603050405020304" pitchFamily="18" charset="0"/>
              </a:rPr>
              <a:t>tấm</a:t>
            </a:r>
            <a:r>
              <a:rPr lang="en-US" altLang="en-US" sz="4000" dirty="0"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UTM Alberta Heavy" panose="02040603050506020204" pitchFamily="18" charset="0"/>
                <a:cs typeface="Times New Roman" panose="02020603050405020304" pitchFamily="18" charset="0"/>
              </a:rPr>
              <a:t>kính</a:t>
            </a:r>
            <a:r>
              <a:rPr lang="en-US" altLang="en-US" sz="4000" dirty="0">
                <a:latin typeface="UTM Alberta Heavy" panose="02040603050506020204" pitchFamily="18" charset="0"/>
                <a:cs typeface="Times New Roman" panose="02020603050405020304" pitchFamily="18" charset="0"/>
              </a:rPr>
              <a:t> là:</a:t>
            </a:r>
          </a:p>
          <a:p>
            <a:pPr>
              <a:lnSpc>
                <a:spcPct val="150000"/>
              </a:lnSpc>
            </a:pPr>
            <a:r>
              <a:rPr lang="en-US" altLang="en-US" sz="4000" dirty="0">
                <a:latin typeface="UTM Alberta Heavy" panose="02040603050506020204" pitchFamily="18" charset="0"/>
                <a:cs typeface="Times New Roman" panose="02020603050405020304" pitchFamily="18" charset="0"/>
              </a:rPr>
              <a:t>    ( 14 x 10) : 2 = 70 (cm</a:t>
            </a:r>
            <a:r>
              <a:rPr lang="en-US" altLang="en-US" sz="4000" baseline="30000" dirty="0">
                <a:latin typeface="UTM Alberta Heavy" panose="020406030505060202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4000" dirty="0">
                <a:latin typeface="UTM Alberta Heavy" panose="020406030505060202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12B9A1-AD0F-4AC9-BBD3-C895B64A3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5404847"/>
            <a:ext cx="4495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r>
              <a:rPr lang="en-US" altLang="en-US" sz="4000" dirty="0" err="1">
                <a:latin typeface="UTM Alberta Heavy" panose="020406030505060202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4000" dirty="0"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UTM Alberta Heavy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dirty="0">
                <a:latin typeface="UTM Alberta Heavy" panose="02040603050506020204" pitchFamily="18" charset="0"/>
                <a:cs typeface="Times New Roman" panose="02020603050405020304" pitchFamily="18" charset="0"/>
              </a:rPr>
              <a:t>: 70 cm</a:t>
            </a:r>
            <a:r>
              <a:rPr lang="en-US" altLang="en-US" sz="4000" baseline="30000" dirty="0">
                <a:latin typeface="UTM Alberta Heavy" panose="02040603050506020204" pitchFamily="18" charset="0"/>
                <a:cs typeface="Times New Roman" panose="02020603050405020304" pitchFamily="18" charset="0"/>
              </a:rPr>
              <a:t>2</a:t>
            </a:r>
            <a:endParaRPr lang="en-US" altLang="en-US" sz="4000" dirty="0">
              <a:latin typeface="UTM Alberta Heavy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06452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7E22B-9538-4F55-A06A-568E9870E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4D0F0C3-DFE6-4D31-80EE-3EDCA7560F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Google Shape;2444;p12">
            <a:extLst>
              <a:ext uri="{FF2B5EF4-FFF2-40B4-BE49-F238E27FC236}">
                <a16:creationId xmlns:a16="http://schemas.microsoft.com/office/drawing/2014/main" id="{08105D8A-CB38-4CD2-8A56-E5874BA82AED}"/>
              </a:ext>
            </a:extLst>
          </p:cNvPr>
          <p:cNvSpPr/>
          <p:nvPr/>
        </p:nvSpPr>
        <p:spPr>
          <a:xfrm>
            <a:off x="190005" y="2446316"/>
            <a:ext cx="4928259" cy="2676711"/>
          </a:xfrm>
          <a:custGeom>
            <a:avLst/>
            <a:gdLst/>
            <a:ahLst/>
            <a:cxnLst/>
            <a:rect l="l" t="t" r="r" b="b"/>
            <a:pathLst>
              <a:path w="5193" h="4370" extrusionOk="0">
                <a:moveTo>
                  <a:pt x="388" y="2071"/>
                </a:moveTo>
                <a:cubicBezTo>
                  <a:pt x="388" y="2071"/>
                  <a:pt x="0" y="1572"/>
                  <a:pt x="397" y="1102"/>
                </a:cubicBezTo>
                <a:cubicBezTo>
                  <a:pt x="634" y="820"/>
                  <a:pt x="907" y="785"/>
                  <a:pt x="1066" y="856"/>
                </a:cubicBezTo>
                <a:cubicBezTo>
                  <a:pt x="1066" y="856"/>
                  <a:pt x="1202" y="353"/>
                  <a:pt x="2060" y="177"/>
                </a:cubicBezTo>
                <a:cubicBezTo>
                  <a:pt x="2919" y="0"/>
                  <a:pt x="3374" y="379"/>
                  <a:pt x="3538" y="821"/>
                </a:cubicBezTo>
                <a:cubicBezTo>
                  <a:pt x="4195" y="644"/>
                  <a:pt x="5193" y="1869"/>
                  <a:pt x="4384" y="2639"/>
                </a:cubicBezTo>
                <a:cubicBezTo>
                  <a:pt x="4649" y="3119"/>
                  <a:pt x="3980" y="4269"/>
                  <a:pt x="3071" y="3839"/>
                </a:cubicBezTo>
                <a:cubicBezTo>
                  <a:pt x="2768" y="4370"/>
                  <a:pt x="1284" y="4212"/>
                  <a:pt x="1126" y="3656"/>
                </a:cubicBezTo>
                <a:cubicBezTo>
                  <a:pt x="1126" y="3656"/>
                  <a:pt x="374" y="3593"/>
                  <a:pt x="210" y="2987"/>
                </a:cubicBezTo>
                <a:cubicBezTo>
                  <a:pt x="46" y="2381"/>
                  <a:pt x="287" y="2128"/>
                  <a:pt x="388" y="20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3B207A-1EF8-4052-9C7E-9257D3A00BA2}"/>
              </a:ext>
            </a:extLst>
          </p:cNvPr>
          <p:cNvSpPr txBox="1"/>
          <p:nvPr/>
        </p:nvSpPr>
        <p:spPr>
          <a:xfrm>
            <a:off x="449670" y="3092173"/>
            <a:ext cx="405215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bạn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thật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giỏi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Chúng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ta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vượt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qua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được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hành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tinh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bánh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ngọt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rồi!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42549"/>
              </a:solidFill>
              <a:effectLst/>
              <a:uLnTx/>
              <a:uFillTx/>
              <a:latin typeface="#9Slide03 Arima Madurai Black" panose="00000A00000000000000" pitchFamily="2" charset="0"/>
              <a:ea typeface="+mn-ea"/>
              <a:cs typeface="#9Slide03 Arima Madurai Black" panose="00000A00000000000000" pitchFamily="2" charset="0"/>
            </a:endParaRPr>
          </a:p>
        </p:txBody>
      </p:sp>
      <p:sp>
        <p:nvSpPr>
          <p:cNvPr id="8" name="Google Shape;2444;p12">
            <a:extLst>
              <a:ext uri="{FF2B5EF4-FFF2-40B4-BE49-F238E27FC236}">
                <a16:creationId xmlns:a16="http://schemas.microsoft.com/office/drawing/2014/main" id="{78A055AE-3A47-43DD-B93F-07C9D48B0615}"/>
              </a:ext>
            </a:extLst>
          </p:cNvPr>
          <p:cNvSpPr/>
          <p:nvPr/>
        </p:nvSpPr>
        <p:spPr>
          <a:xfrm>
            <a:off x="7811984" y="1597632"/>
            <a:ext cx="4570021" cy="2676711"/>
          </a:xfrm>
          <a:custGeom>
            <a:avLst/>
            <a:gdLst/>
            <a:ahLst/>
            <a:cxnLst/>
            <a:rect l="l" t="t" r="r" b="b"/>
            <a:pathLst>
              <a:path w="5193" h="4370" extrusionOk="0">
                <a:moveTo>
                  <a:pt x="388" y="2071"/>
                </a:moveTo>
                <a:cubicBezTo>
                  <a:pt x="388" y="2071"/>
                  <a:pt x="0" y="1572"/>
                  <a:pt x="397" y="1102"/>
                </a:cubicBezTo>
                <a:cubicBezTo>
                  <a:pt x="634" y="820"/>
                  <a:pt x="907" y="785"/>
                  <a:pt x="1066" y="856"/>
                </a:cubicBezTo>
                <a:cubicBezTo>
                  <a:pt x="1066" y="856"/>
                  <a:pt x="1202" y="353"/>
                  <a:pt x="2060" y="177"/>
                </a:cubicBezTo>
                <a:cubicBezTo>
                  <a:pt x="2919" y="0"/>
                  <a:pt x="3374" y="379"/>
                  <a:pt x="3538" y="821"/>
                </a:cubicBezTo>
                <a:cubicBezTo>
                  <a:pt x="4195" y="644"/>
                  <a:pt x="5193" y="1869"/>
                  <a:pt x="4384" y="2639"/>
                </a:cubicBezTo>
                <a:cubicBezTo>
                  <a:pt x="4649" y="3119"/>
                  <a:pt x="3980" y="4269"/>
                  <a:pt x="3071" y="3839"/>
                </a:cubicBezTo>
                <a:cubicBezTo>
                  <a:pt x="2768" y="4370"/>
                  <a:pt x="1284" y="4212"/>
                  <a:pt x="1126" y="3656"/>
                </a:cubicBezTo>
                <a:cubicBezTo>
                  <a:pt x="1126" y="3656"/>
                  <a:pt x="374" y="3593"/>
                  <a:pt x="210" y="2987"/>
                </a:cubicBezTo>
                <a:cubicBezTo>
                  <a:pt x="46" y="2381"/>
                  <a:pt x="287" y="2128"/>
                  <a:pt x="388" y="20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BE98D2-ED00-4268-9DDD-2951EB515EA0}"/>
              </a:ext>
            </a:extLst>
          </p:cNvPr>
          <p:cNvSpPr txBox="1"/>
          <p:nvPr/>
        </p:nvSpPr>
        <p:spPr>
          <a:xfrm>
            <a:off x="8455918" y="2324752"/>
            <a:ext cx="328215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Nào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!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Bây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giờ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cùng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thử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thách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hành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tinh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cuối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cùng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nhé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!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3182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E6304-FBD0-4073-8250-F5F43E47D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05CBAA49-3EED-4CCD-9C77-962FDDFBBF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Google Shape;2444;p12">
            <a:extLst>
              <a:ext uri="{FF2B5EF4-FFF2-40B4-BE49-F238E27FC236}">
                <a16:creationId xmlns:a16="http://schemas.microsoft.com/office/drawing/2014/main" id="{6BC6E4AB-F97F-4E59-98CE-EA8E35F808EE}"/>
              </a:ext>
            </a:extLst>
          </p:cNvPr>
          <p:cNvSpPr/>
          <p:nvPr/>
        </p:nvSpPr>
        <p:spPr>
          <a:xfrm>
            <a:off x="-68475" y="2802576"/>
            <a:ext cx="4928259" cy="2676711"/>
          </a:xfrm>
          <a:custGeom>
            <a:avLst/>
            <a:gdLst/>
            <a:ahLst/>
            <a:cxnLst/>
            <a:rect l="l" t="t" r="r" b="b"/>
            <a:pathLst>
              <a:path w="5193" h="4370" extrusionOk="0">
                <a:moveTo>
                  <a:pt x="388" y="2071"/>
                </a:moveTo>
                <a:cubicBezTo>
                  <a:pt x="388" y="2071"/>
                  <a:pt x="0" y="1572"/>
                  <a:pt x="397" y="1102"/>
                </a:cubicBezTo>
                <a:cubicBezTo>
                  <a:pt x="634" y="820"/>
                  <a:pt x="907" y="785"/>
                  <a:pt x="1066" y="856"/>
                </a:cubicBezTo>
                <a:cubicBezTo>
                  <a:pt x="1066" y="856"/>
                  <a:pt x="1202" y="353"/>
                  <a:pt x="2060" y="177"/>
                </a:cubicBezTo>
                <a:cubicBezTo>
                  <a:pt x="2919" y="0"/>
                  <a:pt x="3374" y="379"/>
                  <a:pt x="3538" y="821"/>
                </a:cubicBezTo>
                <a:cubicBezTo>
                  <a:pt x="4195" y="644"/>
                  <a:pt x="5193" y="1869"/>
                  <a:pt x="4384" y="2639"/>
                </a:cubicBezTo>
                <a:cubicBezTo>
                  <a:pt x="4649" y="3119"/>
                  <a:pt x="3980" y="4269"/>
                  <a:pt x="3071" y="3839"/>
                </a:cubicBezTo>
                <a:cubicBezTo>
                  <a:pt x="2768" y="4370"/>
                  <a:pt x="1284" y="4212"/>
                  <a:pt x="1126" y="3656"/>
                </a:cubicBezTo>
                <a:cubicBezTo>
                  <a:pt x="1126" y="3656"/>
                  <a:pt x="374" y="3593"/>
                  <a:pt x="210" y="2987"/>
                </a:cubicBezTo>
                <a:cubicBezTo>
                  <a:pt x="46" y="2381"/>
                  <a:pt x="287" y="2128"/>
                  <a:pt x="388" y="20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854A87-F582-47F4-8943-E3BFBE81C33B}"/>
              </a:ext>
            </a:extLst>
          </p:cNvPr>
          <p:cNvSpPr txBox="1"/>
          <p:nvPr/>
        </p:nvSpPr>
        <p:spPr>
          <a:xfrm>
            <a:off x="191190" y="3581846"/>
            <a:ext cx="405215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Con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quái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vật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đang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làm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cho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cả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hành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tinh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đầy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rác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thải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42549"/>
              </a:solidFill>
              <a:effectLst/>
              <a:uLnTx/>
              <a:uFillTx/>
              <a:latin typeface="#9Slide03 Arima Madurai Black" panose="00000A00000000000000" pitchFamily="2" charset="0"/>
              <a:ea typeface="+mn-ea"/>
              <a:cs typeface="#9Slide03 Arima Madurai Black" panose="00000A00000000000000" pitchFamily="2" charset="0"/>
            </a:endParaRPr>
          </a:p>
        </p:txBody>
      </p:sp>
      <p:sp>
        <p:nvSpPr>
          <p:cNvPr id="8" name="Google Shape;2444;p12">
            <a:extLst>
              <a:ext uri="{FF2B5EF4-FFF2-40B4-BE49-F238E27FC236}">
                <a16:creationId xmlns:a16="http://schemas.microsoft.com/office/drawing/2014/main" id="{28ADBC51-6B84-458A-82D0-714BAFE3866D}"/>
              </a:ext>
            </a:extLst>
          </p:cNvPr>
          <p:cNvSpPr/>
          <p:nvPr/>
        </p:nvSpPr>
        <p:spPr>
          <a:xfrm>
            <a:off x="7332218" y="4975762"/>
            <a:ext cx="4928259" cy="2004576"/>
          </a:xfrm>
          <a:custGeom>
            <a:avLst/>
            <a:gdLst/>
            <a:ahLst/>
            <a:cxnLst/>
            <a:rect l="l" t="t" r="r" b="b"/>
            <a:pathLst>
              <a:path w="5193" h="4370" extrusionOk="0">
                <a:moveTo>
                  <a:pt x="388" y="2071"/>
                </a:moveTo>
                <a:cubicBezTo>
                  <a:pt x="388" y="2071"/>
                  <a:pt x="0" y="1572"/>
                  <a:pt x="397" y="1102"/>
                </a:cubicBezTo>
                <a:cubicBezTo>
                  <a:pt x="634" y="820"/>
                  <a:pt x="907" y="785"/>
                  <a:pt x="1066" y="856"/>
                </a:cubicBezTo>
                <a:cubicBezTo>
                  <a:pt x="1066" y="856"/>
                  <a:pt x="1202" y="353"/>
                  <a:pt x="2060" y="177"/>
                </a:cubicBezTo>
                <a:cubicBezTo>
                  <a:pt x="2919" y="0"/>
                  <a:pt x="3374" y="379"/>
                  <a:pt x="3538" y="821"/>
                </a:cubicBezTo>
                <a:cubicBezTo>
                  <a:pt x="4195" y="644"/>
                  <a:pt x="5193" y="1869"/>
                  <a:pt x="4384" y="2639"/>
                </a:cubicBezTo>
                <a:cubicBezTo>
                  <a:pt x="4649" y="3119"/>
                  <a:pt x="3980" y="4269"/>
                  <a:pt x="3071" y="3839"/>
                </a:cubicBezTo>
                <a:cubicBezTo>
                  <a:pt x="2768" y="4370"/>
                  <a:pt x="1284" y="4212"/>
                  <a:pt x="1126" y="3656"/>
                </a:cubicBezTo>
                <a:cubicBezTo>
                  <a:pt x="1126" y="3656"/>
                  <a:pt x="374" y="3593"/>
                  <a:pt x="210" y="2987"/>
                </a:cubicBezTo>
                <a:cubicBezTo>
                  <a:pt x="46" y="2381"/>
                  <a:pt x="287" y="2128"/>
                  <a:pt x="388" y="20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51478C-7383-401E-8E32-264CA074FB6F}"/>
              </a:ext>
            </a:extLst>
          </p:cNvPr>
          <p:cNvSpPr txBox="1"/>
          <p:nvPr/>
        </p:nvSpPr>
        <p:spPr>
          <a:xfrm>
            <a:off x="8057795" y="5473005"/>
            <a:ext cx="3473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Hãy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giúp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MONTA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bạn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diệt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trừ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yêu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quái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nhé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!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42549"/>
              </a:solidFill>
              <a:effectLst/>
              <a:uLnTx/>
              <a:uFillTx/>
              <a:latin typeface="#9Slide03 Arima Madurai Black" panose="00000A00000000000000" pitchFamily="2" charset="0"/>
              <a:ea typeface="+mn-ea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05257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28E32-2159-4643-B39C-42B15E82C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BDFF0559-A2EF-4940-9484-86F83D163B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169D0BF2-B0B0-4F71-ACB3-065673F3D274}"/>
              </a:ext>
            </a:extLst>
          </p:cNvPr>
          <p:cNvSpPr/>
          <p:nvPr/>
        </p:nvSpPr>
        <p:spPr>
          <a:xfrm>
            <a:off x="557151" y="406728"/>
            <a:ext cx="10905507" cy="6044542"/>
          </a:xfrm>
          <a:prstGeom prst="roundRect">
            <a:avLst>
              <a:gd name="adj" fmla="val 11782"/>
            </a:avLst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300000"/>
              </a:lnSpc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79B2EF-C287-449E-94B7-4E8AB3B009FC}"/>
              </a:ext>
            </a:extLst>
          </p:cNvPr>
          <p:cNvSpPr txBox="1"/>
          <p:nvPr/>
        </p:nvSpPr>
        <p:spPr>
          <a:xfrm>
            <a:off x="1129146" y="406728"/>
            <a:ext cx="99337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C42549"/>
                </a:solidFill>
                <a:latin typeface="UTM Alberta Heavy" panose="02040603050506020204" pitchFamily="18" charset="0"/>
              </a:rPr>
              <a:t> Bài 4: </a:t>
            </a:r>
            <a:r>
              <a:rPr lang="en-US" sz="4000" dirty="0" err="1">
                <a:solidFill>
                  <a:srgbClr val="C42549"/>
                </a:solidFill>
                <a:latin typeface="UTM Alberta Heavy" panose="02040603050506020204" pitchFamily="18" charset="0"/>
              </a:rPr>
              <a:t>Thực</a:t>
            </a:r>
            <a:r>
              <a:rPr lang="en-US" sz="4000" dirty="0">
                <a:solidFill>
                  <a:srgbClr val="C42549"/>
                </a:solidFill>
                <a:latin typeface="UTM Alberta Heavy" panose="02040603050506020204" pitchFamily="18" charset="0"/>
              </a:rPr>
              <a:t> </a:t>
            </a:r>
            <a:r>
              <a:rPr lang="en-US" sz="4000" dirty="0" err="1">
                <a:solidFill>
                  <a:srgbClr val="C42549"/>
                </a:solidFill>
                <a:latin typeface="UTM Alberta Heavy" panose="02040603050506020204" pitchFamily="18" charset="0"/>
              </a:rPr>
              <a:t>hành</a:t>
            </a:r>
            <a:r>
              <a:rPr lang="en-US" sz="4000" dirty="0">
                <a:solidFill>
                  <a:srgbClr val="C42549"/>
                </a:solidFill>
                <a:latin typeface="UTM Alberta Heavy" panose="02040603050506020204" pitchFamily="18" charset="0"/>
              </a:rPr>
              <a:t>: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54BB0B9-D870-4CEC-96B2-E1ECF1467B66}"/>
              </a:ext>
            </a:extLst>
          </p:cNvPr>
          <p:cNvSpPr txBox="1">
            <a:spLocks/>
          </p:cNvSpPr>
          <p:nvPr/>
        </p:nvSpPr>
        <p:spPr>
          <a:xfrm>
            <a:off x="838200" y="1114614"/>
            <a:ext cx="10993584" cy="5146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tờ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thoi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để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thoi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Font typeface="Times New Roman" pitchFamily="18" charset="0"/>
              <a:buChar char="‒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Bốn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Times New Roman" pitchFamily="18" charset="0"/>
              <a:buChar char="‒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Hai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chéo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Times New Roman" pitchFamily="18" charset="0"/>
              <a:buChar char="‒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Hai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chéo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Shape&#10;&#10;Description automatically generated with low confidence">
            <a:extLst>
              <a:ext uri="{FF2B5EF4-FFF2-40B4-BE49-F238E27FC236}">
                <a16:creationId xmlns:a16="http://schemas.microsoft.com/office/drawing/2014/main" id="{0330696D-77BD-4108-B595-83623F3A27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25" y="3934155"/>
            <a:ext cx="11165775" cy="275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575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5BCDB-EB76-48ED-88C2-844E38486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text, bedroom&#10;&#10;Description automatically generated">
            <a:extLst>
              <a:ext uri="{FF2B5EF4-FFF2-40B4-BE49-F238E27FC236}">
                <a16:creationId xmlns:a16="http://schemas.microsoft.com/office/drawing/2014/main" id="{E7E95F9B-C80A-478D-90DF-F6DE10349A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017829" cy="6858000"/>
          </a:xfrm>
        </p:spPr>
      </p:pic>
      <p:sp>
        <p:nvSpPr>
          <p:cNvPr id="7" name="Google Shape;2444;p12">
            <a:extLst>
              <a:ext uri="{FF2B5EF4-FFF2-40B4-BE49-F238E27FC236}">
                <a16:creationId xmlns:a16="http://schemas.microsoft.com/office/drawing/2014/main" id="{93762EDA-88A0-448A-9EF5-E0CE599F5802}"/>
              </a:ext>
            </a:extLst>
          </p:cNvPr>
          <p:cNvSpPr/>
          <p:nvPr/>
        </p:nvSpPr>
        <p:spPr>
          <a:xfrm>
            <a:off x="174172" y="0"/>
            <a:ext cx="4928259" cy="2676711"/>
          </a:xfrm>
          <a:custGeom>
            <a:avLst/>
            <a:gdLst/>
            <a:ahLst/>
            <a:cxnLst/>
            <a:rect l="l" t="t" r="r" b="b"/>
            <a:pathLst>
              <a:path w="5193" h="4370" extrusionOk="0">
                <a:moveTo>
                  <a:pt x="388" y="2071"/>
                </a:moveTo>
                <a:cubicBezTo>
                  <a:pt x="388" y="2071"/>
                  <a:pt x="0" y="1572"/>
                  <a:pt x="397" y="1102"/>
                </a:cubicBezTo>
                <a:cubicBezTo>
                  <a:pt x="634" y="820"/>
                  <a:pt x="907" y="785"/>
                  <a:pt x="1066" y="856"/>
                </a:cubicBezTo>
                <a:cubicBezTo>
                  <a:pt x="1066" y="856"/>
                  <a:pt x="1202" y="353"/>
                  <a:pt x="2060" y="177"/>
                </a:cubicBezTo>
                <a:cubicBezTo>
                  <a:pt x="2919" y="0"/>
                  <a:pt x="3374" y="379"/>
                  <a:pt x="3538" y="821"/>
                </a:cubicBezTo>
                <a:cubicBezTo>
                  <a:pt x="4195" y="644"/>
                  <a:pt x="5193" y="1869"/>
                  <a:pt x="4384" y="2639"/>
                </a:cubicBezTo>
                <a:cubicBezTo>
                  <a:pt x="4649" y="3119"/>
                  <a:pt x="3980" y="4269"/>
                  <a:pt x="3071" y="3839"/>
                </a:cubicBezTo>
                <a:cubicBezTo>
                  <a:pt x="2768" y="4370"/>
                  <a:pt x="1284" y="4212"/>
                  <a:pt x="1126" y="3656"/>
                </a:cubicBezTo>
                <a:cubicBezTo>
                  <a:pt x="1126" y="3656"/>
                  <a:pt x="374" y="3593"/>
                  <a:pt x="210" y="2987"/>
                </a:cubicBezTo>
                <a:cubicBezTo>
                  <a:pt x="46" y="2381"/>
                  <a:pt x="287" y="2128"/>
                  <a:pt x="388" y="20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06BD0F-1E6B-492E-A9E8-4A97E39777A4}"/>
              </a:ext>
            </a:extLst>
          </p:cNvPr>
          <p:cNvSpPr txBox="1"/>
          <p:nvPr/>
        </p:nvSpPr>
        <p:spPr>
          <a:xfrm>
            <a:off x="433837" y="645857"/>
            <a:ext cx="405215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Vậy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là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chúng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ta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đã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cùng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nhau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chinh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phục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được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hành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tinh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rồi.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Chúc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mừng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bạn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nhé</a:t>
            </a:r>
            <a:r>
              <a:rPr lang="en-US" sz="28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!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42549"/>
              </a:solidFill>
              <a:effectLst/>
              <a:uLnTx/>
              <a:uFillTx/>
              <a:latin typeface="#9Slide03 Arima Madurai Black" panose="00000A00000000000000" pitchFamily="2" charset="0"/>
              <a:ea typeface="+mn-ea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9425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ext, envelope&#10;&#10;Description automatically generated">
            <a:extLst>
              <a:ext uri="{FF2B5EF4-FFF2-40B4-BE49-F238E27FC236}">
                <a16:creationId xmlns:a16="http://schemas.microsoft.com/office/drawing/2014/main" id="{88C12F9C-1966-41F4-A4D8-3A1A6C88A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38461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623036-7224-4076-95BB-22B7CF96C335}"/>
              </a:ext>
            </a:extLst>
          </p:cNvPr>
          <p:cNvSpPr txBox="1"/>
          <p:nvPr/>
        </p:nvSpPr>
        <p:spPr>
          <a:xfrm>
            <a:off x="1745178" y="1867970"/>
            <a:ext cx="870164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3200" dirty="0">
                <a:effectLst/>
                <a:latin typeface="UTM Alberta Heavy" panose="02040603050506020204" pitchFamily="18" charset="0"/>
                <a:ea typeface="Times New Roman" panose="02020603050405020304" pitchFamily="18" charset="0"/>
              </a:rPr>
              <a:t>1. Kiến thức: Nhận biết được hình thoi và một số đặc điểm của nó.</a:t>
            </a:r>
            <a:endParaRPr lang="en-US" sz="2800" dirty="0">
              <a:effectLst/>
              <a:latin typeface="UTM Alberta Heavy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3200" dirty="0">
                <a:effectLst/>
                <a:latin typeface="UTM Alberta Heavy" panose="02040603050506020204" pitchFamily="18" charset="0"/>
                <a:ea typeface="Times New Roman" panose="02020603050405020304" pitchFamily="18" charset="0"/>
              </a:rPr>
              <a:t>2. Kĩ năng: Tính được diện tích hình thoi.</a:t>
            </a:r>
            <a:endParaRPr lang="en-US" sz="2800" dirty="0">
              <a:effectLst/>
              <a:latin typeface="UTM Alberta Heavy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3200" dirty="0">
                <a:effectLst/>
                <a:latin typeface="UTM Alberta Heavy" panose="02040603050506020204" pitchFamily="18" charset="0"/>
                <a:ea typeface="Times New Roman" panose="02020603050405020304" pitchFamily="18" charset="0"/>
              </a:rPr>
              <a:t>3. Thái độ: Tích cực, tự giác học bài</a:t>
            </a:r>
          </a:p>
          <a:p>
            <a:pPr algn="just"/>
            <a:r>
              <a:rPr lang="nl-NL" sz="3200" dirty="0">
                <a:effectLst/>
                <a:latin typeface="UTM Alberta Heavy" panose="02040603050506020204" pitchFamily="18" charset="0"/>
                <a:ea typeface="Times New Roman" panose="02020603050405020304" pitchFamily="18" charset="0"/>
              </a:rPr>
              <a:t> - Bt cần làm. Bài 1 (a), bài 2, bài 4. KK  HS năng khiếu hoàn thành tất cả các bài tập. (Không làm ý b bài tập 1)</a:t>
            </a:r>
            <a:endParaRPr lang="en-US" sz="3200" dirty="0">
              <a:latin typeface="UTM Alberta Heavy" panose="02040603050506020204" pitchFamily="18" charset="0"/>
            </a:endParaRPr>
          </a:p>
        </p:txBody>
      </p:sp>
      <p:pic>
        <p:nvPicPr>
          <p:cNvPr id="16" name="Picture 15" descr="Chart, bubble chart&#10;&#10;Description automatically generated">
            <a:extLst>
              <a:ext uri="{FF2B5EF4-FFF2-40B4-BE49-F238E27FC236}">
                <a16:creationId xmlns:a16="http://schemas.microsoft.com/office/drawing/2014/main" id="{9DF905C8-011B-4331-9452-FC52E94BD1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3832" b="96322" l="9903" r="46807">
                        <a14:foregroundMark x1="14915" y1="85408" x2="9943" y2="90542"/>
                        <a14:foregroundMark x1="9943" y1="90542" x2="11601" y2="93048"/>
                        <a14:foregroundMark x1="43816" y1="85085" x2="46807" y2="92603"/>
                        <a14:foregroundMark x1="46807" y1="92603" x2="43048" y2="930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54" t="82286" r="51397" b="2097"/>
          <a:stretch/>
        </p:blipFill>
        <p:spPr>
          <a:xfrm>
            <a:off x="3946566" y="656921"/>
            <a:ext cx="3890476" cy="158735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1EA2EAC-A39F-40F4-A050-1ADFD71518EA}"/>
              </a:ext>
            </a:extLst>
          </p:cNvPr>
          <p:cNvSpPr txBox="1"/>
          <p:nvPr/>
        </p:nvSpPr>
        <p:spPr>
          <a:xfrm>
            <a:off x="4621804" y="929405"/>
            <a:ext cx="34212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TM Netmuc KT" panose="02040603050506020204" pitchFamily="18" charset="0"/>
              </a:rPr>
              <a:t>Mục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TM Netmuc KT" panose="020406030505060202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TM Netmuc KT" panose="02040603050506020204" pitchFamily="18" charset="0"/>
              </a:rPr>
              <a:t>tiêu</a:t>
            </a:r>
            <a:endParaRPr lang="en-US" sz="5400" b="1" dirty="0">
              <a:solidFill>
                <a:schemeClr val="accent2">
                  <a:lumMod val="75000"/>
                </a:schemeClr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UTM Netmuc KT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0892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2">
            <a:extLst>
              <a:ext uri="{FF2B5EF4-FFF2-40B4-BE49-F238E27FC236}">
                <a16:creationId xmlns:a16="http://schemas.microsoft.com/office/drawing/2014/main" id="{5C92C247-12F6-4C3D-8444-1269933E99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pic>
        <p:nvPicPr>
          <p:cNvPr id="18" name="图片 2">
            <a:extLst>
              <a:ext uri="{FF2B5EF4-FFF2-40B4-BE49-F238E27FC236}">
                <a16:creationId xmlns:a16="http://schemas.microsoft.com/office/drawing/2014/main" id="{84FE0B8D-FA27-45B2-B70B-4E4E957077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27" y="945473"/>
            <a:ext cx="5608320" cy="5608320"/>
          </a:xfrm>
          <a:prstGeom prst="rect">
            <a:avLst/>
          </a:prstGeom>
        </p:spPr>
      </p:pic>
      <p:pic>
        <p:nvPicPr>
          <p:cNvPr id="19" name="图片 4">
            <a:extLst>
              <a:ext uri="{FF2B5EF4-FFF2-40B4-BE49-F238E27FC236}">
                <a16:creationId xmlns:a16="http://schemas.microsoft.com/office/drawing/2014/main" id="{1B5C5E29-3DB3-4154-8598-9212EAA44E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923" y="332535"/>
            <a:ext cx="4843965" cy="484396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80C8390-8E67-409C-A57A-402B58403AA8}"/>
              </a:ext>
            </a:extLst>
          </p:cNvPr>
          <p:cNvSpPr txBox="1"/>
          <p:nvPr/>
        </p:nvSpPr>
        <p:spPr>
          <a:xfrm>
            <a:off x="2581214" y="157740"/>
            <a:ext cx="45875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>
                <a:solidFill>
                  <a:srgbClr val="C42549"/>
                </a:solidFill>
                <a:latin typeface="UTM Showcard" panose="02040603050506020204" pitchFamily="18" charset="0"/>
              </a:rPr>
              <a:t>Dặn</a:t>
            </a:r>
            <a:r>
              <a:rPr lang="en-US" sz="8000" dirty="0">
                <a:solidFill>
                  <a:srgbClr val="C42549"/>
                </a:solidFill>
                <a:latin typeface="UTM Showcard" panose="02040603050506020204" pitchFamily="18" charset="0"/>
              </a:rPr>
              <a:t> </a:t>
            </a:r>
            <a:r>
              <a:rPr lang="en-US" sz="8000" dirty="0" err="1">
                <a:solidFill>
                  <a:srgbClr val="C42549"/>
                </a:solidFill>
                <a:latin typeface="UTM Showcard" panose="02040603050506020204" pitchFamily="18" charset="0"/>
              </a:rPr>
              <a:t>dò</a:t>
            </a:r>
            <a:endParaRPr lang="en-US" sz="8000" dirty="0">
              <a:solidFill>
                <a:srgbClr val="C42549"/>
              </a:solidFill>
              <a:latin typeface="UTM Showcard" panose="0204060305050602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70C6AE-F854-4B70-AB3D-E99A23343A16}"/>
              </a:ext>
            </a:extLst>
          </p:cNvPr>
          <p:cNvSpPr txBox="1"/>
          <p:nvPr/>
        </p:nvSpPr>
        <p:spPr>
          <a:xfrm>
            <a:off x="1339141" y="3550852"/>
            <a:ext cx="425691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Hoàn</a:t>
            </a:r>
            <a:r>
              <a:rPr lang="en-US" sz="44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thành</a:t>
            </a:r>
            <a:r>
              <a:rPr lang="en-US" sz="44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sz="44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bài </a:t>
            </a:r>
            <a:r>
              <a:rPr lang="en-US" sz="44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tập</a:t>
            </a:r>
            <a:r>
              <a:rPr lang="en-US" sz="44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còn</a:t>
            </a:r>
            <a:r>
              <a:rPr lang="en-US" sz="44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lại</a:t>
            </a:r>
            <a:r>
              <a:rPr lang="en-US" sz="44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C42549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FE2564B-8361-4BF9-9F22-CDD594F4DB1C}"/>
              </a:ext>
            </a:extLst>
          </p:cNvPr>
          <p:cNvSpPr txBox="1"/>
          <p:nvPr/>
        </p:nvSpPr>
        <p:spPr>
          <a:xfrm>
            <a:off x="7168794" y="2570936"/>
            <a:ext cx="425691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Chuẩn</a:t>
            </a:r>
            <a:r>
              <a:rPr lang="en-US" sz="44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bị</a:t>
            </a:r>
            <a:r>
              <a:rPr lang="en-US" sz="44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bài </a:t>
            </a:r>
            <a:r>
              <a:rPr lang="en-US" sz="4400" b="1" dirty="0" err="1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sau</a:t>
            </a:r>
            <a:r>
              <a:rPr lang="en-US" sz="4400" b="1" dirty="0">
                <a:solidFill>
                  <a:srgbClr val="C4254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C42549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7166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28DDEC94-B35C-4D99-B992-39C6D5E7F4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1D9E1885-B5ED-439D-9B41-13D83EAC37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964" y="2339438"/>
            <a:ext cx="6674270" cy="4518561"/>
          </a:xfrm>
        </p:spPr>
      </p:pic>
      <p:sp>
        <p:nvSpPr>
          <p:cNvPr id="6" name="Google Shape;2444;p12">
            <a:extLst>
              <a:ext uri="{FF2B5EF4-FFF2-40B4-BE49-F238E27FC236}">
                <a16:creationId xmlns:a16="http://schemas.microsoft.com/office/drawing/2014/main" id="{40C1B1A2-D61E-4272-ACE5-EE13CBEF6C02}"/>
              </a:ext>
            </a:extLst>
          </p:cNvPr>
          <p:cNvSpPr/>
          <p:nvPr/>
        </p:nvSpPr>
        <p:spPr>
          <a:xfrm>
            <a:off x="5995712" y="486888"/>
            <a:ext cx="6568382" cy="5600263"/>
          </a:xfrm>
          <a:custGeom>
            <a:avLst/>
            <a:gdLst/>
            <a:ahLst/>
            <a:cxnLst/>
            <a:rect l="l" t="t" r="r" b="b"/>
            <a:pathLst>
              <a:path w="5193" h="4370" extrusionOk="0">
                <a:moveTo>
                  <a:pt x="388" y="2071"/>
                </a:moveTo>
                <a:cubicBezTo>
                  <a:pt x="388" y="2071"/>
                  <a:pt x="0" y="1572"/>
                  <a:pt x="397" y="1102"/>
                </a:cubicBezTo>
                <a:cubicBezTo>
                  <a:pt x="634" y="820"/>
                  <a:pt x="907" y="785"/>
                  <a:pt x="1066" y="856"/>
                </a:cubicBezTo>
                <a:cubicBezTo>
                  <a:pt x="1066" y="856"/>
                  <a:pt x="1202" y="353"/>
                  <a:pt x="2060" y="177"/>
                </a:cubicBezTo>
                <a:cubicBezTo>
                  <a:pt x="2919" y="0"/>
                  <a:pt x="3374" y="379"/>
                  <a:pt x="3538" y="821"/>
                </a:cubicBezTo>
                <a:cubicBezTo>
                  <a:pt x="4195" y="644"/>
                  <a:pt x="5193" y="1869"/>
                  <a:pt x="4384" y="2639"/>
                </a:cubicBezTo>
                <a:cubicBezTo>
                  <a:pt x="4649" y="3119"/>
                  <a:pt x="3980" y="4269"/>
                  <a:pt x="3071" y="3839"/>
                </a:cubicBezTo>
                <a:cubicBezTo>
                  <a:pt x="2768" y="4370"/>
                  <a:pt x="1284" y="4212"/>
                  <a:pt x="1126" y="3656"/>
                </a:cubicBezTo>
                <a:cubicBezTo>
                  <a:pt x="1126" y="3656"/>
                  <a:pt x="374" y="3593"/>
                  <a:pt x="210" y="2987"/>
                </a:cubicBezTo>
                <a:cubicBezTo>
                  <a:pt x="46" y="2381"/>
                  <a:pt x="287" y="2128"/>
                  <a:pt x="388" y="20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17EF27-4B74-46EA-9379-D33469BCEA10}"/>
              </a:ext>
            </a:extLst>
          </p:cNvPr>
          <p:cNvSpPr txBox="1"/>
          <p:nvPr/>
        </p:nvSpPr>
        <p:spPr>
          <a:xfrm>
            <a:off x="6638306" y="2009746"/>
            <a:ext cx="49946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Tạm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biệt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các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bạn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!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7613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2432477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quà tặng tiếp theo sẽ được MĂNG NON cập nhật tại nhóm Măng Non – Tài liệu Tiểu học 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bài giảng điện tử lớp 4 và quà tặng hằng tuần 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064" y="-1969689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 chia sẻ tài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tặng: 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Măng Non – Tài liệu Tiểu học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38689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22127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F6BC7B3-E496-48DE-BC9F-E2ECFDF9E8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CE7510D-93DE-4CBE-8A5A-0910AF7930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898" y="-504930"/>
            <a:ext cx="6711340" cy="671134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D8D6319-DD24-482B-997A-2A76317185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14" y="0"/>
            <a:ext cx="2575795" cy="285074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058C7B1-49C9-4948-AA40-6121B43C97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45497" y="-1"/>
            <a:ext cx="4994901" cy="685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123EE4B-64A4-48E3-B8E4-5E7F6CCA201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12"/>
          <a:stretch/>
        </p:blipFill>
        <p:spPr>
          <a:xfrm>
            <a:off x="0" y="5140229"/>
            <a:ext cx="12304734" cy="1717770"/>
          </a:xfrm>
          <a:prstGeom prst="rect">
            <a:avLst/>
          </a:prstGeom>
        </p:spPr>
      </p:pic>
      <p:sp>
        <p:nvSpPr>
          <p:cNvPr id="11" name="标题 1">
            <a:extLst>
              <a:ext uri="{FF2B5EF4-FFF2-40B4-BE49-F238E27FC236}">
                <a16:creationId xmlns:a16="http://schemas.microsoft.com/office/drawing/2014/main" id="{5D4E3642-500B-4A0D-B8BC-F5402178E0E3}"/>
              </a:ext>
            </a:extLst>
          </p:cNvPr>
          <p:cNvSpPr txBox="1">
            <a:spLocks/>
          </p:cNvSpPr>
          <p:nvPr/>
        </p:nvSpPr>
        <p:spPr>
          <a:xfrm>
            <a:off x="2399859" y="2115746"/>
            <a:ext cx="3583980" cy="2042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 smtClean="0">
                <a:ln w="28575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ea"/>
                <a:sym typeface="+mn-lt"/>
              </a:rPr>
              <a:t>01</a:t>
            </a:r>
            <a:endParaRPr kumimoji="0" lang="zh-CN" altLang="en-US" sz="9600" b="0" i="0" u="none" strike="noStrike" kern="1200" cap="none" spc="0" normalizeH="0" baseline="0" noProof="0" dirty="0">
              <a:ln w="28575">
                <a:noFill/>
              </a:ln>
              <a:solidFill>
                <a:prstClr val="black"/>
              </a:solidFill>
              <a:effectLst/>
              <a:uLnTx/>
              <a:uFillTx/>
              <a:latin typeface="UTM American Sans" panose="02040603050506020204" pitchFamily="18" charset="0"/>
              <a:ea typeface="+mn-ea"/>
              <a:cs typeface="+mn-ea"/>
              <a:sym typeface="+mn-lt"/>
            </a:endParaRPr>
          </a:p>
        </p:txBody>
      </p:sp>
      <p:sp>
        <p:nvSpPr>
          <p:cNvPr id="12" name="标题 1">
            <a:extLst>
              <a:ext uri="{FF2B5EF4-FFF2-40B4-BE49-F238E27FC236}">
                <a16:creationId xmlns:a16="http://schemas.microsoft.com/office/drawing/2014/main" id="{83207D33-C03A-46AF-B5F7-4DCC3571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0638" y="2613593"/>
            <a:ext cx="6228799" cy="1325563"/>
          </a:xfrm>
        </p:spPr>
        <p:txBody>
          <a:bodyPr>
            <a:noAutofit/>
          </a:bodyPr>
          <a:lstStyle/>
          <a:p>
            <a:pPr algn="ctr"/>
            <a:r>
              <a:rPr lang="en-US" altLang="zh-CN" sz="11500" dirty="0" err="1" smtClean="0">
                <a:ln w="28575">
                  <a:noFill/>
                </a:ln>
                <a:solidFill>
                  <a:srgbClr val="DF767E"/>
                </a:solidFill>
                <a:latin typeface="UTM American Sans" panose="02040603050506020204" pitchFamily="18" charset="0"/>
                <a:ea typeface="+mn-ea"/>
                <a:cs typeface="+mn-ea"/>
                <a:sym typeface="+mn-lt"/>
              </a:rPr>
              <a:t>Khởi</a:t>
            </a:r>
            <a:r>
              <a:rPr lang="en-US" altLang="zh-CN" sz="11500" dirty="0" smtClean="0">
                <a:ln w="28575">
                  <a:noFill/>
                </a:ln>
                <a:solidFill>
                  <a:srgbClr val="DF767E"/>
                </a:solidFill>
                <a:latin typeface="UTM American Sans" panose="02040603050506020204" pitchFamily="18" charset="0"/>
                <a:ea typeface="+mn-ea"/>
                <a:cs typeface="+mn-ea"/>
                <a:sym typeface="+mn-lt"/>
              </a:rPr>
              <a:t> </a:t>
            </a:r>
            <a:r>
              <a:rPr lang="en-US" altLang="zh-CN" sz="11500" dirty="0" err="1" smtClean="0">
                <a:ln w="28575">
                  <a:noFill/>
                </a:ln>
                <a:solidFill>
                  <a:srgbClr val="DF767E"/>
                </a:solidFill>
                <a:latin typeface="UTM American Sans" panose="02040603050506020204" pitchFamily="18" charset="0"/>
                <a:ea typeface="+mn-ea"/>
                <a:cs typeface="+mn-ea"/>
                <a:sym typeface="+mn-lt"/>
              </a:rPr>
              <a:t>động</a:t>
            </a:r>
            <a:endParaRPr lang="zh-CN" altLang="en-US" sz="11500" dirty="0">
              <a:ln w="28575">
                <a:noFill/>
              </a:ln>
              <a:solidFill>
                <a:srgbClr val="DF767E"/>
              </a:solidFill>
              <a:latin typeface="UTM American Sans" panose="02040603050506020204" pitchFamily="18" charset="0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1874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8F57ACB-4478-4832-8242-47C5BE4E8AA7}"/>
              </a:ext>
            </a:extLst>
          </p:cNvPr>
          <p:cNvSpPr/>
          <p:nvPr/>
        </p:nvSpPr>
        <p:spPr>
          <a:xfrm>
            <a:off x="585849" y="365125"/>
            <a:ext cx="11020301" cy="6127750"/>
          </a:xfrm>
          <a:prstGeom prst="roundRect">
            <a:avLst>
              <a:gd name="adj" fmla="val 4543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EAD546-0728-44E6-A46E-8DC01331FC97}"/>
              </a:ext>
            </a:extLst>
          </p:cNvPr>
          <p:cNvSpPr txBox="1"/>
          <p:nvPr/>
        </p:nvSpPr>
        <p:spPr>
          <a:xfrm>
            <a:off x="3045663" y="634253"/>
            <a:ext cx="5777703" cy="769441"/>
          </a:xfrm>
          <a:prstGeom prst="rect">
            <a:avLst/>
          </a:prstGeom>
          <a:noFill/>
          <a:ln w="38100">
            <a:solidFill>
              <a:srgbClr val="8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609600" indent="-609600">
              <a:defRPr/>
            </a:pPr>
            <a:r>
              <a:rPr lang="en-US" sz="4400" dirty="0" err="1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Câu</a:t>
            </a:r>
            <a:r>
              <a:rPr lang="en-US" sz="4400" dirty="0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 1: </a:t>
            </a:r>
            <a:r>
              <a:rPr lang="en-US" sz="4400" dirty="0" err="1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Hình</a:t>
            </a:r>
            <a:r>
              <a:rPr lang="en-US" sz="4400" dirty="0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thoi</a:t>
            </a:r>
            <a:r>
              <a:rPr lang="en-US" sz="4400" dirty="0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 có: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0469AC-ED64-4861-A5A7-E50964807855}"/>
              </a:ext>
            </a:extLst>
          </p:cNvPr>
          <p:cNvSpPr txBox="1"/>
          <p:nvPr/>
        </p:nvSpPr>
        <p:spPr>
          <a:xfrm>
            <a:off x="2079750" y="3278695"/>
            <a:ext cx="8479367" cy="1323439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4000" b="1" kern="0" dirty="0">
                <a:solidFill>
                  <a:srgbClr val="C42549"/>
                </a:solidFill>
                <a:latin typeface="UTM Androgyne" panose="02040603050506020204" pitchFamily="18" charset="0"/>
                <a:cs typeface="Arial"/>
                <a:sym typeface="Arial"/>
              </a:rPr>
              <a:t>B. 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Hai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cặp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cạnh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đối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diện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song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song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và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bốn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cạnh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bằng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nhau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F0A1D2-D9AF-45EA-8E11-94650C3F171A}"/>
              </a:ext>
            </a:extLst>
          </p:cNvPr>
          <p:cNvSpPr txBox="1"/>
          <p:nvPr/>
        </p:nvSpPr>
        <p:spPr>
          <a:xfrm>
            <a:off x="2079750" y="4904293"/>
            <a:ext cx="8479367" cy="1323439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4000" b="1" kern="0" dirty="0">
                <a:solidFill>
                  <a:srgbClr val="C42549"/>
                </a:solidFill>
                <a:latin typeface="UTM Androgyne" panose="02040603050506020204" pitchFamily="18" charset="0"/>
                <a:cs typeface="Arial"/>
                <a:sym typeface="Arial"/>
              </a:rPr>
              <a:t>C. 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Hai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cặp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cạnh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song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song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và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bốn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cạnh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bằng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nhau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9207E7-2E16-4572-9EB6-F17D91D71CC0}"/>
              </a:ext>
            </a:extLst>
          </p:cNvPr>
          <p:cNvSpPr txBox="1"/>
          <p:nvPr/>
        </p:nvSpPr>
        <p:spPr>
          <a:xfrm>
            <a:off x="2065921" y="1668837"/>
            <a:ext cx="8479367" cy="1323439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4000" b="1" kern="0" dirty="0">
                <a:solidFill>
                  <a:srgbClr val="C42549"/>
                </a:solidFill>
                <a:latin typeface="UTM Androgyne" panose="02040603050506020204" pitchFamily="18" charset="0"/>
                <a:cs typeface="Arial"/>
                <a:sym typeface="Arial"/>
              </a:rPr>
              <a:t>A. 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Hai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cạnh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đối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diện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song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song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với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nhau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và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bốn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cạnh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bằng</a:t>
            </a:r>
            <a:r>
              <a:rPr lang="en-US" sz="4000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  <a:cs typeface="Times New Roman" pitchFamily="18" charset="0"/>
              </a:rPr>
              <a:t>nhau</a:t>
            </a:r>
            <a:endParaRPr lang="en-US" sz="4000" dirty="0">
              <a:latin typeface="UTM Androgyne" panose="02040603050506020204" pitchFamily="18" charset="0"/>
              <a:cs typeface="Times New Roman" pitchFamily="18" charset="0"/>
            </a:endParaRPr>
          </a:p>
        </p:txBody>
      </p:sp>
      <p:pic>
        <p:nvPicPr>
          <p:cNvPr id="12" name="Picture 11" descr="A picture containing toy, doll, vector graphics, clipart&#10;&#10;Description automatically generated">
            <a:extLst>
              <a:ext uri="{FF2B5EF4-FFF2-40B4-BE49-F238E27FC236}">
                <a16:creationId xmlns:a16="http://schemas.microsoft.com/office/drawing/2014/main" id="{F4C81B48-3FB3-473F-9E55-85DD14C4B5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5491" y="-1106123"/>
            <a:ext cx="4250192" cy="425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66147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8F57ACB-4478-4832-8242-47C5BE4E8AA7}"/>
              </a:ext>
            </a:extLst>
          </p:cNvPr>
          <p:cNvSpPr/>
          <p:nvPr/>
        </p:nvSpPr>
        <p:spPr>
          <a:xfrm>
            <a:off x="585849" y="365125"/>
            <a:ext cx="11020301" cy="6127750"/>
          </a:xfrm>
          <a:prstGeom prst="roundRect">
            <a:avLst>
              <a:gd name="adj" fmla="val 625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EAD546-0728-44E6-A46E-8DC01331FC97}"/>
              </a:ext>
            </a:extLst>
          </p:cNvPr>
          <p:cNvSpPr txBox="1"/>
          <p:nvPr/>
        </p:nvSpPr>
        <p:spPr>
          <a:xfrm>
            <a:off x="1763128" y="1337948"/>
            <a:ext cx="9554055" cy="769441"/>
          </a:xfrm>
          <a:prstGeom prst="rect">
            <a:avLst/>
          </a:prstGeom>
          <a:noFill/>
          <a:ln w="38100">
            <a:solidFill>
              <a:srgbClr val="8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609600" indent="-609600">
              <a:defRPr/>
            </a:pPr>
            <a:r>
              <a:rPr lang="en-US" sz="4400" dirty="0" err="1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Câu</a:t>
            </a:r>
            <a:r>
              <a:rPr lang="en-US" sz="4400" dirty="0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 2: DIỆN TÍCH HÌNH THOI </a:t>
            </a:r>
            <a:r>
              <a:rPr lang="en-US" sz="4400" dirty="0" err="1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bằng</a:t>
            </a:r>
            <a:r>
              <a:rPr lang="en-US" sz="4400" dirty="0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0469AC-ED64-4861-A5A7-E50964807855}"/>
              </a:ext>
            </a:extLst>
          </p:cNvPr>
          <p:cNvSpPr txBox="1"/>
          <p:nvPr/>
        </p:nvSpPr>
        <p:spPr>
          <a:xfrm>
            <a:off x="2198503" y="4729235"/>
            <a:ext cx="8513039" cy="707886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4000" b="1" kern="0" dirty="0">
                <a:solidFill>
                  <a:srgbClr val="C42549"/>
                </a:solidFill>
                <a:latin typeface="UTM Androgyne" panose="02040603050506020204" pitchFamily="18" charset="0"/>
                <a:cs typeface="Arial"/>
                <a:sym typeface="Arial"/>
              </a:rPr>
              <a:t>C. </a:t>
            </a:r>
            <a:r>
              <a:rPr 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Tích</a:t>
            </a:r>
            <a:r>
              <a:rPr 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độ</a:t>
            </a:r>
            <a:r>
              <a:rPr 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dài</a:t>
            </a:r>
            <a:r>
              <a:rPr 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2 </a:t>
            </a:r>
            <a:r>
              <a:rPr 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đường</a:t>
            </a:r>
            <a:r>
              <a:rPr 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chéo</a:t>
            </a:r>
            <a:r>
              <a:rPr 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chia 2</a:t>
            </a:r>
            <a:endParaRPr lang="en-US" sz="4000" b="1" kern="0" dirty="0">
              <a:solidFill>
                <a:srgbClr val="C42549"/>
              </a:solidFill>
              <a:latin typeface="UTM Androgyne" panose="02040603050506020204" pitchFamily="18" charset="0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F0A1D2-D9AF-45EA-8E11-94650C3F171A}"/>
              </a:ext>
            </a:extLst>
          </p:cNvPr>
          <p:cNvSpPr txBox="1"/>
          <p:nvPr/>
        </p:nvSpPr>
        <p:spPr>
          <a:xfrm>
            <a:off x="2198503" y="3629504"/>
            <a:ext cx="8513039" cy="707886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4000" b="1" kern="0" dirty="0">
                <a:solidFill>
                  <a:srgbClr val="C42549"/>
                </a:solidFill>
                <a:latin typeface="UTM Androgyne" panose="02040603050506020204" pitchFamily="18" charset="0"/>
                <a:cs typeface="Arial"/>
                <a:sym typeface="Arial"/>
              </a:rPr>
              <a:t>B. </a:t>
            </a:r>
            <a:r>
              <a:rPr 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Tích</a:t>
            </a:r>
            <a:r>
              <a:rPr 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 </a:t>
            </a:r>
            <a:r>
              <a:rPr 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độ</a:t>
            </a:r>
            <a:r>
              <a:rPr 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dài</a:t>
            </a:r>
            <a:r>
              <a:rPr 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2 </a:t>
            </a:r>
            <a:r>
              <a:rPr 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đường</a:t>
            </a:r>
            <a:r>
              <a:rPr 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chéo</a:t>
            </a:r>
            <a:r>
              <a:rPr 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nhân</a:t>
            </a:r>
            <a:r>
              <a:rPr 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2</a:t>
            </a:r>
            <a:endParaRPr lang="en-US" sz="4000" b="1" kern="0" dirty="0">
              <a:solidFill>
                <a:srgbClr val="C42549"/>
              </a:solidFill>
              <a:latin typeface="UTM Androgyne" panose="02040603050506020204" pitchFamily="18" charset="0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9207E7-2E16-4572-9EB6-F17D91D71CC0}"/>
              </a:ext>
            </a:extLst>
          </p:cNvPr>
          <p:cNvSpPr txBox="1"/>
          <p:nvPr/>
        </p:nvSpPr>
        <p:spPr>
          <a:xfrm>
            <a:off x="2198503" y="2499234"/>
            <a:ext cx="8513039" cy="707886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4000" b="1" kern="0" dirty="0">
                <a:solidFill>
                  <a:srgbClr val="C42549"/>
                </a:solidFill>
                <a:latin typeface="UTM Androgyne" panose="02040603050506020204" pitchFamily="18" charset="0"/>
                <a:cs typeface="Arial"/>
                <a:sym typeface="Arial"/>
              </a:rPr>
              <a:t>A. </a:t>
            </a:r>
            <a:r>
              <a:rPr 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Tích</a:t>
            </a:r>
            <a:r>
              <a:rPr 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độ</a:t>
            </a:r>
            <a:r>
              <a:rPr 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dài</a:t>
            </a:r>
            <a:r>
              <a:rPr 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2 </a:t>
            </a:r>
            <a:r>
              <a:rPr 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đường</a:t>
            </a:r>
            <a:r>
              <a:rPr 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chéo</a:t>
            </a:r>
            <a:endParaRPr lang="en-US" sz="4000" b="1" dirty="0">
              <a:solidFill>
                <a:srgbClr val="C42549"/>
              </a:solidFill>
              <a:latin typeface="UTM Androgyne" panose="02040603050506020204" pitchFamily="18" charset="0"/>
              <a:cs typeface="Times New Roman" pitchFamily="18" charset="0"/>
            </a:endParaRPr>
          </a:p>
        </p:txBody>
      </p:sp>
      <p:pic>
        <p:nvPicPr>
          <p:cNvPr id="12" name="Picture 11" descr="A picture containing toy, doll, vector graphics, clipart&#10;&#10;Description automatically generated">
            <a:extLst>
              <a:ext uri="{FF2B5EF4-FFF2-40B4-BE49-F238E27FC236}">
                <a16:creationId xmlns:a16="http://schemas.microsoft.com/office/drawing/2014/main" id="{F4C81B48-3FB3-473F-9E55-85DD14C4B5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2920" y="-1175898"/>
            <a:ext cx="4250192" cy="425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5002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8F57ACB-4478-4832-8242-47C5BE4E8AA7}"/>
              </a:ext>
            </a:extLst>
          </p:cNvPr>
          <p:cNvSpPr/>
          <p:nvPr/>
        </p:nvSpPr>
        <p:spPr>
          <a:xfrm>
            <a:off x="585849" y="365125"/>
            <a:ext cx="11020301" cy="6127750"/>
          </a:xfrm>
          <a:prstGeom prst="roundRect">
            <a:avLst>
              <a:gd name="adj" fmla="val 5786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EAD546-0728-44E6-A46E-8DC01331FC97}"/>
              </a:ext>
            </a:extLst>
          </p:cNvPr>
          <p:cNvSpPr txBox="1"/>
          <p:nvPr/>
        </p:nvSpPr>
        <p:spPr>
          <a:xfrm>
            <a:off x="1157487" y="856762"/>
            <a:ext cx="9554055" cy="1446550"/>
          </a:xfrm>
          <a:prstGeom prst="rect">
            <a:avLst/>
          </a:prstGeom>
          <a:noFill/>
          <a:ln w="38100">
            <a:solidFill>
              <a:srgbClr val="8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609600" indent="-609600">
              <a:defRPr/>
            </a:pPr>
            <a:r>
              <a:rPr lang="en-US" sz="4400" dirty="0" err="1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Câu</a:t>
            </a:r>
            <a:r>
              <a:rPr lang="en-US" sz="4400" dirty="0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 3: DIỆN TÍCH HÌNH THOI ABCD </a:t>
            </a:r>
            <a:r>
              <a:rPr lang="en-US" sz="4400" dirty="0" err="1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với</a:t>
            </a:r>
            <a:r>
              <a:rPr lang="en-US" sz="4400" dirty="0">
                <a:solidFill>
                  <a:srgbClr val="336600"/>
                </a:solidFill>
                <a:latin typeface="UTM Androgyne" panose="02040603050506020204" pitchFamily="18" charset="0"/>
                <a:cs typeface="Times New Roman" pitchFamily="18" charset="0"/>
              </a:rPr>
              <a:t> AB = 3cm, BD = 4cm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D0469AC-ED64-4861-A5A7-E50964807855}"/>
                  </a:ext>
                </a:extLst>
              </p:cNvPr>
              <p:cNvSpPr txBox="1"/>
              <p:nvPr/>
            </p:nvSpPr>
            <p:spPr>
              <a:xfrm>
                <a:off x="2648197" y="2794949"/>
                <a:ext cx="2850075" cy="707886"/>
              </a:xfrm>
              <a:prstGeom prst="rect">
                <a:avLst/>
              </a:prstGeom>
              <a:solidFill>
                <a:srgbClr val="FF9999">
                  <a:alpha val="60000"/>
                </a:srgbClr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pPr defTabSz="914217">
                  <a:buClr>
                    <a:srgbClr val="000000"/>
                  </a:buClr>
                </a:pPr>
                <a:r>
                  <a:rPr lang="en-US" sz="4000" b="1" kern="0" dirty="0">
                    <a:solidFill>
                      <a:srgbClr val="C42549"/>
                    </a:solidFill>
                    <a:latin typeface="UTM Androgyne" panose="02040603050506020204" pitchFamily="18" charset="0"/>
                    <a:cs typeface="Arial"/>
                    <a:sym typeface="Arial"/>
                  </a:rPr>
                  <a:t>A. 6cm</a:t>
                </a:r>
                <a14:m>
                  <m:oMath xmlns:m="http://schemas.openxmlformats.org/officeDocument/2006/math">
                    <m:r>
                      <a:rPr lang="en-US" sz="4000" b="1" i="1" kern="0" smtClean="0">
                        <a:solidFill>
                          <a:srgbClr val="C42549"/>
                        </a:solidFill>
                        <a:latin typeface="Cambria Math" panose="02040503050406030204" pitchFamily="18" charset="0"/>
                        <a:cs typeface="Arial"/>
                        <a:sym typeface="Arial"/>
                      </a:rPr>
                      <m:t>²</m:t>
                    </m:r>
                  </m:oMath>
                </a14:m>
                <a:endParaRPr lang="en-US" sz="4000" b="1" kern="0" dirty="0">
                  <a:solidFill>
                    <a:srgbClr val="C42549"/>
                  </a:solidFill>
                  <a:latin typeface="UTM Androgyne" panose="02040603050506020204" pitchFamily="18" charset="0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D0469AC-ED64-4861-A5A7-E50964807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8197" y="2794949"/>
                <a:ext cx="2850075" cy="707886"/>
              </a:xfrm>
              <a:prstGeom prst="rect">
                <a:avLst/>
              </a:prstGeom>
              <a:blipFill>
                <a:blip r:embed="rId4"/>
                <a:stretch>
                  <a:fillRect l="-6751" t="-14634" b="-28455"/>
                </a:stretch>
              </a:blipFill>
              <a:ln w="38100">
                <a:solidFill>
                  <a:schemeClr val="tx2">
                    <a:lumMod val="60000"/>
                    <a:lumOff val="40000"/>
                  </a:schemeClr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E3F0A1D2-D9AF-45EA-8E11-94650C3F171A}"/>
              </a:ext>
            </a:extLst>
          </p:cNvPr>
          <p:cNvSpPr txBox="1"/>
          <p:nvPr/>
        </p:nvSpPr>
        <p:spPr>
          <a:xfrm>
            <a:off x="2648199" y="4026946"/>
            <a:ext cx="2850075" cy="707886"/>
          </a:xfrm>
          <a:prstGeom prst="rect">
            <a:avLst/>
          </a:prstGeom>
          <a:solidFill>
            <a:srgbClr val="FF9999">
              <a:alpha val="60000"/>
            </a:srgb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4000" b="1" kern="0" dirty="0">
                <a:solidFill>
                  <a:srgbClr val="C42549"/>
                </a:solidFill>
                <a:latin typeface="UTM Androgyne" panose="02040603050506020204" pitchFamily="18" charset="0"/>
                <a:cs typeface="Arial"/>
                <a:sym typeface="Arial"/>
              </a:rPr>
              <a:t>B. </a:t>
            </a:r>
            <a:r>
              <a:rPr 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24 cm</a:t>
            </a:r>
            <a:r>
              <a:rPr lang="en-US" sz="4000" b="1" dirty="0">
                <a:solidFill>
                  <a:srgbClr val="C42549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²</a:t>
            </a:r>
            <a:endParaRPr lang="en-US" sz="4000" b="1" kern="0" dirty="0">
              <a:solidFill>
                <a:srgbClr val="C42549"/>
              </a:solidFill>
              <a:latin typeface="UTM Androgyne" panose="02040603050506020204" pitchFamily="18" charset="0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9207E7-2E16-4572-9EB6-F17D91D71CC0}"/>
              </a:ext>
            </a:extLst>
          </p:cNvPr>
          <p:cNvSpPr txBox="1"/>
          <p:nvPr/>
        </p:nvSpPr>
        <p:spPr>
          <a:xfrm>
            <a:off x="2648196" y="5237980"/>
            <a:ext cx="2850075" cy="707886"/>
          </a:xfrm>
          <a:prstGeom prst="rect">
            <a:avLst/>
          </a:prstGeom>
          <a:solidFill>
            <a:srgbClr val="FF9999">
              <a:alpha val="60000"/>
            </a:srgb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4000" b="1" kern="0" dirty="0">
                <a:solidFill>
                  <a:srgbClr val="C42549"/>
                </a:solidFill>
                <a:latin typeface="UTM Androgyne" panose="02040603050506020204" pitchFamily="18" charset="0"/>
                <a:cs typeface="Arial"/>
                <a:sym typeface="Arial"/>
              </a:rPr>
              <a:t>A. </a:t>
            </a:r>
            <a:r>
              <a:rPr 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12 cm</a:t>
            </a:r>
            <a:r>
              <a:rPr lang="en-US" sz="4000" b="1" dirty="0">
                <a:solidFill>
                  <a:srgbClr val="C42549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²</a:t>
            </a:r>
            <a:endParaRPr lang="en-US" sz="4000" b="1" dirty="0">
              <a:solidFill>
                <a:srgbClr val="C42549"/>
              </a:solidFill>
              <a:latin typeface="UTM Androgyne" panose="02040603050506020204" pitchFamily="18" charset="0"/>
              <a:cs typeface="Times New Roman" pitchFamily="18" charset="0"/>
            </a:endParaRPr>
          </a:p>
        </p:txBody>
      </p:sp>
      <p:pic>
        <p:nvPicPr>
          <p:cNvPr id="4" name="Picture 3" descr="A picture containing doll, toy&#10;&#10;Description automatically generated">
            <a:extLst>
              <a:ext uri="{FF2B5EF4-FFF2-40B4-BE49-F238E27FC236}">
                <a16:creationId xmlns:a16="http://schemas.microsoft.com/office/drawing/2014/main" id="{6D09F96B-FD49-4F8D-B9D9-07350E9F168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86" b="50000" l="2694" r="38552">
                        <a14:foregroundMark x1="25421" y1="14048" x2="10606" y2="8571"/>
                        <a14:foregroundMark x1="10606" y1="8571" x2="2525" y2="24762"/>
                        <a14:foregroundMark x1="2525" y1="24762" x2="12121" y2="45000"/>
                        <a14:foregroundMark x1="12121" y1="45000" x2="24411" y2="49286"/>
                        <a14:foregroundMark x1="24411" y1="49286" x2="37879" y2="35952"/>
                        <a14:foregroundMark x1="37879" y1="35952" x2="35690" y2="24524"/>
                        <a14:foregroundMark x1="35690" y1="24524" x2="23737" y2="12857"/>
                        <a14:foregroundMark x1="26431" y1="11905" x2="19529" y2="15714"/>
                        <a14:foregroundMark x1="19529" y1="15714" x2="16498" y2="30714"/>
                        <a14:foregroundMark x1="16498" y1="30714" x2="24916" y2="11190"/>
                        <a14:foregroundMark x1="24916" y1="11190" x2="17340" y2="4286"/>
                        <a14:foregroundMark x1="20202" y1="15000" x2="11111" y2="22143"/>
                        <a14:foregroundMark x1="11111" y1="22143" x2="12458" y2="5238"/>
                        <a14:foregroundMark x1="7744" y1="16905" x2="4714" y2="24048"/>
                        <a14:foregroundMark x1="4714" y1="24048" x2="12121" y2="44524"/>
                        <a14:foregroundMark x1="12121" y1="44524" x2="15993" y2="31190"/>
                        <a14:foregroundMark x1="15993" y1="31190" x2="9596" y2="21190"/>
                        <a14:foregroundMark x1="21717" y1="35952" x2="17003" y2="42381"/>
                        <a14:foregroundMark x1="17003" y1="42381" x2="18687" y2="50000"/>
                        <a14:foregroundMark x1="18687" y1="50000" x2="19697" y2="33095"/>
                        <a14:foregroundMark x1="19697" y1="33095" x2="15825" y2="27857"/>
                        <a14:foregroundMark x1="27609" y1="31667" x2="26936" y2="37143"/>
                        <a14:foregroundMark x1="26936" y1="37143" x2="33165" y2="29286"/>
                        <a14:foregroundMark x1="33165" y1="29286" x2="30640" y2="21429"/>
                        <a14:foregroundMark x1="35354" y1="30476" x2="36364" y2="38810"/>
                        <a14:foregroundMark x1="36364" y1="38810" x2="35690" y2="31905"/>
                        <a14:foregroundMark x1="35690" y1="31905" x2="32997" y2="31190"/>
                        <a14:foregroundMark x1="35859" y1="35238" x2="38552" y2="32381"/>
                        <a14:foregroundMark x1="34175" y1="28810" x2="27946" y2="20238"/>
                        <a14:foregroundMark x1="27946" y1="20238" x2="13636" y2="20000"/>
                        <a14:foregroundMark x1="13636" y1="20000" x2="20202" y2="33810"/>
                        <a14:foregroundMark x1="20202" y1="33810" x2="23401" y2="22381"/>
                        <a14:foregroundMark x1="17003" y1="8333" x2="12626" y2="12619"/>
                        <a14:foregroundMark x1="12626" y1="12619" x2="7071" y2="36905"/>
                        <a14:foregroundMark x1="7071" y1="36905" x2="23737" y2="40952"/>
                        <a14:foregroundMark x1="23737" y1="40952" x2="25084" y2="17381"/>
                        <a14:foregroundMark x1="25084" y1="17381" x2="22222" y2="11667"/>
                        <a14:foregroundMark x1="18855" y1="11667" x2="9933" y2="12619"/>
                        <a14:foregroundMark x1="9933" y1="12619" x2="2694" y2="28333"/>
                        <a14:foregroundMark x1="2694" y1="28333" x2="15152" y2="38333"/>
                        <a14:foregroundMark x1="15152" y1="38333" x2="14646" y2="12857"/>
                        <a14:foregroundMark x1="16835" y1="13333" x2="10943" y2="30238"/>
                        <a14:foregroundMark x1="10943" y1="30238" x2="16162" y2="43571"/>
                        <a14:foregroundMark x1="16162" y1="43571" x2="18687" y2="32143"/>
                        <a14:foregroundMark x1="18687" y1="32143" x2="18687" y2="32143"/>
                        <a14:foregroundMark x1="18519" y1="33571" x2="16667" y2="43571"/>
                        <a14:foregroundMark x1="16667" y1="43571" x2="22896" y2="30952"/>
                        <a14:foregroundMark x1="22896" y1="30952" x2="22391" y2="30238"/>
                        <a14:foregroundMark x1="16835" y1="31667" x2="11111" y2="35238"/>
                        <a14:foregroundMark x1="11111" y1="35238" x2="10438" y2="45714"/>
                        <a14:foregroundMark x1="10438" y1="45714" x2="20034" y2="28571"/>
                        <a14:foregroundMark x1="20034" y1="28571" x2="19697" y2="25952"/>
                        <a14:foregroundMark x1="20875" y1="30952" x2="20034" y2="45714"/>
                        <a14:foregroundMark x1="20034" y1="45714" x2="22896" y2="39762"/>
                        <a14:foregroundMark x1="22896" y1="39762" x2="21044" y2="26667"/>
                        <a14:foregroundMark x1="21044" y1="26667" x2="21044" y2="26667"/>
                        <a14:foregroundMark x1="29293" y1="29524" x2="27104" y2="35952"/>
                        <a14:foregroundMark x1="27104" y1="35952" x2="31650" y2="34048"/>
                        <a14:foregroundMark x1="31650" y1="34048" x2="28451" y2="27857"/>
                        <a14:foregroundMark x1="30135" y1="29286" x2="20370" y2="37619"/>
                        <a14:foregroundMark x1="20370" y1="37619" x2="28114" y2="24286"/>
                        <a14:foregroundMark x1="23401" y1="20238" x2="12458" y2="33810"/>
                        <a14:foregroundMark x1="12458" y1="33810" x2="16835" y2="36905"/>
                        <a14:foregroundMark x1="16835" y1="36905" x2="19697" y2="19762"/>
                        <a14:foregroundMark x1="19865" y1="10714" x2="12963" y2="13571"/>
                        <a14:foregroundMark x1="12963" y1="13571" x2="9259" y2="24524"/>
                        <a14:foregroundMark x1="9259" y1="24524" x2="23569" y2="15476"/>
                        <a14:foregroundMark x1="23569" y1="15476" x2="23906" y2="12857"/>
                        <a14:foregroundMark x1="22727" y1="9762" x2="17003" y2="12857"/>
                        <a14:foregroundMark x1="17003" y1="12857" x2="24411" y2="26905"/>
                        <a14:foregroundMark x1="24411" y1="26905" x2="27273" y2="12857"/>
                        <a14:foregroundMark x1="27273" y1="12857" x2="24242" y2="6190"/>
                        <a14:foregroundMark x1="31987" y1="17143" x2="30471" y2="27381"/>
                        <a14:foregroundMark x1="30471" y1="27381" x2="32155" y2="19048"/>
                        <a14:foregroundMark x1="32155" y1="19048" x2="31818" y2="17143"/>
                        <a14:foregroundMark x1="33502" y1="19524" x2="32997" y2="28333"/>
                        <a14:foregroundMark x1="32997" y1="28333" x2="32660" y2="14762"/>
                        <a14:foregroundMark x1="34007" y1="32143" x2="38552" y2="36429"/>
                        <a14:foregroundMark x1="38552" y1="36429" x2="35690" y2="30952"/>
                        <a14:foregroundMark x1="37542" y1="39048" x2="28283" y2="35952"/>
                        <a14:foregroundMark x1="28283" y1="35952" x2="18013" y2="47143"/>
                        <a14:foregroundMark x1="18013" y1="47143" x2="25421" y2="40000"/>
                        <a14:foregroundMark x1="25421" y1="40000" x2="26768" y2="32857"/>
                        <a14:foregroundMark x1="25926" y1="32619" x2="7576" y2="30476"/>
                        <a14:foregroundMark x1="7576" y1="30476" x2="12290" y2="46190"/>
                        <a14:foregroundMark x1="12290" y1="46190" x2="21212" y2="24762"/>
                        <a14:foregroundMark x1="21212" y1="24762" x2="17003" y2="11905"/>
                        <a14:foregroundMark x1="16667" y1="19048" x2="17508" y2="37619"/>
                        <a14:foregroundMark x1="17508" y1="37619" x2="24242" y2="45238"/>
                        <a14:foregroundMark x1="24242" y1="45238" x2="18350" y2="14762"/>
                        <a14:foregroundMark x1="18350" y1="14762" x2="11953" y2="12857"/>
                        <a14:foregroundMark x1="11953" y1="12857" x2="11785" y2="13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0565" b="47630"/>
          <a:stretch/>
        </p:blipFill>
        <p:spPr>
          <a:xfrm>
            <a:off x="6096000" y="1439986"/>
            <a:ext cx="5510150" cy="517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7835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EASER_-MONTA-TRONG-DẢI-NGÂN-HÀ-KỲ-CỤC">
            <a:hlinkClick r:id="" action="ppaction://media"/>
            <a:extLst>
              <a:ext uri="{FF2B5EF4-FFF2-40B4-BE49-F238E27FC236}">
                <a16:creationId xmlns:a16="http://schemas.microsoft.com/office/drawing/2014/main" id="{BACA0C82-D5C0-4FB9-A9E1-31E2650C6AB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607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0910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5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25B3C-79A6-49BC-803B-CD117D50F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Calendar&#10;&#10;Description automatically generated">
            <a:extLst>
              <a:ext uri="{FF2B5EF4-FFF2-40B4-BE49-F238E27FC236}">
                <a16:creationId xmlns:a16="http://schemas.microsoft.com/office/drawing/2014/main" id="{FD4FA01F-94C0-48DB-954E-31ACA0C9A3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Google Shape;2444;p12">
            <a:extLst>
              <a:ext uri="{FF2B5EF4-FFF2-40B4-BE49-F238E27FC236}">
                <a16:creationId xmlns:a16="http://schemas.microsoft.com/office/drawing/2014/main" id="{705A0B32-FB78-490A-8CED-761BA619BADA}"/>
              </a:ext>
            </a:extLst>
          </p:cNvPr>
          <p:cNvSpPr/>
          <p:nvPr/>
        </p:nvSpPr>
        <p:spPr>
          <a:xfrm>
            <a:off x="8110848" y="0"/>
            <a:ext cx="4358128" cy="2676711"/>
          </a:xfrm>
          <a:custGeom>
            <a:avLst/>
            <a:gdLst/>
            <a:ahLst/>
            <a:cxnLst/>
            <a:rect l="l" t="t" r="r" b="b"/>
            <a:pathLst>
              <a:path w="5193" h="4370" extrusionOk="0">
                <a:moveTo>
                  <a:pt x="388" y="2071"/>
                </a:moveTo>
                <a:cubicBezTo>
                  <a:pt x="388" y="2071"/>
                  <a:pt x="0" y="1572"/>
                  <a:pt x="397" y="1102"/>
                </a:cubicBezTo>
                <a:cubicBezTo>
                  <a:pt x="634" y="820"/>
                  <a:pt x="907" y="785"/>
                  <a:pt x="1066" y="856"/>
                </a:cubicBezTo>
                <a:cubicBezTo>
                  <a:pt x="1066" y="856"/>
                  <a:pt x="1202" y="353"/>
                  <a:pt x="2060" y="177"/>
                </a:cubicBezTo>
                <a:cubicBezTo>
                  <a:pt x="2919" y="0"/>
                  <a:pt x="3374" y="379"/>
                  <a:pt x="3538" y="821"/>
                </a:cubicBezTo>
                <a:cubicBezTo>
                  <a:pt x="4195" y="644"/>
                  <a:pt x="5193" y="1869"/>
                  <a:pt x="4384" y="2639"/>
                </a:cubicBezTo>
                <a:cubicBezTo>
                  <a:pt x="4649" y="3119"/>
                  <a:pt x="3980" y="4269"/>
                  <a:pt x="3071" y="3839"/>
                </a:cubicBezTo>
                <a:cubicBezTo>
                  <a:pt x="2768" y="4370"/>
                  <a:pt x="1284" y="4212"/>
                  <a:pt x="1126" y="3656"/>
                </a:cubicBezTo>
                <a:cubicBezTo>
                  <a:pt x="1126" y="3656"/>
                  <a:pt x="374" y="3593"/>
                  <a:pt x="210" y="2987"/>
                </a:cubicBezTo>
                <a:cubicBezTo>
                  <a:pt x="46" y="2381"/>
                  <a:pt x="287" y="2128"/>
                  <a:pt x="388" y="20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2E78F5-7552-422C-A118-26E21E6F68D8}"/>
              </a:ext>
            </a:extLst>
          </p:cNvPr>
          <p:cNvSpPr txBox="1"/>
          <p:nvPr/>
        </p:nvSpPr>
        <p:spPr>
          <a:xfrm>
            <a:off x="8363197" y="429942"/>
            <a:ext cx="358337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hãy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giúp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Monta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những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người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vượt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qua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hành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tinh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bánh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mì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nhé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788561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F6BC7B3-E496-48DE-BC9F-E2ECFDF9E8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CE7510D-93DE-4CBE-8A5A-0910AF7930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898" y="-504930"/>
            <a:ext cx="6711340" cy="671134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D8D6319-DD24-482B-997A-2A76317185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14" y="0"/>
            <a:ext cx="2575795" cy="285074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058C7B1-49C9-4948-AA40-6121B43C97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45497" y="-1"/>
            <a:ext cx="4994901" cy="685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123EE4B-64A4-48E3-B8E4-5E7F6CCA201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12"/>
          <a:stretch/>
        </p:blipFill>
        <p:spPr>
          <a:xfrm>
            <a:off x="0" y="5140229"/>
            <a:ext cx="12304734" cy="1717770"/>
          </a:xfrm>
          <a:prstGeom prst="rect">
            <a:avLst/>
          </a:prstGeom>
        </p:spPr>
      </p:pic>
      <p:sp>
        <p:nvSpPr>
          <p:cNvPr id="11" name="标题 1">
            <a:extLst>
              <a:ext uri="{FF2B5EF4-FFF2-40B4-BE49-F238E27FC236}">
                <a16:creationId xmlns:a16="http://schemas.microsoft.com/office/drawing/2014/main" id="{5D4E3642-500B-4A0D-B8BC-F5402178E0E3}"/>
              </a:ext>
            </a:extLst>
          </p:cNvPr>
          <p:cNvSpPr txBox="1">
            <a:spLocks/>
          </p:cNvSpPr>
          <p:nvPr/>
        </p:nvSpPr>
        <p:spPr>
          <a:xfrm>
            <a:off x="2399859" y="2115746"/>
            <a:ext cx="3583980" cy="2042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 smtClean="0">
                <a:ln w="28575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ea"/>
                <a:sym typeface="+mn-lt"/>
              </a:rPr>
              <a:t>02</a:t>
            </a:r>
            <a:endParaRPr kumimoji="0" lang="zh-CN" altLang="en-US" sz="9600" b="0" i="0" u="none" strike="noStrike" kern="1200" cap="none" spc="0" normalizeH="0" baseline="0" noProof="0" dirty="0">
              <a:ln w="28575">
                <a:noFill/>
              </a:ln>
              <a:solidFill>
                <a:prstClr val="black"/>
              </a:solidFill>
              <a:effectLst/>
              <a:uLnTx/>
              <a:uFillTx/>
              <a:latin typeface="UTM American Sans" panose="02040603050506020204" pitchFamily="18" charset="0"/>
              <a:ea typeface="+mn-ea"/>
              <a:cs typeface="+mn-ea"/>
              <a:sym typeface="+mn-lt"/>
            </a:endParaRPr>
          </a:p>
        </p:txBody>
      </p:sp>
      <p:sp>
        <p:nvSpPr>
          <p:cNvPr id="12" name="标题 1">
            <a:extLst>
              <a:ext uri="{FF2B5EF4-FFF2-40B4-BE49-F238E27FC236}">
                <a16:creationId xmlns:a16="http://schemas.microsoft.com/office/drawing/2014/main" id="{83207D33-C03A-46AF-B5F7-4DCC3571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4423" y="2495716"/>
            <a:ext cx="6228799" cy="1325563"/>
          </a:xfrm>
        </p:spPr>
        <p:txBody>
          <a:bodyPr>
            <a:noAutofit/>
          </a:bodyPr>
          <a:lstStyle/>
          <a:p>
            <a:pPr algn="ctr"/>
            <a:r>
              <a:rPr lang="en-US" altLang="zh-CN" sz="11500" dirty="0" err="1" smtClean="0">
                <a:ln w="28575">
                  <a:noFill/>
                </a:ln>
                <a:solidFill>
                  <a:srgbClr val="DF767E"/>
                </a:solidFill>
                <a:latin typeface="UTM American Sans" panose="02040603050506020204" pitchFamily="18" charset="0"/>
                <a:ea typeface="+mn-ea"/>
                <a:cs typeface="+mn-ea"/>
                <a:sym typeface="+mn-lt"/>
              </a:rPr>
              <a:t>Luyện</a:t>
            </a:r>
            <a:r>
              <a:rPr lang="en-US" altLang="zh-CN" sz="11500" dirty="0" smtClean="0">
                <a:ln w="28575">
                  <a:noFill/>
                </a:ln>
                <a:solidFill>
                  <a:srgbClr val="DF767E"/>
                </a:solidFill>
                <a:latin typeface="UTM American Sans" panose="02040603050506020204" pitchFamily="18" charset="0"/>
                <a:ea typeface="+mn-ea"/>
                <a:cs typeface="+mn-ea"/>
                <a:sym typeface="+mn-lt"/>
              </a:rPr>
              <a:t/>
            </a:r>
            <a:br>
              <a:rPr lang="en-US" altLang="zh-CN" sz="11500" dirty="0" smtClean="0">
                <a:ln w="28575">
                  <a:noFill/>
                </a:ln>
                <a:solidFill>
                  <a:srgbClr val="DF767E"/>
                </a:solidFill>
                <a:latin typeface="UTM American Sans" panose="02040603050506020204" pitchFamily="18" charset="0"/>
                <a:ea typeface="+mn-ea"/>
                <a:cs typeface="+mn-ea"/>
                <a:sym typeface="+mn-lt"/>
              </a:rPr>
            </a:br>
            <a:r>
              <a:rPr lang="en-US" altLang="zh-CN" sz="11500" dirty="0" err="1" smtClean="0">
                <a:ln w="28575">
                  <a:noFill/>
                </a:ln>
                <a:solidFill>
                  <a:srgbClr val="DF767E"/>
                </a:solidFill>
                <a:latin typeface="UTM American Sans" panose="02040603050506020204" pitchFamily="18" charset="0"/>
                <a:ea typeface="+mn-ea"/>
                <a:cs typeface="+mn-ea"/>
                <a:sym typeface="+mn-lt"/>
              </a:rPr>
              <a:t>tập</a:t>
            </a:r>
            <a:endParaRPr lang="zh-CN" altLang="en-US" sz="11500" dirty="0">
              <a:ln w="28575">
                <a:noFill/>
              </a:ln>
              <a:solidFill>
                <a:srgbClr val="DF767E"/>
              </a:solidFill>
              <a:latin typeface="UTM American Sans" panose="02040603050506020204" pitchFamily="18" charset="0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0571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z1s5q4d">
      <a:majorFont>
        <a:latin typeface="字魂107号-萌趣欢乐体" panose="020F0302020204030204"/>
        <a:ea typeface="字魂107号-萌趣欢乐体"/>
        <a:cs typeface=""/>
      </a:majorFont>
      <a:minorFont>
        <a:latin typeface="字魂107号-萌趣欢乐体" panose="020F0502020204030204"/>
        <a:ea typeface="字魂107号-萌趣欢乐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680</Words>
  <Application>Microsoft Office PowerPoint</Application>
  <PresentationFormat>Widescreen</PresentationFormat>
  <Paragraphs>71</Paragraphs>
  <Slides>23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44" baseType="lpstr">
      <vt:lpstr>UTM Alberta Heavy</vt:lpstr>
      <vt:lpstr>#9Slide07 HoneyCream</vt:lpstr>
      <vt:lpstr>Oi</vt:lpstr>
      <vt:lpstr>UTM Netmuc KT</vt:lpstr>
      <vt:lpstr>Yu Gothic Light</vt:lpstr>
      <vt:lpstr>字魂107号-萌趣欢乐体</vt:lpstr>
      <vt:lpstr>UTM Seagull</vt:lpstr>
      <vt:lpstr>UTM Androgyne</vt:lpstr>
      <vt:lpstr>UTM Futura Extra</vt:lpstr>
      <vt:lpstr>UTM American Sans</vt:lpstr>
      <vt:lpstr>Arial-Rounded</vt:lpstr>
      <vt:lpstr>Calibri Light</vt:lpstr>
      <vt:lpstr>UTM Showcard</vt:lpstr>
      <vt:lpstr>Arabia</vt:lpstr>
      <vt:lpstr>Times New Roman</vt:lpstr>
      <vt:lpstr>Calibri</vt:lpstr>
      <vt:lpstr>Cambria Math</vt:lpstr>
      <vt:lpstr>#9Slide03 Arima Madurai Black</vt:lpstr>
      <vt:lpstr>Arial</vt:lpstr>
      <vt:lpstr>Office Theme</vt:lpstr>
      <vt:lpstr>Office 主题​​</vt:lpstr>
      <vt:lpstr>PowerPoint Presentation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haiyen170198@gmail.com</dc:creator>
  <cp:lastModifiedBy>Nguyễn Thị Hồng Linh</cp:lastModifiedBy>
  <cp:revision>5</cp:revision>
  <dcterms:created xsi:type="dcterms:W3CDTF">2022-03-04T05:19:30Z</dcterms:created>
  <dcterms:modified xsi:type="dcterms:W3CDTF">2022-03-04T16:41:41Z</dcterms:modified>
</cp:coreProperties>
</file>