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5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theme/theme6.xml" ContentType="application/vnd.openxmlformats-officedocument.theme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theme/theme7.xml" ContentType="application/vnd.openxmlformats-officedocument.theme+xml"/>
  <Override PartName="/ppt/theme/theme8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  <p:sldMasterId id="2147483673" r:id="rId3"/>
    <p:sldMasterId id="2147483685" r:id="rId4"/>
    <p:sldMasterId id="2147483699" r:id="rId5"/>
    <p:sldMasterId id="2147483701" r:id="rId6"/>
    <p:sldMasterId id="2147483725" r:id="rId7"/>
  </p:sldMasterIdLst>
  <p:notesMasterIdLst>
    <p:notesMasterId r:id="rId33"/>
  </p:notesMasterIdLst>
  <p:sldIdLst>
    <p:sldId id="328" r:id="rId8"/>
    <p:sldId id="329" r:id="rId9"/>
    <p:sldId id="257" r:id="rId10"/>
    <p:sldId id="258" r:id="rId11"/>
    <p:sldId id="286" r:id="rId12"/>
    <p:sldId id="264" r:id="rId13"/>
    <p:sldId id="265" r:id="rId14"/>
    <p:sldId id="266" r:id="rId15"/>
    <p:sldId id="324" r:id="rId16"/>
    <p:sldId id="267" r:id="rId17"/>
    <p:sldId id="288" r:id="rId18"/>
    <p:sldId id="268" r:id="rId19"/>
    <p:sldId id="289" r:id="rId20"/>
    <p:sldId id="308" r:id="rId21"/>
    <p:sldId id="311" r:id="rId22"/>
    <p:sldId id="320" r:id="rId23"/>
    <p:sldId id="321" r:id="rId24"/>
    <p:sldId id="310" r:id="rId25"/>
    <p:sldId id="323" r:id="rId26"/>
    <p:sldId id="314" r:id="rId27"/>
    <p:sldId id="271" r:id="rId28"/>
    <p:sldId id="325" r:id="rId29"/>
    <p:sldId id="292" r:id="rId30"/>
    <p:sldId id="327" r:id="rId31"/>
    <p:sldId id="307" r:id="rId3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Kim Anh" initials="KA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7B8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5645" autoAdjust="0"/>
    <p:restoredTop sz="94699"/>
  </p:normalViewPr>
  <p:slideViewPr>
    <p:cSldViewPr snapToGrid="0">
      <p:cViewPr varScale="1">
        <p:scale>
          <a:sx n="103" d="100"/>
          <a:sy n="103" d="100"/>
        </p:scale>
        <p:origin x="320" y="17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slide" Target="slides/slide19.xml"/><Relationship Id="rId21" Type="http://schemas.openxmlformats.org/officeDocument/2006/relationships/slide" Target="slides/slide14.xml"/><Relationship Id="rId34" Type="http://schemas.openxmlformats.org/officeDocument/2006/relationships/commentAuthors" Target="commentAuthors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slide" Target="slides/slide18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29" Type="http://schemas.openxmlformats.org/officeDocument/2006/relationships/slide" Target="slides/slide22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slide" Target="slides/slide17.xml"/><Relationship Id="rId32" Type="http://schemas.openxmlformats.org/officeDocument/2006/relationships/slide" Target="slides/slide25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slide" Target="slides/slide16.xml"/><Relationship Id="rId28" Type="http://schemas.openxmlformats.org/officeDocument/2006/relationships/slide" Target="slides/slide21.xml"/><Relationship Id="rId36" Type="http://schemas.openxmlformats.org/officeDocument/2006/relationships/viewProps" Target="view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31" Type="http://schemas.openxmlformats.org/officeDocument/2006/relationships/slide" Target="slides/slide24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Relationship Id="rId27" Type="http://schemas.openxmlformats.org/officeDocument/2006/relationships/slide" Target="slides/slide20.xml"/><Relationship Id="rId30" Type="http://schemas.openxmlformats.org/officeDocument/2006/relationships/slide" Target="slides/slide23.xml"/><Relationship Id="rId35" Type="http://schemas.openxmlformats.org/officeDocument/2006/relationships/presProps" Target="presProps.xml"/><Relationship Id="rId8" Type="http://schemas.openxmlformats.org/officeDocument/2006/relationships/slide" Target="slides/slide1.xml"/><Relationship Id="rId3" Type="http://schemas.openxmlformats.org/officeDocument/2006/relationships/slideMaster" Target="slideMasters/slideMaster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633972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70528982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4080E0C2-0D4A-4881-ADBA-8A3F58F5279E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12647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1B2AA4F-B828-4D7C-AFD3-893933DAFCB4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76159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AB2A0F9D-3357-4A94-85C8-3B842B870DC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SimSun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t>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97F697-5284-4A62-9B07-370CE14EBE5B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9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 userDrawn="1"/>
        </p:nvPicPr>
        <p:blipFill rotWithShape="1">
          <a:blip r:embed="rId2" cstate="screen"/>
          <a:srcRect/>
          <a:stretch>
            <a:fillRect/>
          </a:stretch>
        </p:blipFill>
        <p:spPr>
          <a:xfrm>
            <a:off x="82505" y="108235"/>
            <a:ext cx="4097612" cy="1034827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 userDrawn="1"/>
        </p:nvPicPr>
        <p:blipFill rotWithShape="1">
          <a:blip r:embed="rId3" cstate="print"/>
          <a:srcRect/>
          <a:stretch>
            <a:fillRect/>
          </a:stretch>
        </p:blipFill>
        <p:spPr>
          <a:xfrm>
            <a:off x="19416" y="6502009"/>
            <a:ext cx="12192000" cy="353756"/>
          </a:xfrm>
          <a:prstGeom prst="rect">
            <a:avLst/>
          </a:prstGeom>
        </p:spPr>
      </p:pic>
      <p:sp>
        <p:nvSpPr>
          <p:cNvPr id="3" name="标题 2"/>
          <p:cNvSpPr>
            <a:spLocks noGrp="1"/>
          </p:cNvSpPr>
          <p:nvPr>
            <p:ph type="title" hasCustomPrompt="1"/>
          </p:nvPr>
        </p:nvSpPr>
        <p:spPr>
          <a:xfrm>
            <a:off x="2131309" y="131270"/>
            <a:ext cx="9552544" cy="757797"/>
          </a:xfrm>
          <a:prstGeom prst="rect">
            <a:avLst/>
          </a:prstGeom>
        </p:spPr>
        <p:txBody>
          <a:bodyPr/>
          <a:lstStyle>
            <a:lvl1pPr>
              <a:defRPr sz="4265" b="1">
                <a:solidFill>
                  <a:schemeClr val="accent1">
                    <a:lumMod val="50000"/>
                  </a:schemeClr>
                </a:solidFill>
                <a:latin typeface="Microsoft YaHei" panose="020B0503020204020204" charset="-122"/>
                <a:ea typeface="Microsoft YaHei" panose="020B0503020204020204" charset="-122"/>
              </a:defRPr>
            </a:lvl1pPr>
          </a:lstStyle>
          <a:p>
            <a:r>
              <a:rPr lang="zh-CN" altLang="en-US" dirty="0"/>
              <a:t>单击此处编辑母版标题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/>
          <p:cNvPicPr>
            <a:picLocks noChangeAspect="1"/>
          </p:cNvPicPr>
          <p:nvPr userDrawn="1"/>
        </p:nvPicPr>
        <p:blipFill>
          <a:blip r:embed="rId2" cstate="print"/>
          <a:stretch>
            <a:fillRect/>
          </a:stretch>
        </p:blipFill>
        <p:spPr>
          <a:xfrm>
            <a:off x="0" y="1"/>
            <a:ext cx="12192000" cy="68512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0" fontAlgn="base" latinLnBrk="0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  <a:defRPr/>
            </a:pPr>
            <a:endParaRPr kumimoji="0" lang="en-US" sz="3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6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6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slideLayout" Target="../slideLayouts/slideLayout46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slideLayout" Target="../slideLayouts/slideLayout45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Relationship Id="rId14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13" Type="http://schemas.openxmlformats.org/officeDocument/2006/relationships/theme" Target="../theme/theme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slideLayout" Target="../slideLayouts/slideLayout60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8.xml"/><Relationship Id="rId13" Type="http://schemas.openxmlformats.org/officeDocument/2006/relationships/image" Target="../media/image4.jpeg"/><Relationship Id="rId3" Type="http://schemas.openxmlformats.org/officeDocument/2006/relationships/slideLayout" Target="../slideLayouts/slideLayout63.xml"/><Relationship Id="rId7" Type="http://schemas.openxmlformats.org/officeDocument/2006/relationships/slideLayout" Target="../slideLayouts/slideLayout67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2.xml"/><Relationship Id="rId1" Type="http://schemas.openxmlformats.org/officeDocument/2006/relationships/slideLayout" Target="../slideLayouts/slideLayout61.xml"/><Relationship Id="rId6" Type="http://schemas.openxmlformats.org/officeDocument/2006/relationships/slideLayout" Target="../slideLayouts/slideLayout66.xml"/><Relationship Id="rId11" Type="http://schemas.openxmlformats.org/officeDocument/2006/relationships/slideLayout" Target="../slideLayouts/slideLayout71.xml"/><Relationship Id="rId5" Type="http://schemas.openxmlformats.org/officeDocument/2006/relationships/slideLayout" Target="../slideLayouts/slideLayout65.xml"/><Relationship Id="rId10" Type="http://schemas.openxmlformats.org/officeDocument/2006/relationships/slideLayout" Target="../slideLayouts/slideLayout70.xml"/><Relationship Id="rId4" Type="http://schemas.openxmlformats.org/officeDocument/2006/relationships/slideLayout" Target="../slideLayouts/slideLayout64.xml"/><Relationship Id="rId9" Type="http://schemas.openxmlformats.org/officeDocument/2006/relationships/slideLayout" Target="../slideLayouts/slideLayout6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A7268BB-C1B0-4A07-841E-B140DAEE97CE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DB716F-5A96-4A9A-BE33-5D9C96921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332DFF-139B-4A56-89CE-268933A5BF12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158A4B-13F8-4102-82ED-E8F16841985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47B15D63-A407-46BF-90A4-6E625821C91C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10/10/21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/>
            <a:fld id="{A6FD379B-261A-459A-83F2-C802935B6332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685800"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983328-5D9C-4CDA-A4B0-8F0932BA2C1A}" type="datetimeFigureOut">
              <a:rPr lang="en-US" smtClean="0"/>
              <a:pPr/>
              <a:t>10/10/21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CEE447-4DD9-425C-BEC0-5EA12C7BCFCC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  <p:sldLayoutId id="2147483698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EC9D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00" r:id="rId1"/>
    <p:sldLayoutId id="2147483762" r:id="rId2"/>
  </p:sldLayoutIdLst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xStyles>
    <p:titleStyle>
      <a:lvl1pPr algn="l" defTabSz="514350" rtl="0" eaLnBrk="1" latinLnBrk="0" hangingPunct="1">
        <a:lnSpc>
          <a:spcPct val="90000"/>
        </a:lnSpc>
        <a:spcBef>
          <a:spcPct val="0"/>
        </a:spcBef>
        <a:buNone/>
        <a:defRPr sz="24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8905" indent="-128270" algn="l" defTabSz="514350" rtl="0" eaLnBrk="1" latinLnBrk="0" hangingPunct="1">
        <a:lnSpc>
          <a:spcPct val="90000"/>
        </a:lnSpc>
        <a:spcBef>
          <a:spcPct val="113000"/>
        </a:spcBef>
        <a:buFont typeface="Arial" panose="020B0604020202020204" pitchFamily="34" charset="0"/>
        <a:buChar char="•"/>
        <a:defRPr sz="1575" kern="1200">
          <a:solidFill>
            <a:schemeClr val="tx1"/>
          </a:solidFill>
          <a:latin typeface="+mn-lt"/>
          <a:ea typeface="+mn-ea"/>
          <a:cs typeface="+mn-cs"/>
        </a:defRPr>
      </a:lvl1pPr>
      <a:lvl2pPr marL="3860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432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125" kern="1200">
          <a:solidFill>
            <a:schemeClr val="tx1"/>
          </a:solidFill>
          <a:latin typeface="+mn-lt"/>
          <a:ea typeface="+mn-ea"/>
          <a:cs typeface="+mn-cs"/>
        </a:defRPr>
      </a:lvl3pPr>
      <a:lvl4pPr marL="9004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1576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41478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67195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929130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186305" indent="-128270" algn="l" defTabSz="514350" rtl="0" eaLnBrk="1" latinLnBrk="0" hangingPunct="1">
        <a:lnSpc>
          <a:spcPct val="90000"/>
        </a:lnSpc>
        <a:spcBef>
          <a:spcPts val="280"/>
        </a:spcBef>
        <a:buFont typeface="Arial" panose="020B0604020202020204" pitchFamily="34" charset="0"/>
        <a:buChar char="•"/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1pPr>
      <a:lvl2pPr marL="2571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2pPr>
      <a:lvl3pPr marL="5143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3pPr>
      <a:lvl4pPr marL="7715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4pPr>
      <a:lvl5pPr marL="10287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5pPr>
      <a:lvl6pPr marL="128587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6pPr>
      <a:lvl7pPr marL="154305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8pPr>
      <a:lvl9pPr marL="2057400" algn="l" defTabSz="514350" rtl="0" eaLnBrk="1" latinLnBrk="0" hangingPunct="1">
        <a:defRPr sz="101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pPr/>
              <a:t>2021/10/10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pPr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  <p:sldLayoutId id="2147483710" r:id="rId9"/>
    <p:sldLayoutId id="2147483711" r:id="rId10"/>
    <p:sldLayoutId id="2147483712" r:id="rId11"/>
    <p:sldLayoutId id="214748376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0">
          <a:blip r:embed="rId1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4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0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0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25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0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50.xml"/><Relationship Id="rId4" Type="http://schemas.openxmlformats.org/officeDocument/2006/relationships/image" Target="../media/image30.emf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0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0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50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0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7" Type="http://schemas.openxmlformats.org/officeDocument/2006/relationships/image" Target="../media/image14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.emf"/><Relationship Id="rId5" Type="http://schemas.openxmlformats.org/officeDocument/2006/relationships/image" Target="../media/image12.emf"/><Relationship Id="rId4" Type="http://schemas.openxmlformats.org/officeDocument/2006/relationships/image" Target="../media/image11.emf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6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5.png"/><Relationship Id="rId4" Type="http://schemas.openxmlformats.org/officeDocument/2006/relationships/notesSlide" Target="../notesSlides/notesSlide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5.xml"/><Relationship Id="rId4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4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E486DAD-790A-5D43-A184-966DD28EC3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273749" cy="68580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DC83BDD-891C-B94C-A213-48CF37B8AF7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0" y="0"/>
            <a:ext cx="5471111" cy="6858000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F2CF07A-1A63-1A4E-BB2A-7C82C4994615}"/>
              </a:ext>
            </a:extLst>
          </p:cNvPr>
          <p:cNvCxnSpPr/>
          <p:nvPr/>
        </p:nvCxnSpPr>
        <p:spPr>
          <a:xfrm>
            <a:off x="7290486" y="4176584"/>
            <a:ext cx="2545492" cy="0"/>
          </a:xfrm>
          <a:prstGeom prst="line">
            <a:avLst/>
          </a:prstGeom>
          <a:ln w="412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8107914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73480" y="274320"/>
            <a:ext cx="9982200" cy="4785359"/>
          </a:xfrm>
          <a:prstGeom prst="rect">
            <a:avLst/>
          </a:prstGeom>
        </p:spPr>
      </p:pic>
      <p:sp>
        <p:nvSpPr>
          <p:cNvPr id="2" name="Rounded Rectangle 1">
            <a:extLst>
              <a:ext uri="{FF2B5EF4-FFF2-40B4-BE49-F238E27FC236}">
                <a16:creationId xmlns:a16="http://schemas.microsoft.com/office/drawing/2014/main" id="{4AE3CF6A-69C9-AF4E-9D34-92137FE51075}"/>
              </a:ext>
            </a:extLst>
          </p:cNvPr>
          <p:cNvSpPr/>
          <p:nvPr/>
        </p:nvSpPr>
        <p:spPr>
          <a:xfrm>
            <a:off x="1359243" y="5511114"/>
            <a:ext cx="10256652" cy="107256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V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E853AFE7-A2DA-8741-A69A-A4F3FCD638F4}"/>
              </a:ext>
            </a:extLst>
          </p:cNvPr>
          <p:cNvSpPr txBox="1"/>
          <p:nvPr/>
        </p:nvSpPr>
        <p:spPr>
          <a:xfrm>
            <a:off x="1913466" y="5755009"/>
            <a:ext cx="9563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Thời điểm em nghe thấy tiếng trống trường là khi nào? 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88D44A5-E4A9-DB4D-9F04-8D2A0DF98688}"/>
              </a:ext>
            </a:extLst>
          </p:cNvPr>
          <p:cNvSpPr txBox="1"/>
          <p:nvPr/>
        </p:nvSpPr>
        <p:spPr>
          <a:xfrm>
            <a:off x="1684019" y="5417099"/>
            <a:ext cx="95639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Tiếng trống trường ở thời điểm giờ đầu buổi học, khi giờ ra chơi, khi hết giờ ra chơi, khi hết giờhọc,..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B23E2E42-CFCB-B444-BB6E-A12BA795A128}"/>
              </a:ext>
            </a:extLst>
          </p:cNvPr>
          <p:cNvSpPr txBox="1"/>
          <p:nvPr/>
        </p:nvSpPr>
        <p:spPr>
          <a:xfrm>
            <a:off x="1774982" y="5726800"/>
            <a:ext cx="984091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Vào từng thời điểm, tiếng trống trường báo hiệu điều gì? 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95D3194-AC6E-0645-83FB-5C849BF1969D}"/>
              </a:ext>
            </a:extLst>
          </p:cNvPr>
          <p:cNvSpPr txBox="1"/>
          <p:nvPr/>
        </p:nvSpPr>
        <p:spPr>
          <a:xfrm>
            <a:off x="1591733" y="5461781"/>
            <a:ext cx="956394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Học sinh cần vào lớp để tiếp tục học tập, học sinh tạm dừng việc học để ra chơi.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751CA5C-1A73-5E48-9A32-5D5EC062DEF7}"/>
              </a:ext>
            </a:extLst>
          </p:cNvPr>
          <p:cNvSpPr txBox="1"/>
          <p:nvPr/>
        </p:nvSpPr>
        <p:spPr>
          <a:xfrm>
            <a:off x="1591733" y="5506462"/>
            <a:ext cx="9840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Em cảm thấy thế nào khi nghe tiếng trống trường ở thời điểm đó?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05660A0-02AC-DB4C-AD61-49066BBF972D}"/>
              </a:ext>
            </a:extLst>
          </p:cNvPr>
          <p:cNvSpPr txBox="1"/>
          <p:nvPr/>
        </p:nvSpPr>
        <p:spPr>
          <a:xfrm>
            <a:off x="1821180" y="5600476"/>
            <a:ext cx="9563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Em cảm thấy vui vẻ, tiếc nuối, vội vàng,..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10BAFFA-1308-0249-91F3-6C7F7AD385A6}"/>
              </a:ext>
            </a:extLst>
          </p:cNvPr>
          <p:cNvSpPr txBox="1"/>
          <p:nvPr/>
        </p:nvSpPr>
        <p:spPr>
          <a:xfrm>
            <a:off x="1684019" y="5480578"/>
            <a:ext cx="984091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>
                <a:solidFill>
                  <a:srgbClr val="FF0000"/>
                </a:solidFill>
              </a:rPr>
              <a:t>Ngoài thời điểm có tiếng trống trường trong tranh minh hoạ, em còn thấy tiếng trống vào lúc nào?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B6DDF9C5-3ED5-D24F-A014-3E425A8F6A3A}"/>
              </a:ext>
            </a:extLst>
          </p:cNvPr>
          <p:cNvSpPr txBox="1"/>
          <p:nvPr/>
        </p:nvSpPr>
        <p:spPr>
          <a:xfrm>
            <a:off x="1821180" y="5671235"/>
            <a:ext cx="95639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VN" sz="3200" dirty="0"/>
              <a:t>Em nghe thấy tiếng trống trường vào ngày khai giảng.</a:t>
            </a: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4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5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7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8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9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3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1" grpId="0"/>
      <p:bldP spid="11" grpId="1"/>
      <p:bldP spid="12" grpId="0"/>
      <p:bldP spid="12" grpId="1"/>
      <p:bldP spid="13" grpId="0"/>
      <p:bldP spid="13" grpId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1936115" y="40132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437515" y="1252855"/>
            <a:ext cx="4785360" cy="43516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Cái trống trường 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Mùa hè cũng nghỉ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Suốt ba tháng liền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Buồn không hả trống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Trong những ngày hè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Bọn mình đi vắng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4537075" y="1253490"/>
            <a:ext cx="4785360" cy="450723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Cái trống lặng im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Nghiêng đầu trên giá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Chắc thấy chúng em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Nó mừng vui quá!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1200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Kìa trống đang gọi: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Tùng! Tùng! Tùng! Tùng!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Vào năm học mới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Giọng vang tưng bừng.</a:t>
            </a:r>
          </a:p>
          <a:p>
            <a:pPr marL="0" indent="0">
              <a:buNone/>
            </a:pPr>
            <a:r>
              <a:rPr lang="en-US" sz="10400" dirty="0">
                <a:latin typeface="+mn-lt"/>
                <a:cs typeface="Arial-Rounded" panose="020B0500000000000000" charset="0"/>
              </a:rPr>
              <a:t>                (Thanh Hào)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87840" y="624840"/>
            <a:ext cx="2529840" cy="2423160"/>
          </a:xfrm>
          <a:prstGeom prst="rect">
            <a:avLst/>
          </a:prstGeom>
        </p:spPr>
      </p:pic>
      <p:pic>
        <p:nvPicPr>
          <p:cNvPr id="1026" name="Picture 2" descr="C:\Users\Laptop-Asus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5840" y="3505200"/>
            <a:ext cx="3286760" cy="3048000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p"/>
      <p:bldP spid="2" grpId="1" build="p"/>
      <p:bldP spid="5" grpId="0"/>
      <p:bldP spid="5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048635" y="2641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047115" y="948055"/>
            <a:ext cx="4785360" cy="5376545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Cái trống trường 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Mùa hè cũng nghỉ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Suốt ba tháng liền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Buồn không hả trống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Trong những ngày hè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Bọn mình đi vắng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163945" y="917575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Cái trống lặng im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Nghiêng đầu trên giá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Chắc thấy chúng 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Nó mừng vui quá!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Kìa trống đang gọi: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Tùng! Tùng! Tùng! Tùng!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Vào năm học mới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Giọng vang tưng bừng.</a:t>
            </a:r>
          </a:p>
          <a:p>
            <a:pPr marL="0" indent="0"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                     </a:t>
            </a:r>
            <a:r>
              <a:rPr lang="en-US" sz="2600" dirty="0">
                <a:latin typeface="+mn-lt"/>
                <a:cs typeface="Arial-Rounded" panose="020B0500000000000000" charset="0"/>
              </a:rPr>
              <a:t>(Thanh Hào)</a:t>
            </a:r>
          </a:p>
        </p:txBody>
      </p:sp>
      <p:cxnSp>
        <p:nvCxnSpPr>
          <p:cNvPr id="24" name="Straight Connector 23"/>
          <p:cNvCxnSpPr/>
          <p:nvPr/>
        </p:nvCxnSpPr>
        <p:spPr>
          <a:xfrm flipH="1">
            <a:off x="4383195" y="96331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/>
          <p:cNvCxnSpPr/>
          <p:nvPr/>
        </p:nvCxnSpPr>
        <p:spPr>
          <a:xfrm flipH="1">
            <a:off x="4018070" y="149607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 flipH="1">
            <a:off x="4043470" y="204916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 flipH="1">
            <a:off x="4714770" y="265265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 flipH="1">
            <a:off x="4496860" y="372717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 flipH="1">
            <a:off x="4579725" y="426027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3936790" y="4791797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 flipH="1">
            <a:off x="3921550" y="5382323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Connector 14"/>
          <p:cNvCxnSpPr/>
          <p:nvPr/>
        </p:nvCxnSpPr>
        <p:spPr>
          <a:xfrm flipH="1">
            <a:off x="8957945" y="92815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/>
          <p:cNvCxnSpPr/>
          <p:nvPr/>
        </p:nvCxnSpPr>
        <p:spPr>
          <a:xfrm flipH="1">
            <a:off x="9585750" y="1464356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9540667" y="2035840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 flipH="1">
            <a:off x="9096165" y="2622051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9261126" y="367034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 flipH="1">
            <a:off x="10153229" y="4258699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9079865" y="4790225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/>
          <p:cNvCxnSpPr/>
          <p:nvPr/>
        </p:nvCxnSpPr>
        <p:spPr>
          <a:xfrm flipH="1">
            <a:off x="9903040" y="5336868"/>
            <a:ext cx="76200" cy="440086"/>
          </a:xfrm>
          <a:prstGeom prst="line">
            <a:avLst/>
          </a:prstGeom>
          <a:ln w="38100">
            <a:solidFill>
              <a:srgbClr val="ED2F6A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1" name="Group 30"/>
          <p:cNvGrpSpPr/>
          <p:nvPr/>
        </p:nvGrpSpPr>
        <p:grpSpPr>
          <a:xfrm>
            <a:off x="1691005" y="5933012"/>
            <a:ext cx="5203190" cy="665908"/>
            <a:chOff x="-656154" y="5682615"/>
            <a:chExt cx="5825836" cy="665908"/>
          </a:xfrm>
        </p:grpSpPr>
        <p:sp>
          <p:nvSpPr>
            <p:cNvPr id="32" name="TextBox 19"/>
            <p:cNvSpPr txBox="1"/>
            <p:nvPr/>
          </p:nvSpPr>
          <p:spPr>
            <a:xfrm>
              <a:off x="-656154" y="569938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-399827" y="5682615"/>
              <a:ext cx="516738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ea typeface="Arial-Rounded" panose="020B0500000000000000" charset="0"/>
                  <a:cs typeface="Arial-Rounded" panose="020B0500000000000000" charset="0"/>
                </a:rPr>
                <a:t>Đọc nối tiếp dòng thơ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3642995" y="21844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1123315" y="810895"/>
            <a:ext cx="4785360" cy="43516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Cái trống trường 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Mùa hè cũng nghỉ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Suốt ba tháng liền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Buồn không hả trống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Trong những ngày hè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Bọn mình đi vắng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6289675" y="842010"/>
            <a:ext cx="4785360" cy="435165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Cái trống lặng im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Nghiêng đầu trên giá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Chắc thấy chúng 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Nó mừng vui quá!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Kìa trống đang gọi: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Tùng! Tùng! Tùng! Tùng!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Vào năm học mới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Giọng vang tưng bừng.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                          (Thanh Hào)</a:t>
            </a:r>
          </a:p>
        </p:txBody>
      </p:sp>
      <p:grpSp>
        <p:nvGrpSpPr>
          <p:cNvPr id="31" name="Group 30"/>
          <p:cNvGrpSpPr/>
          <p:nvPr/>
        </p:nvGrpSpPr>
        <p:grpSpPr>
          <a:xfrm>
            <a:off x="898525" y="5821470"/>
            <a:ext cx="5203190" cy="681148"/>
            <a:chOff x="708943" y="6078855"/>
            <a:chExt cx="5825836" cy="681148"/>
          </a:xfrm>
        </p:grpSpPr>
        <p:sp>
          <p:nvSpPr>
            <p:cNvPr id="32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33" name="TextBox 20"/>
            <p:cNvSpPr txBox="1"/>
            <p:nvPr/>
          </p:nvSpPr>
          <p:spPr>
            <a:xfrm>
              <a:off x="1016462" y="6078855"/>
              <a:ext cx="516738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ea typeface="Arial-Rounded" panose="020B0500000000000000" charset="0"/>
                  <a:cs typeface="Arial-Rounded" panose="020B0500000000000000" charset="0"/>
                </a:rPr>
                <a:t>Đọc nối tiếp khổ thơ</a:t>
              </a:r>
            </a:p>
          </p:txBody>
        </p:sp>
      </p:grpSp>
      <p:sp>
        <p:nvSpPr>
          <p:cNvPr id="14" name="Oval 13"/>
          <p:cNvSpPr/>
          <p:nvPr/>
        </p:nvSpPr>
        <p:spPr>
          <a:xfrm>
            <a:off x="5638800" y="822960"/>
            <a:ext cx="594360" cy="533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Oval 15"/>
          <p:cNvSpPr/>
          <p:nvPr/>
        </p:nvSpPr>
        <p:spPr>
          <a:xfrm>
            <a:off x="5730240" y="3596640"/>
            <a:ext cx="594360" cy="533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Oval 16"/>
          <p:cNvSpPr/>
          <p:nvPr/>
        </p:nvSpPr>
        <p:spPr>
          <a:xfrm>
            <a:off x="533400" y="3596640"/>
            <a:ext cx="594360" cy="533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Oval 17"/>
          <p:cNvSpPr/>
          <p:nvPr/>
        </p:nvSpPr>
        <p:spPr>
          <a:xfrm>
            <a:off x="518160" y="762000"/>
            <a:ext cx="594360" cy="533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TextBox 18"/>
          <p:cNvSpPr txBox="1"/>
          <p:nvPr/>
        </p:nvSpPr>
        <p:spPr>
          <a:xfrm>
            <a:off x="655320" y="3596640"/>
            <a:ext cx="41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24840" y="746760"/>
            <a:ext cx="41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1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745480" y="807720"/>
            <a:ext cx="41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3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5836920" y="3581400"/>
            <a:ext cx="41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4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1124877" y="3583093"/>
            <a:ext cx="1325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Buồn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2927552" y="2483636"/>
            <a:ext cx="21194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ngẫm nghĩ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833746" y="832755"/>
            <a:ext cx="18288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lặng im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6837700" y="2515204"/>
            <a:ext cx="19104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mừng vui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8207835" y="5270155"/>
            <a:ext cx="273231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>
                <a:solidFill>
                  <a:srgbClr val="FF0000"/>
                </a:solidFill>
              </a:rPr>
              <a:t>tưng bừng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0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8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3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1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9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p"/>
      <p:bldP spid="2" grpId="1" build="p"/>
      <p:bldP spid="5" grpId="0"/>
      <p:bldP spid="5" grpId="1"/>
      <p:bldP spid="14" grpId="0" animBg="1"/>
      <p:bldP spid="16" grpId="0" animBg="1"/>
      <p:bldP spid="17" grpId="0" animBg="1"/>
      <p:bldP spid="18" grpId="0" animBg="1"/>
      <p:bldP spid="19" grpId="0"/>
      <p:bldP spid="20" grpId="0"/>
      <p:bldP spid="22" grpId="0"/>
      <p:bldP spid="24" grpId="0"/>
      <p:bldP spid="26" grpId="0"/>
      <p:bldP spid="27" grpId="0"/>
      <p:bldP spid="29" grpId="0"/>
      <p:bldP spid="3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3"/>
          <p:cNvSpPr txBox="1"/>
          <p:nvPr/>
        </p:nvSpPr>
        <p:spPr>
          <a:xfrm>
            <a:off x="2179955" y="264160"/>
            <a:ext cx="55149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>
                <a:solidFill>
                  <a:srgbClr val="FF0000"/>
                </a:solidFill>
                <a:cs typeface="Arial-Rounded" panose="020B0500000000000000" charset="0"/>
              </a:rPr>
              <a:t>Cái trống trường em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513715" y="871855"/>
            <a:ext cx="4785360" cy="43516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Cái trống trường 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Mùa hè cũng nghỉ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Suốt ba tháng liền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Buồn không hả trống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Trong những ngày hè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Bọn mình đi vắng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4537075" y="902970"/>
            <a:ext cx="4785360" cy="450723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Cái trống lặng im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Nghiêng đầu trên giá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Chắc thấy chúng em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Nó mừng vui quá!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1200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Kìa trống đang gọi: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Tùng! Tùng! Tùng! Tùng!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Vào năm học mới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Giọng vang tưng bừng.</a:t>
            </a:r>
          </a:p>
          <a:p>
            <a:pPr marL="0" indent="0">
              <a:buNone/>
            </a:pPr>
            <a:r>
              <a:rPr lang="en-US" sz="10400" dirty="0">
                <a:latin typeface="+mn-lt"/>
                <a:cs typeface="Arial-Rounded" panose="020B0500000000000000" charset="0"/>
              </a:rPr>
              <a:t>                (Thanh Hào)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87840" y="624840"/>
            <a:ext cx="2529840" cy="2423160"/>
          </a:xfrm>
          <a:prstGeom prst="rect">
            <a:avLst/>
          </a:prstGeom>
        </p:spPr>
      </p:pic>
      <p:pic>
        <p:nvPicPr>
          <p:cNvPr id="1026" name="Picture 2" descr="C:\Users\Laptop-Asus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25840" y="3505200"/>
            <a:ext cx="3286760" cy="3048000"/>
          </a:xfrm>
          <a:prstGeom prst="rect">
            <a:avLst/>
          </a:prstGeom>
          <a:noFill/>
        </p:spPr>
      </p:pic>
      <p:grpSp>
        <p:nvGrpSpPr>
          <p:cNvPr id="7" name="Group 6"/>
          <p:cNvGrpSpPr/>
          <p:nvPr/>
        </p:nvGrpSpPr>
        <p:grpSpPr>
          <a:xfrm>
            <a:off x="487045" y="5838403"/>
            <a:ext cx="4603115" cy="681148"/>
            <a:chOff x="708943" y="6078855"/>
            <a:chExt cx="5825836" cy="681148"/>
          </a:xfrm>
        </p:grpSpPr>
        <p:sp>
          <p:nvSpPr>
            <p:cNvPr id="8" name="TextBox 19"/>
            <p:cNvSpPr txBox="1"/>
            <p:nvPr/>
          </p:nvSpPr>
          <p:spPr>
            <a:xfrm>
              <a:off x="708943" y="6110866"/>
              <a:ext cx="5825836" cy="649137"/>
            </a:xfrm>
            <a:prstGeom prst="roundRect">
              <a:avLst>
                <a:gd name="adj" fmla="val 50000"/>
              </a:avLst>
            </a:prstGeom>
            <a:solidFill>
              <a:srgbClr val="F15A88"/>
            </a:solidFill>
          </p:spPr>
          <p:txBody>
            <a:bodyPr wrap="square" lIns="91403" tIns="45702" rIns="91403" bIns="45702" rtlCol="0">
              <a:spAutoFit/>
            </a:bodyPr>
            <a:lstStyle/>
            <a:p>
              <a:pPr algn="ctr"/>
              <a:endParaRPr lang="en-US" sz="2400" dirty="0">
                <a:solidFill>
                  <a:schemeClr val="bg1"/>
                </a:solidFill>
                <a:latin typeface="Arial-Rounded" panose="020B0500000000000000" charset="0"/>
                <a:ea typeface="Arial-Rounded" panose="020B0500000000000000" charset="0"/>
                <a:cs typeface="Arial-Rounded" panose="020B0500000000000000" charset="0"/>
              </a:endParaRPr>
            </a:p>
          </p:txBody>
        </p:sp>
        <p:sp>
          <p:nvSpPr>
            <p:cNvPr id="9" name="TextBox 20"/>
            <p:cNvSpPr txBox="1"/>
            <p:nvPr/>
          </p:nvSpPr>
          <p:spPr>
            <a:xfrm>
              <a:off x="1016462" y="6078855"/>
              <a:ext cx="5167386" cy="64633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algn="ctr"/>
              <a:r>
                <a:rPr lang="en-US" sz="3600" dirty="0">
                  <a:solidFill>
                    <a:schemeClr val="bg1"/>
                  </a:solidFill>
                  <a:ea typeface="Arial-Rounded" panose="020B0500000000000000" charset="0"/>
                  <a:cs typeface="Arial-Rounded" panose="020B0500000000000000" charset="0"/>
                </a:rPr>
                <a:t>Đọc toàn bài</a:t>
              </a: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 build="p"/>
      <p:bldP spid="2" grpId="1" build="p"/>
      <p:bldP spid="5" grpId="0"/>
      <p:bldP spid="5" grpId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3310246" y="2598372"/>
            <a:ext cx="5239393" cy="13059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>
                <a:ln w="0"/>
                <a:solidFill>
                  <a:srgbClr val="00206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Tìm hiểu bài</a:t>
            </a:r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7">
            <a:extLst>
              <a:ext uri="{FF2B5EF4-FFF2-40B4-BE49-F238E27FC236}">
                <a16:creationId xmlns:a16="http://schemas.microsoft.com/office/drawing/2014/main" id="{57C1534E-7916-9442-9D29-6F3CB881938C}"/>
              </a:ext>
            </a:extLst>
          </p:cNvPr>
          <p:cNvSpPr/>
          <p:nvPr/>
        </p:nvSpPr>
        <p:spPr>
          <a:xfrm>
            <a:off x="593408" y="507048"/>
            <a:ext cx="10546080" cy="463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Khổ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thơ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nào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nói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đến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những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ngày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hè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?</a:t>
            </a:r>
          </a:p>
        </p:txBody>
      </p:sp>
      <p:sp>
        <p:nvSpPr>
          <p:cNvPr id="3" name="Content Placeholder 1">
            <a:extLst>
              <a:ext uri="{FF2B5EF4-FFF2-40B4-BE49-F238E27FC236}">
                <a16:creationId xmlns:a16="http://schemas.microsoft.com/office/drawing/2014/main" id="{312700D5-55D1-6B48-B8C4-7CEB24D93CF5}"/>
              </a:ext>
            </a:extLst>
          </p:cNvPr>
          <p:cNvSpPr txBox="1">
            <a:spLocks/>
          </p:cNvSpPr>
          <p:nvPr/>
        </p:nvSpPr>
        <p:spPr>
          <a:xfrm>
            <a:off x="593408" y="1212855"/>
            <a:ext cx="4785360" cy="2458402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err="1">
                <a:cs typeface="Arial-Rounded" panose="020B0500000000000000" charset="0"/>
              </a:rPr>
              <a:t>Cái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trống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trường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em</a:t>
            </a:r>
            <a:endParaRPr lang="en-US" dirty="0"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err="1">
                <a:cs typeface="Arial-Rounded" panose="020B0500000000000000" charset="0"/>
              </a:rPr>
              <a:t>Mùa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hè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cũng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nghỉ</a:t>
            </a:r>
            <a:endParaRPr lang="en-US" dirty="0"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err="1">
                <a:cs typeface="Arial-Rounded" panose="020B0500000000000000" charset="0"/>
              </a:rPr>
              <a:t>Suốt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ba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tháng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liền</a:t>
            </a:r>
            <a:endParaRPr lang="en-US" dirty="0"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err="1">
                <a:cs typeface="Arial-Rounded" panose="020B0500000000000000" charset="0"/>
              </a:rPr>
              <a:t>Trống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nằm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ngẫm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nghĩ</a:t>
            </a:r>
            <a:r>
              <a:rPr lang="en-US" dirty="0">
                <a:cs typeface="Arial-Rounded" panose="020B0500000000000000" charset="0"/>
              </a:rPr>
              <a:t>.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US" dirty="0">
              <a:cs typeface="Arial-Rounded" panose="020B0500000000000000" charset="0"/>
            </a:endParaRPr>
          </a:p>
        </p:txBody>
      </p:sp>
      <p:sp>
        <p:nvSpPr>
          <p:cNvPr id="4" name="矩形 7">
            <a:extLst>
              <a:ext uri="{FF2B5EF4-FFF2-40B4-BE49-F238E27FC236}">
                <a16:creationId xmlns:a16="http://schemas.microsoft.com/office/drawing/2014/main" id="{23BFE1AD-F310-2F40-9C0E-12C0727E81A4}"/>
              </a:ext>
            </a:extLst>
          </p:cNvPr>
          <p:cNvSpPr/>
          <p:nvPr/>
        </p:nvSpPr>
        <p:spPr>
          <a:xfrm>
            <a:off x="798036" y="3783334"/>
            <a:ext cx="6860064" cy="10988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1. Bạn học sinh kể gì về trống trường trong những ngày hè?</a:t>
            </a:r>
          </a:p>
        </p:txBody>
      </p:sp>
      <p:sp>
        <p:nvSpPr>
          <p:cNvPr id="5" name="TextBox 9">
            <a:extLst>
              <a:ext uri="{FF2B5EF4-FFF2-40B4-BE49-F238E27FC236}">
                <a16:creationId xmlns:a16="http://schemas.microsoft.com/office/drawing/2014/main" id="{AD719E49-89BB-D742-93A8-7CA63B35CD7E}"/>
              </a:ext>
            </a:extLst>
          </p:cNvPr>
          <p:cNvSpPr txBox="1"/>
          <p:nvPr/>
        </p:nvSpPr>
        <p:spPr>
          <a:xfrm>
            <a:off x="339724" y="3671257"/>
            <a:ext cx="7986713" cy="1305133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pPr>
              <a:lnSpc>
                <a:spcPct val="150000"/>
              </a:lnSpc>
            </a:pPr>
            <a:r>
              <a:rPr lang="vi-VN" sz="2800" dirty="0">
                <a:solidFill>
                  <a:srgbClr val="FF0000"/>
                </a:solidFill>
              </a:rPr>
              <a:t>- Cái trống cũng </a:t>
            </a:r>
            <a:r>
              <a:rPr lang="en-US" sz="2800" dirty="0">
                <a:solidFill>
                  <a:srgbClr val="FF0000"/>
                </a:solidFill>
              </a:rPr>
              <a:t>nghỉ</a:t>
            </a:r>
            <a:r>
              <a:rPr lang="vi-VN" sz="2800" dirty="0">
                <a:solidFill>
                  <a:srgbClr val="FF0000"/>
                </a:solidFill>
              </a:rPr>
              <a:t>, trống nằm ng</a:t>
            </a:r>
            <a:r>
              <a:rPr lang="en-US" sz="2800" dirty="0">
                <a:solidFill>
                  <a:srgbClr val="FF0000"/>
                </a:solidFill>
              </a:rPr>
              <a:t>ẫ</a:t>
            </a:r>
            <a:r>
              <a:rPr lang="vi-VN" sz="2800" dirty="0">
                <a:solidFill>
                  <a:srgbClr val="FF0000"/>
                </a:solidFill>
              </a:rPr>
              <a:t>m nghĩ, trống bu</a:t>
            </a:r>
            <a:r>
              <a:rPr lang="en-US" sz="2800" dirty="0">
                <a:solidFill>
                  <a:srgbClr val="FF0000"/>
                </a:solidFill>
              </a:rPr>
              <a:t>ồ</a:t>
            </a:r>
            <a:r>
              <a:rPr lang="vi-VN" sz="2800" dirty="0">
                <a:solidFill>
                  <a:srgbClr val="FF0000"/>
                </a:solidFill>
              </a:rPr>
              <a:t>n vì vắng các bạn học sinh.</a:t>
            </a:r>
            <a:endParaRPr lang="en-US" altLang="zh-CN" sz="2800" dirty="0">
              <a:solidFill>
                <a:srgbClr val="FF0000"/>
              </a:solidFill>
              <a:latin typeface="Arial" pitchFamily="34" charset="0"/>
              <a:ea typeface="汉仪黑荔枝体简" panose="00020600040101010101" pitchFamily="18" charset="-122"/>
              <a:cs typeface="Arial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3F137C5-55C9-754A-B12F-99127C5DDE72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582025" y="2863850"/>
            <a:ext cx="3352800" cy="2987040"/>
          </a:xfrm>
          <a:prstGeom prst="rect">
            <a:avLst/>
          </a:prstGeom>
        </p:spPr>
      </p:pic>
      <p:sp>
        <p:nvSpPr>
          <p:cNvPr id="7" name="Content Placeholder 1">
            <a:extLst>
              <a:ext uri="{FF2B5EF4-FFF2-40B4-BE49-F238E27FC236}">
                <a16:creationId xmlns:a16="http://schemas.microsoft.com/office/drawing/2014/main" id="{2089669E-D464-3249-8097-C9B3D7B98BF8}"/>
              </a:ext>
            </a:extLst>
          </p:cNvPr>
          <p:cNvSpPr txBox="1">
            <a:spLocks/>
          </p:cNvSpPr>
          <p:nvPr/>
        </p:nvSpPr>
        <p:spPr>
          <a:xfrm>
            <a:off x="5933757" y="1212855"/>
            <a:ext cx="4785360" cy="2216145"/>
          </a:xfrm>
          <a:prstGeom prst="rect">
            <a:avLst/>
          </a:prstGeom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err="1">
                <a:cs typeface="Arial-Rounded" panose="020B0500000000000000" charset="0"/>
              </a:rPr>
              <a:t>Buồn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không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hả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trống</a:t>
            </a:r>
            <a:endParaRPr lang="en-US" dirty="0"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err="1">
                <a:cs typeface="Arial-Rounded" panose="020B0500000000000000" charset="0"/>
              </a:rPr>
              <a:t>Trong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những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ngày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hè</a:t>
            </a:r>
            <a:endParaRPr lang="en-US" dirty="0"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err="1">
                <a:cs typeface="Arial-Rounded" panose="020B0500000000000000" charset="0"/>
              </a:rPr>
              <a:t>Bọn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mình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đi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vắng</a:t>
            </a:r>
            <a:endParaRPr lang="en-US" dirty="0"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dirty="0" err="1">
                <a:cs typeface="Arial-Rounded" panose="020B0500000000000000" charset="0"/>
              </a:rPr>
              <a:t>Chỉ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còn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tiếng</a:t>
            </a:r>
            <a:r>
              <a:rPr lang="en-US" dirty="0">
                <a:cs typeface="Arial-Rounded" panose="020B0500000000000000" charset="0"/>
              </a:rPr>
              <a:t> </a:t>
            </a:r>
            <a:r>
              <a:rPr lang="en-US" dirty="0" err="1">
                <a:cs typeface="Arial-Rounded" panose="020B0500000000000000" charset="0"/>
              </a:rPr>
              <a:t>ve</a:t>
            </a:r>
            <a:r>
              <a:rPr lang="en-US" dirty="0">
                <a:cs typeface="Arial-Rounded" panose="020B0500000000000000" charset="0"/>
              </a:rPr>
              <a:t>?</a:t>
            </a:r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E183D5FE-5BF2-504D-B508-2BA04B548950}"/>
              </a:ext>
            </a:extLst>
          </p:cNvPr>
          <p:cNvCxnSpPr/>
          <p:nvPr/>
        </p:nvCxnSpPr>
        <p:spPr>
          <a:xfrm>
            <a:off x="798036" y="2244197"/>
            <a:ext cx="2673827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5A83978-D607-6D42-8922-50BA757A8212}"/>
              </a:ext>
            </a:extLst>
          </p:cNvPr>
          <p:cNvCxnSpPr>
            <a:cxnSpLocks/>
          </p:cNvCxnSpPr>
          <p:nvPr/>
        </p:nvCxnSpPr>
        <p:spPr>
          <a:xfrm>
            <a:off x="798037" y="3378201"/>
            <a:ext cx="3433000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AB8CD43-1805-F949-B923-065AE0762E85}"/>
              </a:ext>
            </a:extLst>
          </p:cNvPr>
          <p:cNvCxnSpPr/>
          <p:nvPr/>
        </p:nvCxnSpPr>
        <p:spPr>
          <a:xfrm>
            <a:off x="6055307" y="3371848"/>
            <a:ext cx="2673827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C549E05-B343-994A-B53A-BF4B7004C5E4}"/>
              </a:ext>
            </a:extLst>
          </p:cNvPr>
          <p:cNvCxnSpPr/>
          <p:nvPr/>
        </p:nvCxnSpPr>
        <p:spPr>
          <a:xfrm>
            <a:off x="6053136" y="2792414"/>
            <a:ext cx="2673827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A1AC0AC-18E2-A242-834A-A42B43B2DEBA}"/>
              </a:ext>
            </a:extLst>
          </p:cNvPr>
          <p:cNvCxnSpPr>
            <a:cxnSpLocks/>
          </p:cNvCxnSpPr>
          <p:nvPr/>
        </p:nvCxnSpPr>
        <p:spPr>
          <a:xfrm>
            <a:off x="6096000" y="1695162"/>
            <a:ext cx="3187485" cy="0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>
            <a:extLst>
              <a:ext uri="{FF2B5EF4-FFF2-40B4-BE49-F238E27FC236}">
                <a16:creationId xmlns:a16="http://schemas.microsoft.com/office/drawing/2014/main" id="{D1FB1227-DC60-994D-8633-5BF0D0E32D3F}"/>
              </a:ext>
            </a:extLst>
          </p:cNvPr>
          <p:cNvSpPr txBox="1"/>
          <p:nvPr/>
        </p:nvSpPr>
        <p:spPr>
          <a:xfrm>
            <a:off x="2409297" y="2863850"/>
            <a:ext cx="23247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>
                <a:solidFill>
                  <a:srgbClr val="FF0000"/>
                </a:solidFill>
                <a:cs typeface="Arial-Rounded" panose="020B0500000000000000" charset="0"/>
              </a:rPr>
              <a:t>ngẫm</a:t>
            </a:r>
            <a:r>
              <a:rPr lang="en-US" sz="2800" dirty="0">
                <a:solidFill>
                  <a:srgbClr val="FF0000"/>
                </a:solidFill>
                <a:cs typeface="Arial-Rounded" panose="020B0500000000000000" charset="0"/>
              </a:rPr>
              <a:t> </a:t>
            </a:r>
            <a:r>
              <a:rPr lang="en-US" sz="2800" dirty="0" err="1">
                <a:solidFill>
                  <a:srgbClr val="FF0000"/>
                </a:solidFill>
                <a:cs typeface="Arial-Rounded" panose="020B0500000000000000" charset="0"/>
              </a:rPr>
              <a:t>nghĩ</a:t>
            </a:r>
            <a:endParaRPr lang="en-VN" sz="2800" dirty="0">
              <a:solidFill>
                <a:srgbClr val="FF0000"/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80EFC15-0FE4-F140-911A-EDDC92BDAA9B}"/>
              </a:ext>
            </a:extLst>
          </p:cNvPr>
          <p:cNvSpPr txBox="1"/>
          <p:nvPr/>
        </p:nvSpPr>
        <p:spPr>
          <a:xfrm>
            <a:off x="644321" y="5535290"/>
            <a:ext cx="68103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3130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en-US" sz="2800" b="0" u="none" strike="noStrike" dirty="0" err="1">
                <a:solidFill>
                  <a:srgbClr val="FF0000"/>
                </a:solidFill>
                <a:effectLst/>
                <a:ea typeface="Arial-Rounded" panose="020B0500000000000000" charset="0"/>
                <a:cs typeface="Arial-Rounded" panose="020B0500000000000000" charset="0"/>
              </a:rPr>
              <a:t>ngẫm</a:t>
            </a:r>
            <a:r>
              <a:rPr lang="en-US" sz="2800" b="0" u="none" strike="noStrike" dirty="0">
                <a:solidFill>
                  <a:srgbClr val="FF0000"/>
                </a:solidFill>
                <a:effectLst/>
                <a:ea typeface="Arial-Rounded" panose="020B0500000000000000" charset="0"/>
                <a:cs typeface="Arial-Rounded" panose="020B0500000000000000" charset="0"/>
              </a:rPr>
              <a:t> </a:t>
            </a:r>
            <a:r>
              <a:rPr lang="en-US" sz="2800" b="0" u="none" strike="noStrike" dirty="0" err="1">
                <a:solidFill>
                  <a:srgbClr val="FF0000"/>
                </a:solidFill>
                <a:effectLst/>
                <a:ea typeface="Arial-Rounded" panose="020B0500000000000000" charset="0"/>
                <a:cs typeface="Arial-Rounded" panose="020B0500000000000000" charset="0"/>
              </a:rPr>
              <a:t>nghĩ:</a:t>
            </a:r>
            <a:r>
              <a:rPr lang="en-US" altLang="vi-VN" sz="2800" b="0" i="0" u="none" strike="noStrike" dirty="0" err="1">
                <a:solidFill>
                  <a:srgbClr val="231F20"/>
                </a:solidFill>
                <a:effectLst/>
                <a:ea typeface="Arial-Rounded" panose="020B0500000000000000" charset="0"/>
                <a:cs typeface="Arial-Rounded" panose="020B0500000000000000" charset="0"/>
              </a:rPr>
              <a:t>nghĩ</a:t>
            </a:r>
            <a:r>
              <a:rPr lang="en-US" altLang="vi-VN" sz="2800" b="0" i="0" u="none" strike="noStrike" dirty="0">
                <a:solidFill>
                  <a:srgbClr val="231F20"/>
                </a:solidFill>
                <a:effectLst/>
                <a:ea typeface="Arial-Rounded" panose="020B0500000000000000" charset="0"/>
                <a:cs typeface="Arial-Rounded" panose="020B0500000000000000" charset="0"/>
              </a:rPr>
              <a:t> đi nghĩ lại kĩ càng</a:t>
            </a:r>
            <a:endParaRPr lang="en-US" altLang="vi-VN" sz="2800" b="0" i="0" u="none" strike="noStrike" dirty="0">
              <a:solidFill>
                <a:srgbClr val="231F20"/>
              </a:solidFill>
              <a:effectLst/>
              <a:ea typeface="Arial-Rounded" panose="020B0500000000000000" charset="0"/>
              <a:cs typeface="Arial-Rounded" panose="020B0500000000000000" charset="0"/>
              <a:sym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284251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6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7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53" presetClass="exit" presetSubtype="32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63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0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75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7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0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4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85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8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0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53" presetClass="exit" presetSubtype="32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97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8" dur="500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9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 animBg="1"/>
      <p:bldP spid="2" grpId="2" animBg="1"/>
      <p:bldP spid="2" grpId="3" animBg="1"/>
      <p:bldP spid="3" grpId="0" build="p"/>
      <p:bldP spid="3" grpId="1" build="p"/>
      <p:bldP spid="3" grpId="2"/>
      <p:bldP spid="4" grpId="1" animBg="1"/>
      <p:bldP spid="4" grpId="2" animBg="1"/>
      <p:bldP spid="4" grpId="3" animBg="1"/>
      <p:bldP spid="5" grpId="0"/>
      <p:bldP spid="7" grpId="0" build="p"/>
      <p:bldP spid="7" grpId="1" build="p"/>
      <p:bldP spid="7" grpId="2"/>
      <p:bldP spid="16" grpId="0"/>
      <p:bldP spid="16" grpId="1"/>
      <p:bldP spid="17" grpId="0"/>
      <p:bldP spid="17" grpId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EFB8CECB-1CF6-344C-BFBF-7CD17F99F48E}"/>
              </a:ext>
            </a:extLst>
          </p:cNvPr>
          <p:cNvSpPr/>
          <p:nvPr/>
        </p:nvSpPr>
        <p:spPr>
          <a:xfrm>
            <a:off x="3094037" y="694848"/>
            <a:ext cx="4206876" cy="2683193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dirty="0" err="1">
                <a:latin typeface="+mn-lt"/>
                <a:cs typeface="Arial-Rounded" panose="020B0500000000000000" charset="0"/>
              </a:rPr>
              <a:t>Kìa</a:t>
            </a:r>
            <a:r>
              <a:rPr lang="en-US" dirty="0">
                <a:latin typeface="+mn-lt"/>
                <a:cs typeface="Arial-Rounded" panose="020B0500000000000000" charset="0"/>
              </a:rPr>
              <a:t> trống đang gọi: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Tùng! Tùng! Tùng! Tùng!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Vào năm học mới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Giọng vang tưng bừng.</a:t>
            </a:r>
          </a:p>
          <a:p>
            <a:pPr marL="0" indent="0"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                </a:t>
            </a:r>
          </a:p>
        </p:txBody>
      </p:sp>
      <p:sp>
        <p:nvSpPr>
          <p:cNvPr id="3" name="矩形 7">
            <a:extLst>
              <a:ext uri="{FF2B5EF4-FFF2-40B4-BE49-F238E27FC236}">
                <a16:creationId xmlns:a16="http://schemas.microsoft.com/office/drawing/2014/main" id="{9AD4FA31-4CD4-344B-B095-DF9E36BC8038}"/>
              </a:ext>
            </a:extLst>
          </p:cNvPr>
          <p:cNvSpPr/>
          <p:nvPr/>
        </p:nvSpPr>
        <p:spPr>
          <a:xfrm>
            <a:off x="536098" y="4243955"/>
            <a:ext cx="9803289" cy="10988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2.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Tiếng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trống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trường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trong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khổ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thơ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cuối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báo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hiệu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điều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gì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?</a:t>
            </a:r>
          </a:p>
          <a:p>
            <a:endParaRPr lang="en-US" altLang="zh-CN" sz="2800" dirty="0">
              <a:solidFill>
                <a:srgbClr val="FF0000"/>
              </a:solidFill>
              <a:latin typeface="Arial" pitchFamily="34" charset="0"/>
              <a:ea typeface="汉仪黑荔枝体简" panose="00020600040101010101" pitchFamily="18" charset="-122"/>
              <a:cs typeface="Arial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47A4C85-E096-C148-B54F-FAA8995580C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34375" y="114300"/>
            <a:ext cx="3009900" cy="192214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EB3AE69D-F108-1446-AA88-E792264EFFB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78825" y="2036445"/>
            <a:ext cx="2921000" cy="2111375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FF18F6CF-4A96-804B-A855-F7A9DACAF3AE}"/>
              </a:ext>
            </a:extLst>
          </p:cNvPr>
          <p:cNvCxnSpPr/>
          <p:nvPr/>
        </p:nvCxnSpPr>
        <p:spPr>
          <a:xfrm>
            <a:off x="3243263" y="2286000"/>
            <a:ext cx="2571750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3997684-B7D5-9649-8C70-C554DA0687FB}"/>
              </a:ext>
            </a:extLst>
          </p:cNvPr>
          <p:cNvCxnSpPr>
            <a:cxnSpLocks/>
          </p:cNvCxnSpPr>
          <p:nvPr/>
        </p:nvCxnSpPr>
        <p:spPr>
          <a:xfrm>
            <a:off x="3243263" y="2867025"/>
            <a:ext cx="32718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9">
            <a:extLst>
              <a:ext uri="{FF2B5EF4-FFF2-40B4-BE49-F238E27FC236}">
                <a16:creationId xmlns:a16="http://schemas.microsoft.com/office/drawing/2014/main" id="{BDDF3E4C-7FBB-914A-92E6-AC2E0C3BBBA7}"/>
              </a:ext>
            </a:extLst>
          </p:cNvPr>
          <p:cNvSpPr txBox="1"/>
          <p:nvPr/>
        </p:nvSpPr>
        <p:spPr>
          <a:xfrm>
            <a:off x="737155" y="4503977"/>
            <a:ext cx="9401174" cy="523252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Tiếng trống báo hiệu một năm học mới bắt </a:t>
            </a:r>
            <a:r>
              <a:rPr lang="en-US" sz="2800" dirty="0">
                <a:solidFill>
                  <a:srgbClr val="FF0000"/>
                </a:solidFill>
              </a:rPr>
              <a:t>đầu.</a:t>
            </a:r>
          </a:p>
        </p:txBody>
      </p:sp>
      <p:sp>
        <p:nvSpPr>
          <p:cNvPr id="13" name="矩形 7">
            <a:extLst>
              <a:ext uri="{FF2B5EF4-FFF2-40B4-BE49-F238E27FC236}">
                <a16:creationId xmlns:a16="http://schemas.microsoft.com/office/drawing/2014/main" id="{61384702-505D-B940-8174-FB37A51CF40F}"/>
              </a:ext>
            </a:extLst>
          </p:cNvPr>
          <p:cNvSpPr/>
          <p:nvPr/>
        </p:nvSpPr>
        <p:spPr>
          <a:xfrm>
            <a:off x="536098" y="4419759"/>
            <a:ext cx="10458449" cy="109886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Tiếng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trống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báo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hiệu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một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năm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mới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bắt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đầu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mang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lại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cảm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xúc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gì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?</a:t>
            </a:r>
          </a:p>
          <a:p>
            <a:endParaRPr lang="en-US" altLang="zh-CN" sz="2800" dirty="0">
              <a:solidFill>
                <a:srgbClr val="FF0000"/>
              </a:solidFill>
              <a:latin typeface="Arial" pitchFamily="34" charset="0"/>
              <a:ea typeface="汉仪黑荔枝体简" panose="00020600040101010101" pitchFamily="18" charset="-122"/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13827302-F41D-8043-ABA2-A8A0E376D998}"/>
              </a:ext>
            </a:extLst>
          </p:cNvPr>
          <p:cNvSpPr txBox="1"/>
          <p:nvPr/>
        </p:nvSpPr>
        <p:spPr>
          <a:xfrm>
            <a:off x="4879181" y="2382136"/>
            <a:ext cx="1863724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err="1">
                <a:solidFill>
                  <a:srgbClr val="FF0000"/>
                </a:solidFill>
                <a:cs typeface="Arial-Rounded" panose="020B0500000000000000" charset="0"/>
              </a:rPr>
              <a:t>tưng</a:t>
            </a:r>
            <a:r>
              <a:rPr lang="en-US" sz="2600" dirty="0">
                <a:solidFill>
                  <a:srgbClr val="FF0000"/>
                </a:solidFill>
                <a:cs typeface="Arial-Rounded" panose="020B0500000000000000" charset="0"/>
              </a:rPr>
              <a:t> </a:t>
            </a:r>
            <a:r>
              <a:rPr lang="en-US" sz="2600" dirty="0" err="1">
                <a:solidFill>
                  <a:srgbClr val="FF0000"/>
                </a:solidFill>
                <a:cs typeface="Arial-Rounded" panose="020B0500000000000000" charset="0"/>
              </a:rPr>
              <a:t>bừng</a:t>
            </a:r>
            <a:endParaRPr lang="en-VN" sz="2600" dirty="0">
              <a:solidFill>
                <a:srgbClr val="FF0000"/>
              </a:solidFill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79768C06-635E-504A-B3AB-6652BB87AF1D}"/>
              </a:ext>
            </a:extLst>
          </p:cNvPr>
          <p:cNvSpPr/>
          <p:nvPr/>
        </p:nvSpPr>
        <p:spPr>
          <a:xfrm>
            <a:off x="2417299" y="710088"/>
            <a:ext cx="594360" cy="533400"/>
          </a:xfrm>
          <a:prstGeom prst="ellipse">
            <a:avLst/>
          </a:prstGeom>
          <a:solidFill>
            <a:srgbClr val="00B0F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94CC8955-D76E-E04E-949C-F61A6A1B14C7}"/>
              </a:ext>
            </a:extLst>
          </p:cNvPr>
          <p:cNvSpPr txBox="1"/>
          <p:nvPr/>
        </p:nvSpPr>
        <p:spPr>
          <a:xfrm>
            <a:off x="2523979" y="694848"/>
            <a:ext cx="4114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/>
              <a:t>4</a:t>
            </a:r>
          </a:p>
        </p:txBody>
      </p:sp>
    </p:spTree>
    <p:extLst>
      <p:ext uri="{BB962C8B-B14F-4D97-AF65-F5344CB8AC3E}">
        <p14:creationId xmlns:p14="http://schemas.microsoft.com/office/powerpoint/2010/main" val="3341504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6" presetID="53" presetClass="exit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53" presetClass="exit" presetSubtype="32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2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3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0" animBg="1"/>
      <p:bldP spid="3" grpId="1" animBg="1"/>
      <p:bldP spid="3" grpId="2" animBg="1"/>
      <p:bldP spid="12" grpId="0"/>
      <p:bldP spid="12" grpId="1"/>
      <p:bldP spid="13" grpId="0" animBg="1"/>
      <p:bldP spid="13" grpId="1" animBg="1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617901" y="898832"/>
            <a:ext cx="10573294" cy="9633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3. Khổ thơ nào cho thấy bạn học sinh trò chuyện với trống trường như với một người bạn?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1123394" y="2358130"/>
            <a:ext cx="6861278" cy="492475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en-US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  <a:sym typeface="+mn-ea"/>
              </a:rPr>
              <a:t>- </a:t>
            </a:r>
            <a:r>
              <a:rPr lang="en-US" sz="2600" dirty="0" err="1">
                <a:solidFill>
                  <a:srgbClr val="0070C0"/>
                </a:solidFill>
                <a:latin typeface="Arial" pitchFamily="34" charset="0"/>
                <a:cs typeface="Arial" pitchFamily="34" charset="0"/>
                <a:sym typeface="+mn-ea"/>
              </a:rPr>
              <a:t>Khổ</a:t>
            </a:r>
            <a:r>
              <a:rPr lang="en-US" sz="2600" dirty="0">
                <a:solidFill>
                  <a:srgbClr val="0070C0"/>
                </a:solidFill>
                <a:latin typeface="Arial" pitchFamily="34" charset="0"/>
                <a:cs typeface="Arial" pitchFamily="34" charset="0"/>
                <a:sym typeface="+mn-ea"/>
              </a:rPr>
              <a:t> thơ 2.</a:t>
            </a:r>
            <a:endParaRPr lang="zh-CN" altLang="en-US" sz="2800" dirty="0">
              <a:solidFill>
                <a:srgbClr val="0070C0"/>
              </a:solidFill>
              <a:latin typeface="Arial" pitchFamily="34" charset="0"/>
              <a:ea typeface="汉仪黑荔枝体简" panose="00020600040101010101" pitchFamily="18" charset="-122"/>
              <a:cs typeface="Arial" pitchFamily="34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3403147" y="2604367"/>
            <a:ext cx="6096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800" dirty="0">
                <a:solidFill>
                  <a:srgbClr val="002060"/>
                </a:solidFill>
                <a:cs typeface="Arial-Rounded" panose="020B0500000000000000" charset="0"/>
              </a:rPr>
              <a:t>Buồn không hả trống</a:t>
            </a:r>
          </a:p>
          <a:p>
            <a:r>
              <a:rPr lang="en-US" sz="2800" dirty="0">
                <a:solidFill>
                  <a:srgbClr val="002060"/>
                </a:solidFill>
                <a:cs typeface="Arial-Rounded" panose="020B0500000000000000" charset="0"/>
              </a:rPr>
              <a:t>Trong những ngày hè</a:t>
            </a:r>
          </a:p>
          <a:p>
            <a:r>
              <a:rPr lang="en-US" sz="2800" dirty="0">
                <a:solidFill>
                  <a:srgbClr val="002060"/>
                </a:solidFill>
                <a:cs typeface="Arial-Rounded" panose="020B0500000000000000" charset="0"/>
              </a:rPr>
              <a:t>Bọn mình đi vắng</a:t>
            </a:r>
          </a:p>
          <a:p>
            <a:r>
              <a:rPr lang="en-US" sz="2800" dirty="0">
                <a:solidFill>
                  <a:srgbClr val="002060"/>
                </a:solidFill>
                <a:cs typeface="Arial-Rounded" panose="020B0500000000000000" charset="0"/>
              </a:rPr>
              <a:t>Chỉ còn tiếng ve?</a:t>
            </a:r>
          </a:p>
        </p:txBody>
      </p:sp>
      <p:cxnSp>
        <p:nvCxnSpPr>
          <p:cNvPr id="18" name="Straight Connector 17"/>
          <p:cNvCxnSpPr/>
          <p:nvPr/>
        </p:nvCxnSpPr>
        <p:spPr>
          <a:xfrm flipV="1">
            <a:off x="3517447" y="3876768"/>
            <a:ext cx="1567543" cy="16328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0">
            <a:extLst>
              <a:ext uri="{FF2B5EF4-FFF2-40B4-BE49-F238E27FC236}">
                <a16:creationId xmlns:a16="http://schemas.microsoft.com/office/drawing/2014/main" id="{48C034B0-B65A-1040-A995-01F680AD5DBF}"/>
              </a:ext>
            </a:extLst>
          </p:cNvPr>
          <p:cNvSpPr/>
          <p:nvPr/>
        </p:nvSpPr>
        <p:spPr>
          <a:xfrm>
            <a:off x="617901" y="898832"/>
            <a:ext cx="10573294" cy="96338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Tìm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từ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ngữ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xưng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hô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giữa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bạn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bè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với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nhau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được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xuất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hiện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ở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khổ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thơ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</a:t>
            </a:r>
            <a:r>
              <a:rPr lang="en-US" altLang="zh-CN" sz="2800" dirty="0" err="1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thứ</a:t>
            </a:r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 2.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DA56C31A-2A95-274C-916D-8DE5F30843B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098972" y="2829422"/>
            <a:ext cx="3352800" cy="29870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8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5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1" grpId="1" animBg="1"/>
      <p:bldP spid="11" grpId="2" animBg="1"/>
      <p:bldP spid="12" grpId="0"/>
      <p:bldP spid="12" grpId="1"/>
      <p:bldP spid="10" grpId="0"/>
      <p:bldP spid="13" grpId="1" animBg="1"/>
      <p:bldP spid="13" grpId="2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>
          <a:xfrm>
            <a:off x="0" y="17145"/>
            <a:ext cx="4785360" cy="4351655"/>
          </a:xfrm>
        </p:spPr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Cái trống trường em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Mùa hè cũng nghỉ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Suốt ba tháng liền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Trống nằm ngẫm nghĩ.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Buồn không hả trống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Trong những ngày hè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Bọn mình đi vắng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Chỉ còn tiếng ve?</a:t>
            </a:r>
          </a:p>
        </p:txBody>
      </p:sp>
      <p:sp>
        <p:nvSpPr>
          <p:cNvPr id="5" name="Content Placeholder 1"/>
          <p:cNvSpPr/>
          <p:nvPr/>
        </p:nvSpPr>
        <p:spPr>
          <a:xfrm>
            <a:off x="4279582" y="74295"/>
            <a:ext cx="4785360" cy="4507230"/>
          </a:xfrm>
          <a:prstGeom prst="rect">
            <a:avLst/>
          </a:prstGeom>
        </p:spPr>
        <p:txBody>
          <a:bodyPr vert="horz" lIns="91440" tIns="45720" rIns="91440" bIns="45720" rtlCol="0">
            <a:normAutofit fontScale="25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Cái trống lặng im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Nghiêng đầu trên giá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Chắc thấy chúng em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Nó mừng vui quá!</a:t>
            </a:r>
          </a:p>
          <a:p>
            <a:pPr marL="0" indent="0">
              <a:lnSpc>
                <a:spcPct val="120000"/>
              </a:lnSpc>
              <a:buNone/>
            </a:pPr>
            <a:endParaRPr lang="en-US" sz="11200" dirty="0">
              <a:latin typeface="+mn-lt"/>
              <a:cs typeface="Arial-Rounded" panose="020B0500000000000000" charset="0"/>
            </a:endParaRP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Kìa trống đang gọi: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Tùng! Tùng! Tùng! Tùng!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Vào năm học mới</a:t>
            </a:r>
          </a:p>
          <a:p>
            <a:pPr marL="0" indent="0">
              <a:lnSpc>
                <a:spcPct val="120000"/>
              </a:lnSpc>
              <a:buNone/>
            </a:pPr>
            <a:r>
              <a:rPr lang="en-US" sz="11200" dirty="0">
                <a:latin typeface="+mn-lt"/>
                <a:cs typeface="Arial-Rounded" panose="020B0500000000000000" charset="0"/>
              </a:rPr>
              <a:t>Giọng vang tưng bừng.</a:t>
            </a:r>
          </a:p>
          <a:p>
            <a:pPr marL="0" indent="0">
              <a:buNone/>
            </a:pPr>
            <a:r>
              <a:rPr lang="en-US" sz="10400" dirty="0">
                <a:latin typeface="+mn-lt"/>
                <a:cs typeface="Arial-Rounded" panose="020B0500000000000000" charset="0"/>
              </a:rPr>
              <a:t>                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223851" y="225743"/>
            <a:ext cx="2529840" cy="2423160"/>
          </a:xfrm>
          <a:prstGeom prst="rect">
            <a:avLst/>
          </a:prstGeom>
        </p:spPr>
      </p:pic>
      <p:pic>
        <p:nvPicPr>
          <p:cNvPr id="1026" name="Picture 2" descr="C:\Users\Laptop-Asus\Desktop\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611553" y="2844800"/>
            <a:ext cx="3286760" cy="2198688"/>
          </a:xfrm>
          <a:prstGeom prst="rect">
            <a:avLst/>
          </a:prstGeom>
          <a:noFill/>
        </p:spPr>
      </p:pic>
      <p:sp>
        <p:nvSpPr>
          <p:cNvPr id="10" name="矩形 7">
            <a:extLst>
              <a:ext uri="{FF2B5EF4-FFF2-40B4-BE49-F238E27FC236}">
                <a16:creationId xmlns:a16="http://schemas.microsoft.com/office/drawing/2014/main" id="{241FA02B-4755-C647-9B3C-BB853A3B5805}"/>
              </a:ext>
            </a:extLst>
          </p:cNvPr>
          <p:cNvSpPr/>
          <p:nvPr/>
        </p:nvSpPr>
        <p:spPr>
          <a:xfrm>
            <a:off x="136207" y="5419408"/>
            <a:ext cx="11177451" cy="46355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72" tIns="45736" rIns="91472" bIns="45736" rtlCol="0" anchor="ctr"/>
          <a:lstStyle/>
          <a:p>
            <a:pPr algn="ctr"/>
            <a:r>
              <a:rPr lang="en-US" altLang="zh-CN" sz="2800" dirty="0">
                <a:solidFill>
                  <a:srgbClr val="FF0000"/>
                </a:solidFill>
                <a:latin typeface="Arial" pitchFamily="34" charset="0"/>
                <a:ea typeface="汉仪黑荔枝体简" panose="00020600040101010101" pitchFamily="18" charset="-122"/>
                <a:cs typeface="Arial" pitchFamily="34" charset="0"/>
              </a:rPr>
              <a:t>4. Em thấy tình cảm của bạn học sinh với trống trường như thế nào?</a:t>
            </a:r>
          </a:p>
        </p:txBody>
      </p:sp>
      <p:sp>
        <p:nvSpPr>
          <p:cNvPr id="11" name="TextBox 9">
            <a:extLst>
              <a:ext uri="{FF2B5EF4-FFF2-40B4-BE49-F238E27FC236}">
                <a16:creationId xmlns:a16="http://schemas.microsoft.com/office/drawing/2014/main" id="{D4B08A11-D7B3-D748-A32B-6AF9E5D0550D}"/>
              </a:ext>
            </a:extLst>
          </p:cNvPr>
          <p:cNvSpPr txBox="1"/>
          <p:nvPr/>
        </p:nvSpPr>
        <p:spPr>
          <a:xfrm>
            <a:off x="136207" y="5401628"/>
            <a:ext cx="12055793" cy="523252"/>
          </a:xfrm>
          <a:prstGeom prst="rect">
            <a:avLst/>
          </a:prstGeom>
          <a:noFill/>
        </p:spPr>
        <p:txBody>
          <a:bodyPr wrap="square" lIns="91472" tIns="45736" rIns="91472" bIns="45736" rtlCol="0">
            <a:spAutoFit/>
          </a:bodyPr>
          <a:lstStyle/>
          <a:p>
            <a:r>
              <a:rPr lang="vi-VN" sz="2800" dirty="0">
                <a:solidFill>
                  <a:srgbClr val="FF0000"/>
                </a:solidFill>
              </a:rPr>
              <a:t>Bạn </a:t>
            </a:r>
            <a:r>
              <a:rPr lang="en-US" sz="2800" dirty="0">
                <a:solidFill>
                  <a:srgbClr val="FF0000"/>
                </a:solidFill>
              </a:rPr>
              <a:t>học sinh</a:t>
            </a:r>
            <a:r>
              <a:rPr lang="vi-VN" sz="2800" dirty="0">
                <a:solidFill>
                  <a:srgbClr val="FF0000"/>
                </a:solidFill>
              </a:rPr>
              <a:t> rất gắn bó, thân thiết với trống, coi trống như một người bạn.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0295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3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6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9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8" dur="5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5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6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9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30000"/>
                                  </p:iterate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1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build="p"/>
      <p:bldP spid="2" grpId="1" build="p"/>
      <p:bldP spid="5" grpId="0"/>
      <p:bldP spid="5" grpId="1"/>
      <p:bldP spid="10" grpId="0" animBg="1"/>
      <p:bldP spid="10" grpId="1" animBg="1"/>
      <p:bldP spid="10" grpId="2" animBg="1"/>
      <p:bldP spid="11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9117C5EC-CBD9-7C4E-ABDE-68B1BD6FCEF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6800" y="0"/>
            <a:ext cx="53784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27641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203960" y="1341121"/>
            <a:ext cx="9144000" cy="4191000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07732" y="0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0635333" y="387742"/>
            <a:ext cx="1482494" cy="1830855"/>
          </a:xfrm>
          <a:prstGeom prst="rect">
            <a:avLst/>
          </a:prstGeom>
        </p:spPr>
      </p:pic>
      <p:sp>
        <p:nvSpPr>
          <p:cNvPr id="33" name="文本框 32"/>
          <p:cNvSpPr txBox="1"/>
          <p:nvPr/>
        </p:nvSpPr>
        <p:spPr>
          <a:xfrm>
            <a:off x="3432166" y="1821132"/>
            <a:ext cx="5239393" cy="9014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4800" b="1" dirty="0">
                <a:ln w="0"/>
                <a:solidFill>
                  <a:srgbClr val="FF0000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Nội dung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658319" y="2956560"/>
            <a:ext cx="8415321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</a:rPr>
              <a:t>T</a:t>
            </a:r>
            <a:r>
              <a:rPr lang="vi-VN" sz="4000" dirty="0">
                <a:solidFill>
                  <a:srgbClr val="002060"/>
                </a:solidFill>
              </a:rPr>
              <a:t>ình cảm gắn bó, thân thiết của các bạn học sinh với tr</a:t>
            </a:r>
            <a:r>
              <a:rPr lang="en-US" sz="4000" dirty="0">
                <a:solidFill>
                  <a:srgbClr val="002060"/>
                </a:solidFill>
              </a:rPr>
              <a:t>ố</a:t>
            </a:r>
            <a:r>
              <a:rPr lang="vi-VN" sz="4000" dirty="0">
                <a:solidFill>
                  <a:srgbClr val="002060"/>
                </a:solidFill>
              </a:rPr>
              <a:t>ng trường.</a:t>
            </a:r>
            <a:endParaRPr lang="en-US" sz="4000" dirty="0">
              <a:solidFill>
                <a:srgbClr val="002060"/>
              </a:solidFill>
            </a:endParaRPr>
          </a:p>
          <a:p>
            <a:endParaRPr lang="en-US" sz="3200" dirty="0"/>
          </a:p>
        </p:txBody>
      </p:sp>
    </p:spTree>
  </p:cSld>
  <p:clrMapOvr>
    <a:masterClrMapping/>
  </p:clrMapOvr>
  <p:transition spd="slow" advClick="0">
    <p:rand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97" y="340361"/>
            <a:ext cx="10515600" cy="1325563"/>
          </a:xfrm>
        </p:spPr>
        <p:txBody>
          <a:bodyPr>
            <a:normAutofit/>
          </a:bodyPr>
          <a:lstStyle/>
          <a:p>
            <a:r>
              <a:rPr lang="en-US" sz="3600" dirty="0">
                <a:solidFill>
                  <a:srgbClr val="FF0000"/>
                </a:solidFill>
                <a:latin typeface="+mj-lt"/>
                <a:cs typeface="Arial-Rounded" panose="020B0500000000000000" charset="0"/>
                <a:sym typeface="+mn-ea"/>
              </a:rPr>
              <a:t>1. Những từ nào dưới đây nói về trống trường như nói về con người?</a:t>
            </a:r>
          </a:p>
        </p:txBody>
      </p:sp>
      <p:pic>
        <p:nvPicPr>
          <p:cNvPr id="10" name="图片 9"/>
          <p:cNvPicPr>
            <a:picLocks noGrp="1" noChangeAspect="1"/>
          </p:cNvPicPr>
          <p:nvPr>
            <p:ph idx="1"/>
          </p:nvPr>
        </p:nvPicPr>
        <p:blipFill rotWithShape="1">
          <a:blip r:embed="rId2" cstate="print"/>
          <a:srcRect l="46256" t="-41660" r="-22977" b="41660"/>
          <a:stretch>
            <a:fillRect/>
          </a:stretch>
        </p:blipFill>
        <p:spPr>
          <a:xfrm>
            <a:off x="247650" y="5041900"/>
            <a:ext cx="1512570" cy="1569085"/>
          </a:xfrm>
          <a:prstGeom prst="rect">
            <a:avLst/>
          </a:prstGeom>
        </p:spPr>
      </p:pic>
      <p:grpSp>
        <p:nvGrpSpPr>
          <p:cNvPr id="23" name="组合 22"/>
          <p:cNvGrpSpPr/>
          <p:nvPr/>
        </p:nvGrpSpPr>
        <p:grpSpPr>
          <a:xfrm>
            <a:off x="10281636" y="4648835"/>
            <a:ext cx="1715737" cy="1962272"/>
            <a:chOff x="8194080" y="3408873"/>
            <a:chExt cx="2724693" cy="3182549"/>
          </a:xfrm>
        </p:grpSpPr>
        <p:pic>
          <p:nvPicPr>
            <p:cNvPr id="18" name="图片 17"/>
            <p:cNvPicPr>
              <a:picLocks noChangeAspect="1"/>
            </p:cNvPicPr>
            <p:nvPr/>
          </p:nvPicPr>
          <p:blipFill rotWithShape="1">
            <a:blip r:embed="rId3" cstate="print"/>
            <a:srcRect b="19213"/>
            <a:stretch>
              <a:fillRect/>
            </a:stretch>
          </p:blipFill>
          <p:spPr>
            <a:xfrm>
              <a:off x="8194080" y="4487627"/>
              <a:ext cx="2477043" cy="2103795"/>
            </a:xfrm>
            <a:prstGeom prst="rect">
              <a:avLst/>
            </a:prstGeom>
          </p:spPr>
        </p:pic>
        <p:pic>
          <p:nvPicPr>
            <p:cNvPr id="17" name="图片 1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45250" y="3408873"/>
              <a:ext cx="1473523" cy="1473563"/>
            </a:xfrm>
            <a:prstGeom prst="rect">
              <a:avLst/>
            </a:prstGeom>
          </p:spPr>
        </p:pic>
      </p:grpSp>
      <p:sp>
        <p:nvSpPr>
          <p:cNvPr id="3" name="Cloud 2"/>
          <p:cNvSpPr/>
          <p:nvPr/>
        </p:nvSpPr>
        <p:spPr>
          <a:xfrm>
            <a:off x="264795" y="2045018"/>
            <a:ext cx="309372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ngẫm nghĩ</a:t>
            </a:r>
          </a:p>
        </p:txBody>
      </p:sp>
      <p:sp>
        <p:nvSpPr>
          <p:cNvPr id="4" name="Cloud 3"/>
          <p:cNvSpPr/>
          <p:nvPr/>
        </p:nvSpPr>
        <p:spPr>
          <a:xfrm>
            <a:off x="3703320" y="1934527"/>
            <a:ext cx="283464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mừng vui</a:t>
            </a:r>
          </a:p>
        </p:txBody>
      </p:sp>
      <p:sp>
        <p:nvSpPr>
          <p:cNvPr id="5" name="Cloud 4"/>
          <p:cNvSpPr/>
          <p:nvPr/>
        </p:nvSpPr>
        <p:spPr>
          <a:xfrm>
            <a:off x="6938327" y="1934527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cs typeface="Arial-Rounded" panose="020B0500000000000000" charset="0"/>
              </a:rPr>
              <a:t>buồn</a:t>
            </a:r>
          </a:p>
        </p:txBody>
      </p:sp>
      <p:sp>
        <p:nvSpPr>
          <p:cNvPr id="6" name="Cloud 5"/>
          <p:cNvSpPr/>
          <p:nvPr/>
        </p:nvSpPr>
        <p:spPr>
          <a:xfrm>
            <a:off x="9401175" y="1874489"/>
            <a:ext cx="2261870" cy="913130"/>
          </a:xfrm>
          <a:prstGeom prst="cloud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cs typeface="Arial-Rounded" panose="020B0500000000000000" charset="0"/>
              </a:rPr>
              <a:t>đi</a:t>
            </a:r>
            <a:r>
              <a:rPr lang="en-US" sz="2800" dirty="0">
                <a:cs typeface="Arial-Rounded" panose="020B0500000000000000" charset="0"/>
              </a:rPr>
              <a:t> </a:t>
            </a:r>
            <a:r>
              <a:rPr lang="en-US" sz="2800" dirty="0" err="1">
                <a:cs typeface="Arial-Rounded" panose="020B0500000000000000" charset="0"/>
              </a:rPr>
              <a:t>vắng</a:t>
            </a:r>
            <a:endParaRPr lang="en-US" sz="2800" dirty="0">
              <a:cs typeface="Arial-Rounded" panose="020B0500000000000000" charset="0"/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70041079-2852-D349-A3E7-5DC6750CFF4F}"/>
              </a:ext>
            </a:extLst>
          </p:cNvPr>
          <p:cNvCxnSpPr/>
          <p:nvPr/>
        </p:nvCxnSpPr>
        <p:spPr>
          <a:xfrm>
            <a:off x="9600564" y="1874489"/>
            <a:ext cx="1629411" cy="908558"/>
          </a:xfrm>
          <a:prstGeom prst="line">
            <a:avLst/>
          </a:prstGeom>
          <a:ln w="3175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9167E-6 2.59259E-6 L 0.1974 0.1932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870" y="965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172 0.0007 L -0.07982 0.38658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411" y="1928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68 -0.0169 L -0.31263 0.5284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016" y="2726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3" grpId="1" animBg="1"/>
      <p:bldP spid="3" grpId="2" animBg="1"/>
      <p:bldP spid="4" grpId="1" animBg="1"/>
      <p:bldP spid="4" grpId="2" animBg="1"/>
      <p:bldP spid="5" grpId="1" animBg="1"/>
      <p:bldP spid="5" grpId="2" animBg="1"/>
      <p:bldP spid="6" grpId="1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655"/>
            <a:ext cx="10515600" cy="132556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n-lt"/>
                <a:cs typeface="Arial-Rounded" panose="020B0500000000000000" charset="0"/>
                <a:sym typeface="+mn-ea"/>
              </a:rPr>
              <a:t>2. </a:t>
            </a:r>
            <a:r>
              <a:rPr lang="en-US" dirty="0">
                <a:solidFill>
                  <a:srgbClr val="FF0000"/>
                </a:solidFill>
                <a:latin typeface="+mn-lt"/>
                <a:cs typeface="Arial-Rounded" panose="020B0500000000000000" charset="0"/>
                <a:sym typeface="+mn-ea"/>
              </a:rPr>
              <a:t>Nói và đáp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825213"/>
            <a:ext cx="10515600" cy="132556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3600" dirty="0">
                <a:latin typeface="+mn-lt"/>
                <a:cs typeface="Arial-Rounded" panose="020B0500000000000000" charset="0"/>
              </a:rPr>
              <a:t>a. Lời tạm biệt của bạn học sinh với trống trường</a:t>
            </a:r>
          </a:p>
        </p:txBody>
      </p:sp>
      <p:sp>
        <p:nvSpPr>
          <p:cNvPr id="9" name="Content Placeholder 6"/>
          <p:cNvSpPr/>
          <p:nvPr/>
        </p:nvSpPr>
        <p:spPr>
          <a:xfrm>
            <a:off x="838200" y="2720246"/>
            <a:ext cx="10515600" cy="86106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3600" dirty="0">
                <a:latin typeface="+mn-lt"/>
                <a:cs typeface="Arial-Rounded" panose="020B0500000000000000" charset="0"/>
              </a:rPr>
              <a:t>b. Lời tạm biệt  bạn bè khi bắt đầu nghỉ hè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483BD0B-4FE6-7545-BB4C-AC173F8F0827}"/>
              </a:ext>
            </a:extLst>
          </p:cNvPr>
          <p:cNvCxnSpPr/>
          <p:nvPr/>
        </p:nvCxnSpPr>
        <p:spPr>
          <a:xfrm>
            <a:off x="1581665" y="1396314"/>
            <a:ext cx="7908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8E806EF7-07FE-CF4C-BC28-C3393D1D81EF}"/>
              </a:ext>
            </a:extLst>
          </p:cNvPr>
          <p:cNvCxnSpPr/>
          <p:nvPr/>
        </p:nvCxnSpPr>
        <p:spPr>
          <a:xfrm>
            <a:off x="3299394" y="1396314"/>
            <a:ext cx="790832" cy="0"/>
          </a:xfrm>
          <a:prstGeom prst="line">
            <a:avLst/>
          </a:prstGeom>
          <a:ln w="57150">
            <a:solidFill>
              <a:srgbClr val="0070C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8378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2" grpId="1"/>
      <p:bldP spid="7" grpId="0" build="p"/>
      <p:bldP spid="7" grpId="1" build="p"/>
      <p:bldP spid="9" grpId="0" build="p"/>
      <p:bldP spid="9" grpId="1" build="p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656"/>
            <a:ext cx="10515600" cy="102547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n-lt"/>
                <a:cs typeface="Arial-Rounded" panose="020B0500000000000000" charset="0"/>
                <a:sym typeface="+mn-ea"/>
              </a:rPr>
              <a:t>2. </a:t>
            </a:r>
            <a:r>
              <a:rPr lang="en-US" dirty="0">
                <a:solidFill>
                  <a:srgbClr val="FF0000"/>
                </a:solidFill>
                <a:latin typeface="+mn-lt"/>
                <a:cs typeface="Arial-Rounded" panose="020B0500000000000000" charset="0"/>
                <a:sym typeface="+mn-ea"/>
              </a:rPr>
              <a:t>Nói và đáp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627505"/>
            <a:ext cx="10515600" cy="486886"/>
          </a:xfrm>
        </p:spPr>
        <p:txBody>
          <a:bodyPr/>
          <a:lstStyle/>
          <a:p>
            <a:pPr marL="0" indent="0">
              <a:buNone/>
            </a:pPr>
            <a:r>
              <a:rPr lang="en-US" dirty="0">
                <a:latin typeface="+mn-lt"/>
                <a:cs typeface="Arial-Rounded" panose="020B0500000000000000" charset="0"/>
              </a:rPr>
              <a:t>a. Lời tạm biệt của bạn học sinh với trống trường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C3A2E971-59E5-BD41-9A9A-031407F6D89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941820" y="2263438"/>
            <a:ext cx="2356064" cy="243254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B4B6F3E-9365-234A-86AF-E14D5724375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9855" y="2412335"/>
            <a:ext cx="2356064" cy="3005534"/>
          </a:xfrm>
          <a:prstGeom prst="rect">
            <a:avLst/>
          </a:prstGeom>
        </p:spPr>
      </p:pic>
      <p:sp>
        <p:nvSpPr>
          <p:cNvPr id="12" name="Thought Bubble: Cloud 6">
            <a:extLst>
              <a:ext uri="{FF2B5EF4-FFF2-40B4-BE49-F238E27FC236}">
                <a16:creationId xmlns:a16="http://schemas.microsoft.com/office/drawing/2014/main" id="{4D489F13-5EA9-B344-B9A9-ACD27BE41140}"/>
              </a:ext>
            </a:extLst>
          </p:cNvPr>
          <p:cNvSpPr/>
          <p:nvPr/>
        </p:nvSpPr>
        <p:spPr>
          <a:xfrm>
            <a:off x="395106" y="3429001"/>
            <a:ext cx="3479470" cy="2305372"/>
          </a:xfrm>
          <a:prstGeom prst="cloudCallout">
            <a:avLst>
              <a:gd name="adj1" fmla="val 77304"/>
              <a:gd name="adj2" fmla="val -59794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Thought Bubble: Cloud 6">
            <a:extLst>
              <a:ext uri="{FF2B5EF4-FFF2-40B4-BE49-F238E27FC236}">
                <a16:creationId xmlns:a16="http://schemas.microsoft.com/office/drawing/2014/main" id="{A6667590-6F03-D84C-A2F7-E856093D7403}"/>
              </a:ext>
            </a:extLst>
          </p:cNvPr>
          <p:cNvSpPr/>
          <p:nvPr/>
        </p:nvSpPr>
        <p:spPr>
          <a:xfrm>
            <a:off x="8716755" y="3854464"/>
            <a:ext cx="3080139" cy="2729484"/>
          </a:xfrm>
          <a:prstGeom prst="cloudCallout">
            <a:avLst>
              <a:gd name="adj1" fmla="val -64061"/>
              <a:gd name="adj2" fmla="val -61958"/>
            </a:avLst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A1FE80A-A212-8745-BB17-C6D3D39BB954}"/>
              </a:ext>
            </a:extLst>
          </p:cNvPr>
          <p:cNvSpPr txBox="1"/>
          <p:nvPr/>
        </p:nvSpPr>
        <p:spPr>
          <a:xfrm>
            <a:off x="969634" y="3803174"/>
            <a:ext cx="26969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rgbClr val="0070C0"/>
                </a:solidFill>
              </a:rPr>
              <a:t>Chào trống, nghỉ hè trống đừng buồn nhé!</a:t>
            </a:r>
            <a:endParaRPr lang="en-US" sz="2800" i="1" dirty="0">
              <a:solidFill>
                <a:srgbClr val="0070C0"/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B2B966E6-CED4-5A40-B2EC-096475C9A1B5}"/>
              </a:ext>
            </a:extLst>
          </p:cNvPr>
          <p:cNvSpPr txBox="1"/>
          <p:nvPr/>
        </p:nvSpPr>
        <p:spPr>
          <a:xfrm>
            <a:off x="9036794" y="4495671"/>
            <a:ext cx="27163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rgbClr val="0070C0"/>
                </a:solidFill>
              </a:rPr>
              <a:t>Cảm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ơn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bạn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nhé</a:t>
            </a:r>
            <a:r>
              <a:rPr lang="en-US" sz="2800" i="1" dirty="0">
                <a:solidFill>
                  <a:srgbClr val="0070C0"/>
                </a:solidFill>
              </a:rPr>
              <a:t>, </a:t>
            </a:r>
            <a:r>
              <a:rPr lang="en-US" sz="2800" i="1" dirty="0" err="1">
                <a:solidFill>
                  <a:srgbClr val="0070C0"/>
                </a:solidFill>
              </a:rPr>
              <a:t>tớ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sẽ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nhớ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các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bạn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rất</a:t>
            </a:r>
            <a:r>
              <a:rPr lang="en-US" sz="2800" i="1" dirty="0">
                <a:solidFill>
                  <a:srgbClr val="0070C0"/>
                </a:solidFill>
              </a:rPr>
              <a:t> </a:t>
            </a:r>
            <a:r>
              <a:rPr lang="en-US" sz="2800" i="1" dirty="0" err="1">
                <a:solidFill>
                  <a:srgbClr val="0070C0"/>
                </a:solidFill>
              </a:rPr>
              <a:t>nhiều</a:t>
            </a:r>
            <a:r>
              <a:rPr lang="en-US" sz="2800" i="1" dirty="0">
                <a:solidFill>
                  <a:srgbClr val="0070C0"/>
                </a:solidFill>
              </a:rPr>
              <a:t>!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E3FCB654-FB98-2949-B447-08A18F89F31A}"/>
              </a:ext>
            </a:extLst>
          </p:cNvPr>
          <p:cNvSpPr txBox="1"/>
          <p:nvPr/>
        </p:nvSpPr>
        <p:spPr>
          <a:xfrm>
            <a:off x="9189221" y="4332203"/>
            <a:ext cx="2716337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Chào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bạn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mình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cũng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mong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sẽ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sớm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gặp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lại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nhau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18797" y="3855149"/>
            <a:ext cx="288036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i="1" dirty="0">
                <a:solidFill>
                  <a:schemeClr val="accent2">
                    <a:lumMod val="75000"/>
                  </a:schemeClr>
                </a:solidFill>
              </a:rPr>
              <a:t>Tạm biệt bạn trống, hết hè gặp lại nhé!</a:t>
            </a:r>
            <a:endParaRPr lang="en-US" sz="2800" i="1" dirty="0">
              <a:solidFill>
                <a:schemeClr val="accent2">
                  <a:lumMod val="7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6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1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1"/>
      <p:bldP spid="7" grpId="1" build="p"/>
      <p:bldP spid="12" grpId="0" animBg="1"/>
      <p:bldP spid="16" grpId="0" animBg="1"/>
      <p:bldP spid="18" grpId="0"/>
      <p:bldP spid="18" grpId="1"/>
      <p:bldP spid="19" grpId="0"/>
      <p:bldP spid="19" grpId="1"/>
      <p:bldP spid="20" grpId="0"/>
      <p:bldP spid="13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414656"/>
            <a:ext cx="10515600" cy="1025476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  <a:latin typeface="+mn-lt"/>
                <a:cs typeface="Arial-Rounded" panose="020B0500000000000000" charset="0"/>
                <a:sym typeface="+mn-ea"/>
              </a:rPr>
              <a:t>2. </a:t>
            </a:r>
            <a:r>
              <a:rPr lang="en-US" dirty="0">
                <a:solidFill>
                  <a:srgbClr val="FF0000"/>
                </a:solidFill>
                <a:latin typeface="+mn-lt"/>
                <a:cs typeface="Arial-Rounded" panose="020B0500000000000000" charset="0"/>
                <a:sym typeface="+mn-ea"/>
              </a:rPr>
              <a:t>Nói và đáp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>
          <a:xfrm>
            <a:off x="838200" y="1270861"/>
            <a:ext cx="10515600" cy="843530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sz="4000" dirty="0">
                <a:cs typeface="Arial-Rounded" panose="020B0500000000000000" charset="0"/>
              </a:rPr>
              <a:t>b. </a:t>
            </a:r>
            <a:r>
              <a:rPr lang="en-US" sz="4000" dirty="0" err="1">
                <a:cs typeface="Arial-Rounded" panose="020B0500000000000000" charset="0"/>
              </a:rPr>
              <a:t>Lời</a:t>
            </a:r>
            <a:r>
              <a:rPr lang="en-US" sz="4000" dirty="0">
                <a:cs typeface="Arial-Rounded" panose="020B0500000000000000" charset="0"/>
              </a:rPr>
              <a:t> </a:t>
            </a:r>
            <a:r>
              <a:rPr lang="en-US" sz="4000" dirty="0" err="1">
                <a:cs typeface="Arial-Rounded" panose="020B0500000000000000" charset="0"/>
              </a:rPr>
              <a:t>tạm</a:t>
            </a:r>
            <a:r>
              <a:rPr lang="en-US" sz="4000" dirty="0">
                <a:cs typeface="Arial-Rounded" panose="020B0500000000000000" charset="0"/>
              </a:rPr>
              <a:t> </a:t>
            </a:r>
            <a:r>
              <a:rPr lang="en-US" sz="4000" dirty="0" err="1">
                <a:cs typeface="Arial-Rounded" panose="020B0500000000000000" charset="0"/>
              </a:rPr>
              <a:t>biệt</a:t>
            </a:r>
            <a:r>
              <a:rPr lang="en-US" sz="4000" dirty="0">
                <a:cs typeface="Arial-Rounded" panose="020B0500000000000000" charset="0"/>
              </a:rPr>
              <a:t>  </a:t>
            </a:r>
            <a:r>
              <a:rPr lang="en-US" sz="4000" dirty="0" err="1">
                <a:cs typeface="Arial-Rounded" panose="020B0500000000000000" charset="0"/>
              </a:rPr>
              <a:t>bạn</a:t>
            </a:r>
            <a:r>
              <a:rPr lang="en-US" sz="4000" dirty="0">
                <a:cs typeface="Arial-Rounded" panose="020B0500000000000000" charset="0"/>
              </a:rPr>
              <a:t> </a:t>
            </a:r>
            <a:r>
              <a:rPr lang="en-US" sz="4000" dirty="0" err="1">
                <a:cs typeface="Arial-Rounded" panose="020B0500000000000000" charset="0"/>
              </a:rPr>
              <a:t>bè</a:t>
            </a:r>
            <a:r>
              <a:rPr lang="en-US" sz="4000" dirty="0">
                <a:cs typeface="Arial-Rounded" panose="020B0500000000000000" charset="0"/>
              </a:rPr>
              <a:t> </a:t>
            </a:r>
            <a:r>
              <a:rPr lang="en-US" sz="4000" dirty="0" err="1">
                <a:cs typeface="Arial-Rounded" panose="020B0500000000000000" charset="0"/>
              </a:rPr>
              <a:t>khi</a:t>
            </a:r>
            <a:r>
              <a:rPr lang="en-US" sz="4000" dirty="0">
                <a:cs typeface="Arial-Rounded" panose="020B0500000000000000" charset="0"/>
              </a:rPr>
              <a:t> </a:t>
            </a:r>
            <a:r>
              <a:rPr lang="en-US" sz="4000" dirty="0" err="1">
                <a:cs typeface="Arial-Rounded" panose="020B0500000000000000" charset="0"/>
              </a:rPr>
              <a:t>bắt</a:t>
            </a:r>
            <a:r>
              <a:rPr lang="en-US" sz="4000" dirty="0">
                <a:cs typeface="Arial-Rounded" panose="020B0500000000000000" charset="0"/>
              </a:rPr>
              <a:t> </a:t>
            </a:r>
            <a:r>
              <a:rPr lang="en-US" sz="4000" dirty="0" err="1">
                <a:cs typeface="Arial-Rounded" panose="020B0500000000000000" charset="0"/>
              </a:rPr>
              <a:t>đầu</a:t>
            </a:r>
            <a:r>
              <a:rPr lang="en-US" sz="4000" dirty="0">
                <a:cs typeface="Arial-Rounded" panose="020B0500000000000000" charset="0"/>
              </a:rPr>
              <a:t> </a:t>
            </a:r>
            <a:r>
              <a:rPr lang="en-US" sz="4000" dirty="0" err="1">
                <a:cs typeface="Arial-Rounded" panose="020B0500000000000000" charset="0"/>
              </a:rPr>
              <a:t>nghỉ</a:t>
            </a:r>
            <a:r>
              <a:rPr lang="en-US" sz="4000" dirty="0">
                <a:cs typeface="Arial-Rounded" panose="020B0500000000000000" charset="0"/>
              </a:rPr>
              <a:t> </a:t>
            </a:r>
            <a:r>
              <a:rPr lang="en-US" sz="4000" dirty="0" err="1">
                <a:cs typeface="Arial-Rounded" panose="020B0500000000000000" charset="0"/>
              </a:rPr>
              <a:t>hè</a:t>
            </a:r>
            <a:endParaRPr lang="en-US" sz="4000" dirty="0">
              <a:cs typeface="Arial-Rounded" panose="020B0500000000000000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4CF6CDF-D858-484A-B260-EA2692863F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9104" y="2348826"/>
            <a:ext cx="4152455" cy="2394784"/>
          </a:xfrm>
          <a:prstGeom prst="rect">
            <a:avLst/>
          </a:prstGeom>
        </p:spPr>
      </p:pic>
      <p:sp>
        <p:nvSpPr>
          <p:cNvPr id="12" name="Thought Bubble: Cloud 6">
            <a:extLst>
              <a:ext uri="{FF2B5EF4-FFF2-40B4-BE49-F238E27FC236}">
                <a16:creationId xmlns:a16="http://schemas.microsoft.com/office/drawing/2014/main" id="{4D489F13-5EA9-B344-B9A9-ACD27BE41140}"/>
              </a:ext>
            </a:extLst>
          </p:cNvPr>
          <p:cNvSpPr/>
          <p:nvPr/>
        </p:nvSpPr>
        <p:spPr>
          <a:xfrm>
            <a:off x="395106" y="3429001"/>
            <a:ext cx="3479470" cy="2305372"/>
          </a:xfrm>
          <a:prstGeom prst="cloudCallout">
            <a:avLst>
              <a:gd name="adj1" fmla="val 87549"/>
              <a:gd name="adj2" fmla="val -68533"/>
            </a:avLst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6" name="Thought Bubble: Cloud 6">
            <a:extLst>
              <a:ext uri="{FF2B5EF4-FFF2-40B4-BE49-F238E27FC236}">
                <a16:creationId xmlns:a16="http://schemas.microsoft.com/office/drawing/2014/main" id="{A6667590-6F03-D84C-A2F7-E856093D7403}"/>
              </a:ext>
            </a:extLst>
          </p:cNvPr>
          <p:cNvSpPr/>
          <p:nvPr/>
        </p:nvSpPr>
        <p:spPr>
          <a:xfrm>
            <a:off x="8074618" y="3004889"/>
            <a:ext cx="3849890" cy="2729484"/>
          </a:xfrm>
          <a:prstGeom prst="cloudCallout">
            <a:avLst>
              <a:gd name="adj1" fmla="val -76034"/>
              <a:gd name="adj2" fmla="val -47762"/>
            </a:avLst>
          </a:prstGeom>
          <a:solidFill>
            <a:srgbClr val="E7B8DE"/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dirty="0">
              <a:solidFill>
                <a:schemeClr val="tx1"/>
              </a:solidFill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248BFEC-74B3-BC47-9D31-AB15E7A016E7}"/>
              </a:ext>
            </a:extLst>
          </p:cNvPr>
          <p:cNvSpPr/>
          <p:nvPr/>
        </p:nvSpPr>
        <p:spPr>
          <a:xfrm>
            <a:off x="807104" y="3889189"/>
            <a:ext cx="33102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Tạm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biệt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vi-VN" sz="2800" i="1" dirty="0">
                <a:solidFill>
                  <a:schemeClr val="accent2">
                    <a:lumMod val="75000"/>
                  </a:schemeClr>
                </a:solidFill>
              </a:rPr>
              <a:t>bạn, 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hết hè chúng </a:t>
            </a:r>
            <a:r>
              <a:rPr lang="vi-VN" sz="2800" i="1" dirty="0">
                <a:solidFill>
                  <a:schemeClr val="accent2">
                    <a:lumMod val="75000"/>
                  </a:schemeClr>
                </a:solidFill>
              </a:rPr>
              <a:t>mình 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lại </a:t>
            </a:r>
            <a:r>
              <a:rPr lang="vi-VN" sz="2800" i="1" dirty="0">
                <a:solidFill>
                  <a:schemeClr val="accent2">
                    <a:lumMod val="75000"/>
                  </a:schemeClr>
                </a:solidFill>
              </a:rPr>
              <a:t>gặp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vi-VN" sz="2800" i="1" dirty="0">
                <a:solidFill>
                  <a:schemeClr val="accent2">
                    <a:lumMod val="75000"/>
                  </a:schemeClr>
                </a:solidFill>
              </a:rPr>
              <a:t>nhau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nhé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!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AB38C97D-6142-204F-9C46-C76586C9222C}"/>
              </a:ext>
            </a:extLst>
          </p:cNvPr>
          <p:cNvSpPr/>
          <p:nvPr/>
        </p:nvSpPr>
        <p:spPr>
          <a:xfrm>
            <a:off x="8601559" y="3574534"/>
            <a:ext cx="33102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Chào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bạn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,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mình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cũng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mong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sẽ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sớm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gặp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lại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r>
              <a:rPr lang="en-US" sz="2800" i="1" dirty="0" err="1">
                <a:solidFill>
                  <a:schemeClr val="accent2">
                    <a:lumMod val="75000"/>
                  </a:schemeClr>
                </a:solidFill>
              </a:rPr>
              <a:t>bạn</a:t>
            </a:r>
            <a:r>
              <a:rPr lang="en-US" sz="2800" i="1" dirty="0">
                <a:solidFill>
                  <a:schemeClr val="accent2">
                    <a:lumMod val="75000"/>
                  </a:schemeClr>
                </a:solidFill>
              </a:rPr>
              <a:t>.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5989C48-A684-2A4B-BD70-705E1DC55E4E}"/>
              </a:ext>
            </a:extLst>
          </p:cNvPr>
          <p:cNvSpPr/>
          <p:nvPr/>
        </p:nvSpPr>
        <p:spPr>
          <a:xfrm>
            <a:off x="838200" y="3886975"/>
            <a:ext cx="331028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00B0F0"/>
                </a:solidFill>
              </a:rPr>
              <a:t>Chào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>
                <a:solidFill>
                  <a:srgbClr val="00B0F0"/>
                </a:solidFill>
              </a:rPr>
              <a:t>bạn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>
                <a:solidFill>
                  <a:srgbClr val="00B0F0"/>
                </a:solidFill>
              </a:rPr>
              <a:t>nhé</a:t>
            </a:r>
            <a:r>
              <a:rPr lang="en-US" sz="2800" i="1" dirty="0">
                <a:solidFill>
                  <a:srgbClr val="00B0F0"/>
                </a:solidFill>
              </a:rPr>
              <a:t>, </a:t>
            </a:r>
            <a:r>
              <a:rPr lang="en-US" sz="2800" i="1" dirty="0" err="1">
                <a:solidFill>
                  <a:srgbClr val="00B0F0"/>
                </a:solidFill>
              </a:rPr>
              <a:t>chúng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>
                <a:solidFill>
                  <a:srgbClr val="00B0F0"/>
                </a:solidFill>
              </a:rPr>
              <a:t>mình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>
                <a:solidFill>
                  <a:srgbClr val="00B0F0"/>
                </a:solidFill>
              </a:rPr>
              <a:t>sẽ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>
                <a:solidFill>
                  <a:srgbClr val="00B0F0"/>
                </a:solidFill>
              </a:rPr>
              <a:t>gặp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>
                <a:solidFill>
                  <a:srgbClr val="00B0F0"/>
                </a:solidFill>
              </a:rPr>
              <a:t>nhau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>
                <a:solidFill>
                  <a:srgbClr val="00B0F0"/>
                </a:solidFill>
              </a:rPr>
              <a:t>sớm</a:t>
            </a:r>
            <a:r>
              <a:rPr lang="en-US" sz="2800" i="1" dirty="0">
                <a:solidFill>
                  <a:srgbClr val="00B0F0"/>
                </a:solidFill>
              </a:rPr>
              <a:t> </a:t>
            </a:r>
            <a:r>
              <a:rPr lang="en-US" sz="2800" i="1" dirty="0" err="1">
                <a:solidFill>
                  <a:srgbClr val="00B0F0"/>
                </a:solidFill>
              </a:rPr>
              <a:t>thôi</a:t>
            </a:r>
            <a:r>
              <a:rPr lang="en-US" sz="2800" i="1" dirty="0">
                <a:solidFill>
                  <a:srgbClr val="00B0F0"/>
                </a:solidFill>
              </a:rPr>
              <a:t>.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183366DF-CBBA-434E-88D1-DF64E73204BC}"/>
              </a:ext>
            </a:extLst>
          </p:cNvPr>
          <p:cNvSpPr/>
          <p:nvPr/>
        </p:nvSpPr>
        <p:spPr>
          <a:xfrm>
            <a:off x="8486613" y="3679148"/>
            <a:ext cx="331028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i="1" dirty="0" err="1">
                <a:solidFill>
                  <a:srgbClr val="7030A0"/>
                </a:solidFill>
              </a:rPr>
              <a:t>Chào</a:t>
            </a:r>
            <a:r>
              <a:rPr lang="en-US" sz="2800" i="1" dirty="0">
                <a:solidFill>
                  <a:srgbClr val="7030A0"/>
                </a:solidFill>
              </a:rPr>
              <a:t> </a:t>
            </a:r>
            <a:r>
              <a:rPr lang="en-US" sz="2800" i="1" dirty="0" err="1">
                <a:solidFill>
                  <a:srgbClr val="7030A0"/>
                </a:solidFill>
              </a:rPr>
              <a:t>bạn</a:t>
            </a:r>
            <a:r>
              <a:rPr lang="en-US" sz="2800" i="1" dirty="0">
                <a:solidFill>
                  <a:srgbClr val="7030A0"/>
                </a:solidFill>
              </a:rPr>
              <a:t>, </a:t>
            </a:r>
            <a:r>
              <a:rPr lang="en-US" sz="2800" i="1" dirty="0" err="1">
                <a:solidFill>
                  <a:srgbClr val="7030A0"/>
                </a:solidFill>
              </a:rPr>
              <a:t>hết</a:t>
            </a:r>
            <a:r>
              <a:rPr lang="en-US" sz="2800" i="1" dirty="0">
                <a:solidFill>
                  <a:srgbClr val="7030A0"/>
                </a:solidFill>
              </a:rPr>
              <a:t> </a:t>
            </a:r>
            <a:r>
              <a:rPr lang="en-US" sz="2800" i="1" dirty="0" err="1">
                <a:solidFill>
                  <a:srgbClr val="7030A0"/>
                </a:solidFill>
              </a:rPr>
              <a:t>hè</a:t>
            </a:r>
            <a:r>
              <a:rPr lang="en-US" sz="2800" i="1" dirty="0">
                <a:solidFill>
                  <a:srgbClr val="7030A0"/>
                </a:solidFill>
              </a:rPr>
              <a:t> </a:t>
            </a:r>
            <a:r>
              <a:rPr lang="en-US" sz="2800" i="1" dirty="0" err="1">
                <a:solidFill>
                  <a:srgbClr val="7030A0"/>
                </a:solidFill>
              </a:rPr>
              <a:t>gặp</a:t>
            </a:r>
            <a:r>
              <a:rPr lang="en-US" sz="2800" i="1" dirty="0">
                <a:solidFill>
                  <a:srgbClr val="7030A0"/>
                </a:solidFill>
              </a:rPr>
              <a:t> </a:t>
            </a:r>
            <a:r>
              <a:rPr lang="en-US" sz="2800" i="1" dirty="0" err="1">
                <a:solidFill>
                  <a:srgbClr val="7030A0"/>
                </a:solidFill>
              </a:rPr>
              <a:t>lại</a:t>
            </a:r>
            <a:r>
              <a:rPr lang="en-US" sz="2800" i="1" dirty="0">
                <a:solidFill>
                  <a:srgbClr val="7030A0"/>
                </a:solidFill>
              </a:rPr>
              <a:t> </a:t>
            </a:r>
            <a:r>
              <a:rPr lang="en-US" sz="2800" i="1" dirty="0" err="1">
                <a:solidFill>
                  <a:srgbClr val="7030A0"/>
                </a:solidFill>
              </a:rPr>
              <a:t>nhé</a:t>
            </a:r>
            <a:r>
              <a:rPr lang="en-US" sz="2800" i="1" dirty="0">
                <a:solidFill>
                  <a:srgbClr val="7030A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4648973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 build="p"/>
      <p:bldP spid="12" grpId="0" animBg="1"/>
      <p:bldP spid="16" grpId="0" animBg="1"/>
      <p:bldP spid="14" grpId="0"/>
      <p:bldP spid="14" grpId="1"/>
      <p:bldP spid="15" grpId="0"/>
      <p:bldP spid="15" grpId="1"/>
      <p:bldP spid="17" grpId="0"/>
      <p:bldP spid="21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02159CF-4103-4BB3-8ACC-8620386BE786}"/>
              </a:ext>
            </a:extLst>
          </p:cNvPr>
          <p:cNvSpPr/>
          <p:nvPr/>
        </p:nvSpPr>
        <p:spPr>
          <a:xfrm>
            <a:off x="3941670" y="3429000"/>
            <a:ext cx="5661230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Củng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cố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bài</a:t>
            </a: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6600" b="1" i="0" u="none" strike="noStrike" kern="120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endParaRPr kumimoji="0" lang="en-US" sz="6600" b="1" i="0" u="none" strike="noStrike" kern="1200" cap="none" spc="0" normalizeH="0" baseline="0" noProof="0" dirty="0">
              <a:ln w="9525">
                <a:solidFill>
                  <a:prstClr val="white"/>
                </a:solidFill>
                <a:prstDash val="solid"/>
              </a:ln>
              <a:solidFill>
                <a:srgbClr val="4472C4"/>
              </a:solidFill>
              <a:effectLst>
                <a:outerShdw blurRad="12700" dist="38100" dir="2700000" algn="tl" rotWithShape="0">
                  <a:srgbClr val="4472C4">
                    <a:lumMod val="60000"/>
                    <a:lumOff val="40000"/>
                  </a:srgbClr>
                </a:outerShdw>
              </a:effectLst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E9C53E7E-D053-1A46-8025-310524C8B358}"/>
              </a:ext>
            </a:extLst>
          </p:cNvPr>
          <p:cNvSpPr/>
          <p:nvPr/>
        </p:nvSpPr>
        <p:spPr>
          <a:xfrm>
            <a:off x="10490886" y="0"/>
            <a:ext cx="1701114" cy="150752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VN"/>
          </a:p>
        </p:txBody>
      </p:sp>
    </p:spTree>
    <p:extLst>
      <p:ext uri="{BB962C8B-B14F-4D97-AF65-F5344CB8AC3E}">
        <p14:creationId xmlns:p14="http://schemas.microsoft.com/office/powerpoint/2010/main" val="132983037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97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05470" y="1337218"/>
            <a:ext cx="7381060" cy="1445623"/>
          </a:xfrm>
        </p:spPr>
        <p:txBody>
          <a:bodyPr>
            <a:normAutofit/>
          </a:bodyPr>
          <a:lstStyle/>
          <a:p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Chào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mừng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các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em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đến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en-US" sz="4800" b="1" dirty="0" err="1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với</a:t>
            </a:r>
            <a:r>
              <a:rPr lang="en-US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</a:t>
            </a:r>
            <a:r>
              <a:rPr lang="vi-VN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tiết</a:t>
            </a:r>
            <a:r>
              <a:rPr lang="en-US" altLang="vi-VN" sz="4800" b="1" dirty="0">
                <a:solidFill>
                  <a:srgbClr val="0070C0"/>
                </a:solidFill>
                <a:latin typeface="+mn-lt"/>
                <a:cs typeface="Arial-Rounded" panose="020B0500000000000000" charset="0"/>
                <a:sym typeface="+mn-ea"/>
              </a:rPr>
              <a:t> Tiếng Việt - Lớp 2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42460" y="2948940"/>
            <a:ext cx="3286125" cy="3909060"/>
          </a:xfrm>
          <a:prstGeom prst="rect">
            <a:avLst/>
          </a:prstGeom>
        </p:spPr>
      </p:pic>
    </p:spTree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edge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0" y="614362"/>
            <a:ext cx="9144000" cy="7150712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096850" y="1509713"/>
            <a:ext cx="7942501" cy="3981451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784132" y="995364"/>
            <a:ext cx="1911029" cy="2062609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776053" y="905902"/>
            <a:ext cx="1482494" cy="18308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827021" y="4215766"/>
            <a:ext cx="6151721" cy="1510665"/>
          </a:xfrm>
          <a:prstGeom prst="rect">
            <a:avLst/>
          </a:prstGeom>
        </p:spPr>
      </p:pic>
      <p:grpSp>
        <p:nvGrpSpPr>
          <p:cNvPr id="11" name="组合 10"/>
          <p:cNvGrpSpPr/>
          <p:nvPr/>
        </p:nvGrpSpPr>
        <p:grpSpPr>
          <a:xfrm rot="6329695" flipH="1">
            <a:off x="7886001" y="2918103"/>
            <a:ext cx="1267341" cy="865607"/>
            <a:chOff x="9015984" y="2528554"/>
            <a:chExt cx="2157344" cy="1473489"/>
          </a:xfrm>
        </p:grpSpPr>
        <p:sp>
          <p:nvSpPr>
            <p:cNvPr id="23" name="Freeform 166"/>
            <p:cNvSpPr/>
            <p:nvPr/>
          </p:nvSpPr>
          <p:spPr bwMode="auto">
            <a:xfrm>
              <a:off x="10132784" y="3116474"/>
              <a:ext cx="831450" cy="526422"/>
            </a:xfrm>
            <a:custGeom>
              <a:avLst/>
              <a:gdLst>
                <a:gd name="T0" fmla="*/ 10 w 143"/>
                <a:gd name="T1" fmla="*/ 90 h 90"/>
                <a:gd name="T2" fmla="*/ 10 w 143"/>
                <a:gd name="T3" fmla="*/ 90 h 90"/>
                <a:gd name="T4" fmla="*/ 143 w 143"/>
                <a:gd name="T5" fmla="*/ 18 h 90"/>
                <a:gd name="T6" fmla="*/ 130 w 143"/>
                <a:gd name="T7" fmla="*/ 0 h 90"/>
                <a:gd name="T8" fmla="*/ 0 w 143"/>
                <a:gd name="T9" fmla="*/ 77 h 90"/>
                <a:gd name="T10" fmla="*/ 10 w 143"/>
                <a:gd name="T11" fmla="*/ 90 h 9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43" h="90">
                  <a:moveTo>
                    <a:pt x="10" y="90"/>
                  </a:moveTo>
                  <a:cubicBezTo>
                    <a:pt x="10" y="90"/>
                    <a:pt x="10" y="90"/>
                    <a:pt x="10" y="90"/>
                  </a:cubicBezTo>
                  <a:cubicBezTo>
                    <a:pt x="52" y="61"/>
                    <a:pt x="98" y="41"/>
                    <a:pt x="143" y="18"/>
                  </a:cubicBezTo>
                  <a:cubicBezTo>
                    <a:pt x="138" y="12"/>
                    <a:pt x="134" y="7"/>
                    <a:pt x="130" y="0"/>
                  </a:cubicBezTo>
                  <a:cubicBezTo>
                    <a:pt x="0" y="77"/>
                    <a:pt x="0" y="77"/>
                    <a:pt x="0" y="77"/>
                  </a:cubicBezTo>
                  <a:cubicBezTo>
                    <a:pt x="4" y="79"/>
                    <a:pt x="8" y="83"/>
                    <a:pt x="10" y="9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4" name="Freeform 167"/>
            <p:cNvSpPr/>
            <p:nvPr/>
          </p:nvSpPr>
          <p:spPr bwMode="auto">
            <a:xfrm>
              <a:off x="9933530" y="2779466"/>
              <a:ext cx="954446" cy="787173"/>
            </a:xfrm>
            <a:custGeom>
              <a:avLst/>
              <a:gdLst>
                <a:gd name="T0" fmla="*/ 164 w 164"/>
                <a:gd name="T1" fmla="*/ 58 h 135"/>
                <a:gd name="T2" fmla="*/ 140 w 164"/>
                <a:gd name="T3" fmla="*/ 0 h 135"/>
                <a:gd name="T4" fmla="*/ 9 w 164"/>
                <a:gd name="T5" fmla="*/ 77 h 135"/>
                <a:gd name="T6" fmla="*/ 5 w 164"/>
                <a:gd name="T7" fmla="*/ 120 h 135"/>
                <a:gd name="T8" fmla="*/ 34 w 164"/>
                <a:gd name="T9" fmla="*/ 135 h 135"/>
                <a:gd name="T10" fmla="*/ 164 w 164"/>
                <a:gd name="T11" fmla="*/ 58 h 13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64" h="135">
                  <a:moveTo>
                    <a:pt x="164" y="58"/>
                  </a:moveTo>
                  <a:cubicBezTo>
                    <a:pt x="154" y="40"/>
                    <a:pt x="146" y="20"/>
                    <a:pt x="140" y="0"/>
                  </a:cubicBezTo>
                  <a:cubicBezTo>
                    <a:pt x="9" y="77"/>
                    <a:pt x="9" y="77"/>
                    <a:pt x="9" y="77"/>
                  </a:cubicBezTo>
                  <a:cubicBezTo>
                    <a:pt x="13" y="92"/>
                    <a:pt x="0" y="109"/>
                    <a:pt x="5" y="120"/>
                  </a:cubicBezTo>
                  <a:cubicBezTo>
                    <a:pt x="10" y="129"/>
                    <a:pt x="24" y="128"/>
                    <a:pt x="34" y="135"/>
                  </a:cubicBezTo>
                  <a:cubicBezTo>
                    <a:pt x="164" y="58"/>
                    <a:pt x="164" y="58"/>
                    <a:pt x="164" y="58"/>
                  </a:cubicBezTo>
                </a:path>
              </a:pathLst>
            </a:custGeom>
            <a:solidFill>
              <a:srgbClr val="ECC669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5" name="Freeform 168"/>
            <p:cNvSpPr/>
            <p:nvPr/>
          </p:nvSpPr>
          <p:spPr bwMode="auto">
            <a:xfrm>
              <a:off x="9618662" y="2570374"/>
              <a:ext cx="1129101" cy="656798"/>
            </a:xfrm>
            <a:custGeom>
              <a:avLst/>
              <a:gdLst>
                <a:gd name="T0" fmla="*/ 185 w 194"/>
                <a:gd name="T1" fmla="*/ 0 h 113"/>
                <a:gd name="T2" fmla="*/ 0 w 194"/>
                <a:gd name="T3" fmla="*/ 110 h 113"/>
                <a:gd name="T4" fmla="*/ 59 w 194"/>
                <a:gd name="T5" fmla="*/ 105 h 113"/>
                <a:gd name="T6" fmla="*/ 63 w 194"/>
                <a:gd name="T7" fmla="*/ 113 h 113"/>
                <a:gd name="T8" fmla="*/ 194 w 194"/>
                <a:gd name="T9" fmla="*/ 36 h 113"/>
                <a:gd name="T10" fmla="*/ 185 w 194"/>
                <a:gd name="T11" fmla="*/ 0 h 11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194" h="113">
                  <a:moveTo>
                    <a:pt x="185" y="0"/>
                  </a:moveTo>
                  <a:cubicBezTo>
                    <a:pt x="0" y="110"/>
                    <a:pt x="0" y="110"/>
                    <a:pt x="0" y="110"/>
                  </a:cubicBezTo>
                  <a:cubicBezTo>
                    <a:pt x="4" y="108"/>
                    <a:pt x="47" y="90"/>
                    <a:pt x="59" y="105"/>
                  </a:cubicBezTo>
                  <a:cubicBezTo>
                    <a:pt x="61" y="108"/>
                    <a:pt x="63" y="110"/>
                    <a:pt x="63" y="113"/>
                  </a:cubicBezTo>
                  <a:cubicBezTo>
                    <a:pt x="194" y="36"/>
                    <a:pt x="194" y="36"/>
                    <a:pt x="194" y="36"/>
                  </a:cubicBezTo>
                  <a:cubicBezTo>
                    <a:pt x="191" y="24"/>
                    <a:pt x="188" y="12"/>
                    <a:pt x="185" y="0"/>
                  </a:cubicBezTo>
                </a:path>
              </a:pathLst>
            </a:custGeom>
            <a:solidFill>
              <a:srgbClr val="F8E57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6" name="Freeform 169"/>
            <p:cNvSpPr/>
            <p:nvPr/>
          </p:nvSpPr>
          <p:spPr bwMode="auto">
            <a:xfrm>
              <a:off x="9200477" y="3094334"/>
              <a:ext cx="996266" cy="797012"/>
            </a:xfrm>
            <a:custGeom>
              <a:avLst/>
              <a:gdLst>
                <a:gd name="T0" fmla="*/ 170 w 171"/>
                <a:gd name="T1" fmla="*/ 94 h 137"/>
                <a:gd name="T2" fmla="*/ 159 w 171"/>
                <a:gd name="T3" fmla="*/ 102 h 137"/>
                <a:gd name="T4" fmla="*/ 170 w 171"/>
                <a:gd name="T5" fmla="*/ 94 h 137"/>
                <a:gd name="T6" fmla="*/ 170 w 171"/>
                <a:gd name="T7" fmla="*/ 94 h 137"/>
                <a:gd name="T8" fmla="*/ 160 w 171"/>
                <a:gd name="T9" fmla="*/ 81 h 137"/>
                <a:gd name="T10" fmla="*/ 131 w 171"/>
                <a:gd name="T11" fmla="*/ 66 h 137"/>
                <a:gd name="T12" fmla="*/ 135 w 171"/>
                <a:gd name="T13" fmla="*/ 23 h 137"/>
                <a:gd name="T14" fmla="*/ 131 w 171"/>
                <a:gd name="T15" fmla="*/ 15 h 137"/>
                <a:gd name="T16" fmla="*/ 72 w 171"/>
                <a:gd name="T17" fmla="*/ 20 h 137"/>
                <a:gd name="T18" fmla="*/ 72 w 171"/>
                <a:gd name="T19" fmla="*/ 20 h 137"/>
                <a:gd name="T20" fmla="*/ 0 w 171"/>
                <a:gd name="T21" fmla="*/ 114 h 137"/>
                <a:gd name="T22" fmla="*/ 17 w 171"/>
                <a:gd name="T23" fmla="*/ 137 h 137"/>
                <a:gd name="T24" fmla="*/ 171 w 171"/>
                <a:gd name="T25" fmla="*/ 97 h 137"/>
                <a:gd name="T26" fmla="*/ 170 w 171"/>
                <a:gd name="T27" fmla="*/ 94 h 1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</a:cxnLst>
              <a:rect l="0" t="0" r="r" b="b"/>
              <a:pathLst>
                <a:path w="171" h="137">
                  <a:moveTo>
                    <a:pt x="170" y="94"/>
                  </a:moveTo>
                  <a:cubicBezTo>
                    <a:pt x="166" y="97"/>
                    <a:pt x="163" y="99"/>
                    <a:pt x="159" y="102"/>
                  </a:cubicBezTo>
                  <a:cubicBezTo>
                    <a:pt x="163" y="99"/>
                    <a:pt x="166" y="97"/>
                    <a:pt x="170" y="94"/>
                  </a:cubicBezTo>
                  <a:cubicBezTo>
                    <a:pt x="170" y="94"/>
                    <a:pt x="170" y="94"/>
                    <a:pt x="170" y="94"/>
                  </a:cubicBezTo>
                  <a:cubicBezTo>
                    <a:pt x="168" y="87"/>
                    <a:pt x="164" y="83"/>
                    <a:pt x="160" y="81"/>
                  </a:cubicBezTo>
                  <a:cubicBezTo>
                    <a:pt x="150" y="74"/>
                    <a:pt x="136" y="75"/>
                    <a:pt x="131" y="66"/>
                  </a:cubicBezTo>
                  <a:cubicBezTo>
                    <a:pt x="126" y="55"/>
                    <a:pt x="139" y="38"/>
                    <a:pt x="135" y="23"/>
                  </a:cubicBezTo>
                  <a:cubicBezTo>
                    <a:pt x="135" y="20"/>
                    <a:pt x="133" y="18"/>
                    <a:pt x="131" y="15"/>
                  </a:cubicBezTo>
                  <a:cubicBezTo>
                    <a:pt x="119" y="0"/>
                    <a:pt x="76" y="18"/>
                    <a:pt x="72" y="20"/>
                  </a:cubicBezTo>
                  <a:cubicBezTo>
                    <a:pt x="72" y="20"/>
                    <a:pt x="72" y="20"/>
                    <a:pt x="72" y="20"/>
                  </a:cubicBezTo>
                  <a:cubicBezTo>
                    <a:pt x="0" y="114"/>
                    <a:pt x="0" y="114"/>
                    <a:pt x="0" y="114"/>
                  </a:cubicBezTo>
                  <a:cubicBezTo>
                    <a:pt x="0" y="114"/>
                    <a:pt x="12" y="121"/>
                    <a:pt x="17" y="137"/>
                  </a:cubicBezTo>
                  <a:cubicBezTo>
                    <a:pt x="69" y="125"/>
                    <a:pt x="126" y="124"/>
                    <a:pt x="171" y="97"/>
                  </a:cubicBezTo>
                  <a:cubicBezTo>
                    <a:pt x="171" y="96"/>
                    <a:pt x="171" y="95"/>
                    <a:pt x="170" y="94"/>
                  </a:cubicBezTo>
                </a:path>
              </a:pathLst>
            </a:custGeom>
            <a:solidFill>
              <a:srgbClr val="EACEA7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 dirty="0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7" name="Freeform 170"/>
            <p:cNvSpPr/>
            <p:nvPr/>
          </p:nvSpPr>
          <p:spPr bwMode="auto">
            <a:xfrm>
              <a:off x="9033203" y="3758510"/>
              <a:ext cx="265671" cy="221392"/>
            </a:xfrm>
            <a:custGeom>
              <a:avLst/>
              <a:gdLst>
                <a:gd name="T0" fmla="*/ 29 w 46"/>
                <a:gd name="T1" fmla="*/ 0 h 38"/>
                <a:gd name="T2" fmla="*/ 0 w 46"/>
                <a:gd name="T3" fmla="*/ 38 h 38"/>
                <a:gd name="T4" fmla="*/ 46 w 46"/>
                <a:gd name="T5" fmla="*/ 23 h 38"/>
                <a:gd name="T6" fmla="*/ 29 w 46"/>
                <a:gd name="T7" fmla="*/ 0 h 3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0" t="0" r="r" b="b"/>
              <a:pathLst>
                <a:path w="46" h="38">
                  <a:moveTo>
                    <a:pt x="29" y="0"/>
                  </a:moveTo>
                  <a:cubicBezTo>
                    <a:pt x="0" y="38"/>
                    <a:pt x="0" y="38"/>
                    <a:pt x="0" y="38"/>
                  </a:cubicBezTo>
                  <a:cubicBezTo>
                    <a:pt x="15" y="31"/>
                    <a:pt x="30" y="27"/>
                    <a:pt x="46" y="23"/>
                  </a:cubicBezTo>
                  <a:cubicBezTo>
                    <a:pt x="41" y="7"/>
                    <a:pt x="29" y="0"/>
                    <a:pt x="29" y="0"/>
                  </a:cubicBezTo>
                </a:path>
              </a:pathLst>
            </a:custGeom>
            <a:solidFill>
              <a:srgbClr val="1F12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8" name="Freeform 175"/>
            <p:cNvSpPr/>
            <p:nvPr/>
          </p:nvSpPr>
          <p:spPr bwMode="auto">
            <a:xfrm>
              <a:off x="9945831" y="3030377"/>
              <a:ext cx="1227497" cy="890489"/>
            </a:xfrm>
            <a:custGeom>
              <a:avLst/>
              <a:gdLst>
                <a:gd name="T0" fmla="*/ 189 w 211"/>
                <a:gd name="T1" fmla="*/ 0 h 153"/>
                <a:gd name="T2" fmla="*/ 189 w 211"/>
                <a:gd name="T3" fmla="*/ 0 h 153"/>
                <a:gd name="T4" fmla="*/ 162 w 211"/>
                <a:gd name="T5" fmla="*/ 15 h 153"/>
                <a:gd name="T6" fmla="*/ 175 w 211"/>
                <a:gd name="T7" fmla="*/ 33 h 153"/>
                <a:gd name="T8" fmla="*/ 175 w 211"/>
                <a:gd name="T9" fmla="*/ 33 h 153"/>
                <a:gd name="T10" fmla="*/ 175 w 211"/>
                <a:gd name="T11" fmla="*/ 33 h 153"/>
                <a:gd name="T12" fmla="*/ 42 w 211"/>
                <a:gd name="T13" fmla="*/ 105 h 153"/>
                <a:gd name="T14" fmla="*/ 43 w 211"/>
                <a:gd name="T15" fmla="*/ 108 h 153"/>
                <a:gd name="T16" fmla="*/ 0 w 211"/>
                <a:gd name="T17" fmla="*/ 153 h 153"/>
                <a:gd name="T18" fmla="*/ 185 w 211"/>
                <a:gd name="T19" fmla="*/ 45 h 153"/>
                <a:gd name="T20" fmla="*/ 211 w 211"/>
                <a:gd name="T21" fmla="*/ 30 h 153"/>
                <a:gd name="T22" fmla="*/ 211 w 211"/>
                <a:gd name="T23" fmla="*/ 30 h 153"/>
                <a:gd name="T24" fmla="*/ 211 w 211"/>
                <a:gd name="T25" fmla="*/ 29 h 153"/>
                <a:gd name="T26" fmla="*/ 190 w 211"/>
                <a:gd name="T27" fmla="*/ 0 h 153"/>
                <a:gd name="T28" fmla="*/ 189 w 211"/>
                <a:gd name="T29" fmla="*/ 0 h 153"/>
                <a:gd name="T30" fmla="*/ 189 w 211"/>
                <a:gd name="T31" fmla="*/ 0 h 15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</a:cxnLst>
              <a:rect l="0" t="0" r="r" b="b"/>
              <a:pathLst>
                <a:path w="211" h="153">
                  <a:moveTo>
                    <a:pt x="189" y="0"/>
                  </a:moveTo>
                  <a:cubicBezTo>
                    <a:pt x="189" y="0"/>
                    <a:pt x="189" y="0"/>
                    <a:pt x="189" y="0"/>
                  </a:cubicBezTo>
                  <a:cubicBezTo>
                    <a:pt x="162" y="15"/>
                    <a:pt x="162" y="15"/>
                    <a:pt x="162" y="15"/>
                  </a:cubicBezTo>
                  <a:cubicBezTo>
                    <a:pt x="166" y="22"/>
                    <a:pt x="170" y="27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75" y="33"/>
                    <a:pt x="175" y="33"/>
                    <a:pt x="175" y="33"/>
                  </a:cubicBezTo>
                  <a:cubicBezTo>
                    <a:pt x="130" y="56"/>
                    <a:pt x="84" y="76"/>
                    <a:pt x="42" y="105"/>
                  </a:cubicBezTo>
                  <a:cubicBezTo>
                    <a:pt x="43" y="106"/>
                    <a:pt x="43" y="107"/>
                    <a:pt x="43" y="108"/>
                  </a:cubicBezTo>
                  <a:cubicBezTo>
                    <a:pt x="43" y="125"/>
                    <a:pt x="6" y="149"/>
                    <a:pt x="0" y="153"/>
                  </a:cubicBezTo>
                  <a:cubicBezTo>
                    <a:pt x="185" y="45"/>
                    <a:pt x="185" y="45"/>
                    <a:pt x="185" y="45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30"/>
                    <a:pt x="211" y="30"/>
                    <a:pt x="211" y="30"/>
                  </a:cubicBezTo>
                  <a:cubicBezTo>
                    <a:pt x="211" y="29"/>
                    <a:pt x="211" y="29"/>
                    <a:pt x="211" y="29"/>
                  </a:cubicBezTo>
                  <a:cubicBezTo>
                    <a:pt x="204" y="20"/>
                    <a:pt x="196" y="10"/>
                    <a:pt x="190" y="0"/>
                  </a:cubicBezTo>
                  <a:cubicBezTo>
                    <a:pt x="189" y="0"/>
                    <a:pt x="189" y="0"/>
                    <a:pt x="189" y="0"/>
                  </a:cubicBezTo>
                  <a:cubicBezTo>
                    <a:pt x="189" y="0"/>
                    <a:pt x="189" y="0"/>
                    <a:pt x="189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29" name="Freeform 176"/>
            <p:cNvSpPr/>
            <p:nvPr/>
          </p:nvSpPr>
          <p:spPr bwMode="auto">
            <a:xfrm>
              <a:off x="10747762" y="2720427"/>
              <a:ext cx="297650" cy="396047"/>
            </a:xfrm>
            <a:custGeom>
              <a:avLst/>
              <a:gdLst>
                <a:gd name="T0" fmla="*/ 18 w 51"/>
                <a:gd name="T1" fmla="*/ 0 h 68"/>
                <a:gd name="T2" fmla="*/ 18 w 51"/>
                <a:gd name="T3" fmla="*/ 0 h 68"/>
                <a:gd name="T4" fmla="*/ 0 w 51"/>
                <a:gd name="T5" fmla="*/ 10 h 68"/>
                <a:gd name="T6" fmla="*/ 0 w 51"/>
                <a:gd name="T7" fmla="*/ 10 h 68"/>
                <a:gd name="T8" fmla="*/ 24 w 51"/>
                <a:gd name="T9" fmla="*/ 68 h 68"/>
                <a:gd name="T10" fmla="*/ 24 w 51"/>
                <a:gd name="T11" fmla="*/ 68 h 68"/>
                <a:gd name="T12" fmla="*/ 51 w 51"/>
                <a:gd name="T13" fmla="*/ 53 h 68"/>
                <a:gd name="T14" fmla="*/ 18 w 51"/>
                <a:gd name="T15" fmla="*/ 0 h 6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</a:cxnLst>
              <a:rect l="0" t="0" r="r" b="b"/>
              <a:pathLst>
                <a:path w="51" h="68">
                  <a:moveTo>
                    <a:pt x="18" y="0"/>
                  </a:moveTo>
                  <a:cubicBezTo>
                    <a:pt x="18" y="0"/>
                    <a:pt x="18" y="0"/>
                    <a:pt x="18" y="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0" y="10"/>
                    <a:pt x="0" y="10"/>
                    <a:pt x="0" y="10"/>
                  </a:cubicBezTo>
                  <a:cubicBezTo>
                    <a:pt x="6" y="30"/>
                    <a:pt x="14" y="50"/>
                    <a:pt x="24" y="68"/>
                  </a:cubicBezTo>
                  <a:cubicBezTo>
                    <a:pt x="24" y="68"/>
                    <a:pt x="24" y="68"/>
                    <a:pt x="24" y="68"/>
                  </a:cubicBezTo>
                  <a:cubicBezTo>
                    <a:pt x="51" y="53"/>
                    <a:pt x="51" y="53"/>
                    <a:pt x="51" y="53"/>
                  </a:cubicBezTo>
                  <a:cubicBezTo>
                    <a:pt x="38" y="35"/>
                    <a:pt x="27" y="17"/>
                    <a:pt x="18" y="0"/>
                  </a:cubicBezTo>
                </a:path>
              </a:pathLst>
            </a:custGeom>
            <a:solidFill>
              <a:srgbClr val="DCB46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0" name="Freeform 177"/>
            <p:cNvSpPr/>
            <p:nvPr/>
          </p:nvSpPr>
          <p:spPr bwMode="auto">
            <a:xfrm>
              <a:off x="10696104" y="2528554"/>
              <a:ext cx="157435" cy="250912"/>
            </a:xfrm>
            <a:custGeom>
              <a:avLst/>
              <a:gdLst>
                <a:gd name="T0" fmla="*/ 11 w 27"/>
                <a:gd name="T1" fmla="*/ 0 h 43"/>
                <a:gd name="T2" fmla="*/ 11 w 27"/>
                <a:gd name="T3" fmla="*/ 0 h 43"/>
                <a:gd name="T4" fmla="*/ 0 w 27"/>
                <a:gd name="T5" fmla="*/ 7 h 43"/>
                <a:gd name="T6" fmla="*/ 9 w 27"/>
                <a:gd name="T7" fmla="*/ 43 h 43"/>
                <a:gd name="T8" fmla="*/ 27 w 27"/>
                <a:gd name="T9" fmla="*/ 33 h 43"/>
                <a:gd name="T10" fmla="*/ 11 w 27"/>
                <a:gd name="T11" fmla="*/ 0 h 4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</a:cxnLst>
              <a:rect l="0" t="0" r="r" b="b"/>
              <a:pathLst>
                <a:path w="27" h="43">
                  <a:moveTo>
                    <a:pt x="11" y="0"/>
                  </a:moveTo>
                  <a:cubicBezTo>
                    <a:pt x="11" y="0"/>
                    <a:pt x="11" y="0"/>
                    <a:pt x="11" y="0"/>
                  </a:cubicBezTo>
                  <a:cubicBezTo>
                    <a:pt x="0" y="7"/>
                    <a:pt x="0" y="7"/>
                    <a:pt x="0" y="7"/>
                  </a:cubicBezTo>
                  <a:cubicBezTo>
                    <a:pt x="3" y="19"/>
                    <a:pt x="6" y="31"/>
                    <a:pt x="9" y="43"/>
                  </a:cubicBezTo>
                  <a:cubicBezTo>
                    <a:pt x="27" y="33"/>
                    <a:pt x="27" y="33"/>
                    <a:pt x="27" y="33"/>
                  </a:cubicBezTo>
                  <a:cubicBezTo>
                    <a:pt x="21" y="22"/>
                    <a:pt x="15" y="11"/>
                    <a:pt x="11" y="0"/>
                  </a:cubicBezTo>
                </a:path>
              </a:pathLst>
            </a:custGeom>
            <a:solidFill>
              <a:srgbClr val="E7D06A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1" name="Freeform 178"/>
            <p:cNvSpPr/>
            <p:nvPr/>
          </p:nvSpPr>
          <p:spPr bwMode="auto">
            <a:xfrm>
              <a:off x="9298873" y="3642896"/>
              <a:ext cx="897869" cy="337009"/>
            </a:xfrm>
            <a:custGeom>
              <a:avLst/>
              <a:gdLst>
                <a:gd name="T0" fmla="*/ 153 w 154"/>
                <a:gd name="T1" fmla="*/ 0 h 58"/>
                <a:gd name="T2" fmla="*/ 153 w 154"/>
                <a:gd name="T3" fmla="*/ 0 h 58"/>
                <a:gd name="T4" fmla="*/ 154 w 154"/>
                <a:gd name="T5" fmla="*/ 3 h 58"/>
                <a:gd name="T6" fmla="*/ 154 w 154"/>
                <a:gd name="T7" fmla="*/ 3 h 58"/>
                <a:gd name="T8" fmla="*/ 154 w 154"/>
                <a:gd name="T9" fmla="*/ 3 h 58"/>
                <a:gd name="T10" fmla="*/ 0 w 154"/>
                <a:gd name="T11" fmla="*/ 43 h 58"/>
                <a:gd name="T12" fmla="*/ 3 w 154"/>
                <a:gd name="T13" fmla="*/ 58 h 58"/>
                <a:gd name="T14" fmla="*/ 3 w 154"/>
                <a:gd name="T15" fmla="*/ 58 h 58"/>
                <a:gd name="T16" fmla="*/ 110 w 154"/>
                <a:gd name="T17" fmla="*/ 49 h 58"/>
                <a:gd name="T18" fmla="*/ 111 w 154"/>
                <a:gd name="T19" fmla="*/ 48 h 58"/>
                <a:gd name="T20" fmla="*/ 111 w 154"/>
                <a:gd name="T21" fmla="*/ 48 h 58"/>
                <a:gd name="T22" fmla="*/ 154 w 154"/>
                <a:gd name="T23" fmla="*/ 3 h 58"/>
                <a:gd name="T24" fmla="*/ 153 w 154"/>
                <a:gd name="T25" fmla="*/ 0 h 58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</a:cxnLst>
              <a:rect l="0" t="0" r="r" b="b"/>
              <a:pathLst>
                <a:path w="154" h="58">
                  <a:moveTo>
                    <a:pt x="153" y="0"/>
                  </a:moveTo>
                  <a:cubicBezTo>
                    <a:pt x="153" y="0"/>
                    <a:pt x="153" y="0"/>
                    <a:pt x="153" y="0"/>
                  </a:cubicBezTo>
                  <a:cubicBezTo>
                    <a:pt x="154" y="1"/>
                    <a:pt x="154" y="2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54" y="3"/>
                    <a:pt x="154" y="3"/>
                    <a:pt x="154" y="3"/>
                  </a:cubicBezTo>
                  <a:cubicBezTo>
                    <a:pt x="109" y="30"/>
                    <a:pt x="53" y="31"/>
                    <a:pt x="0" y="43"/>
                  </a:cubicBezTo>
                  <a:cubicBezTo>
                    <a:pt x="2" y="47"/>
                    <a:pt x="3" y="52"/>
                    <a:pt x="3" y="58"/>
                  </a:cubicBezTo>
                  <a:cubicBezTo>
                    <a:pt x="3" y="58"/>
                    <a:pt x="3" y="58"/>
                    <a:pt x="3" y="58"/>
                  </a:cubicBezTo>
                  <a:cubicBezTo>
                    <a:pt x="110" y="49"/>
                    <a:pt x="110" y="49"/>
                    <a:pt x="110" y="49"/>
                  </a:cubicBezTo>
                  <a:cubicBezTo>
                    <a:pt x="110" y="49"/>
                    <a:pt x="110" y="49"/>
                    <a:pt x="111" y="48"/>
                  </a:cubicBezTo>
                  <a:cubicBezTo>
                    <a:pt x="111" y="48"/>
                    <a:pt x="111" y="48"/>
                    <a:pt x="111" y="48"/>
                  </a:cubicBezTo>
                  <a:cubicBezTo>
                    <a:pt x="117" y="44"/>
                    <a:pt x="154" y="20"/>
                    <a:pt x="154" y="3"/>
                  </a:cubicBezTo>
                  <a:cubicBezTo>
                    <a:pt x="154" y="2"/>
                    <a:pt x="154" y="1"/>
                    <a:pt x="153" y="0"/>
                  </a:cubicBezTo>
                </a:path>
              </a:pathLst>
            </a:custGeom>
            <a:solidFill>
              <a:srgbClr val="DABB9E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  <p:sp>
          <p:nvSpPr>
            <p:cNvPr id="32" name="Freeform 179"/>
            <p:cNvSpPr/>
            <p:nvPr/>
          </p:nvSpPr>
          <p:spPr bwMode="auto">
            <a:xfrm>
              <a:off x="9015984" y="3891346"/>
              <a:ext cx="302571" cy="110697"/>
            </a:xfrm>
            <a:custGeom>
              <a:avLst/>
              <a:gdLst>
                <a:gd name="T0" fmla="*/ 49 w 52"/>
                <a:gd name="T1" fmla="*/ 0 h 19"/>
                <a:gd name="T2" fmla="*/ 49 w 52"/>
                <a:gd name="T3" fmla="*/ 0 h 19"/>
                <a:gd name="T4" fmla="*/ 49 w 52"/>
                <a:gd name="T5" fmla="*/ 0 h 19"/>
                <a:gd name="T6" fmla="*/ 3 w 52"/>
                <a:gd name="T7" fmla="*/ 15 h 19"/>
                <a:gd name="T8" fmla="*/ 0 w 52"/>
                <a:gd name="T9" fmla="*/ 19 h 19"/>
                <a:gd name="T10" fmla="*/ 52 w 52"/>
                <a:gd name="T11" fmla="*/ 15 h 19"/>
                <a:gd name="T12" fmla="*/ 49 w 52"/>
                <a:gd name="T13" fmla="*/ 0 h 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</a:cxnLst>
              <a:rect l="0" t="0" r="r" b="b"/>
              <a:pathLst>
                <a:path w="52" h="19">
                  <a:moveTo>
                    <a:pt x="49" y="0"/>
                  </a:moveTo>
                  <a:cubicBezTo>
                    <a:pt x="49" y="0"/>
                    <a:pt x="49" y="0"/>
                    <a:pt x="49" y="0"/>
                  </a:cubicBezTo>
                  <a:cubicBezTo>
                    <a:pt x="49" y="0"/>
                    <a:pt x="49" y="0"/>
                    <a:pt x="49" y="0"/>
                  </a:cubicBezTo>
                  <a:cubicBezTo>
                    <a:pt x="33" y="4"/>
                    <a:pt x="18" y="8"/>
                    <a:pt x="3" y="15"/>
                  </a:cubicBezTo>
                  <a:cubicBezTo>
                    <a:pt x="0" y="19"/>
                    <a:pt x="0" y="19"/>
                    <a:pt x="0" y="19"/>
                  </a:cubicBezTo>
                  <a:cubicBezTo>
                    <a:pt x="52" y="15"/>
                    <a:pt x="52" y="15"/>
                    <a:pt x="52" y="15"/>
                  </a:cubicBezTo>
                  <a:cubicBezTo>
                    <a:pt x="52" y="9"/>
                    <a:pt x="51" y="4"/>
                    <a:pt x="49" y="0"/>
                  </a:cubicBezTo>
                </a:path>
              </a:pathLst>
            </a:custGeom>
            <a:solidFill>
              <a:srgbClr val="1D1000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</a14:hiddenLine>
              </a:ext>
            </a:extLst>
          </p:spPr>
          <p:txBody>
            <a:bodyPr vert="horz" wrap="square" lIns="68580" tIns="34290" rIns="68580" bIns="34290" numCol="1" anchor="t" anchorCtr="0" compatLnSpc="1"/>
            <a:lstStyle/>
            <a:p>
              <a:pPr defTabSz="1219200">
                <a:defRPr/>
              </a:pPr>
              <a:endParaRPr lang="zh-CN" altLang="en-US">
                <a:solidFill>
                  <a:srgbClr val="5FA080"/>
                </a:solidFill>
                <a:latin typeface="等线"/>
                <a:ea typeface="等线" panose="02010600030101010101" pitchFamily="2" charset="-122"/>
              </a:endParaRPr>
            </a:p>
          </p:txBody>
        </p:sp>
      </p:grpSp>
      <p:sp>
        <p:nvSpPr>
          <p:cNvPr id="33" name="文本框 32"/>
          <p:cNvSpPr txBox="1"/>
          <p:nvPr/>
        </p:nvSpPr>
        <p:spPr>
          <a:xfrm>
            <a:off x="3432167" y="2598372"/>
            <a:ext cx="4693090" cy="14204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algn="ctr" defTabSz="457200">
              <a:defRPr/>
            </a:pPr>
            <a:r>
              <a:rPr lang="en-US" altLang="zh-CN" sz="7200" b="1" dirty="0" err="1">
                <a:ln w="0"/>
                <a:solidFill>
                  <a:srgbClr val="4472C4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Khởi động</a:t>
            </a:r>
            <a:endParaRPr lang="en-US" altLang="zh-CN" sz="7200" b="1" dirty="0">
              <a:ln w="0"/>
              <a:solidFill>
                <a:srgbClr val="4472C4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ea typeface="Microsoft YaHei" panose="020B0503020204020204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0">
        <p:random/>
      </p:transition>
    </mc:Choice>
    <mc:Fallback xmlns="">
      <p:transition spd="slow" advClick="0" advTm="0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video bài 11">
            <a:hlinkClick r:id="" action="ppaction://media"/>
          </p:cNvPr>
          <p:cNvPicPr>
            <a:picLocks noGrp="1"/>
          </p:cNvPicPr>
          <p:nvPr>
            <p:ph sz="half"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 cstate="print"/>
          <a:stretch>
            <a:fillRect/>
          </a:stretch>
        </p:blipFill>
        <p:spPr>
          <a:xfrm>
            <a:off x="1213485" y="436245"/>
            <a:ext cx="9441815" cy="5518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3" cstate="print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extBox 14"/>
          <p:cNvSpPr txBox="1"/>
          <p:nvPr/>
        </p:nvSpPr>
        <p:spPr>
          <a:xfrm>
            <a:off x="412115" y="635635"/>
            <a:ext cx="11228070" cy="1249054"/>
          </a:xfrm>
          <a:prstGeom prst="rect">
            <a:avLst/>
          </a:prstGeom>
          <a:noFill/>
        </p:spPr>
        <p:txBody>
          <a:bodyPr wrap="square" lIns="68573" tIns="34287" rIns="68573" bIns="34287" rtlCol="0">
            <a:spAutoFit/>
          </a:bodyPr>
          <a:lstStyle/>
          <a:p>
            <a:pPr algn="ctr" defTabSz="685800">
              <a:lnSpc>
                <a:spcPct val="150000"/>
              </a:lnSpc>
            </a:pPr>
            <a:r>
              <a:rPr lang="en-US" sz="5700" b="1" dirty="0" err="1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 Rounded MT Bold" panose="020F0704030504030204" charset="0"/>
              </a:rPr>
              <a:t>Bài</a:t>
            </a:r>
            <a:r>
              <a:rPr lang="en-US" sz="5700" b="1" dirty="0">
                <a:solidFill>
                  <a:schemeClr val="accent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cs typeface="Arial Rounded MT Bold" panose="020F0704030504030204" charset="0"/>
              </a:rPr>
              <a:t> 11: Cái trống trường em</a:t>
            </a:r>
            <a:endParaRPr lang="en-US" sz="5700" dirty="0"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cs typeface="Arial Rounded MT Bold" panose="020F070403050403020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4" cstate="print"/>
          <a:stretch>
            <a:fillRect/>
          </a:stretch>
        </p:blipFill>
        <p:spPr>
          <a:xfrm>
            <a:off x="2766060" y="2456815"/>
            <a:ext cx="7311390" cy="3291840"/>
          </a:xfrm>
          <a:prstGeom prst="rect">
            <a:avLst/>
          </a:prstGeom>
        </p:spPr>
      </p:pic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7"/>
          <p:cNvCxnSpPr/>
          <p:nvPr/>
        </p:nvCxnSpPr>
        <p:spPr>
          <a:xfrm>
            <a:off x="3717388" y="2328601"/>
            <a:ext cx="4357441" cy="0"/>
          </a:xfrm>
          <a:prstGeom prst="line">
            <a:avLst/>
          </a:prstGeom>
          <a:ln w="9525">
            <a:solidFill>
              <a:schemeClr val="bg1"/>
            </a:solidFill>
            <a:prstDash val="solid"/>
            <a:tailEnd type="diamon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5" name="14"/>
          <p:cNvGrpSpPr/>
          <p:nvPr/>
        </p:nvGrpSpPr>
        <p:grpSpPr>
          <a:xfrm>
            <a:off x="2819400" y="1401445"/>
            <a:ext cx="6112510" cy="2016125"/>
            <a:chOff x="2118480" y="1316166"/>
            <a:chExt cx="1512168" cy="1512168"/>
          </a:xfrm>
        </p:grpSpPr>
        <p:sp>
          <p:nvSpPr>
            <p:cNvPr id="16" name="15"/>
            <p:cNvSpPr/>
            <p:nvPr/>
          </p:nvSpPr>
          <p:spPr>
            <a:xfrm>
              <a:off x="2118480" y="1316166"/>
              <a:ext cx="1512168" cy="1512168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 defTabSz="1219200">
                <a:defRPr/>
              </a:pPr>
              <a:endParaRPr lang="zh-CN" altLang="en-US" sz="2400">
                <a:solidFill>
                  <a:srgbClr val="3992B5"/>
                </a:solidFill>
                <a:latin typeface="Calibri" panose="020F0502020204030204"/>
                <a:ea typeface="SimSun" panose="02010600030101010101" pitchFamily="2" charset="-122"/>
              </a:endParaRPr>
            </a:p>
          </p:txBody>
        </p:sp>
        <p:sp>
          <p:nvSpPr>
            <p:cNvPr id="19" name="TextBox 67"/>
            <p:cNvSpPr txBox="1"/>
            <p:nvPr/>
          </p:nvSpPr>
          <p:spPr>
            <a:xfrm>
              <a:off x="2208337" y="1556684"/>
              <a:ext cx="1378326" cy="99160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lvl="1" algn="ctr" defTabSz="1219200">
                <a:defRPr/>
              </a:pPr>
              <a:r>
                <a:rPr lang="en-US" altLang="zh-CN" sz="8000" spc="300" dirty="0">
                  <a:solidFill>
                    <a:srgbClr val="FFFFFF"/>
                  </a:solidFill>
                  <a:ea typeface="Microsoft YaHei" panose="020B0503020204020204" charset="-122"/>
                  <a:cs typeface="Arial Rounded MT Bold" panose="020F0704030504030204" charset="0"/>
                </a:rPr>
                <a:t>Tiết 1 + 2</a:t>
              </a:r>
              <a:endParaRPr lang="zh-CN" altLang="en-US" sz="8000" spc="300" dirty="0">
                <a:solidFill>
                  <a:srgbClr val="FFFFFF"/>
                </a:solidFill>
                <a:ea typeface="Microsoft YaHei" panose="020B0503020204020204" charset="-122"/>
                <a:cs typeface="Arial Rounded MT Bold" panose="020F0704030504030204" charset="0"/>
              </a:endParaRPr>
            </a:p>
          </p:txBody>
        </p:sp>
      </p:grpSp>
      <p:grpSp>
        <p:nvGrpSpPr>
          <p:cNvPr id="2" name="1"/>
          <p:cNvGrpSpPr/>
          <p:nvPr/>
        </p:nvGrpSpPr>
        <p:grpSpPr>
          <a:xfrm>
            <a:off x="-71057" y="2921013"/>
            <a:ext cx="12282473" cy="3934752"/>
            <a:chOff x="-53293" y="2190760"/>
            <a:chExt cx="9211855" cy="2951064"/>
          </a:xfrm>
        </p:grpSpPr>
        <p:pic>
          <p:nvPicPr>
            <p:cNvPr id="11" name="10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4248310" y="3185627"/>
              <a:ext cx="4910252" cy="1956197"/>
            </a:xfrm>
            <a:prstGeom prst="rect">
              <a:avLst/>
            </a:prstGeom>
          </p:spPr>
        </p:pic>
        <p:pic>
          <p:nvPicPr>
            <p:cNvPr id="14" name="13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936016" y="2190760"/>
              <a:ext cx="3208926" cy="2720031"/>
            </a:xfrm>
            <a:prstGeom prst="rect">
              <a:avLst/>
            </a:prstGeom>
          </p:spPr>
        </p:pic>
        <p:pic>
          <p:nvPicPr>
            <p:cNvPr id="17" name="16"/>
            <p:cNvPicPr>
              <a:picLocks noChangeAspect="1"/>
            </p:cNvPicPr>
            <p:nvPr/>
          </p:nvPicPr>
          <p:blipFill>
            <a:blip r:embed="rId3" cstate="screen"/>
            <a:stretch>
              <a:fillRect/>
            </a:stretch>
          </p:blipFill>
          <p:spPr>
            <a:xfrm>
              <a:off x="-53293" y="3185627"/>
              <a:ext cx="4910252" cy="1956197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 advClick="0" advTm="3713">
        <p14:switch dir="r"/>
      </p:transition>
    </mc:Choice>
    <mc:Fallback xmlns="">
      <p:transition spd="slow" advClick="0" advTm="371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8680" y="1614964"/>
            <a:ext cx="5563553" cy="3628073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765" t="5074" r="12177" b="15106"/>
          <a:stretch>
            <a:fillRect/>
          </a:stretch>
        </p:blipFill>
        <p:spPr>
          <a:xfrm flipH="1">
            <a:off x="2497400" y="2420323"/>
            <a:ext cx="2983258" cy="2470902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6230784" y="3137687"/>
            <a:ext cx="2728825" cy="582627"/>
          </a:xfrm>
          <a:prstGeom prst="rect">
            <a:avLst/>
          </a:prstGeom>
          <a:noFill/>
        </p:spPr>
        <p:txBody>
          <a:bodyPr wrap="none" lIns="68580" tIns="34290" rIns="68580" bIns="34290">
            <a:prstTxWarp prst="textArchDown">
              <a:avLst/>
            </a:prstTxWarp>
            <a:spAutoFit/>
          </a:bodyPr>
          <a:lstStyle/>
          <a:p>
            <a:pPr algn="ctr"/>
            <a:r>
              <a:rPr lang="en-US" sz="6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ĐỌC</a:t>
            </a:r>
          </a:p>
        </p:txBody>
      </p:sp>
    </p:spTree>
  </p:cSld>
  <p:clrMapOvr>
    <a:masterClrMapping/>
  </p:clrMapOvr>
  <p:transition advClick="0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E2DC885F-BA0C-C940-830B-F89EB648FC3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2811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>
</file>

<file path=ppt/theme/theme1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自定义 1">
      <a:majorFont>
        <a:latin typeface="Calibri"/>
        <a:ea typeface="微软雅黑"/>
        <a:cs typeface=""/>
      </a:majorFont>
      <a:minorFont>
        <a:latin typeface="Calibri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7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494</TotalTime>
  <Words>1118</Words>
  <Application>Microsoft Macintosh PowerPoint</Application>
  <PresentationFormat>Widescreen</PresentationFormat>
  <Paragraphs>196</Paragraphs>
  <Slides>25</Slides>
  <Notes>12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7</vt:i4>
      </vt:variant>
      <vt:variant>
        <vt:lpstr>Slide Titles</vt:lpstr>
      </vt:variant>
      <vt:variant>
        <vt:i4>25</vt:i4>
      </vt:variant>
    </vt:vector>
  </HeadingPairs>
  <TitlesOfParts>
    <vt:vector size="39" baseType="lpstr">
      <vt:lpstr>等线</vt:lpstr>
      <vt:lpstr>Microsoft YaHei</vt:lpstr>
      <vt:lpstr>Arial</vt:lpstr>
      <vt:lpstr>Arial-Rounded</vt:lpstr>
      <vt:lpstr>Calibri</vt:lpstr>
      <vt:lpstr>Calibri Light</vt:lpstr>
      <vt:lpstr>Times New Roman</vt:lpstr>
      <vt:lpstr>1_Office Theme</vt:lpstr>
      <vt:lpstr>1_Office 主题​​</vt:lpstr>
      <vt:lpstr>3_Office Theme</vt:lpstr>
      <vt:lpstr>6_Office Theme</vt:lpstr>
      <vt:lpstr>4_Office Theme</vt:lpstr>
      <vt:lpstr>2_Office 主题​​</vt:lpstr>
      <vt:lpstr>7_Office Theme</vt:lpstr>
      <vt:lpstr>PowerPoint Presentation</vt:lpstr>
      <vt:lpstr>PowerPoint Presentation</vt:lpstr>
      <vt:lpstr>Chào mừng các em đến với tiết Tiếng Việt - Lớp 2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1. Những từ nào dưới đây nói về trống trường như nói về con người?</vt:lpstr>
      <vt:lpstr>2. Nói và đáp</vt:lpstr>
      <vt:lpstr>2. Nói và đáp</vt:lpstr>
      <vt:lpstr>2. Nói và đáp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Chào mừng các em đến với tiết Tiếng Việt - Lớp 2</dc:title>
  <dc:creator/>
  <cp:lastModifiedBy>Ngọc Bích Đỗ</cp:lastModifiedBy>
  <cp:revision>70</cp:revision>
  <dcterms:created xsi:type="dcterms:W3CDTF">2021-05-24T09:52:12Z</dcterms:created>
  <dcterms:modified xsi:type="dcterms:W3CDTF">2021-10-10T14:06:08Z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1033-11.2.0.10132</vt:lpwstr>
  </property>
</Properties>
</file>