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8" r:id="rId4"/>
  </p:sldMasterIdLst>
  <p:notesMasterIdLst>
    <p:notesMasterId r:id="rId33"/>
  </p:notesMasterIdLst>
  <p:sldIdLst>
    <p:sldId id="328" r:id="rId5"/>
    <p:sldId id="417" r:id="rId6"/>
    <p:sldId id="257" r:id="rId7"/>
    <p:sldId id="279" r:id="rId8"/>
    <p:sldId id="258" r:id="rId9"/>
    <p:sldId id="259" r:id="rId10"/>
    <p:sldId id="260" r:id="rId11"/>
    <p:sldId id="261" r:id="rId12"/>
    <p:sldId id="265" r:id="rId13"/>
    <p:sldId id="497" r:id="rId14"/>
    <p:sldId id="467" r:id="rId15"/>
    <p:sldId id="562" r:id="rId16"/>
    <p:sldId id="498" r:id="rId17"/>
    <p:sldId id="558" r:id="rId18"/>
    <p:sldId id="559" r:id="rId19"/>
    <p:sldId id="547" r:id="rId20"/>
    <p:sldId id="549" r:id="rId21"/>
    <p:sldId id="278" r:id="rId22"/>
    <p:sldId id="550" r:id="rId23"/>
    <p:sldId id="553" r:id="rId24"/>
    <p:sldId id="552" r:id="rId25"/>
    <p:sldId id="554" r:id="rId26"/>
    <p:sldId id="555" r:id="rId27"/>
    <p:sldId id="274" r:id="rId28"/>
    <p:sldId id="556" r:id="rId29"/>
    <p:sldId id="561" r:id="rId30"/>
    <p:sldId id="560" r:id="rId31"/>
    <p:sldId id="275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07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936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48233-B52C-492E-A551-3ACA4B8FFCB9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CB6CA-BE65-4DA3-A6EB-21D1E12311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5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9688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519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51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linh động</a:t>
            </a:r>
            <a:r>
              <a:rPr lang="en-US" baseline="0" dirty="0"/>
              <a:t> tổ chức phù hợp với </a:t>
            </a:r>
            <a:r>
              <a:rPr lang="en-US" baseline="0" dirty="0" err="1"/>
              <a:t>hs</a:t>
            </a:r>
            <a:r>
              <a:rPr lang="en-US" baseline="0" dirty="0"/>
              <a:t> của lớp mình dạy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27F2F9-3BB7-4309-94B4-2B10FFD2C3F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25862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CCB6CA-BE65-4DA3-A6EB-21D1E12311E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5311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6962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427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68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4089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701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73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93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49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888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993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79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39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9939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08056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01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2205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1586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450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32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2142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676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7936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851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726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313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5026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8945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1757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5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349658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150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30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6523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2253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002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5174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224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960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7851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1437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48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95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822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35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47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697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6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6D2C4-F5B2-4BAF-AAAA-E5719FEE0C0C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DD3FD-8217-4768-8ED4-6898380C45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24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4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9F8CA7-E265-4E95-93EB-7D98A029AF1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10/12/21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ECB72-3624-4F6B-9668-529798A5C3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76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4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69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pPr/>
              <a:t>10/12/21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718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microsoft.com/office/2007/relationships/hdphoto" Target="../media/hdphoto12.wdp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13" Type="http://schemas.microsoft.com/office/2007/relationships/hdphoto" Target="../media/hdphoto17.wdp"/><Relationship Id="rId18" Type="http://schemas.openxmlformats.org/officeDocument/2006/relationships/image" Target="../media/image36.png"/><Relationship Id="rId26" Type="http://schemas.openxmlformats.org/officeDocument/2006/relationships/image" Target="../media/image55.gif"/><Relationship Id="rId3" Type="http://schemas.openxmlformats.org/officeDocument/2006/relationships/image" Target="../media/image43.png"/><Relationship Id="rId21" Type="http://schemas.microsoft.com/office/2007/relationships/hdphoto" Target="../media/hdphoto19.wdp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17" Type="http://schemas.openxmlformats.org/officeDocument/2006/relationships/image" Target="../media/image51.gif"/><Relationship Id="rId25" Type="http://schemas.microsoft.com/office/2007/relationships/hdphoto" Target="../media/hdphoto21.wdp"/><Relationship Id="rId2" Type="http://schemas.openxmlformats.org/officeDocument/2006/relationships/notesSlide" Target="../notesSlides/notesSlide9.xml"/><Relationship Id="rId16" Type="http://schemas.microsoft.com/office/2007/relationships/hdphoto" Target="../media/hdphoto18.wdp"/><Relationship Id="rId20" Type="http://schemas.openxmlformats.org/officeDocument/2006/relationships/image" Target="../media/image52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4.xm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24" Type="http://schemas.openxmlformats.org/officeDocument/2006/relationships/image" Target="../media/image54.png"/><Relationship Id="rId5" Type="http://schemas.openxmlformats.org/officeDocument/2006/relationships/image" Target="../media/image44.png"/><Relationship Id="rId15" Type="http://schemas.openxmlformats.org/officeDocument/2006/relationships/image" Target="../media/image50.png"/><Relationship Id="rId23" Type="http://schemas.microsoft.com/office/2007/relationships/hdphoto" Target="../media/hdphoto20.wdp"/><Relationship Id="rId28" Type="http://schemas.microsoft.com/office/2007/relationships/hdphoto" Target="../media/hdphoto22.wdp"/><Relationship Id="rId10" Type="http://schemas.openxmlformats.org/officeDocument/2006/relationships/image" Target="../media/image47.png"/><Relationship Id="rId19" Type="http://schemas.microsoft.com/office/2007/relationships/hdphoto" Target="../media/hdphoto11.wdp"/><Relationship Id="rId4" Type="http://schemas.microsoft.com/office/2007/relationships/hdphoto" Target="../media/hdphoto13.wdp"/><Relationship Id="rId9" Type="http://schemas.openxmlformats.org/officeDocument/2006/relationships/image" Target="../media/image46.gif"/><Relationship Id="rId14" Type="http://schemas.openxmlformats.org/officeDocument/2006/relationships/image" Target="../media/image49.gif"/><Relationship Id="rId22" Type="http://schemas.openxmlformats.org/officeDocument/2006/relationships/image" Target="../media/image53.png"/><Relationship Id="rId27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5.png"/><Relationship Id="rId18" Type="http://schemas.microsoft.com/office/2007/relationships/hdphoto" Target="../media/hdphoto5.wdp"/><Relationship Id="rId3" Type="http://schemas.openxmlformats.org/officeDocument/2006/relationships/slideLayout" Target="../slideLayouts/slideLayout2.xml"/><Relationship Id="rId21" Type="http://schemas.microsoft.com/office/2007/relationships/hdphoto" Target="../media/hdphoto6.wdp"/><Relationship Id="rId7" Type="http://schemas.openxmlformats.org/officeDocument/2006/relationships/image" Target="../media/image12.png"/><Relationship Id="rId12" Type="http://schemas.openxmlformats.org/officeDocument/2006/relationships/slide" Target="slide11.xml"/><Relationship Id="rId17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microsoft.com/office/2007/relationships/hdphoto" Target="../media/hdphoto4.wdp"/><Relationship Id="rId20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slide" Target="slide5.xml"/><Relationship Id="rId11" Type="http://schemas.microsoft.com/office/2007/relationships/hdphoto" Target="../media/hdphoto2.wdp"/><Relationship Id="rId5" Type="http://schemas.openxmlformats.org/officeDocument/2006/relationships/image" Target="../media/image11.jpeg"/><Relationship Id="rId15" Type="http://schemas.openxmlformats.org/officeDocument/2006/relationships/image" Target="../media/image16.png"/><Relationship Id="rId10" Type="http://schemas.openxmlformats.org/officeDocument/2006/relationships/image" Target="../media/image14.png"/><Relationship Id="rId19" Type="http://schemas.openxmlformats.org/officeDocument/2006/relationships/image" Target="../media/image18.png"/><Relationship Id="rId4" Type="http://schemas.openxmlformats.org/officeDocument/2006/relationships/notesSlide" Target="../notesSlides/notesSlide1.xml"/><Relationship Id="rId9" Type="http://schemas.microsoft.com/office/2007/relationships/hdphoto" Target="../media/hdphoto1.wdp"/><Relationship Id="rId14" Type="http://schemas.microsoft.com/office/2007/relationships/hdphoto" Target="../media/hdphoto3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1.png"/><Relationship Id="rId7" Type="http://schemas.openxmlformats.org/officeDocument/2006/relationships/slide" Target="slide6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22.png"/><Relationship Id="rId4" Type="http://schemas.microsoft.com/office/2007/relationships/hdphoto" Target="../media/hdphoto7.wdp"/><Relationship Id="rId9" Type="http://schemas.microsoft.com/office/2007/relationships/hdphoto" Target="../media/hdphoto9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6.xml"/><Relationship Id="rId18" Type="http://schemas.microsoft.com/office/2007/relationships/hdphoto" Target="../media/hdphoto6.wdp"/><Relationship Id="rId3" Type="http://schemas.openxmlformats.org/officeDocument/2006/relationships/image" Target="../media/image21.png"/><Relationship Id="rId7" Type="http://schemas.openxmlformats.org/officeDocument/2006/relationships/slide" Target="slide7.xml"/><Relationship Id="rId12" Type="http://schemas.microsoft.com/office/2007/relationships/hdphoto" Target="../media/hdphoto10.wdp"/><Relationship Id="rId17" Type="http://schemas.openxmlformats.org/officeDocument/2006/relationships/image" Target="../media/image19.png"/><Relationship Id="rId2" Type="http://schemas.openxmlformats.org/officeDocument/2006/relationships/image" Target="../media/image24.jpeg"/><Relationship Id="rId16" Type="http://schemas.openxmlformats.org/officeDocument/2006/relationships/image" Target="../media/image26.gif"/><Relationship Id="rId1" Type="http://schemas.openxmlformats.org/officeDocument/2006/relationships/slideLayout" Target="../slideLayouts/slideLayout14.xml"/><Relationship Id="rId6" Type="http://schemas.microsoft.com/office/2007/relationships/hdphoto" Target="../media/hdphoto2.wdp"/><Relationship Id="rId11" Type="http://schemas.openxmlformats.org/officeDocument/2006/relationships/image" Target="../media/image25.png"/><Relationship Id="rId5" Type="http://schemas.openxmlformats.org/officeDocument/2006/relationships/image" Target="../media/image14.png"/><Relationship Id="rId15" Type="http://schemas.microsoft.com/office/2007/relationships/hdphoto" Target="../media/hdphoto9.wdp"/><Relationship Id="rId10" Type="http://schemas.openxmlformats.org/officeDocument/2006/relationships/slide" Target="slide8.xml"/><Relationship Id="rId4" Type="http://schemas.microsoft.com/office/2007/relationships/hdphoto" Target="../media/hdphoto7.wdp"/><Relationship Id="rId9" Type="http://schemas.microsoft.com/office/2007/relationships/hdphoto" Target="../media/hdphoto4.wdp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6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6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microsoft.com/office/2007/relationships/hdphoto" Target="../media/hdphoto6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slide" Target="slide5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486DAD-790A-5D43-A184-966DD28EC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7374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C83BDD-891C-B94C-A213-48CF37B8A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471111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2CF07A-1A63-1A4E-BB2A-7C82C4994615}"/>
              </a:ext>
            </a:extLst>
          </p:cNvPr>
          <p:cNvCxnSpPr/>
          <p:nvPr/>
        </p:nvCxnSpPr>
        <p:spPr>
          <a:xfrm>
            <a:off x="7290486" y="4176584"/>
            <a:ext cx="254549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07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59" y="1401445"/>
            <a:ext cx="5605308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45339" y="1579545"/>
              <a:ext cx="1378326" cy="992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ea typeface="Microsoft YaHei" panose="020B0503020204020204" charset="-122"/>
                  <a:cs typeface="Arial Rounded MT Bold" panose="020F0704030504030204" charset="0"/>
                </a:rPr>
                <a:t>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569612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940D05C-1B72-964C-99F1-FE7CEF823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90"/>
            <a:ext cx="12192000" cy="672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80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350887"/>
              </p:ext>
            </p:extLst>
          </p:nvPr>
        </p:nvGraphicFramePr>
        <p:xfrm>
          <a:off x="94175" y="2012851"/>
          <a:ext cx="3865881" cy="4162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27346">
                <a:tc>
                  <a:txBody>
                    <a:bodyPr/>
                    <a:lstStyle/>
                    <a:p>
                      <a:r>
                        <a:rPr lang="en-US" dirty="0"/>
                        <a:t>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và tên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Địa</a:t>
                      </a:r>
                      <a:r>
                        <a:rPr lang="en-US" baseline="0" dirty="0"/>
                        <a:t>  điểm  tham quan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5920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/>
                        <a:t>Đỗ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Khánh</a:t>
                      </a:r>
                      <a:r>
                        <a:rPr lang="en-US" baseline="0" dirty="0"/>
                        <a:t>  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920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Dương</a:t>
                      </a:r>
                      <a:r>
                        <a:rPr lang="en-US" sz="1600" dirty="0"/>
                        <a:t> Minh </a:t>
                      </a:r>
                      <a:r>
                        <a:rPr lang="en-US" sz="1600" dirty="0" err="1"/>
                        <a:t>Châu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5920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Hà</a:t>
                      </a:r>
                      <a:r>
                        <a:rPr lang="en-US" baseline="0" dirty="0"/>
                        <a:t> Mạnh Cường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920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Bùi</a:t>
                      </a:r>
                      <a:r>
                        <a:rPr lang="en-US" dirty="0"/>
                        <a:t> Anh </a:t>
                      </a:r>
                      <a:r>
                        <a:rPr lang="en-US" dirty="0" err="1"/>
                        <a:t>Duy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5920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Thiều</a:t>
                      </a:r>
                      <a:r>
                        <a:rPr lang="en-US" dirty="0"/>
                        <a:t> Gia </a:t>
                      </a:r>
                      <a:r>
                        <a:rPr lang="en-US" dirty="0" err="1"/>
                        <a:t>Hân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5920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Đặng</a:t>
                      </a:r>
                      <a:r>
                        <a:rPr lang="en-US" dirty="0"/>
                        <a:t> Gia Linh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0712394"/>
              </p:ext>
            </p:extLst>
          </p:nvPr>
        </p:nvGraphicFramePr>
        <p:xfrm>
          <a:off x="4163059" y="2012851"/>
          <a:ext cx="3865881" cy="439945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2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5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0613">
                <a:tc>
                  <a:txBody>
                    <a:bodyPr/>
                    <a:lstStyle/>
                    <a:p>
                      <a:r>
                        <a:rPr lang="en-US" dirty="0"/>
                        <a:t>TT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và tên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Cuộc</a:t>
                      </a:r>
                      <a:r>
                        <a:rPr lang="en-US" baseline="0" dirty="0"/>
                        <a:t> thi vẽ tranh</a:t>
                      </a: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78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aseline="0" dirty="0" err="1"/>
                        <a:t>Nguyễn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Phương</a:t>
                      </a:r>
                      <a:r>
                        <a:rPr lang="en-US" sz="1800" baseline="0" dirty="0"/>
                        <a:t> Anh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Hà Nội của em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78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Trần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Thuỳ</a:t>
                      </a:r>
                      <a:r>
                        <a:rPr lang="en-US" dirty="0"/>
                        <a:t> Chi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Hà Nội của em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178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Phạm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Bạch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Dương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Hà Nội của em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9247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Ngọc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Hiếu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Bảo</a:t>
                      </a:r>
                      <a:r>
                        <a:rPr lang="en-US" baseline="0" dirty="0"/>
                        <a:t> vệ môi trường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7654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Trần</a:t>
                      </a:r>
                      <a:r>
                        <a:rPr lang="en-US" dirty="0"/>
                        <a:t> Linh San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Bảo</a:t>
                      </a:r>
                      <a:r>
                        <a:rPr lang="en-US" baseline="0" dirty="0"/>
                        <a:t> vệ môi trường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422874"/>
              </p:ext>
            </p:extLst>
          </p:nvPr>
        </p:nvGraphicFramePr>
        <p:xfrm>
          <a:off x="8219439" y="2012851"/>
          <a:ext cx="3865881" cy="414762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26595">
                <a:tc>
                  <a:txBody>
                    <a:bodyPr/>
                    <a:lstStyle/>
                    <a:p>
                      <a:r>
                        <a:rPr lang="en-US" dirty="0"/>
                        <a:t>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và tên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Nhi</a:t>
                      </a:r>
                      <a:r>
                        <a:rPr lang="en-US" baseline="0" dirty="0"/>
                        <a:t> đồng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Anh </a:t>
                      </a:r>
                      <a:r>
                        <a:rPr lang="en-US" dirty="0" err="1"/>
                        <a:t>Duy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Chăm</a:t>
                      </a:r>
                      <a:r>
                        <a:rPr lang="en-US" baseline="0" dirty="0"/>
                        <a:t> chỉ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Đào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Nhã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Khanh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Chăm</a:t>
                      </a:r>
                      <a:r>
                        <a:rPr lang="en-US" baseline="0" dirty="0"/>
                        <a:t> chỉ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Tiến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Thật</a:t>
                      </a:r>
                      <a:r>
                        <a:rPr lang="en-US" baseline="0" dirty="0"/>
                        <a:t> thà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Uyên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Thật</a:t>
                      </a:r>
                      <a:r>
                        <a:rPr lang="en-US" baseline="0" dirty="0"/>
                        <a:t> thà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Vũ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Trí</a:t>
                      </a:r>
                      <a:r>
                        <a:rPr lang="en-US" dirty="0"/>
                        <a:t> Vinh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Sạch</a:t>
                      </a:r>
                      <a:r>
                        <a:rPr lang="en-US" baseline="0" dirty="0"/>
                        <a:t> sẽ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6838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Bảo</a:t>
                      </a:r>
                      <a:r>
                        <a:rPr lang="en-US" baseline="0" dirty="0"/>
                        <a:t> Yến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Sạch</a:t>
                      </a:r>
                      <a:r>
                        <a:rPr lang="en-US" baseline="0" dirty="0"/>
                        <a:t> sẽ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813560" y="274320"/>
            <a:ext cx="8702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1.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Em đã được đọc bản danh sách học sinh nào dưới đây?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000500" y="1566668"/>
            <a:ext cx="4328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</a:rPr>
              <a:t>Danh sách học sinh dự thi vẽ tranh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9439" y="1551372"/>
            <a:ext cx="3429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     Danh sách Sao Nhi đồng</a:t>
            </a:r>
            <a:endParaRPr lang="en-US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6680" y="121920"/>
            <a:ext cx="172212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KHỞI ĐỘNG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4175" y="1563177"/>
            <a:ext cx="4328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Danh sách học sinh đi tham quan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768489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0635170"/>
              </p:ext>
            </p:extLst>
          </p:nvPr>
        </p:nvGraphicFramePr>
        <p:xfrm>
          <a:off x="91440" y="1478279"/>
          <a:ext cx="3865881" cy="3195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1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892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5361">
                <a:tc>
                  <a:txBody>
                    <a:bodyPr/>
                    <a:lstStyle/>
                    <a:p>
                      <a:r>
                        <a:rPr lang="en-US" dirty="0"/>
                        <a:t>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và tên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Địa</a:t>
                      </a:r>
                      <a:r>
                        <a:rPr lang="en-US" baseline="0" dirty="0"/>
                        <a:t>  điểm  tham quan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349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err="1"/>
                        <a:t>Đỗ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Khánh</a:t>
                      </a:r>
                      <a:r>
                        <a:rPr lang="en-US" baseline="0" dirty="0"/>
                        <a:t>  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349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Dương</a:t>
                      </a:r>
                      <a:r>
                        <a:rPr lang="en-US" sz="1600" dirty="0"/>
                        <a:t> Minh </a:t>
                      </a:r>
                      <a:r>
                        <a:rPr lang="en-US" sz="1600" dirty="0" err="1"/>
                        <a:t>Châu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349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Hà</a:t>
                      </a:r>
                      <a:r>
                        <a:rPr lang="en-US" baseline="0" dirty="0"/>
                        <a:t> Mạnh Cường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349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Bùi</a:t>
                      </a:r>
                      <a:r>
                        <a:rPr lang="en-US" dirty="0"/>
                        <a:t> Anh </a:t>
                      </a:r>
                      <a:r>
                        <a:rPr lang="en-US" dirty="0" err="1"/>
                        <a:t>Duy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349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Thiều</a:t>
                      </a:r>
                      <a:r>
                        <a:rPr lang="en-US" dirty="0"/>
                        <a:t> Gia </a:t>
                      </a:r>
                      <a:r>
                        <a:rPr lang="en-US" dirty="0" err="1"/>
                        <a:t>Hân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349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Đặng</a:t>
                      </a:r>
                      <a:r>
                        <a:rPr lang="en-US" dirty="0"/>
                        <a:t> Gia Linh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Lăng</a:t>
                      </a:r>
                      <a:r>
                        <a:rPr lang="en-US" baseline="0" dirty="0"/>
                        <a:t> Bác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3449274"/>
              </p:ext>
            </p:extLst>
          </p:nvPr>
        </p:nvGraphicFramePr>
        <p:xfrm>
          <a:off x="4180841" y="1492745"/>
          <a:ext cx="3865881" cy="3566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25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5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78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7025">
                <a:tc>
                  <a:txBody>
                    <a:bodyPr/>
                    <a:lstStyle/>
                    <a:p>
                      <a:r>
                        <a:rPr lang="en-US" dirty="0"/>
                        <a:t>TT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và tên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Cuộc</a:t>
                      </a:r>
                      <a:r>
                        <a:rPr lang="en-US" baseline="0" dirty="0"/>
                        <a:t> thi vẽ tranh</a:t>
                      </a:r>
                      <a:endParaRPr lang="en-US" baseline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025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aseline="0" dirty="0" err="1"/>
                        <a:t>Nguyễn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Phương</a:t>
                      </a:r>
                      <a:r>
                        <a:rPr lang="en-US" sz="1800" baseline="0" dirty="0"/>
                        <a:t> Anh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Hà Nội của em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443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Trần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Thuỳ</a:t>
                      </a:r>
                      <a:r>
                        <a:rPr lang="en-US" dirty="0"/>
                        <a:t> Chi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Hà Nội của em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025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Phạm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Bạch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Dương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Hà Nội của em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7025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Ngọc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Hiếu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Bảo</a:t>
                      </a:r>
                      <a:r>
                        <a:rPr lang="en-US" baseline="0" dirty="0"/>
                        <a:t> vệ môi trường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7025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Trần</a:t>
                      </a:r>
                      <a:r>
                        <a:rPr lang="en-US" dirty="0"/>
                        <a:t> Linh San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Bảo</a:t>
                      </a:r>
                      <a:r>
                        <a:rPr lang="en-US" baseline="0" dirty="0"/>
                        <a:t> vệ môi trường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926952"/>
              </p:ext>
            </p:extLst>
          </p:nvPr>
        </p:nvGraphicFramePr>
        <p:xfrm>
          <a:off x="8219439" y="1493520"/>
          <a:ext cx="3865881" cy="318021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978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5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0472">
                <a:tc>
                  <a:txBody>
                    <a:bodyPr/>
                    <a:lstStyle/>
                    <a:p>
                      <a:r>
                        <a:rPr lang="en-US" dirty="0"/>
                        <a:t>TT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Họ</a:t>
                      </a:r>
                      <a:r>
                        <a:rPr lang="en-US" baseline="0" dirty="0"/>
                        <a:t> và tên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Nhi</a:t>
                      </a:r>
                      <a:r>
                        <a:rPr lang="en-US" baseline="0" dirty="0"/>
                        <a:t> đồng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624"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Anh </a:t>
                      </a:r>
                      <a:r>
                        <a:rPr lang="en-US" dirty="0" err="1"/>
                        <a:t>Duy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Chăm</a:t>
                      </a:r>
                      <a:r>
                        <a:rPr lang="en-US" baseline="0" dirty="0"/>
                        <a:t> chỉ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624"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Đào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Nhã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Khanh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Chăm</a:t>
                      </a:r>
                      <a:r>
                        <a:rPr lang="en-US" baseline="0" dirty="0"/>
                        <a:t> chỉ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624"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Văn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Tiến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Thật</a:t>
                      </a:r>
                      <a:r>
                        <a:rPr lang="en-US" baseline="0" dirty="0"/>
                        <a:t> thà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624"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Bảo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Uyên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Thật</a:t>
                      </a:r>
                      <a:r>
                        <a:rPr lang="en-US" baseline="0" dirty="0"/>
                        <a:t> thà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624"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Vũ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Trí</a:t>
                      </a:r>
                      <a:r>
                        <a:rPr lang="en-US" dirty="0"/>
                        <a:t> Vinh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Sạch</a:t>
                      </a:r>
                      <a:r>
                        <a:rPr lang="en-US" baseline="0" dirty="0"/>
                        <a:t> sẽ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624"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Nguyễn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Bảo</a:t>
                      </a:r>
                      <a:r>
                        <a:rPr lang="en-US" baseline="0" dirty="0"/>
                        <a:t> Yến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Sao Sạch</a:t>
                      </a:r>
                      <a:r>
                        <a:rPr lang="en-US" baseline="0" dirty="0"/>
                        <a:t> sẽ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74320" y="4861560"/>
            <a:ext cx="81686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2. Em biết được thông tin gì khi đọc bản danh sách đó?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13560" y="274320"/>
            <a:ext cx="8702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1.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Em đã được đọc bản danh sách học sinh nào dưới đây?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14800" y="1072637"/>
            <a:ext cx="4328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</a:rPr>
              <a:t>Danh sách học sinh dự thi vẽ tranh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19439" y="1072636"/>
            <a:ext cx="3429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     Danh sách Sao Nhi đồng</a:t>
            </a:r>
            <a:endParaRPr lang="en-US" sz="2200" dirty="0"/>
          </a:p>
        </p:txBody>
      </p:sp>
      <p:sp>
        <p:nvSpPr>
          <p:cNvPr id="16" name="TextBox 15"/>
          <p:cNvSpPr txBox="1"/>
          <p:nvPr/>
        </p:nvSpPr>
        <p:spPr>
          <a:xfrm>
            <a:off x="106680" y="121920"/>
            <a:ext cx="1722120" cy="40011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Arial" pitchFamily="34" charset="0"/>
                <a:cs typeface="Arial" pitchFamily="34" charset="0"/>
              </a:rPr>
              <a:t>KHỞI ĐỘNG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50520" y="5379720"/>
            <a:ext cx="495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+ </a:t>
            </a:r>
            <a:r>
              <a:rPr lang="vi-VN" sz="2400" dirty="0">
                <a:solidFill>
                  <a:schemeClr val="accent6">
                    <a:lumMod val="50000"/>
                  </a:schemeClr>
                </a:solidFill>
              </a:rPr>
              <a:t>Tiêu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đề</a:t>
            </a:r>
            <a:r>
              <a:rPr lang="vi-VN" sz="2400" dirty="0">
                <a:solidFill>
                  <a:srgbClr val="002060"/>
                </a:solidFill>
              </a:rPr>
              <a:t> : tên của bản danh sách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0520" y="6248541"/>
            <a:ext cx="11643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+ Họ và tên 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học sinh </a:t>
            </a:r>
            <a:r>
              <a:rPr lang="vi-VN" sz="2400" dirty="0">
                <a:solidFill>
                  <a:srgbClr val="002060"/>
                </a:solidFill>
              </a:rPr>
              <a:t>trong bản danh sách được sắp xếp theo thứ tự bảng chữ cái,...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4175" y="974390"/>
            <a:ext cx="43281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</a:rPr>
              <a:t>Danh sách học sinh đi tham quan</a:t>
            </a:r>
            <a:endParaRPr lang="en-US" sz="22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A0A636-330D-EB4F-927F-AE01F6AB14F5}"/>
              </a:ext>
            </a:extLst>
          </p:cNvPr>
          <p:cNvSpPr/>
          <p:nvPr/>
        </p:nvSpPr>
        <p:spPr>
          <a:xfrm>
            <a:off x="4114800" y="949940"/>
            <a:ext cx="4155443" cy="625076"/>
          </a:xfrm>
          <a:prstGeom prst="ellipse">
            <a:avLst/>
          </a:prstGeom>
          <a:noFill/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61C77C9-3968-DF45-ADE1-F679EBFB72A0}"/>
              </a:ext>
            </a:extLst>
          </p:cNvPr>
          <p:cNvSpPr/>
          <p:nvPr/>
        </p:nvSpPr>
        <p:spPr>
          <a:xfrm>
            <a:off x="89487" y="867669"/>
            <a:ext cx="3918638" cy="625076"/>
          </a:xfrm>
          <a:prstGeom prst="ellipse">
            <a:avLst/>
          </a:prstGeom>
          <a:noFill/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0455302-6B4F-F644-9F5B-183616D8298B}"/>
              </a:ext>
            </a:extLst>
          </p:cNvPr>
          <p:cNvSpPr/>
          <p:nvPr/>
        </p:nvSpPr>
        <p:spPr>
          <a:xfrm>
            <a:off x="8442960" y="921696"/>
            <a:ext cx="3571241" cy="625076"/>
          </a:xfrm>
          <a:prstGeom prst="ellipse">
            <a:avLst/>
          </a:prstGeom>
          <a:noFill/>
          <a:ln>
            <a:solidFill>
              <a:srgbClr val="00206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C3389E-4EA8-C44D-81D1-3814852ECB93}"/>
              </a:ext>
            </a:extLst>
          </p:cNvPr>
          <p:cNvSpPr txBox="1"/>
          <p:nvPr/>
        </p:nvSpPr>
        <p:spPr>
          <a:xfrm>
            <a:off x="1875497" y="5845329"/>
            <a:ext cx="4483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Họ và tên ..., các hàng ngang.</a:t>
            </a:r>
            <a:endParaRPr lang="en-US" sz="2400" dirty="0">
              <a:solidFill>
                <a:srgbClr val="00206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5E7B6B-1065-A24D-9384-0EE1AE20E9F5}"/>
              </a:ext>
            </a:extLst>
          </p:cNvPr>
          <p:cNvSpPr txBox="1"/>
          <p:nvPr/>
        </p:nvSpPr>
        <p:spPr>
          <a:xfrm>
            <a:off x="5013573" y="5365118"/>
            <a:ext cx="68279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solidFill>
                  <a:srgbClr val="002060"/>
                </a:solidFill>
              </a:rPr>
              <a:t>,các cột dọc của bản danh sách 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gồm</a:t>
            </a:r>
            <a:r>
              <a:rPr lang="vi-VN" sz="2400" dirty="0">
                <a:solidFill>
                  <a:srgbClr val="002060"/>
                </a:solidFill>
              </a:rPr>
              <a:t>: Số thứ tự -</a:t>
            </a: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95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7" grpId="0"/>
      <p:bldP spid="18" grpId="0"/>
      <p:bldP spid="3" grpId="0" animBg="1"/>
      <p:bldP spid="3" grpId="1" animBg="1"/>
      <p:bldP spid="20" grpId="0" animBg="1"/>
      <p:bldP spid="20" grpId="1" animBg="1"/>
      <p:bldP spid="21" grpId="0" animBg="1"/>
      <p:bldP spid="21" grpId="1" animBg="1"/>
      <p:bldP spid="19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30480"/>
            <a:ext cx="4953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DANH SÁCH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HỌC SINH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257308" y="517760"/>
            <a:ext cx="1153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     Hôm nay, chúng tôi được đọc truyện tại lớp.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304800" y="5703391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    Dựa vào danh sách đăng ký, cô chia lớp thành ba nhóm, mỗi nhóm đọc một truyện.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7640" y="30480"/>
            <a:ext cx="1752600" cy="457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89560" y="0"/>
            <a:ext cx="1859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  Đọc mẫu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A1961C-6EBE-4C4D-80DF-88A9DFCB1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905" y="1348757"/>
            <a:ext cx="9917723" cy="441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13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7D0654-5641-4822-85FE-144FEFB65E61}"/>
              </a:ext>
            </a:extLst>
          </p:cNvPr>
          <p:cNvSpPr/>
          <p:nvPr/>
        </p:nvSpPr>
        <p:spPr>
          <a:xfrm>
            <a:off x="3526971" y="111967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B2BC7-775C-44EB-9950-9F824225BF52}"/>
              </a:ext>
            </a:extLst>
          </p:cNvPr>
          <p:cNvSpPr txBox="1"/>
          <p:nvPr/>
        </p:nvSpPr>
        <p:spPr>
          <a:xfrm>
            <a:off x="1530220" y="1334278"/>
            <a:ext cx="90693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Chúng tôi đọc cho nhau nghe, rồi cùng trao đổi về các nhân vật trong truyện mà nhóm đã chọn.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F41A63-AC0C-4016-AE29-EE453A79EC8B}"/>
              </a:ext>
            </a:extLst>
          </p:cNvPr>
          <p:cNvCxnSpPr/>
          <p:nvPr/>
        </p:nvCxnSpPr>
        <p:spPr>
          <a:xfrm flipH="1">
            <a:off x="2287060" y="206308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EBC041C-E238-4B6C-9EFE-2F93DEA88A09}"/>
              </a:ext>
            </a:extLst>
          </p:cNvPr>
          <p:cNvCxnSpPr/>
          <p:nvPr/>
        </p:nvCxnSpPr>
        <p:spPr>
          <a:xfrm flipH="1">
            <a:off x="8379949" y="207723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76C9862B-A867-634E-9FDD-86577D3AE5B5}"/>
              </a:ext>
            </a:extLst>
          </p:cNvPr>
          <p:cNvSpPr/>
          <p:nvPr/>
        </p:nvSpPr>
        <p:spPr>
          <a:xfrm>
            <a:off x="10986868" y="0"/>
            <a:ext cx="1205132" cy="14489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30480"/>
            <a:ext cx="4953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DANH SÁCH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HỌC SINH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257308" y="548240"/>
            <a:ext cx="1153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     Hôm nay, chúng tôi được đọc truyện tại lớp.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274320" y="5733871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    Dựa vào danh sách đăng ký, cô chia lớp thành ba nhóm, mỗi nhóm đọc một truyện.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52400" y="30480"/>
            <a:ext cx="2926080" cy="457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bg1"/>
                </a:solidFill>
              </a:rPr>
              <a:t>    Đọc nối tiếp đoạn</a:t>
            </a:r>
          </a:p>
        </p:txBody>
      </p:sp>
      <p:sp>
        <p:nvSpPr>
          <p:cNvPr id="10" name="Oval 9"/>
          <p:cNvSpPr/>
          <p:nvPr/>
        </p:nvSpPr>
        <p:spPr>
          <a:xfrm>
            <a:off x="152400" y="502920"/>
            <a:ext cx="502920" cy="4876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28600" y="482220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171156" y="1447533"/>
            <a:ext cx="502920" cy="4876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91440" y="5669280"/>
            <a:ext cx="502920" cy="48768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7356" y="1447533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500" y="5633740"/>
            <a:ext cx="42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529D9D4-77A1-6B4B-A7B0-BAC2C7472C7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1294229" y="1379237"/>
            <a:ext cx="8961120" cy="43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/>
      <p:bldP spid="12" grpId="0" animBg="1"/>
      <p:bldP spid="13" grpId="0" animBg="1"/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1576" y="55565"/>
            <a:ext cx="6096000" cy="584739"/>
          </a:xfrm>
          <a:prstGeom prst="rect">
            <a:avLst/>
          </a:prstGeom>
          <a:solidFill>
            <a:srgbClr val="00B0F0"/>
          </a:solidFill>
          <a:ln>
            <a:solidFill>
              <a:srgbClr val="002060"/>
            </a:solidFill>
          </a:ln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Luyện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đoạn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sau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2" y="18298"/>
            <a:ext cx="2153327" cy="157207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96385" l="10000" r="90000">
                        <a14:foregroundMark x1="37846" y1="28692" x2="36462" y2="36538"/>
                        <a14:foregroundMark x1="35846" y1="31308" x2="35077" y2="37385"/>
                        <a14:foregroundMark x1="53000" y1="25692" x2="51231" y2="33538"/>
                        <a14:foregroundMark x1="77846" y1="41846" x2="86385" y2="387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4" y="2960623"/>
            <a:ext cx="2509976" cy="3113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773558-0D90-734B-A38C-89A18B6F55B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2067952" y="640304"/>
            <a:ext cx="10034606" cy="636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467100" y="30480"/>
            <a:ext cx="49538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DANH SÁCH</a:t>
            </a:r>
            <a:r>
              <a:rPr kumimoji="0" lang="en-US" sz="2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HỌC SINH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AA41EF-2D20-4396-A900-CC99E57B340B}"/>
              </a:ext>
            </a:extLst>
          </p:cNvPr>
          <p:cNvSpPr txBox="1"/>
          <p:nvPr/>
        </p:nvSpPr>
        <p:spPr>
          <a:xfrm>
            <a:off x="257308" y="517760"/>
            <a:ext cx="115384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     Hôm nay, chúng tôi được đọc truyện tại lớp.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sở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danh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đăng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ký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2DC3FD-7B23-403D-96A6-9D4DB2F7C0F8}"/>
              </a:ext>
            </a:extLst>
          </p:cNvPr>
          <p:cNvSpPr txBox="1"/>
          <p:nvPr/>
        </p:nvSpPr>
        <p:spPr>
          <a:xfrm>
            <a:off x="304800" y="5703391"/>
            <a:ext cx="1188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    Dựa vào danh sách đăng ký, cô chia lớp thành ba nhóm, mỗi nhóm đọc một truyện.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Chúng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tôi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nhau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rồi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cùng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truyện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2400" dirty="0"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67640" y="30480"/>
            <a:ext cx="2270760" cy="457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89560" y="0"/>
            <a:ext cx="2788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   Đọc toàn bài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BDB04D-FDB5-1245-A0FC-C24DFC66F9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1009231" y="1517394"/>
            <a:ext cx="10034606" cy="429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38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968448"/>
              </p:ext>
            </p:extLst>
          </p:nvPr>
        </p:nvGraphicFramePr>
        <p:xfrm>
          <a:off x="6295524" y="78327"/>
          <a:ext cx="2687454" cy="53956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738124"/>
              </p:ext>
            </p:extLst>
          </p:nvPr>
        </p:nvGraphicFramePr>
        <p:xfrm>
          <a:off x="9396170" y="820357"/>
          <a:ext cx="2799342" cy="47347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251365"/>
              </p:ext>
            </p:extLst>
          </p:nvPr>
        </p:nvGraphicFramePr>
        <p:xfrm>
          <a:off x="78285" y="1325276"/>
          <a:ext cx="2818099" cy="5372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467695"/>
              </p:ext>
            </p:extLst>
          </p:nvPr>
        </p:nvGraphicFramePr>
        <p:xfrm>
          <a:off x="3045406" y="1350727"/>
          <a:ext cx="2963803" cy="5305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4391788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845" y="3988449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622007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3263841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8" y="2845836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0059" y="1578500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624" y="1193703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0549" y="831262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919965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221" y="317406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06" y="2784019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22" y="1932698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369" y="2332030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7129" y="1572200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092" y="465319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290" y="82606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4026" y="1186343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6683" y="4786105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484" y="1772969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3591714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31765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062" y="2740011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279506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620" y="5354473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889332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979" y="4474128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704" y="4006924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01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579" y="623937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8788" y="5152547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0785" y="3487326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36" y="3043922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736" y="2645885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420" y="221484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4749320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577" y="4374440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25" y="3916273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900" y="6057470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942" y="5602415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101" y="520252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12/10.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3704" y="89446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492160"/>
              </p:ext>
            </p:extLst>
          </p:nvPr>
        </p:nvGraphicFramePr>
        <p:xfrm>
          <a:off x="9408045" y="45233"/>
          <a:ext cx="2748657" cy="748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43664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446543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400287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2024049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635" y="4259727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C0C65E4-B9F2-C445-AD30-FD686B265A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9834" y="4652629"/>
            <a:ext cx="370562" cy="346808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3DF007A0-4283-534A-AF70-3F668100B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36" y="5070729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647" y="5761282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2018" y="3497964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3310246" y="2598372"/>
            <a:ext cx="5239393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Tìm hiểu bài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92580" y="4590615"/>
            <a:ext cx="10224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1. Trong bản danh sách, tổ 2 lớp 2C có bao nhiêu bạn?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935481" y="5206410"/>
            <a:ext cx="4278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</a:rPr>
              <a:t>- Tổ 2 lớp 2C có 8 bạn</a:t>
            </a:r>
            <a:r>
              <a:rPr lang="en-US" sz="28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35481" y="4684703"/>
            <a:ext cx="78599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* Dựa vào đâu mà em biết tổ 2 có 8 bạn?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737360" y="5206410"/>
            <a:ext cx="10454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alibri" pitchFamily="34" charset="0"/>
              </a:rPr>
              <a:t>- N</a:t>
            </a:r>
            <a:r>
              <a:rPr lang="vi-VN" sz="3600" dirty="0">
                <a:latin typeface="Calibri" pitchFamily="34" charset="0"/>
              </a:rPr>
              <a:t>hìn vào cột số thứ tự sẽ biết được số </a:t>
            </a:r>
            <a:r>
              <a:rPr lang="en-US" sz="3600" dirty="0">
                <a:latin typeface="Calibri" pitchFamily="34" charset="0"/>
              </a:rPr>
              <a:t>học sinh</a:t>
            </a:r>
            <a:r>
              <a:rPr lang="vi-VN" sz="3600" dirty="0">
                <a:latin typeface="Calibri" pitchFamily="34" charset="0"/>
              </a:rPr>
              <a:t> trong danh sách</a:t>
            </a:r>
            <a:endParaRPr lang="en-US" sz="3600" dirty="0">
              <a:latin typeface="Calibri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26C007-18B9-7C45-B594-DD2A1D3875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1196913" y="118115"/>
            <a:ext cx="10034606" cy="441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2" grpId="0"/>
      <p:bldP spid="1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693399" y="5187239"/>
            <a:ext cx="9006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2. Bạn đứng ở vị trí số 6 đăng kí đọc truyện gì?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327202" y="5668738"/>
            <a:ext cx="108467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3807EB"/>
                </a:solidFill>
                <a:latin typeface="Calibri" pitchFamily="34" charset="0"/>
              </a:rPr>
              <a:t>- </a:t>
            </a:r>
            <a:r>
              <a:rPr lang="vi-VN" sz="3600" dirty="0">
                <a:solidFill>
                  <a:srgbClr val="3807EB"/>
                </a:solidFill>
                <a:latin typeface="Calibri" pitchFamily="34" charset="0"/>
              </a:rPr>
              <a:t>Bạn đứng ở vị trí số 6 đăng kí đọc truyện </a:t>
            </a:r>
            <a:r>
              <a:rPr lang="vi-VN" sz="3600" i="1" dirty="0">
                <a:solidFill>
                  <a:srgbClr val="3807EB"/>
                </a:solidFill>
                <a:latin typeface="Calibri" pitchFamily="34" charset="0"/>
              </a:rPr>
              <a:t>Ngày khai trường</a:t>
            </a:r>
            <a:r>
              <a:rPr lang="en-US" sz="3600" dirty="0">
                <a:solidFill>
                  <a:srgbClr val="3807EB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73722" y="5062788"/>
            <a:ext cx="109516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3.</a:t>
            </a:r>
            <a:r>
              <a:rPr lang="en-US" sz="3600" dirty="0"/>
              <a:t> </a:t>
            </a:r>
            <a:r>
              <a:rPr lang="en-US" sz="3600" dirty="0">
                <a:solidFill>
                  <a:srgbClr val="FF0000"/>
                </a:solidFill>
              </a:rPr>
              <a:t>Những bạn nào đăng kí đọc cùng truyện với bạn ở vị trí số 6?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222243" y="6064402"/>
            <a:ext cx="10454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Calibri" pitchFamily="34" charset="0"/>
              </a:rPr>
              <a:t>- Bạn Trần Trường An, Đỗ Duy Bắc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A71FB51-51F3-5A45-9267-29A59C0305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1642277" y="0"/>
            <a:ext cx="10034606" cy="506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1" grpId="2"/>
      <p:bldP spid="12" grpId="0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4673" y="3560977"/>
            <a:ext cx="1146265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4.</a:t>
            </a:r>
            <a:r>
              <a:rPr lang="en-US" sz="3200" dirty="0"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Bản danh sách có tác dụng </a:t>
            </a:r>
            <a:r>
              <a:rPr lang="en-US" sz="3200" dirty="0" err="1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i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(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Khoanh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ý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i="1" dirty="0" err="1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3200" i="1" dirty="0">
                <a:solidFill>
                  <a:srgbClr val="7030A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lang="en-US" sz="3200" i="1" dirty="0">
                <a:solidFill>
                  <a:srgbClr val="FF0000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64673" y="4389792"/>
            <a:ext cx="887875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66616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88950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a. 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Nhìn vào danh sách, biết được số lượng học sinh.</a:t>
            </a:r>
            <a:endParaRPr kumimoji="0" lang="vi-VN" sz="3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64673" y="4924786"/>
            <a:ext cx="95954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66616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b. 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Theo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bảng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 chữ cái, </a:t>
            </a:r>
            <a:r>
              <a:rPr lang="en-US" sz="3200" dirty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Times New Roman" pitchFamily="18" charset="0"/>
              </a:rPr>
              <a:t>dễ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 tìm tên người trong danh sách.</a:t>
            </a:r>
            <a:endParaRPr kumimoji="0" lang="vi-VN" sz="3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64673" y="5511860"/>
            <a:ext cx="117479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66616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3713" algn="l"/>
              </a:tabLst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c. 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Biết được thông tin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của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 từng người (ví dụ: tên truyện đăng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kí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 đọc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)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.</a:t>
            </a:r>
            <a:endParaRPr kumimoji="0" lang="vi-VN" sz="3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64673" y="6063117"/>
            <a:ext cx="74963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66616" tIns="45720" rIns="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500063" algn="l"/>
              </a:tabLst>
            </a:pPr>
            <a:r>
              <a:rPr lang="en-US" sz="3200" dirty="0">
                <a:solidFill>
                  <a:srgbClr val="002060"/>
                </a:solidFill>
                <a:latin typeface="Calibri" pitchFamily="34" charset="0"/>
                <a:ea typeface="Tahoma" pitchFamily="34" charset="0"/>
                <a:cs typeface="Times New Roman" pitchFamily="18" charset="0"/>
              </a:rPr>
              <a:t>d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. </a:t>
            </a:r>
            <a:r>
              <a:rPr kumimoji="0" lang="vi-VN" sz="3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ahoma" pitchFamily="34" charset="0"/>
                <a:cs typeface="Times New Roman" pitchFamily="18" charset="0"/>
              </a:rPr>
              <a:t>Giúp học thuộc bảng chữ cái nhanh nhất.</a:t>
            </a:r>
            <a:endParaRPr kumimoji="0" lang="vi-VN" sz="3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9297" y="4479369"/>
            <a:ext cx="489856" cy="473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5" name="Oval 14"/>
          <p:cNvSpPr/>
          <p:nvPr/>
        </p:nvSpPr>
        <p:spPr>
          <a:xfrm>
            <a:off x="519922" y="5008546"/>
            <a:ext cx="489856" cy="473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16" name="Oval 15"/>
          <p:cNvSpPr/>
          <p:nvPr/>
        </p:nvSpPr>
        <p:spPr>
          <a:xfrm>
            <a:off x="501161" y="5587290"/>
            <a:ext cx="489856" cy="47352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D98445-EF86-0347-8C40-958752B8C9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1378254" y="-18298"/>
            <a:ext cx="9720775" cy="3566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9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25" grpId="0"/>
      <p:bldP spid="1026" grpId="0"/>
      <p:bldP spid="1027" grpId="0"/>
      <p:bldP spid="14" grpId="0" animBg="1"/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16280" y="344913"/>
            <a:ext cx="11201400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Arial-Rounded" pitchFamily="34" charset="0"/>
                <a:cs typeface="Arial-Rounded" pitchFamily="34" charset="0"/>
              </a:rPr>
              <a:t>1. Tên</a:t>
            </a:r>
            <a:r>
              <a:rPr kumimoji="0" lang="en-US" sz="320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Arial-Rounded" pitchFamily="34" charset="0"/>
                <a:cs typeface="Arial-Rounded" pitchFamily="34" charset="0"/>
              </a:rPr>
              <a:t> học sinh trong bản danh sách được sắp xếp như thế nào?</a:t>
            </a:r>
            <a:endParaRPr kumimoji="0" lang="en-US" sz="320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36320" y="5559475"/>
            <a:ext cx="100888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3807EB"/>
                </a:solidFill>
                <a:latin typeface="Calibri" pitchFamily="34" charset="0"/>
              </a:rPr>
              <a:t>- Tên </a:t>
            </a:r>
            <a:r>
              <a:rPr lang="vi-VN" sz="3200" dirty="0">
                <a:solidFill>
                  <a:srgbClr val="3807EB"/>
                </a:solidFill>
                <a:latin typeface="Calibri" pitchFamily="34" charset="0"/>
              </a:rPr>
              <a:t> </a:t>
            </a:r>
            <a:r>
              <a:rPr lang="en-US" sz="3200" dirty="0">
                <a:solidFill>
                  <a:srgbClr val="3807EB"/>
                </a:solidFill>
                <a:latin typeface="Calibri" pitchFamily="34" charset="0"/>
              </a:rPr>
              <a:t>học sinh</a:t>
            </a:r>
            <a:r>
              <a:rPr lang="vi-VN" sz="3200" dirty="0">
                <a:solidFill>
                  <a:srgbClr val="3807EB"/>
                </a:solidFill>
                <a:latin typeface="Calibri" pitchFamily="34" charset="0"/>
              </a:rPr>
              <a:t> trong bản danh sách được sắp xếp theo thứ tự bảng chữ cái tiếng Việt.</a:t>
            </a:r>
            <a:endParaRPr lang="en-US" sz="3200" dirty="0">
              <a:solidFill>
                <a:srgbClr val="3807EB"/>
              </a:solidFill>
              <a:latin typeface="Calibri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D3FC2F-75B0-0E4A-A4C3-09BFEFCD8D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6" t="2933" r="2820" b="1542"/>
          <a:stretch/>
        </p:blipFill>
        <p:spPr>
          <a:xfrm>
            <a:off x="1220372" y="929641"/>
            <a:ext cx="9720775" cy="4629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3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5840" y="30167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FF0000"/>
                </a:solidFill>
                <a:latin typeface="Calibri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200" dirty="0">
                <a:solidFill>
                  <a:prstClr val="black"/>
                </a:solidFill>
                <a:latin typeface="Calibri" pitchFamily="34" charset="0"/>
                <a:ea typeface="Arial-Rounded" pitchFamily="34" charset="0"/>
                <a:cs typeface="Arial-Rounded" pitchFamily="34" charset="0"/>
              </a:rPr>
              <a:t>Học thuộc bảng chữ cái tiếng Việt.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13840" y="1158240"/>
          <a:ext cx="9733278" cy="524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06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Chữ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cái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Chữ</a:t>
                      </a:r>
                      <a:r>
                        <a:rPr lang="en-US" sz="2400" baseline="0" dirty="0"/>
                        <a:t> cái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Chữ</a:t>
                      </a:r>
                      <a:r>
                        <a:rPr lang="en-US" sz="2400" baseline="0" dirty="0"/>
                        <a:t> cái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172263" y="1637224"/>
            <a:ext cx="1527266" cy="9793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172263" y="3537529"/>
            <a:ext cx="1527266" cy="14077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380479" y="1637224"/>
            <a:ext cx="1527266" cy="1416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F11C-DD59-1C4D-BA24-36302EB8418A}"/>
              </a:ext>
            </a:extLst>
          </p:cNvPr>
          <p:cNvSpPr/>
          <p:nvPr/>
        </p:nvSpPr>
        <p:spPr>
          <a:xfrm>
            <a:off x="6380479" y="4984417"/>
            <a:ext cx="1527266" cy="1416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251F1C-B0B9-C643-9E44-528A3492E394}"/>
              </a:ext>
            </a:extLst>
          </p:cNvPr>
          <p:cNvSpPr/>
          <p:nvPr/>
        </p:nvSpPr>
        <p:spPr>
          <a:xfrm>
            <a:off x="9616440" y="1633336"/>
            <a:ext cx="1630678" cy="1416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D7C1AB8-D895-2E45-981E-A1F70FAB41F6}"/>
              </a:ext>
            </a:extLst>
          </p:cNvPr>
          <p:cNvSpPr/>
          <p:nvPr/>
        </p:nvSpPr>
        <p:spPr>
          <a:xfrm>
            <a:off x="9668146" y="4516470"/>
            <a:ext cx="1527266" cy="1416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5840" y="30167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FF0000"/>
                </a:solidFill>
                <a:latin typeface="Calibri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200" dirty="0">
                <a:solidFill>
                  <a:prstClr val="black"/>
                </a:solidFill>
                <a:latin typeface="Calibri" pitchFamily="34" charset="0"/>
                <a:ea typeface="Arial-Rounded" pitchFamily="34" charset="0"/>
                <a:cs typeface="Arial-Rounded" pitchFamily="34" charset="0"/>
              </a:rPr>
              <a:t>Học thuộc bảng chữ cái tiếng Việt.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13840" y="1158240"/>
          <a:ext cx="9733278" cy="524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06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Chữ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cái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Chữ</a:t>
                      </a:r>
                      <a:r>
                        <a:rPr lang="en-US" sz="2400" baseline="0" dirty="0"/>
                        <a:t> cái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Chữ</a:t>
                      </a:r>
                      <a:r>
                        <a:rPr lang="en-US" sz="2400" baseline="0" dirty="0"/>
                        <a:t> cái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172263" y="1637224"/>
            <a:ext cx="1527266" cy="28792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380479" y="3521558"/>
            <a:ext cx="1527266" cy="28792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616440" y="1633336"/>
            <a:ext cx="1527266" cy="24151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5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05840" y="301675"/>
            <a:ext cx="8610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>
                <a:solidFill>
                  <a:srgbClr val="FF0000"/>
                </a:solidFill>
                <a:latin typeface="Calibri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200" dirty="0">
                <a:solidFill>
                  <a:prstClr val="black"/>
                </a:solidFill>
                <a:latin typeface="Calibri" pitchFamily="34" charset="0"/>
                <a:ea typeface="Arial-Rounded" pitchFamily="34" charset="0"/>
                <a:cs typeface="Arial-Rounded" pitchFamily="34" charset="0"/>
              </a:rPr>
              <a:t>Học thuộc bảng chữ cái tiếng Việt.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13840" y="1158240"/>
          <a:ext cx="9733278" cy="5242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22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22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0654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Chữ</a:t>
                      </a:r>
                      <a:r>
                        <a:rPr lang="en-US" sz="2400" baseline="0" dirty="0">
                          <a:solidFill>
                            <a:schemeClr val="bg1"/>
                          </a:solidFill>
                        </a:rPr>
                        <a:t> cái</a:t>
                      </a:r>
                      <a:endParaRPr lang="en-US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Chữ</a:t>
                      </a:r>
                      <a:r>
                        <a:rPr lang="en-US" sz="2400" baseline="0" dirty="0"/>
                        <a:t> cái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Số</a:t>
                      </a:r>
                      <a:r>
                        <a:rPr lang="en-US" sz="2400" baseline="0" dirty="0"/>
                        <a:t> thứ tự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Chữ</a:t>
                      </a:r>
                      <a:r>
                        <a:rPr lang="en-US" sz="2400" baseline="0" dirty="0"/>
                        <a:t> cái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ê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719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FF0000"/>
                          </a:solidFill>
                        </a:rPr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3200399" y="1637224"/>
            <a:ext cx="1527266" cy="48158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422570" y="1658995"/>
            <a:ext cx="1527266" cy="48158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677399" y="1664438"/>
            <a:ext cx="1527266" cy="423017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1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9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68156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0"/>
            <a:ext cx="5257800" cy="685800"/>
          </a:xfrm>
          <a:solidFill>
            <a:srgbClr val="FFFF00"/>
          </a:solidFill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ea typeface="Arial-Rounded" panose="020B0500000000000000" pitchFamily="34" charset="0"/>
                <a:cs typeface="Arial-Rounded" panose="020B0500000000000000" pitchFamily="34" charset="0"/>
              </a:rPr>
              <a:t>1. Ôn và khởi động nào!</a:t>
            </a:r>
          </a:p>
        </p:txBody>
      </p:sp>
      <p:pic>
        <p:nvPicPr>
          <p:cNvPr id="4" name="Picture 3" descr="C:\Users\ADMIN\Desktop\Tai nguyen thiet ke tro choi\Angry birds epic birds\1505573783630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  <a14:foregroundMark x1="44478" y1="4851" x2="66112" y2="8490"/>
                        <a14:foregroundMark x1="39334" y1="22712" x2="43873" y2="264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8687" y="1425956"/>
            <a:ext cx="2743200" cy="3768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1447800" y="4757550"/>
            <a:ext cx="1752600" cy="21004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5410200" y="3276600"/>
            <a:ext cx="1600200" cy="1917802"/>
          </a:xfrm>
          <a:prstGeom prst="rect">
            <a:avLst/>
          </a:prstGeom>
        </p:spPr>
      </p:pic>
      <p:pic>
        <p:nvPicPr>
          <p:cNvPr id="8" name="Picture 7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941666" y="4757550"/>
            <a:ext cx="338891" cy="436852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5562600" y="6224702"/>
            <a:ext cx="440826" cy="568252"/>
          </a:xfrm>
          <a:prstGeom prst="rect">
            <a:avLst/>
          </a:prstGeom>
        </p:spPr>
      </p:pic>
      <p:pic>
        <p:nvPicPr>
          <p:cNvPr id="10" name="Picture 9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536168" y="6163761"/>
            <a:ext cx="440826" cy="568252"/>
          </a:xfrm>
          <a:prstGeom prst="rect">
            <a:avLst/>
          </a:prstGeom>
        </p:spPr>
      </p:pic>
      <p:pic>
        <p:nvPicPr>
          <p:cNvPr id="11" name="Picture 10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9747273" y="4143343"/>
            <a:ext cx="312980" cy="403451"/>
          </a:xfrm>
          <a:prstGeom prst="rect">
            <a:avLst/>
          </a:prstGeom>
        </p:spPr>
      </p:pic>
      <p:pic>
        <p:nvPicPr>
          <p:cNvPr id="12" name="Picture 11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4114800" y="6202516"/>
            <a:ext cx="440826" cy="568252"/>
          </a:xfrm>
          <a:prstGeom prst="rect">
            <a:avLst/>
          </a:prstGeom>
        </p:spPr>
      </p:pic>
      <p:pic>
        <p:nvPicPr>
          <p:cNvPr id="13" name="Skip_To_My_Lo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-1295400" y="2514600"/>
            <a:ext cx="609600" cy="6096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400" y="10618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90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24200"/>
            <a:ext cx="3190729" cy="389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85" b="89862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036" t="12222" r="1036" b="13333"/>
          <a:stretch/>
        </p:blipFill>
        <p:spPr>
          <a:xfrm>
            <a:off x="8915400" y="4953000"/>
            <a:ext cx="2676671" cy="1524000"/>
          </a:xfrm>
          <a:prstGeom prst="rect">
            <a:avLst/>
          </a:prstGeom>
        </p:spPr>
      </p:pic>
      <p:pic>
        <p:nvPicPr>
          <p:cNvPr id="7" name="Picture 6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3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2315" l="9429" r="98714">
                        <a14:foregroundMark x1="23000" y1="15833" x2="45143" y2="5370"/>
                        <a14:foregroundMark x1="49429" y1="44259" x2="51714" y2="73611"/>
                        <a14:foregroundMark x1="35571" y1="67407" x2="63286" y2="69722"/>
                        <a14:foregroundMark x1="41857" y1="70833" x2="59286" y2="72685"/>
                        <a14:foregroundMark x1="59000" y1="78704" x2="59286" y2="88148"/>
                        <a14:foregroundMark x1="42143" y1="78889" x2="40857" y2="87870"/>
                        <a14:foregroundMark x1="40857" y1="87870" x2="40857" y2="87870"/>
                        <a14:foregroundMark x1="26571" y1="7315" x2="35857" y2="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680" y="1371600"/>
            <a:ext cx="4697409" cy="5643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 flipH="1">
            <a:off x="6532419" y="3069553"/>
            <a:ext cx="1515853" cy="1816714"/>
          </a:xfrm>
          <a:prstGeom prst="rect">
            <a:avLst/>
          </a:prstGeom>
        </p:spPr>
      </p:pic>
      <p:sp>
        <p:nvSpPr>
          <p:cNvPr id="16" name="Cloud Callout 15"/>
          <p:cNvSpPr/>
          <p:nvPr/>
        </p:nvSpPr>
        <p:spPr>
          <a:xfrm>
            <a:off x="4251960" y="228600"/>
            <a:ext cx="6568440" cy="2438400"/>
          </a:xfrm>
          <a:prstGeom prst="cloudCallout">
            <a:avLst>
              <a:gd name="adj1" fmla="val -47709"/>
              <a:gd name="adj2" fmla="val 795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Xin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Mai.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Hôm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nay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vắng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phải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gà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giúp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hoạch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xong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trước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bằng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mỗi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quả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trứng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4" name="Picture 3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7162801" y="5715000"/>
            <a:ext cx="440826" cy="568252"/>
          </a:xfrm>
          <a:prstGeom prst="rect">
            <a:avLst/>
          </a:prstGeom>
        </p:spPr>
      </p:pic>
      <p:pic>
        <p:nvPicPr>
          <p:cNvPr id="6" name="Picture 5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8310478" y="5832977"/>
            <a:ext cx="462488" cy="596176"/>
          </a:xfrm>
          <a:prstGeom prst="rect">
            <a:avLst/>
          </a:prstGeom>
        </p:spPr>
      </p:pic>
      <p:pic>
        <p:nvPicPr>
          <p:cNvPr id="19" name="Picture 18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>
                        <a14:backgroundMark x1="40571" y1="75956" x2="62286" y2="808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534" r="24454" b="16667"/>
          <a:stretch/>
        </p:blipFill>
        <p:spPr>
          <a:xfrm>
            <a:off x="6093256" y="5861996"/>
            <a:ext cx="417466" cy="53813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888" y="2657980"/>
            <a:ext cx="975113" cy="7710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-7620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816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-0.04352 C -0.00769 -0.06042 -0.00456 -0.07731 0.00026 -0.09398 C 0.00156 -0.10278 0.00273 -0.10995 0.00481 -0.11829 C 0.00416 -0.14514 0.00416 -0.17222 0.00338 -0.19907 C 0.00312 -0.20694 -0.00065 -0.21574 -0.00261 -0.22315 C -0.00456 -0.23009 -0.00873 -0.24352 -0.00873 -0.24329 C -0.01081 -0.25926 -0.01719 -0.27245 -0.01927 -0.28796 C -0.02123 -0.30231 -0.01927 -0.29653 -0.02383 -0.30602 C -0.02539 -0.31458 -0.028 -0.32083 -0.03151 -0.32824 C -0.03477 -0.34444 -0.03959 -0.35856 -0.04818 -0.37083 C -0.05183 -0.38518 -0.04662 -0.36782 -0.05417 -0.38287 C -0.05716 -0.38866 -0.05912 -0.39676 -0.06185 -0.40301 C -0.06836 -0.41736 -0.07383 -0.42708 -0.07696 -0.44352 C -0.07487 -0.45787 -0.07591 -0.46227 -0.08308 -0.47176 C -0.08568 -0.48171 -0.08907 -0.4787 -0.09362 -0.48588 C -0.09844 -0.49375 -0.09506 -0.49653 -0.10261 -0.5 C -0.10729 -0.51805 -0.12631 -0.52569 -0.13907 -0.52824 C -0.14844 -0.53264 -0.15808 -0.53449 -0.16797 -0.53634 C -0.17696 -0.53565 -0.1862 -0.53565 -0.19519 -0.53426 C -0.22188 -0.53032 -0.24727 -0.51458 -0.2724 -0.50417 C -0.27696 -0.5 -0.28073 -0.49815 -0.28594 -0.49606 C -0.29037 -0.49028 -0.29688 -0.48657 -0.30261 -0.48379 C -0.30352 -0.48264 -0.30821 -0.47708 -0.30873 -0.47569 C -0.30964 -0.47384 -0.30925 -0.47129 -0.31029 -0.46967 C -0.31341 -0.46435 -0.31745 -0.46042 -0.32084 -0.45555 C -0.32435 -0.44213 -0.32383 -0.43565 -0.32539 -0.41921 C -0.32683 -0.40417 -0.33229 -0.38912 -0.33594 -0.37477 C -0.33802 -0.36667 -0.34037 -0.35856 -0.34206 -0.35046 C -0.34323 -0.34514 -0.34519 -0.33426 -0.34519 -0.33403 C -0.34571 -0.32893 -0.34571 -0.32361 -0.34662 -0.31829 C -0.34727 -0.31412 -0.34974 -0.30602 -0.34974 -0.30579 C -0.34779 -0.27315 -0.34818 -0.27106 -0.34818 -0.3 " pathEditMode="relative" rAng="0" ptsTypes="AAAAAAAAAAAAAAAAAAAAAAAAAAAAAAAA"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68" y="-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1 -0.06065 C -0.00364 -0.07917 0.00065 -0.09537 0.00534 -0.11319 C 0.01367 -0.1794 0.03125 -0.26157 0.00221 -0.31736 C -0.00091 -0.33079 -0.0069 -0.34028 -0.01289 -0.35162 C -0.01393 -0.35347 -0.01471 -0.35555 -0.01575 -0.35764 C -0.0168 -0.35972 -0.01888 -0.36366 -0.01888 -0.36342 C -0.0207 -0.37106 -0.02292 -0.37199 -0.02643 -0.37801 C -0.03216 -0.38773 -0.03646 -0.39792 -0.04167 -0.4081 C -0.04427 -0.41944 -0.05156 -0.42569 -0.05833 -0.43241 C -0.06628 -0.44861 -0.05508 -0.4287 -0.06732 -0.44051 C -0.0819 -0.45463 -0.06367 -0.44491 -0.07656 -0.45069 C -0.08607 -0.46042 -0.09622 -0.46782 -0.1069 -0.47477 C -0.11042 -0.48009 -0.11393 -0.48264 -0.11914 -0.48495 C -0.12708 -0.49583 -0.14687 -0.50417 -0.15833 -0.50717 C -0.16849 -0.51273 -0.17812 -0.51342 -0.18854 -0.51736 C -0.20664 -0.52407 -0.22435 -0.53217 -0.24323 -0.53542 C -0.25273 -0.54074 -0.26146 -0.54352 -0.27187 -0.5456 C -0.30221 -0.56134 -0.33437 -0.55046 -0.36732 -0.54954 C -0.37617 -0.54491 -0.38372 -0.53958 -0.3931 -0.5375 C -0.40312 -0.53102 -0.41133 -0.52014 -0.42187 -0.51528 C -0.42904 -0.50648 -0.4431 -0.49282 -0.45221 -0.48912 C -0.45729 -0.48217 -0.46185 -0.47592 -0.46888 -0.47292 C -0.4832 -0.45972 -0.4832 -0.44884 -0.49167 -0.43241 C -0.49544 -0.41597 -0.4901 -0.43565 -0.49622 -0.42245 C -0.50143 -0.41134 -0.4931 -0.42014 -0.50221 -0.41227 C -0.50612 -0.40463 -0.50768 -0.3956 -0.51133 -0.38796 C -0.51289 -0.38472 -0.51562 -0.38287 -0.51732 -0.37986 C -0.52656 -0.36319 -0.53659 -0.34282 -0.54167 -0.32338 C -0.54219 -0.31667 -0.5431 -0.30324 -0.5431 -0.30301 L -0.54167 -0.31736 " pathEditMode="relative" rAng="0" ptsTypes="AAAAAAAAAAAAAAAAAAAAAAAAAAAA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29" y="-2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0.02755 C 0.00278 -0.06736 0.00694 -0.11042 -0.00295 -0.14861 C -0.00469 -0.17708 -0.00833 -0.20394 -0.01771 -0.2294 C -0.02031 -0.23634 -0.02118 -0.24468 -0.02379 -0.25162 C -0.02448 -0.25347 -0.02604 -0.25417 -0.02691 -0.25579 C -0.02952 -0.26111 -0.0316 -0.26667 -0.0342 -0.27199 C -0.03976 -0.28357 -0.04445 -0.29514 -0.04774 -0.30833 C -0.04896 -0.31273 -0.05521 -0.31829 -0.05521 -0.31806 C -0.05712 -0.32732 -0.06077 -0.33426 -0.06563 -0.34051 C -0.0724 -0.3588 -0.08403 -0.36829 -0.09705 -0.37685 C -0.1033 -0.38588 -0.11146 -0.38773 -0.11945 -0.39306 C -0.13247 -0.40185 -0.1441 -0.40741 -0.15816 -0.41134 C -0.17882 -0.42477 -0.20191 -0.42755 -0.22396 -0.43357 C -0.29566 -0.43171 -0.28177 -0.44144 -0.31493 -0.42755 C -0.32066 -0.42199 -0.32587 -0.41551 -0.33125 -0.40926 C -0.33316 -0.40718 -0.33524 -0.40509 -0.33733 -0.40324 C -0.33924 -0.40162 -0.34167 -0.40093 -0.34323 -0.39908 C -0.34636 -0.39583 -0.35087 -0.3875 -0.35521 -0.38496 C -0.35903 -0.38287 -0.36337 -0.38241 -0.36719 -0.38102 C -0.37049 -0.37801 -0.37483 -0.37685 -0.37761 -0.37292 C -0.37865 -0.37153 -0.37813 -0.36875 -0.37899 -0.3669 C -0.37969 -0.36528 -0.3809 -0.36389 -0.38212 -0.36273 C -0.38681 -0.35764 -0.38906 -0.35695 -0.39254 -0.3507 C -0.39479 -0.34699 -0.39653 -0.34259 -0.39861 -0.33866 C -0.40052 -0.33472 -0.4059 -0.32847 -0.4059 -0.32824 C -0.40764 -0.32176 -0.41042 -0.31898 -0.41198 -0.31227 C -0.4125 -0.30093 -0.41215 -0.28935 -0.41337 -0.27801 C -0.41354 -0.27616 -0.4158 -0.2757 -0.41649 -0.27384 C -0.41875 -0.26759 -0.41927 -0.26042 -0.42101 -0.25371 C -0.42413 -0.24121 -0.42396 -0.25185 -0.42396 -0.2456 " pathEditMode="relative" rAng="0" ptsTypes="fffffffffffffffffffffffffffffA">
                                      <p:cBhvr>
                                        <p:cTn id="3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68" y="-2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Tiết trước các em học bài gì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949036" y="4051836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3078480" y="4648200"/>
            <a:ext cx="5791200" cy="2125313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40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11: </a:t>
            </a:r>
            <a:r>
              <a:rPr lang="en-US" sz="4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0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lang="en-US" sz="40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000" b="1" dirty="0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b="1" dirty="0" err="1">
                <a:solidFill>
                  <a:prstClr val="white"/>
                </a:solidFill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Right Arrow 8">
            <a:hlinkClick r:id="rId5" action="ppaction://hlinksldjump"/>
          </p:cNvPr>
          <p:cNvSpPr/>
          <p:nvPr/>
        </p:nvSpPr>
        <p:spPr>
          <a:xfrm>
            <a:off x="11430000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34636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034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7010400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304800" y="4495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667000" y="4909950"/>
            <a:ext cx="5029200" cy="1948050"/>
          </a:xfrm>
          <a:prstGeom prst="cloudCallout">
            <a:avLst>
              <a:gd name="adj1" fmla="val -64213"/>
              <a:gd name="adj2" fmla="val -352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11450782" y="6152286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5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Callout 4"/>
          <p:cNvSpPr/>
          <p:nvPr/>
        </p:nvSpPr>
        <p:spPr>
          <a:xfrm>
            <a:off x="4800600" y="152400"/>
            <a:ext cx="5694218" cy="2895600"/>
          </a:xfrm>
          <a:prstGeom prst="cloudCallout">
            <a:avLst>
              <a:gd name="adj1" fmla="val 8451"/>
              <a:gd name="adj2" fmla="val 838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trống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kêu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như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44" b="98083" l="2077" r="100000">
                        <a14:foregroundMark x1="30192" y1="33546" x2="28275" y2="72364"/>
                        <a14:foregroundMark x1="17093" y1="69489" x2="35623" y2="67891"/>
                        <a14:foregroundMark x1="11342" y1="50799" x2="26358" y2="57668"/>
                        <a14:foregroundMark x1="61342" y1="27636" x2="60703" y2="295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267" r="55112" b="19905"/>
          <a:stretch/>
        </p:blipFill>
        <p:spPr>
          <a:xfrm>
            <a:off x="-6927" y="3733800"/>
            <a:ext cx="1752600" cy="210045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133600" y="3962400"/>
            <a:ext cx="4815840" cy="2895600"/>
          </a:xfrm>
          <a:prstGeom prst="cloudCallout">
            <a:avLst>
              <a:gd name="adj1" fmla="val -63957"/>
              <a:gd name="adj2" fmla="val -151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Tùng!Tùng!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Tùng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!Tùng</a:t>
            </a:r>
          </a:p>
        </p:txBody>
      </p:sp>
      <p:sp>
        <p:nvSpPr>
          <p:cNvPr id="6" name="Right Arrow 5">
            <a:hlinkClick r:id="rId5" action="ppaction://hlinksldjump"/>
          </p:cNvPr>
          <p:cNvSpPr/>
          <p:nvPr/>
        </p:nvSpPr>
        <p:spPr>
          <a:xfrm>
            <a:off x="9857509" y="6166141"/>
            <a:ext cx="762000" cy="70571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818" y="0"/>
            <a:ext cx="1625600" cy="100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76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17"/>
          <p:cNvSpPr/>
          <p:nvPr/>
        </p:nvSpPr>
        <p:spPr>
          <a:xfrm>
            <a:off x="-17799" y="-14642"/>
            <a:ext cx="12209799" cy="207204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F5BE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lowchart: Document 17"/>
          <p:cNvSpPr/>
          <p:nvPr/>
        </p:nvSpPr>
        <p:spPr>
          <a:xfrm>
            <a:off x="-43199" y="10758"/>
            <a:ext cx="12235199" cy="1777224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lIns="91403" tIns="45702" rIns="91403" bIns="45702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-512674" y="-260900"/>
            <a:ext cx="2469633" cy="2296731"/>
            <a:chOff x="-2957976" y="-1125796"/>
            <a:chExt cx="2469633" cy="2296731"/>
          </a:xfrm>
        </p:grpSpPr>
        <p:sp>
          <p:nvSpPr>
            <p:cNvPr id="7" name="Oval 6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F5BE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200400" y="2971800"/>
            <a:ext cx="7538484" cy="1295400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4" rIns="91428" bIns="45714" spcCol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156817" y="2822928"/>
            <a:ext cx="1378806" cy="1412343"/>
            <a:chOff x="1149549" y="1066515"/>
            <a:chExt cx="992332" cy="992332"/>
          </a:xfrm>
          <a:solidFill>
            <a:schemeClr val="accent6">
              <a:lumMod val="75000"/>
            </a:schemeClr>
          </a:solidFill>
        </p:grpSpPr>
        <p:sp>
          <p:nvSpPr>
            <p:cNvPr id="17" name="Oval 16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val 17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474941" y="3081159"/>
            <a:ext cx="6875154" cy="92328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rPr>
              <a:t>  Danh sách học sinh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47650" y="2933054"/>
            <a:ext cx="990600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5799693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1639</Words>
  <Application>Microsoft Macintosh PowerPoint</Application>
  <PresentationFormat>Widescreen</PresentationFormat>
  <Paragraphs>482</Paragraphs>
  <Slides>28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Microsoft YaHei</vt:lpstr>
      <vt:lpstr>Arial</vt:lpstr>
      <vt:lpstr>Arial Rounded MT Bold</vt:lpstr>
      <vt:lpstr>Arial-Rounded</vt:lpstr>
      <vt:lpstr>Calibri</vt:lpstr>
      <vt:lpstr>Calibri Light</vt:lpstr>
      <vt:lpstr>Times New Roman</vt:lpstr>
      <vt:lpstr>1_Office Theme</vt:lpstr>
      <vt:lpstr>2_Office Theme</vt:lpstr>
      <vt:lpstr>5_Office Theme</vt:lpstr>
      <vt:lpstr>6_Office Theme</vt:lpstr>
      <vt:lpstr>PowerPoint Presentation</vt:lpstr>
      <vt:lpstr>PowerPoint Presentation</vt:lpstr>
      <vt:lpstr>1. Ôn và khởi động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 nào!</dc:title>
  <dc:creator>tran thao</dc:creator>
  <cp:lastModifiedBy>Ngọc Bích Đỗ</cp:lastModifiedBy>
  <cp:revision>61</cp:revision>
  <dcterms:created xsi:type="dcterms:W3CDTF">2021-05-23T13:34:17Z</dcterms:created>
  <dcterms:modified xsi:type="dcterms:W3CDTF">2021-10-12T11:38:26Z</dcterms:modified>
</cp:coreProperties>
</file>