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m4a" ContentType="audio/mp4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6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7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8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tags/tag6.xml" ContentType="application/vnd.openxmlformats-officedocument.presentationml.tags+xml"/>
  <Override PartName="/ppt/notesSlides/notesSlide8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3" r:id="rId3"/>
    <p:sldMasterId id="2147483685" r:id="rId4"/>
    <p:sldMasterId id="2147483687" r:id="rId5"/>
    <p:sldMasterId id="2147483726" r:id="rId6"/>
    <p:sldMasterId id="2147483750" r:id="rId7"/>
    <p:sldMasterId id="2147483764" r:id="rId8"/>
    <p:sldMasterId id="2147483794" r:id="rId9"/>
  </p:sldMasterIdLst>
  <p:notesMasterIdLst>
    <p:notesMasterId r:id="rId42"/>
  </p:notesMasterIdLst>
  <p:sldIdLst>
    <p:sldId id="262" r:id="rId10"/>
    <p:sldId id="390" r:id="rId11"/>
    <p:sldId id="389" r:id="rId12"/>
    <p:sldId id="263" r:id="rId13"/>
    <p:sldId id="361" r:id="rId14"/>
    <p:sldId id="363" r:id="rId15"/>
    <p:sldId id="265" r:id="rId16"/>
    <p:sldId id="362" r:id="rId17"/>
    <p:sldId id="401" r:id="rId18"/>
    <p:sldId id="402" r:id="rId19"/>
    <p:sldId id="403" r:id="rId20"/>
    <p:sldId id="324" r:id="rId21"/>
    <p:sldId id="264" r:id="rId22"/>
    <p:sldId id="311" r:id="rId23"/>
    <p:sldId id="385" r:id="rId24"/>
    <p:sldId id="315" r:id="rId25"/>
    <p:sldId id="316" r:id="rId26"/>
    <p:sldId id="317" r:id="rId27"/>
    <p:sldId id="318" r:id="rId28"/>
    <p:sldId id="320" r:id="rId29"/>
    <p:sldId id="398" r:id="rId30"/>
    <p:sldId id="322" r:id="rId31"/>
    <p:sldId id="323" r:id="rId32"/>
    <p:sldId id="365" r:id="rId33"/>
    <p:sldId id="366" r:id="rId34"/>
    <p:sldId id="367" r:id="rId35"/>
    <p:sldId id="368" r:id="rId36"/>
    <p:sldId id="386" r:id="rId37"/>
    <p:sldId id="404" r:id="rId38"/>
    <p:sldId id="405" r:id="rId39"/>
    <p:sldId id="406" r:id="rId40"/>
    <p:sldId id="407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BCC0"/>
    <a:srgbClr val="F573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3" autoAdjust="0"/>
    <p:restoredTop sz="94654"/>
  </p:normalViewPr>
  <p:slideViewPr>
    <p:cSldViewPr snapToGrid="0">
      <p:cViewPr varScale="1">
        <p:scale>
          <a:sx n="69" d="100"/>
          <a:sy n="69" d="100"/>
        </p:scale>
        <p:origin x="73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commentAuthors" Target="commentAuthor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theme" Target="theme/theme1.xml"/><Relationship Id="rId20" Type="http://schemas.openxmlformats.org/officeDocument/2006/relationships/slide" Target="slides/slide11.xml"/><Relationship Id="rId41" Type="http://schemas.openxmlformats.org/officeDocument/2006/relationships/slide" Target="slides/slide3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pPr/>
              <a:t>9/4/2022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404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6493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pPr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08865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7B884C-8C00-4394-9DB6-15A5CAE11C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8350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4691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0071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5883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97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en-US" strike="noStrike" noProof="1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4" y="617538"/>
            <a:ext cx="10390716" cy="1143000"/>
          </a:xfrm>
        </p:spPr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7" name="Date Placeholder 5"/>
          <p:cNvSpPr>
            <a:spLocks noGrp="1"/>
          </p:cNvSpPr>
          <p:nvPr>
            <p:ph type="dt" sz="half" idx="12"/>
          </p:nvPr>
        </p:nvSpPr>
        <p:spPr bwMode="auto">
          <a:xfrm>
            <a:off x="1219200" y="63246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3"/>
          </p:nvPr>
        </p:nvSpPr>
        <p:spPr bwMode="auto">
          <a:xfrm>
            <a:off x="4470400" y="63246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 bwMode="auto">
          <a:xfrm>
            <a:off x="9042400" y="63246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D2030DC-C178-46E5-9288-4D4F640FC479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med" advClick="0" advTm="10000">
    <p:blinds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9/4/2022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9/4/2022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9/4/2022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9/4/2022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9/4/2022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9/4/2022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9/4/2022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9/4/2022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9/4/2022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9/4/2022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9/4/2022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4" y="617538"/>
            <a:ext cx="1039071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5"/>
          <p:cNvSpPr>
            <a:spLocks noGrp="1"/>
          </p:cNvSpPr>
          <p:nvPr>
            <p:ph type="dt" sz="half" idx="12"/>
          </p:nvPr>
        </p:nvSpPr>
        <p:spPr bwMode="auto">
          <a:xfrm>
            <a:off x="12192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3"/>
          </p:nvPr>
        </p:nvSpPr>
        <p:spPr bwMode="auto">
          <a:xfrm>
            <a:off x="4470400" y="6324600"/>
            <a:ext cx="38608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 bwMode="auto">
          <a:xfrm>
            <a:off x="90424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15D2767-D998-468D-9632-EA107E4ADF4F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9832549"/>
      </p:ext>
    </p:extLst>
  </p:cSld>
  <p:clrMapOvr>
    <a:masterClrMapping/>
  </p:clrMapOvr>
  <p:transition spd="med" advClick="0" advTm="10000">
    <p:blinds dir="vert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pPr lvl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pPr lvl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pPr lvl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pPr lvl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pPr lvl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pPr lvl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pPr lvl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pPr lvl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pPr lvl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pPr lvl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pPr lvl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pPr lvl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2022/9/4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2022/9/4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2022/9/4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2022/9/4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2022/9/4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2022/9/4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2022/9/4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2022/9/4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2022/9/4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2022/9/4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2022/9/4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9/4/2022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9/4/2022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9/4/2022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9/4/2022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9/4/2022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9/4/2022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9/4/2022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9/4/2022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9/4/2022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9/4/2022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9/4/2022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0" i="0">
                <a:latin typeface="inpin heiti" charset="-122"/>
                <a:ea typeface="inpin heiti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2022/9/4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91982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2022/9/4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51144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2022/9/4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55815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2022/9/4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58993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 b="0" i="0"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 b="0" i="0"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2022/9/4</a:t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26275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2022/9/4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34867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2022/9/4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3633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 b="0" i="0"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 b="0" i="0"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2022/9/4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23352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2022/9/4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82024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2022/9/4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926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theme" Target="../theme/theme9.xml"/><Relationship Id="rId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vi-VN"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vi-VN" dirty="0"/>
              <a:t>Click to edit Master text styles</a:t>
            </a:r>
          </a:p>
          <a:p>
            <a:pPr lvl="1" indent="-285750"/>
            <a:r>
              <a:rPr lang="vi-VN" dirty="0"/>
              <a:t>Second level</a:t>
            </a:r>
          </a:p>
          <a:p>
            <a:pPr lvl="2" indent="-228600"/>
            <a:r>
              <a:rPr lang="vi-VN" dirty="0"/>
              <a:t>Third level</a:t>
            </a:r>
          </a:p>
          <a:p>
            <a:pPr lvl="3" indent="-228600"/>
            <a:r>
              <a:rPr lang="vi-VN" dirty="0"/>
              <a:t>Fourth level</a:t>
            </a:r>
          </a:p>
          <a:p>
            <a:pPr lvl="4" indent="-228600"/>
            <a:r>
              <a:rPr lang="vi-VN"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pPr/>
              <a:t>9/4/2022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87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en-US"/>
              <a:pPr lvl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ransition spd="slow">
    <p:random/>
  </p:transition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pPr/>
              <a:t>2022/9/4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pPr/>
              <a:t>9/4/2022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wdDnDiag">
          <a:fgClr>
            <a:srgbClr val="FFF3F3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3730943" y="2690813"/>
            <a:ext cx="47301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感谢您下载包图网平台上提供的</a:t>
            </a:r>
            <a:r>
              <a:rPr lang="en-US" altLang="zh-CN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PPT</a:t>
            </a:r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作品，</a:t>
            </a:r>
          </a:p>
          <a:p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为了您和包图网以及原创作者的利益，请</a:t>
            </a:r>
          </a:p>
          <a:p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勿复制、传播、销售，否则将承担法律责</a:t>
            </a:r>
          </a:p>
          <a:p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任！包图网将对作品进行维权，按照传播</a:t>
            </a:r>
          </a:p>
          <a:p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下载次数进行十倍的索取赔偿！</a:t>
            </a:r>
          </a:p>
        </p:txBody>
      </p:sp>
    </p:spTree>
    <p:extLst>
      <p:ext uri="{BB962C8B-B14F-4D97-AF65-F5344CB8AC3E}">
        <p14:creationId xmlns:p14="http://schemas.microsoft.com/office/powerpoint/2010/main" val="1199709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media1.m4a"/><Relationship Id="rId7" Type="http://schemas.openxmlformats.org/officeDocument/2006/relationships/image" Target="../media/image5.png"/><Relationship Id="rId2" Type="http://schemas.microsoft.com/office/2007/relationships/media" Target="../media/media1.m4a"/><Relationship Id="rId1" Type="http://schemas.openxmlformats.org/officeDocument/2006/relationships/tags" Target="../tags/tag1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9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9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1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50.xml"/><Relationship Id="rId1" Type="http://schemas.openxmlformats.org/officeDocument/2006/relationships/tags" Target="../tags/tag4.xml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10" Type="http://schemas.openxmlformats.org/officeDocument/2006/relationships/image" Target="../media/image39.jpeg"/><Relationship Id="rId4" Type="http://schemas.openxmlformats.org/officeDocument/2006/relationships/image" Target="../media/image33.emf"/><Relationship Id="rId9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50.xml"/><Relationship Id="rId1" Type="http://schemas.openxmlformats.org/officeDocument/2006/relationships/tags" Target="../tags/tag5.xml"/><Relationship Id="rId6" Type="http://schemas.openxmlformats.org/officeDocument/2006/relationships/image" Target="../media/image35.emf"/><Relationship Id="rId11" Type="http://schemas.openxmlformats.org/officeDocument/2006/relationships/image" Target="../media/image42.png"/><Relationship Id="rId5" Type="http://schemas.openxmlformats.org/officeDocument/2006/relationships/image" Target="../media/image34.emf"/><Relationship Id="rId10" Type="http://schemas.openxmlformats.org/officeDocument/2006/relationships/image" Target="../media/image41.png"/><Relationship Id="rId4" Type="http://schemas.openxmlformats.org/officeDocument/2006/relationships/image" Target="../media/image33.emf"/><Relationship Id="rId9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50.xml"/><Relationship Id="rId1" Type="http://schemas.openxmlformats.org/officeDocument/2006/relationships/tags" Target="../tags/tag6.xml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10" Type="http://schemas.openxmlformats.org/officeDocument/2006/relationships/image" Target="../media/image39.jpeg"/><Relationship Id="rId4" Type="http://schemas.openxmlformats.org/officeDocument/2006/relationships/image" Target="../media/image33.emf"/><Relationship Id="rId9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43.png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50.xml"/><Relationship Id="rId1" Type="http://schemas.openxmlformats.org/officeDocument/2006/relationships/tags" Target="../tags/tag7.xml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4" Type="http://schemas.openxmlformats.org/officeDocument/2006/relationships/image" Target="../media/image33.emf"/><Relationship Id="rId9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50.xml"/><Relationship Id="rId1" Type="http://schemas.openxmlformats.org/officeDocument/2006/relationships/tags" Target="../tags/tag8.xml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4" Type="http://schemas.openxmlformats.org/officeDocument/2006/relationships/image" Target="../media/image33.emf"/><Relationship Id="rId9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6.png"/><Relationship Id="rId5" Type="http://schemas.openxmlformats.org/officeDocument/2006/relationships/image" Target="../media/image7.jpeg"/><Relationship Id="rId4" Type="http://schemas.openxmlformats.org/officeDocument/2006/relationships/audio" Target="../media/audio1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7" Type="http://schemas.microsoft.com/office/2007/relationships/hdphoto" Target="../media/hdphoto3.wdp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45.png"/><Relationship Id="rId5" Type="http://schemas.openxmlformats.org/officeDocument/2006/relationships/image" Target="../media/image37.png"/><Relationship Id="rId4" Type="http://schemas.openxmlformats.org/officeDocument/2006/relationships/image" Target="../media/image35.emf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5.xml"/><Relationship Id="rId5" Type="http://schemas.microsoft.com/office/2007/relationships/hdphoto" Target="../media/hdphoto5.wdp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33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0.xml"/><Relationship Id="rId4" Type="http://schemas.microsoft.com/office/2007/relationships/hdphoto" Target="../media/hdphoto6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0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50.xml"/><Relationship Id="rId1" Type="http://schemas.openxmlformats.org/officeDocument/2006/relationships/tags" Target="../tags/tag9.xml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5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5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8.xml"/><Relationship Id="rId1" Type="http://schemas.openxmlformats.org/officeDocument/2006/relationships/tags" Target="../tags/tag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14.png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3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90.xml"/><Relationship Id="rId7" Type="http://schemas.openxmlformats.org/officeDocument/2006/relationships/image" Target="../media/image2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9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3944" y="1278234"/>
            <a:ext cx="7381060" cy="1445623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con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</a:t>
            </a:r>
            <a:r>
              <a:rPr lang="en-US" altLang="vi-VN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Việt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81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3A14BF-E5EB-FD4B-94A6-2E1512C0B8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895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5CA31A-4934-E64F-A736-E4812B46FD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731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1 + 2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350974" y="2770848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582">
        <p14:switch dir="r"/>
      </p:transition>
    </mc:Choice>
    <mc:Fallback xmlns="">
      <p:transition spd="slow" advClick="0" advTm="58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</a:p>
        </p:txBody>
      </p:sp>
    </p:spTree>
  </p:cSld>
  <p:clrMapOvr>
    <a:masterClrMapping/>
  </p:clrMapOvr>
  <p:transition advClick="0" advTm="223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4"/>
          <a:srcRect l="46256" t="-41660" r="-22977" b="41660"/>
          <a:stretch>
            <a:fillRect/>
          </a:stretch>
        </p:blipFill>
        <p:spPr>
          <a:xfrm>
            <a:off x="241081" y="4832943"/>
            <a:ext cx="1305930" cy="176573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30836" y="4629150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5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1287780" y="365125"/>
            <a:ext cx="9250680" cy="4114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86890" y="4479925"/>
            <a:ext cx="8618220" cy="1927860"/>
          </a:xfrm>
          <a:prstGeom prst="rect">
            <a:avLst/>
          </a:prstGeom>
        </p:spPr>
      </p:pic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9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cxnSp>
        <p:nvCxnSpPr>
          <p:cNvPr id="24" name="Straight Connector 23"/>
          <p:cNvCxnSpPr/>
          <p:nvPr/>
        </p:nvCxnSpPr>
        <p:spPr>
          <a:xfrm flipH="1">
            <a:off x="5152180" y="123382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10061365" y="169165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6917480" y="207773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3813600" y="245443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8458625" y="241746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4962119" y="328028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7120045" y="362962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8864390" y="400320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7475010" y="456806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10061365" y="493777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7120045" y="529464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2737910" y="560008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2883816" y="6040391"/>
            <a:ext cx="6103839" cy="768350"/>
            <a:chOff x="708943" y="6033135"/>
            <a:chExt cx="5825836" cy="768350"/>
          </a:xfrm>
        </p:grpSpPr>
        <p:sp>
          <p:nvSpPr>
            <p:cNvPr id="32" name="TextBox 19"/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  <p:sp>
          <p:nvSpPr>
            <p:cNvPr id="33" name="TextBox 20"/>
            <p:cNvSpPr txBox="1"/>
            <p:nvPr/>
          </p:nvSpPr>
          <p:spPr>
            <a:xfrm>
              <a:off x="1016462" y="6033135"/>
              <a:ext cx="5167386" cy="7683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Đọc</a:t>
              </a:r>
              <a:r>
                <a:rPr lang="en-US" sz="44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nối</a:t>
              </a:r>
              <a:r>
                <a:rPr lang="en-US" sz="44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tiếp</a:t>
              </a:r>
              <a:r>
                <a:rPr lang="en-US" sz="44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câu</a:t>
              </a:r>
              <a:endParaRPr lang="en-US" sz="4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</p:grpSp>
      <p:pic>
        <p:nvPicPr>
          <p:cNvPr id="34" name="Picture 2" descr="Hình Mặt cười Ngộ nghĩnh Vui nhộn Đẹp nhất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2364" y="85725"/>
            <a:ext cx="1939636" cy="152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3EC1967-1DC9-4476-8625-D31A5C440FC6}"/>
              </a:ext>
            </a:extLst>
          </p:cNvPr>
          <p:cNvCxnSpPr/>
          <p:nvPr/>
        </p:nvCxnSpPr>
        <p:spPr>
          <a:xfrm>
            <a:off x="2865504" y="1611003"/>
            <a:ext cx="134073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C84CAE4E-E643-4EB8-84D7-E1DDF39B2864}"/>
              </a:ext>
            </a:extLst>
          </p:cNvPr>
          <p:cNvCxnSpPr>
            <a:cxnSpLocks/>
          </p:cNvCxnSpPr>
          <p:nvPr/>
        </p:nvCxnSpPr>
        <p:spPr>
          <a:xfrm>
            <a:off x="6782184" y="2124475"/>
            <a:ext cx="97497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56A29F06-D184-48AE-9EF0-F61E3CCBFC66}"/>
              </a:ext>
            </a:extLst>
          </p:cNvPr>
          <p:cNvCxnSpPr>
            <a:cxnSpLocks/>
          </p:cNvCxnSpPr>
          <p:nvPr/>
        </p:nvCxnSpPr>
        <p:spPr>
          <a:xfrm>
            <a:off x="2823300" y="2808311"/>
            <a:ext cx="95954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56B22E9-39B5-4F9F-89E6-46967757A0DD}"/>
              </a:ext>
            </a:extLst>
          </p:cNvPr>
          <p:cNvCxnSpPr>
            <a:cxnSpLocks/>
          </p:cNvCxnSpPr>
          <p:nvPr/>
        </p:nvCxnSpPr>
        <p:spPr>
          <a:xfrm>
            <a:off x="4248444" y="2807774"/>
            <a:ext cx="6400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3F11E98-611C-4706-8A4F-03BD0E1C7535}"/>
              </a:ext>
            </a:extLst>
          </p:cNvPr>
          <p:cNvCxnSpPr>
            <a:cxnSpLocks/>
          </p:cNvCxnSpPr>
          <p:nvPr/>
        </p:nvCxnSpPr>
        <p:spPr>
          <a:xfrm>
            <a:off x="4099560" y="3994150"/>
            <a:ext cx="6400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A433BEEF-D9F8-4504-B5AE-EDC102969D50}"/>
              </a:ext>
            </a:extLst>
          </p:cNvPr>
          <p:cNvCxnSpPr>
            <a:cxnSpLocks/>
          </p:cNvCxnSpPr>
          <p:nvPr/>
        </p:nvCxnSpPr>
        <p:spPr>
          <a:xfrm>
            <a:off x="4206240" y="5294280"/>
            <a:ext cx="6400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042">
        <p:random/>
      </p:transition>
    </mc:Choice>
    <mc:Fallback xmlns="">
      <p:transition spd="slow" advTm="5042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0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6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8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47D0654-5641-4822-85FE-144FEFB65E61}"/>
              </a:ext>
            </a:extLst>
          </p:cNvPr>
          <p:cNvSpPr/>
          <p:nvPr/>
        </p:nvSpPr>
        <p:spPr>
          <a:xfrm>
            <a:off x="3259685" y="590277"/>
            <a:ext cx="5374433" cy="8024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/>
              <a:t>Luyện</a:t>
            </a:r>
            <a:r>
              <a:rPr lang="en-US" sz="4000" dirty="0"/>
              <a:t> </a:t>
            </a:r>
            <a:r>
              <a:rPr lang="en-US" sz="4000" dirty="0" err="1"/>
              <a:t>đọc</a:t>
            </a:r>
            <a:r>
              <a:rPr lang="en-US" sz="4000" dirty="0"/>
              <a:t> </a:t>
            </a:r>
            <a:r>
              <a:rPr lang="en-US" sz="4000" dirty="0" err="1"/>
              <a:t>câu</a:t>
            </a:r>
            <a:r>
              <a:rPr lang="en-US" sz="4000" dirty="0"/>
              <a:t> </a:t>
            </a:r>
            <a:r>
              <a:rPr lang="en-US" sz="4000" dirty="0" err="1"/>
              <a:t>dài</a:t>
            </a:r>
            <a:endParaRPr lang="en-US" sz="4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FB2BC7-775C-44EB-9950-9F824225BF52}"/>
              </a:ext>
            </a:extLst>
          </p:cNvPr>
          <p:cNvSpPr txBox="1"/>
          <p:nvPr/>
        </p:nvSpPr>
        <p:spPr>
          <a:xfrm>
            <a:off x="548639" y="1742225"/>
            <a:ext cx="113948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       </a:t>
            </a:r>
            <a:r>
              <a:rPr lang="en-US" sz="4000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Ngay</a:t>
            </a:r>
            <a:r>
              <a:rPr lang="en-US" sz="4000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cạnh</a:t>
            </a:r>
            <a:r>
              <a:rPr lang="en-US" sz="4000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tôi, </a:t>
            </a:r>
            <a:r>
              <a:rPr lang="en-US" sz="4000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mấy</a:t>
            </a:r>
            <a:r>
              <a:rPr lang="en-US" sz="4000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em</a:t>
            </a:r>
            <a:r>
              <a:rPr lang="en-US" sz="4000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lớp</a:t>
            </a:r>
            <a:r>
              <a:rPr lang="en-US" sz="4000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1 </a:t>
            </a:r>
            <a:r>
              <a:rPr lang="en-US" sz="4000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đang</a:t>
            </a:r>
            <a:r>
              <a:rPr lang="en-US" sz="4000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rụt</a:t>
            </a:r>
            <a:r>
              <a:rPr lang="en-US" sz="4000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rè</a:t>
            </a:r>
            <a:r>
              <a:rPr lang="en-US" sz="4000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níu</a:t>
            </a:r>
            <a:r>
              <a:rPr lang="en-US" sz="4000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chặt</a:t>
            </a:r>
            <a:r>
              <a:rPr lang="en-US" sz="4000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tay</a:t>
            </a:r>
            <a:r>
              <a:rPr lang="en-US" sz="4000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lang="en-US" sz="4000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mẹ</a:t>
            </a:r>
            <a:r>
              <a:rPr lang="en-US" sz="4000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lang="en-US" sz="4000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thật</a:t>
            </a:r>
            <a:r>
              <a:rPr lang="en-US" sz="4000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giống</a:t>
            </a:r>
            <a:r>
              <a:rPr lang="en-US" sz="4000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tôi </a:t>
            </a:r>
            <a:r>
              <a:rPr lang="en-US" sz="4000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năm</a:t>
            </a:r>
            <a:r>
              <a:rPr lang="en-US" sz="4000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ngoái</a:t>
            </a:r>
            <a:r>
              <a:rPr lang="en-US" sz="4000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9F41A63-AC0C-4016-AE29-EE453A79EC8B}"/>
              </a:ext>
            </a:extLst>
          </p:cNvPr>
          <p:cNvCxnSpPr/>
          <p:nvPr/>
        </p:nvCxnSpPr>
        <p:spPr>
          <a:xfrm rot="5400000">
            <a:off x="7287135" y="2080489"/>
            <a:ext cx="575175" cy="99935"/>
          </a:xfrm>
          <a:prstGeom prst="line">
            <a:avLst/>
          </a:prstGeom>
          <a:ln w="5715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EBC041C-E238-4B6C-9EFE-2F93DEA88A09}"/>
              </a:ext>
            </a:extLst>
          </p:cNvPr>
          <p:cNvCxnSpPr/>
          <p:nvPr/>
        </p:nvCxnSpPr>
        <p:spPr>
          <a:xfrm rot="5400000">
            <a:off x="9630514" y="2088629"/>
            <a:ext cx="589241" cy="97720"/>
          </a:xfrm>
          <a:prstGeom prst="line">
            <a:avLst/>
          </a:prstGeom>
          <a:ln w="5715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8AFB2BC7-775C-44EB-9950-9F824225BF52}"/>
              </a:ext>
            </a:extLst>
          </p:cNvPr>
          <p:cNvSpPr txBox="1"/>
          <p:nvPr/>
        </p:nvSpPr>
        <p:spPr>
          <a:xfrm>
            <a:off x="576775" y="3697634"/>
            <a:ext cx="11437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       </a:t>
            </a:r>
            <a:r>
              <a:rPr lang="en-US" sz="4000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Nhưng</a:t>
            </a:r>
            <a:r>
              <a:rPr lang="en-US" sz="4000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vừa</a:t>
            </a:r>
            <a:r>
              <a:rPr lang="en-US" sz="4000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đến</a:t>
            </a:r>
            <a:r>
              <a:rPr lang="en-US" sz="4000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cổng</a:t>
            </a:r>
            <a:r>
              <a:rPr lang="en-US" sz="4000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trường</a:t>
            </a:r>
            <a:r>
              <a:rPr lang="en-US" sz="4000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lang="en-US" sz="4000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tôi</a:t>
            </a:r>
            <a:r>
              <a:rPr lang="en-US" sz="4000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đã</a:t>
            </a:r>
            <a:r>
              <a:rPr lang="en-US" sz="4000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thấy</a:t>
            </a:r>
            <a:r>
              <a:rPr lang="en-US" sz="4000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mấy</a:t>
            </a:r>
            <a:r>
              <a:rPr lang="en-US" sz="4000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bạn</a:t>
            </a:r>
            <a:r>
              <a:rPr lang="en-US" sz="4000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cùng</a:t>
            </a:r>
            <a:r>
              <a:rPr lang="en-US" sz="4000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lớp</a:t>
            </a:r>
            <a:r>
              <a:rPr lang="en-US" sz="4000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đang</a:t>
            </a:r>
            <a:r>
              <a:rPr lang="en-US" sz="4000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ríu</a:t>
            </a:r>
            <a:r>
              <a:rPr lang="en-US" sz="4000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rít</a:t>
            </a:r>
            <a:r>
              <a:rPr lang="en-US" sz="4000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nói</a:t>
            </a:r>
            <a:r>
              <a:rPr lang="en-US" sz="4000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cười</a:t>
            </a:r>
            <a:r>
              <a:rPr lang="en-US" sz="4000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ở </a:t>
            </a:r>
            <a:r>
              <a:rPr lang="en-US" sz="4000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sân</a:t>
            </a:r>
            <a:r>
              <a:rPr lang="en-US" sz="4000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trường</a:t>
            </a:r>
            <a:r>
              <a:rPr lang="en-US" sz="4000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EBC041C-E238-4B6C-9EFE-2F93DEA88A09}"/>
              </a:ext>
            </a:extLst>
          </p:cNvPr>
          <p:cNvCxnSpPr/>
          <p:nvPr/>
        </p:nvCxnSpPr>
        <p:spPr>
          <a:xfrm rot="5400000">
            <a:off x="2223873" y="4698188"/>
            <a:ext cx="561106" cy="111788"/>
          </a:xfrm>
          <a:prstGeom prst="line">
            <a:avLst/>
          </a:prstGeom>
          <a:ln w="5715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EBC041C-E238-4B6C-9EFE-2F93DEA88A09}"/>
              </a:ext>
            </a:extLst>
          </p:cNvPr>
          <p:cNvCxnSpPr/>
          <p:nvPr/>
        </p:nvCxnSpPr>
        <p:spPr>
          <a:xfrm rot="5400000">
            <a:off x="6458249" y="4641916"/>
            <a:ext cx="561107" cy="111787"/>
          </a:xfrm>
          <a:prstGeom prst="line">
            <a:avLst/>
          </a:prstGeom>
          <a:ln w="5715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4"/>
          <a:srcRect l="46256" t="-41660" r="-22977" b="41660"/>
          <a:stretch>
            <a:fillRect/>
          </a:stretch>
        </p:blipFill>
        <p:spPr>
          <a:xfrm>
            <a:off x="241081" y="4832943"/>
            <a:ext cx="1305930" cy="176573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30836" y="4629150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5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1287780" y="365125"/>
            <a:ext cx="9250680" cy="4114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86890" y="4479925"/>
            <a:ext cx="8618220" cy="1927860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2956944" y="6108700"/>
            <a:ext cx="6103839" cy="768350"/>
            <a:chOff x="708943" y="6033135"/>
            <a:chExt cx="5825836" cy="768350"/>
          </a:xfrm>
        </p:grpSpPr>
        <p:sp>
          <p:nvSpPr>
            <p:cNvPr id="32" name="TextBox 19"/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  <p:sp>
          <p:nvSpPr>
            <p:cNvPr id="33" name="TextBox 20"/>
            <p:cNvSpPr txBox="1"/>
            <p:nvPr/>
          </p:nvSpPr>
          <p:spPr>
            <a:xfrm>
              <a:off x="1016462" y="6033135"/>
              <a:ext cx="5167386" cy="7683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40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Đọc nối tiếp đoạn</a:t>
              </a:r>
              <a:endParaRPr lang="en-US" sz="4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</p:grpSp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405" y="932815"/>
            <a:ext cx="527050" cy="1948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649"/>
          <a:stretch>
            <a:fillRect/>
          </a:stretch>
        </p:blipFill>
        <p:spPr>
          <a:xfrm>
            <a:off x="1661578" y="1103471"/>
            <a:ext cx="736995" cy="62476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24" b="14324"/>
          <a:stretch>
            <a:fillRect/>
          </a:stretch>
        </p:blipFill>
        <p:spPr>
          <a:xfrm>
            <a:off x="1660974" y="2881261"/>
            <a:ext cx="736995" cy="624764"/>
          </a:xfrm>
          <a:prstGeom prst="rect">
            <a:avLst/>
          </a:prstGeom>
        </p:spPr>
      </p:pic>
      <p:pic>
        <p:nvPicPr>
          <p:cNvPr id="29" name="Picture 3"/>
          <p:cNvPicPr>
            <a:picLocks noChangeAspect="1" noChangeArrowheads="1"/>
          </p:cNvPicPr>
          <p:nvPr/>
        </p:nvPicPr>
        <p:blipFill rotWithShape="1"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32" r="8514"/>
          <a:stretch>
            <a:fillRect/>
          </a:stretch>
        </p:blipFill>
        <p:spPr bwMode="auto">
          <a:xfrm>
            <a:off x="1462405" y="2896870"/>
            <a:ext cx="481965" cy="1583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32" r="8514"/>
          <a:stretch>
            <a:fillRect/>
          </a:stretch>
        </p:blipFill>
        <p:spPr bwMode="auto">
          <a:xfrm>
            <a:off x="1462405" y="4479925"/>
            <a:ext cx="481965" cy="1583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A92BAACA-9B8D-46CC-BDA0-D4F1C096B38B}"/>
              </a:ext>
            </a:extLst>
          </p:cNvPr>
          <p:cNvSpPr/>
          <p:nvPr/>
        </p:nvSpPr>
        <p:spPr>
          <a:xfrm>
            <a:off x="1837539" y="4548561"/>
            <a:ext cx="428523" cy="470577"/>
          </a:xfrm>
          <a:prstGeom prst="ellipse">
            <a:avLst/>
          </a:prstGeom>
          <a:solidFill>
            <a:srgbClr val="F573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/>
              <a:t>3</a:t>
            </a:r>
            <a:endParaRPr lang="vi-VN" sz="300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256">
        <p:random/>
      </p:transition>
    </mc:Choice>
    <mc:Fallback xmlns="">
      <p:transition spd="slow" advTm="2256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4"/>
          <a:srcRect l="46256" t="-41660" r="-22977" b="41660"/>
          <a:stretch>
            <a:fillRect/>
          </a:stretch>
        </p:blipFill>
        <p:spPr>
          <a:xfrm>
            <a:off x="241081" y="4832943"/>
            <a:ext cx="1305930" cy="176573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30836" y="4629150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5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1287780" y="365125"/>
            <a:ext cx="9250680" cy="4114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86890" y="4479925"/>
            <a:ext cx="8618220" cy="1927860"/>
          </a:xfrm>
          <a:prstGeom prst="rect">
            <a:avLst/>
          </a:prstGeom>
        </p:spPr>
      </p:pic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9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2991628" y="5934576"/>
            <a:ext cx="5825836" cy="664479"/>
            <a:chOff x="708943" y="6110866"/>
            <a:chExt cx="5825836" cy="664479"/>
          </a:xfrm>
        </p:grpSpPr>
        <p:sp>
          <p:nvSpPr>
            <p:cNvPr id="2" name="TextBox 22"/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ED2F6A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99816" y="6129014"/>
              <a:ext cx="566097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6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Học</a:t>
              </a:r>
              <a:r>
                <a:rPr lang="en-US" sz="36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36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sinh</a:t>
              </a:r>
              <a:r>
                <a:rPr lang="en-US" sz="36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36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đọc</a:t>
              </a:r>
              <a:r>
                <a:rPr lang="en-US" sz="36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36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toàn</a:t>
              </a:r>
              <a:r>
                <a:rPr lang="en-US" sz="36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36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bài</a:t>
              </a:r>
              <a:endParaRPr lang="en-US" sz="36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</p:grpSp>
      <p:pic>
        <p:nvPicPr>
          <p:cNvPr id="12" name="Picture 2" descr="Hình Mặt cười Ngộ nghĩnh Vui nhộn Đẹp nhất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2364" y="85725"/>
            <a:ext cx="1939636" cy="152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55">
        <p:random/>
      </p:transition>
    </mc:Choice>
    <mc:Fallback xmlns="">
      <p:transition spd="slow" advTm="1055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38530" y="4016861"/>
            <a:ext cx="10304145" cy="20193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865630" y="5115411"/>
            <a:ext cx="507365" cy="517525"/>
          </a:xfrm>
          <a:prstGeom prst="ellipse">
            <a:avLst/>
          </a:prstGeom>
          <a:noFill/>
          <a:ln w="38100"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080635" y="5075406"/>
            <a:ext cx="507365" cy="517525"/>
          </a:xfrm>
          <a:prstGeom prst="ellipse">
            <a:avLst/>
          </a:prstGeom>
          <a:noFill/>
          <a:ln w="38100"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865630" y="5725011"/>
            <a:ext cx="507365" cy="517525"/>
          </a:xfrm>
          <a:prstGeom prst="ellipse">
            <a:avLst/>
          </a:prstGeom>
          <a:noFill/>
          <a:ln w="38100"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4"/>
          <a:srcRect l="46256" t="-41660" r="-22977" b="41660"/>
          <a:stretch>
            <a:fillRect/>
          </a:stretch>
        </p:blipFill>
        <p:spPr>
          <a:xfrm>
            <a:off x="241081" y="4832943"/>
            <a:ext cx="1305930" cy="176573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40996" y="4636770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5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12" name="Picture 2" descr="Hình Mặt cười Ngộ nghĩnh Vui nhộn Đẹp nhấ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9035" y="4955109"/>
            <a:ext cx="1537335" cy="152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Content Placeholder 2">
            <a:extLst>
              <a:ext uri="{FF2B5EF4-FFF2-40B4-BE49-F238E27FC236}">
                <a16:creationId xmlns:a16="http://schemas.microsoft.com/office/drawing/2014/main" id="{44A3262E-E43C-44C6-AFC0-3A00FEFF156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b="35027"/>
          <a:stretch/>
        </p:blipFill>
        <p:spPr>
          <a:xfrm>
            <a:off x="1301847" y="529589"/>
            <a:ext cx="10304145" cy="344536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983845-B970-49DA-BBB1-4D1EE67DF36C}"/>
              </a:ext>
            </a:extLst>
          </p:cNvPr>
          <p:cNvSpPr txBox="1"/>
          <p:nvPr/>
        </p:nvSpPr>
        <p:spPr>
          <a:xfrm>
            <a:off x="2791162" y="3974950"/>
            <a:ext cx="43348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>
                <a:solidFill>
                  <a:srgbClr val="0070C0"/>
                </a:solidFill>
              </a:rPr>
              <a:t>- </a:t>
            </a:r>
            <a:r>
              <a:rPr lang="en-US" sz="2400" b="1" i="1" dirty="0" err="1">
                <a:solidFill>
                  <a:srgbClr val="0070C0"/>
                </a:solidFill>
              </a:rPr>
              <a:t>Loáng</a:t>
            </a:r>
            <a:r>
              <a:rPr lang="en-US" sz="2400" b="1" i="1" dirty="0">
                <a:solidFill>
                  <a:srgbClr val="0070C0"/>
                </a:solidFill>
              </a:rPr>
              <a:t> ( </a:t>
            </a:r>
            <a:r>
              <a:rPr lang="en-US" sz="2400" b="1" i="1" dirty="0" err="1">
                <a:solidFill>
                  <a:srgbClr val="0070C0"/>
                </a:solidFill>
              </a:rPr>
              <a:t>một</a:t>
            </a:r>
            <a:r>
              <a:rPr lang="en-US" sz="2400" b="1" i="1" dirty="0">
                <a:solidFill>
                  <a:srgbClr val="0070C0"/>
                </a:solidFill>
              </a:rPr>
              <a:t> </a:t>
            </a:r>
            <a:r>
              <a:rPr lang="en-US" sz="2400" b="1" i="1" dirty="0" err="1">
                <a:solidFill>
                  <a:srgbClr val="0070C0"/>
                </a:solidFill>
              </a:rPr>
              <a:t>cái</a:t>
            </a:r>
            <a:r>
              <a:rPr lang="en-US" sz="2400" b="1" i="1" dirty="0">
                <a:solidFill>
                  <a:srgbClr val="0070C0"/>
                </a:solidFill>
              </a:rPr>
              <a:t>): </a:t>
            </a:r>
            <a:r>
              <a:rPr lang="en-US" sz="2400" b="1" dirty="0" err="1">
                <a:solidFill>
                  <a:srgbClr val="0070C0"/>
                </a:solidFill>
              </a:rPr>
              <a:t>rất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nhanh</a:t>
            </a:r>
            <a:endParaRPr lang="en-US" sz="2400" b="1" dirty="0">
              <a:solidFill>
                <a:srgbClr val="0070C0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2008472" y="3200400"/>
            <a:ext cx="671850" cy="1385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44"/>
    </mc:Choice>
    <mc:Fallback xmlns="">
      <p:transition spd="slow" advTm="18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 animBg="1"/>
      <p:bldP spid="5" grpId="2" animBg="1"/>
      <p:bldP spid="6" grpId="1" animBg="1"/>
      <p:bldP spid="6" grpId="2" animBg="1"/>
      <p:bldP spid="7" grpId="1" animBg="1"/>
      <p:bldP spid="7" grpId="2" animBg="1"/>
      <p:bldP spid="14" grpId="0"/>
      <p:bldP spid="14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856438" y="3164777"/>
            <a:ext cx="11007090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2.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Bạn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ấy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thực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hiện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được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mong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muốn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đến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sớm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nhất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lớp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không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?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Vì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sao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?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图片 9"/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46256" t="-41660" r="-22977" b="41660"/>
          <a:stretch>
            <a:fillRect/>
          </a:stretch>
        </p:blipFill>
        <p:spPr>
          <a:xfrm>
            <a:off x="267335" y="5012055"/>
            <a:ext cx="1512570" cy="156908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40996" y="4636770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5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9" name="Picture 2" descr="Hình Mặt cười Ngộ nghĩnh Vui nhộn Đẹp nhấ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6526" y="5471567"/>
            <a:ext cx="1512569" cy="1165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Content Placeholder 2">
            <a:extLst>
              <a:ext uri="{FF2B5EF4-FFF2-40B4-BE49-F238E27FC236}">
                <a16:creationId xmlns:a16="http://schemas.microsoft.com/office/drawing/2014/main" id="{226E2E2D-9A91-4C34-853F-1331D105BD9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60386"/>
          <a:stretch/>
        </p:blipFill>
        <p:spPr>
          <a:xfrm>
            <a:off x="267335" y="718317"/>
            <a:ext cx="11689398" cy="230984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30B4515-05B1-46DC-A677-7C3DB4036EE5}"/>
              </a:ext>
            </a:extLst>
          </p:cNvPr>
          <p:cNvSpPr txBox="1"/>
          <p:nvPr/>
        </p:nvSpPr>
        <p:spPr>
          <a:xfrm>
            <a:off x="856438" y="4470903"/>
            <a:ext cx="1001647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 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Bạn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nhỏ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không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thực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hiện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được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mong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muốn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sớm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nhất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lớp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vì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các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bạn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khác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cũng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muốn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sớm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nhiều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bạn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đã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trước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bạn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đấy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.</a:t>
            </a:r>
          </a:p>
          <a:p>
            <a:endParaRPr lang="vi-VN" dirty="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23"/>
    </mc:Choice>
    <mc:Fallback xmlns="">
      <p:transition spd="slow" advTm="15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4" name="Text Box 4"/>
          <p:cNvSpPr txBox="1"/>
          <p:nvPr/>
        </p:nvSpPr>
        <p:spPr>
          <a:xfrm>
            <a:off x="1857375" y="2598738"/>
            <a:ext cx="8172450" cy="14465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x-none" sz="8800" dirty="0" err="1">
                <a:solidFill>
                  <a:schemeClr val="bg1"/>
                </a:solidFill>
                <a:latin typeface="Tahoma" panose="020B0604030504040204" pitchFamily="34" charset="0"/>
              </a:rPr>
              <a:t>Khởi</a:t>
            </a:r>
            <a:r>
              <a:rPr lang="en-US" altLang="x-none" sz="8800" dirty="0">
                <a:solidFill>
                  <a:schemeClr val="bg1"/>
                </a:solidFill>
                <a:latin typeface="Tahoma" panose="020B0604030504040204" pitchFamily="34" charset="0"/>
              </a:rPr>
              <a:t> </a:t>
            </a:r>
            <a:r>
              <a:rPr lang="en-US" altLang="x-none" sz="8800" dirty="0" err="1">
                <a:solidFill>
                  <a:schemeClr val="bg1"/>
                </a:solidFill>
                <a:latin typeface="Tahoma" panose="020B0604030504040204" pitchFamily="34" charset="0"/>
              </a:rPr>
              <a:t>động</a:t>
            </a:r>
            <a:endParaRPr lang="en-US" altLang="x-none" sz="8800" dirty="0">
              <a:solidFill>
                <a:schemeClr val="bg1"/>
              </a:solidFill>
              <a:latin typeface="Tahoma" panose="020B0604030504040204" pitchFamily="34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208763"/>
      </p:ext>
    </p:extLst>
  </p:cSld>
  <p:clrMapOvr>
    <a:masterClrMapping/>
  </p:clrMapOvr>
  <p:transition spd="slow" advTm="295">
    <p:blinds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611" y="3040531"/>
            <a:ext cx="10895543" cy="766656"/>
          </a:xfrm>
        </p:spPr>
        <p:txBody>
          <a:bodyPr>
            <a:normAutofit fontScale="90000"/>
          </a:bodyPr>
          <a:lstStyle/>
          <a:p>
            <a:r>
              <a:rPr lang="en-US" sz="3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/>
            </a:r>
            <a:br>
              <a:rPr lang="en-US" sz="3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en-US" sz="3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/>
            </a:r>
            <a:br>
              <a:rPr lang="en-US" sz="3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en-US" sz="3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/>
            </a:r>
            <a:br>
              <a:rPr lang="en-US" sz="3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en-US" sz="3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3. </a:t>
            </a:r>
            <a:r>
              <a:rPr lang="en-US" sz="31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Bạn</a:t>
            </a:r>
            <a:r>
              <a:rPr lang="en-US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1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ấy</a:t>
            </a:r>
            <a:r>
              <a:rPr lang="en-US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1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nhận</a:t>
            </a:r>
            <a:r>
              <a:rPr lang="en-US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1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ra</a:t>
            </a:r>
            <a:r>
              <a:rPr lang="en-US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1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mình</a:t>
            </a:r>
            <a:r>
              <a:rPr lang="en-US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1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thay</a:t>
            </a:r>
            <a:r>
              <a:rPr lang="en-US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1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đổi</a:t>
            </a:r>
            <a:r>
              <a:rPr lang="en-US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1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như</a:t>
            </a:r>
            <a:r>
              <a:rPr lang="en-US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1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thế</a:t>
            </a:r>
            <a:r>
              <a:rPr lang="en-US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1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nào</a:t>
            </a:r>
            <a:r>
              <a:rPr lang="en-US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1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sau</a:t>
            </a:r>
            <a:r>
              <a:rPr lang="en-US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1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khi</a:t>
            </a:r>
            <a:r>
              <a:rPr lang="en-US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1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lên</a:t>
            </a:r>
            <a:r>
              <a:rPr lang="en-US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1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lớp</a:t>
            </a:r>
            <a:r>
              <a:rPr lang="en-US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2?</a:t>
            </a:r>
            <a:r>
              <a:rPr lang="en-US" sz="31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/>
            </a:r>
            <a:br>
              <a:rPr lang="en-US" sz="31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图片 9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6256" t="-41660" r="-22977" b="41660"/>
          <a:stretch>
            <a:fillRect/>
          </a:stretch>
        </p:blipFill>
        <p:spPr>
          <a:xfrm>
            <a:off x="247650" y="5041900"/>
            <a:ext cx="1512570" cy="156908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81636" y="4648835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3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D4DD50AB-A1B6-4EAA-94B9-D742CEB605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725" y="343068"/>
            <a:ext cx="11060430" cy="2534707"/>
          </a:xfrm>
          <a:prstGeom prst="rect">
            <a:avLst/>
          </a:prstGeom>
        </p:spPr>
      </p:pic>
      <p:pic>
        <p:nvPicPr>
          <p:cNvPr id="13" name="Picture 2" descr="Hình Mặt cười Ngộ nghĩnh Vui nhộn Đẹp nhất">
            <a:extLst>
              <a:ext uri="{FF2B5EF4-FFF2-40B4-BE49-F238E27FC236}">
                <a16:creationId xmlns:a16="http://schemas.microsoft.com/office/drawing/2014/main" id="{5BD7144F-3AFC-4461-A964-286BD5D4AB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781" y="5185307"/>
            <a:ext cx="1512569" cy="1165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65C6826-9A0C-449A-9D28-19F425A9ADE1}"/>
              </a:ext>
            </a:extLst>
          </p:cNvPr>
          <p:cNvSpPr txBox="1"/>
          <p:nvPr/>
        </p:nvSpPr>
        <p:spPr>
          <a:xfrm>
            <a:off x="1980899" y="3828861"/>
            <a:ext cx="1001647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 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Bạn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ấy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thấy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mình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lớn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bổng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lên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ea"/>
              </a:rPr>
              <a:t>.</a:t>
            </a:r>
          </a:p>
          <a:p>
            <a:endParaRPr lang="vi-VN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855C54-71D2-40C9-A638-D9942CCC5A59}"/>
              </a:ext>
            </a:extLst>
          </p:cNvPr>
          <p:cNvSpPr txBox="1"/>
          <p:nvPr/>
        </p:nvSpPr>
        <p:spPr>
          <a:xfrm>
            <a:off x="2777334" y="3001181"/>
            <a:ext cx="537839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>
                <a:solidFill>
                  <a:srgbClr val="0070C0"/>
                </a:solidFill>
              </a:rPr>
              <a:t>- </a:t>
            </a:r>
            <a:r>
              <a:rPr lang="en-US" sz="2400" b="1" i="1" dirty="0" err="1">
                <a:solidFill>
                  <a:srgbClr val="0070C0"/>
                </a:solidFill>
              </a:rPr>
              <a:t>Níu</a:t>
            </a:r>
            <a:r>
              <a:rPr lang="en-US" sz="2400" b="1" dirty="0">
                <a:solidFill>
                  <a:srgbClr val="0070C0"/>
                </a:solidFill>
              </a:rPr>
              <a:t>: </a:t>
            </a:r>
            <a:r>
              <a:rPr lang="en-US" sz="2400" b="1" dirty="0" err="1">
                <a:solidFill>
                  <a:srgbClr val="0070C0"/>
                </a:solidFill>
              </a:rPr>
              <a:t>nắm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lấy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và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kéo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lại</a:t>
            </a:r>
            <a:r>
              <a:rPr lang="en-US" sz="2400" b="1" dirty="0">
                <a:solidFill>
                  <a:srgbClr val="0070C0"/>
                </a:solidFill>
              </a:rPr>
              <a:t>, </a:t>
            </a:r>
            <a:r>
              <a:rPr lang="en-US" sz="2400" b="1" dirty="0" err="1">
                <a:solidFill>
                  <a:srgbClr val="0070C0"/>
                </a:solidFill>
              </a:rPr>
              <a:t>kéo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xuống</a:t>
            </a:r>
            <a:endParaRPr lang="en-US" sz="2400" b="1" dirty="0">
              <a:solidFill>
                <a:srgbClr val="0070C0"/>
              </a:solidFill>
            </a:endParaRPr>
          </a:p>
          <a:p>
            <a:endParaRPr lang="vi-VN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F6C4F68-B8B6-4022-9FC9-DC3A5982BE78}"/>
              </a:ext>
            </a:extLst>
          </p:cNvPr>
          <p:cNvSpPr txBox="1"/>
          <p:nvPr/>
        </p:nvSpPr>
        <p:spPr>
          <a:xfrm>
            <a:off x="2785674" y="3555432"/>
            <a:ext cx="553549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>
                <a:solidFill>
                  <a:srgbClr val="0070C0"/>
                </a:solidFill>
              </a:rPr>
              <a:t>- </a:t>
            </a:r>
            <a:r>
              <a:rPr lang="en-US" sz="2400" b="1" i="1" dirty="0" err="1">
                <a:solidFill>
                  <a:srgbClr val="0070C0"/>
                </a:solidFill>
              </a:rPr>
              <a:t>Lớn</a:t>
            </a:r>
            <a:r>
              <a:rPr lang="en-US" sz="2400" b="1" i="1" dirty="0">
                <a:solidFill>
                  <a:srgbClr val="0070C0"/>
                </a:solidFill>
              </a:rPr>
              <a:t> </a:t>
            </a:r>
            <a:r>
              <a:rPr lang="en-US" sz="2400" b="1" i="1" dirty="0" err="1">
                <a:solidFill>
                  <a:srgbClr val="0070C0"/>
                </a:solidFill>
              </a:rPr>
              <a:t>bổng</a:t>
            </a:r>
            <a:r>
              <a:rPr lang="en-US" sz="2400" b="1" dirty="0">
                <a:solidFill>
                  <a:srgbClr val="0070C0"/>
                </a:solidFill>
              </a:rPr>
              <a:t>: </a:t>
            </a:r>
            <a:r>
              <a:rPr lang="en-US" sz="2400" b="1" dirty="0" err="1">
                <a:solidFill>
                  <a:srgbClr val="0070C0"/>
                </a:solidFill>
              </a:rPr>
              <a:t>lớn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nhanh</a:t>
            </a:r>
            <a:r>
              <a:rPr lang="en-US" sz="2400" b="1" dirty="0">
                <a:solidFill>
                  <a:srgbClr val="0070C0"/>
                </a:solidFill>
              </a:rPr>
              <a:t>, </a:t>
            </a:r>
            <a:r>
              <a:rPr lang="en-US" sz="2400" b="1" dirty="0" err="1">
                <a:solidFill>
                  <a:srgbClr val="0070C0"/>
                </a:solidFill>
              </a:rPr>
              <a:t>vượt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hẳn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lên</a:t>
            </a:r>
            <a:endParaRPr lang="vi-VN" sz="2400" b="1" dirty="0">
              <a:solidFill>
                <a:srgbClr val="0070C0"/>
              </a:solidFill>
            </a:endParaRPr>
          </a:p>
          <a:p>
            <a:endParaRPr lang="vi-VN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4475018" y="1385454"/>
            <a:ext cx="48076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494241" y="1870363"/>
            <a:ext cx="122521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6"/>
    </mc:Choice>
    <mc:Fallback xmlns="">
      <p:transition spd="slow" advTm="4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11" grpId="0"/>
      <p:bldP spid="11" grpId="1"/>
      <p:bldP spid="15" grpId="0"/>
      <p:bldP spid="15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076B7322-B1E5-4A3C-AF6F-B9E0474C58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78" t="9847" r="5150" b="16402"/>
          <a:stretch/>
        </p:blipFill>
        <p:spPr bwMode="auto">
          <a:xfrm>
            <a:off x="2131308" y="543821"/>
            <a:ext cx="787155" cy="678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9359E7B-1BD9-440C-B748-75A3BC9BBDE4}"/>
              </a:ext>
            </a:extLst>
          </p:cNvPr>
          <p:cNvSpPr txBox="1"/>
          <p:nvPr/>
        </p:nvSpPr>
        <p:spPr>
          <a:xfrm>
            <a:off x="2918463" y="543821"/>
            <a:ext cx="8159768" cy="506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>
                <a:latin typeface="UTM Avo" panose="02040603050506020204" pitchFamily="18" charset="0"/>
              </a:rPr>
              <a:t>Các em thấy mình có gì khác so với khi vào lớp 1 không?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C98745-79D1-4534-86CC-6231F3D61725}"/>
              </a:ext>
            </a:extLst>
          </p:cNvPr>
          <p:cNvSpPr txBox="1"/>
          <p:nvPr/>
        </p:nvSpPr>
        <p:spPr>
          <a:xfrm>
            <a:off x="1995947" y="1429379"/>
            <a:ext cx="90822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4. </a:t>
            </a:r>
            <a:r>
              <a:rPr lang="vi-VN" sz="2800" dirty="0">
                <a:latin typeface="UTM Avo" panose="02040603050506020204" pitchFamily="18" charset="0"/>
              </a:rPr>
              <a:t>Tìm tranh thích hợp với mỗi đoạn trong bài đọc.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BB75489-597E-4695-8354-06B26EEA2D4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68088"/>
          <a:stretch/>
        </p:blipFill>
        <p:spPr>
          <a:xfrm>
            <a:off x="2584492" y="2821230"/>
            <a:ext cx="2025437" cy="26467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F03AD6B-14D3-4974-A559-842E6AB512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34361" r="33727"/>
          <a:stretch/>
        </p:blipFill>
        <p:spPr>
          <a:xfrm>
            <a:off x="5063114" y="2858698"/>
            <a:ext cx="2025437" cy="26467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8379013-83AF-4AED-A48E-7140EF3439F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67453" t="634" r="635" b="-634"/>
          <a:stretch/>
        </p:blipFill>
        <p:spPr>
          <a:xfrm>
            <a:off x="7677095" y="2858698"/>
            <a:ext cx="2025437" cy="264678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BE5F927-0EE8-4B5C-BE97-24969307CD9C}"/>
              </a:ext>
            </a:extLst>
          </p:cNvPr>
          <p:cNvSpPr txBox="1"/>
          <p:nvPr/>
        </p:nvSpPr>
        <p:spPr>
          <a:xfrm>
            <a:off x="626620" y="5606293"/>
            <a:ext cx="24798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0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Bạn nhỏ chuẩn bị để đến trường.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1F3BEB-1232-419D-95A0-9F4C5D10F992}"/>
              </a:ext>
            </a:extLst>
          </p:cNvPr>
          <p:cNvSpPr txBox="1"/>
          <p:nvPr/>
        </p:nvSpPr>
        <p:spPr>
          <a:xfrm>
            <a:off x="4835929" y="5468020"/>
            <a:ext cx="24798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0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Bạn nhỏ chào mẹ để vào trường.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6509FCC-0FE1-4E06-A788-478B6CD66F36}"/>
              </a:ext>
            </a:extLst>
          </p:cNvPr>
          <p:cNvSpPr txBox="1"/>
          <p:nvPr/>
        </p:nvSpPr>
        <p:spPr>
          <a:xfrm>
            <a:off x="8915812" y="5468019"/>
            <a:ext cx="24798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0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Các bạn nhỏ gặp nhau.</a:t>
            </a:r>
          </a:p>
        </p:txBody>
      </p:sp>
    </p:spTree>
    <p:extLst>
      <p:ext uri="{BB962C8B-B14F-4D97-AF65-F5344CB8AC3E}">
        <p14:creationId xmlns:p14="http://schemas.microsoft.com/office/powerpoint/2010/main" val="1788580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81481E-6 3.45679E-6 L -0.55694 -0.00556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47" y="-278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037E-7 -9.87654E-7 L 0.55694 0.0055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47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1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7650" y="1337915"/>
            <a:ext cx="11593777" cy="1790065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8180852" y="2468215"/>
            <a:ext cx="567690" cy="659765"/>
          </a:xfrm>
          <a:prstGeom prst="ellipse">
            <a:avLst/>
          </a:prstGeom>
          <a:noFill/>
          <a:ln w="47625"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4"/>
          <a:srcRect l="46256" t="-41660" r="-22977" b="41660"/>
          <a:stretch>
            <a:fillRect/>
          </a:stretch>
        </p:blipFill>
        <p:spPr>
          <a:xfrm>
            <a:off x="247650" y="5041900"/>
            <a:ext cx="1512570" cy="156908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81636" y="4648835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5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/>
          <p:cNvGrpSpPr/>
          <p:nvPr/>
        </p:nvGrpSpPr>
        <p:grpSpPr>
          <a:xfrm>
            <a:off x="10281636" y="4648835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2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4"/>
          <a:srcRect l="46256" t="-41660" r="-22977" b="41660"/>
          <a:stretch>
            <a:fillRect/>
          </a:stretch>
        </p:blipFill>
        <p:spPr>
          <a:xfrm>
            <a:off x="247650" y="5041900"/>
            <a:ext cx="1512570" cy="156908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13DA1C4-CB55-4374-8984-0913DCABC0B5}"/>
              </a:ext>
            </a:extLst>
          </p:cNvPr>
          <p:cNvSpPr txBox="1"/>
          <p:nvPr/>
        </p:nvSpPr>
        <p:spPr>
          <a:xfrm>
            <a:off x="722407" y="1650209"/>
            <a:ext cx="774224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2</a:t>
            </a:r>
            <a:r>
              <a:rPr lang="en-US" sz="4400" dirty="0"/>
              <a:t>. </a:t>
            </a:r>
            <a:r>
              <a:rPr lang="en-US" sz="4400" dirty="0" err="1"/>
              <a:t>Thực</a:t>
            </a:r>
            <a:r>
              <a:rPr lang="en-US" sz="4400" dirty="0"/>
              <a:t> </a:t>
            </a:r>
            <a:r>
              <a:rPr lang="en-US" sz="4400" dirty="0" err="1"/>
              <a:t>hiện</a:t>
            </a:r>
            <a:r>
              <a:rPr lang="en-US" sz="4400" dirty="0"/>
              <a:t> </a:t>
            </a:r>
            <a:r>
              <a:rPr lang="en-US" sz="4400" dirty="0" err="1"/>
              <a:t>các</a:t>
            </a:r>
            <a:r>
              <a:rPr lang="en-US" sz="4400" dirty="0"/>
              <a:t> </a:t>
            </a:r>
            <a:r>
              <a:rPr lang="en-US" sz="4400" dirty="0" err="1"/>
              <a:t>yêu</a:t>
            </a:r>
            <a:r>
              <a:rPr lang="en-US" sz="4400" dirty="0"/>
              <a:t> </a:t>
            </a:r>
            <a:r>
              <a:rPr lang="en-US" sz="4400" dirty="0" err="1"/>
              <a:t>cầu</a:t>
            </a:r>
            <a:r>
              <a:rPr lang="en-US" sz="4400" dirty="0"/>
              <a:t> </a:t>
            </a:r>
            <a:r>
              <a:rPr lang="en-US" sz="4400" dirty="0" err="1"/>
              <a:t>sau</a:t>
            </a:r>
            <a:r>
              <a:rPr lang="en-US" sz="4400" dirty="0"/>
              <a:t>:</a:t>
            </a:r>
            <a:endParaRPr lang="vi-VN" sz="4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D36D341-F56E-4EF3-9E34-310253E7B9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022" b="51631"/>
          <a:stretch/>
        </p:blipFill>
        <p:spPr>
          <a:xfrm>
            <a:off x="299110" y="289560"/>
            <a:ext cx="11593777" cy="9601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C148E28-EBB0-461F-89C0-00C8B58BFE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59" y="1097281"/>
            <a:ext cx="10622280" cy="5303518"/>
          </a:xfrm>
          <a:prstGeom prst="rect">
            <a:avLst/>
          </a:prstGeom>
        </p:spPr>
      </p:pic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50827784-E198-4069-971F-50FCFD9F6D6C}"/>
              </a:ext>
            </a:extLst>
          </p:cNvPr>
          <p:cNvSpPr/>
          <p:nvPr/>
        </p:nvSpPr>
        <p:spPr>
          <a:xfrm>
            <a:off x="3474720" y="1249680"/>
            <a:ext cx="2331720" cy="1083565"/>
          </a:xfrm>
          <a:prstGeom prst="wedgeEllipseCallou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20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Con </a:t>
            </a:r>
            <a:r>
              <a:rPr lang="en-US" sz="20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ạ. </a:t>
            </a:r>
            <a:endParaRPr lang="vi-VN" sz="24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515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BCC197E-4DFC-4613-8BB2-9721BE1AC1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541" t="44605" r="24843" b="29884"/>
          <a:stretch/>
        </p:blipFill>
        <p:spPr>
          <a:xfrm>
            <a:off x="563881" y="457200"/>
            <a:ext cx="8382000" cy="9296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1961DB6-128F-43C0-AEE0-5B78139F005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3"/>
          <a:stretch/>
        </p:blipFill>
        <p:spPr>
          <a:xfrm>
            <a:off x="1996440" y="1386840"/>
            <a:ext cx="5867400" cy="5181600"/>
          </a:xfrm>
          <a:prstGeom prst="rect">
            <a:avLst/>
          </a:prstGeom>
        </p:spPr>
      </p:pic>
      <p:sp>
        <p:nvSpPr>
          <p:cNvPr id="9" name="Speech Bubble: Rectangle 8">
            <a:extLst>
              <a:ext uri="{FF2B5EF4-FFF2-40B4-BE49-F238E27FC236}">
                <a16:creationId xmlns:a16="http://schemas.microsoft.com/office/drawing/2014/main" id="{A56FE3D4-A925-4026-B36E-D15843803F3E}"/>
              </a:ext>
            </a:extLst>
          </p:cNvPr>
          <p:cNvSpPr/>
          <p:nvPr/>
        </p:nvSpPr>
        <p:spPr>
          <a:xfrm rot="20409312">
            <a:off x="1575139" y="2645900"/>
            <a:ext cx="1737360" cy="1041617"/>
          </a:xfrm>
          <a:prstGeom prst="wedgeRectCallou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/>
              <a:t>Con chào cô ạ!</a:t>
            </a:r>
            <a:endParaRPr lang="vi-VN" sz="2800"/>
          </a:p>
        </p:txBody>
      </p:sp>
    </p:spTree>
    <p:extLst>
      <p:ext uri="{BB962C8B-B14F-4D97-AF65-F5344CB8AC3E}">
        <p14:creationId xmlns:p14="http://schemas.microsoft.com/office/powerpoint/2010/main" val="3727535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4715246-ADC4-4108-BF29-9C6DE5F05A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934" t="72206" b="8556"/>
          <a:stretch/>
        </p:blipFill>
        <p:spPr>
          <a:xfrm>
            <a:off x="563880" y="502920"/>
            <a:ext cx="10789867" cy="7010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76BCCD7-0892-470B-B398-B28F232220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53" y="1310640"/>
            <a:ext cx="9525000" cy="4678680"/>
          </a:xfrm>
          <a:prstGeom prst="rect">
            <a:avLst/>
          </a:prstGeom>
        </p:spPr>
      </p:pic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06658408-D42A-4431-AF56-AB4A8EC8F851}"/>
              </a:ext>
            </a:extLst>
          </p:cNvPr>
          <p:cNvSpPr/>
          <p:nvPr/>
        </p:nvSpPr>
        <p:spPr>
          <a:xfrm>
            <a:off x="9540240" y="1112520"/>
            <a:ext cx="2423160" cy="1463040"/>
          </a:xfrm>
          <a:prstGeom prst="wedgeEllipseCallou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cs typeface="Times New Roman" panose="02020603050405020304" pitchFamily="18" charset="0"/>
              </a:rPr>
              <a:t>Chào bạn. Chúc bạn một ngày tốt lành.</a:t>
            </a:r>
            <a:endParaRPr lang="vi-VN" sz="2000">
              <a:cs typeface="Times New Roman" panose="02020603050405020304" pitchFamily="18" charset="0"/>
            </a:endParaRPr>
          </a:p>
        </p:txBody>
      </p: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3BA4818-6803-4CAE-93E0-B37BC3C9A093}"/>
              </a:ext>
            </a:extLst>
          </p:cNvPr>
          <p:cNvSpPr/>
          <p:nvPr/>
        </p:nvSpPr>
        <p:spPr>
          <a:xfrm>
            <a:off x="1882167" y="1112520"/>
            <a:ext cx="1866873" cy="1005840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Tớ</a:t>
            </a:r>
            <a:r>
              <a:rPr lang="en-US" sz="2000" dirty="0"/>
              <a:t> </a:t>
            </a:r>
            <a:r>
              <a:rPr lang="en-US" sz="2000" dirty="0" err="1"/>
              <a:t>chào</a:t>
            </a:r>
            <a:r>
              <a:rPr lang="en-US" sz="2000" dirty="0"/>
              <a:t> </a:t>
            </a:r>
            <a:r>
              <a:rPr lang="en-US" sz="2000" dirty="0" err="1"/>
              <a:t>bạn</a:t>
            </a:r>
            <a:r>
              <a:rPr lang="en-US" sz="2000" dirty="0"/>
              <a:t>.</a:t>
            </a:r>
            <a:endParaRPr lang="vi-VN" sz="2000" dirty="0"/>
          </a:p>
        </p:txBody>
      </p:sp>
    </p:spTree>
    <p:extLst>
      <p:ext uri="{BB962C8B-B14F-4D97-AF65-F5344CB8AC3E}">
        <p14:creationId xmlns:p14="http://schemas.microsoft.com/office/powerpoint/2010/main" val="136992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4"/>
          <a:srcRect l="46256" t="-41660" r="-22977" b="41660"/>
          <a:stretch>
            <a:fillRect/>
          </a:stretch>
        </p:blipFill>
        <p:spPr>
          <a:xfrm>
            <a:off x="241081" y="4832943"/>
            <a:ext cx="1305930" cy="176573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30836" y="4629150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5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1287780" y="365125"/>
            <a:ext cx="9250680" cy="4114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86890" y="4479925"/>
            <a:ext cx="8618220" cy="192786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7302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758">
        <p:random/>
      </p:transition>
    </mc:Choice>
    <mc:Fallback xmlns="">
      <p:transition spd="slow" advTm="758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43B71264-C090-456C-972A-4F20A48D53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F6107722-8034-425A-958D-10B680E53E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81FB204-22B9-4566-ABE6-3978718461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1206" y="547884"/>
            <a:ext cx="5215801" cy="558397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69439CEC-9F1D-42CF-B72C-064937CF18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84AC4AFF-6BBC-4ABE-A6E8-D3063820BDC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BB911CE9-928E-477A-B3AC-4B6FDB50A8A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4D1B6485-3BB7-402F-93E4-0DD2DD86CA3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B962FA2F-D87F-48B6-8D6C-408F50C6DBC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31967DD1-C1FA-476C-B795-42FB3BF450DE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1A62BFEB-70F2-482D-9420-91C44AFA7EC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5B47641D-9B33-4B4A-9389-9B763CA1930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34" y="2676513"/>
            <a:ext cx="532692" cy="594157"/>
          </a:xfrm>
          <a:prstGeom prst="rect">
            <a:avLst/>
          </a:prstGeom>
        </p:spPr>
      </p:pic>
      <p:sp>
        <p:nvSpPr>
          <p:cNvPr id="40" name="矩形 39">
            <a:extLst>
              <a:ext uri="{FF2B5EF4-FFF2-40B4-BE49-F238E27FC236}">
                <a16:creationId xmlns:a16="http://schemas.microsoft.com/office/drawing/2014/main" id="{5B2A9A4C-B5BC-4D92-87D2-F750148EC297}"/>
              </a:ext>
            </a:extLst>
          </p:cNvPr>
          <p:cNvSpPr/>
          <p:nvPr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3AF095B3-79C9-45E2-BFF1-9B81F4C37FC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01CDA80-078A-4FCC-9CB8-7B44551BE441}"/>
              </a:ext>
            </a:extLst>
          </p:cNvPr>
          <p:cNvSpPr/>
          <p:nvPr/>
        </p:nvSpPr>
        <p:spPr>
          <a:xfrm>
            <a:off x="0" y="2633088"/>
            <a:ext cx="5944848" cy="117724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</a:t>
            </a:r>
            <a:r>
              <a:rPr kumimoji="0" lang="en-US" sz="72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ặn</a:t>
            </a:r>
            <a:r>
              <a:rPr kumimoji="0" lang="en-US" sz="72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72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960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79DA0-44F2-E949-B37F-077B7750F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V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1002976-D85E-5A45-BB4D-362C30CAB8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741200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edia1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2377" y="590843"/>
            <a:ext cx="10045506" cy="5650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090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2472E-7848-A441-866D-3942B92F6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V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1A4CBA8-21D8-3B4A-8F5B-BD41041328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501001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0E06E-B86D-184B-8FC8-442E661A0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V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D32FC14-FA90-D34A-8397-09B80F21E1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4824496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75597-5FEE-3F40-8C9F-4B3F07439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V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E03A174-4906-E546-B85A-722B4FDF30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243" y="449043"/>
            <a:ext cx="3976531" cy="5959913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5409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0" y="1"/>
            <a:ext cx="12192000" cy="406556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EAA33DF-15B4-4B9B-94EB-722F9A27856F}"/>
              </a:ext>
            </a:extLst>
          </p:cNvPr>
          <p:cNvSpPr txBox="1"/>
          <p:nvPr/>
        </p:nvSpPr>
        <p:spPr>
          <a:xfrm>
            <a:off x="2918559" y="4648200"/>
            <a:ext cx="53030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>
                <a:latin typeface="Arial" panose="020B0604020202020204" pitchFamily="34" charset="0"/>
                <a:cs typeface="Arial" panose="020B0604020202020204" pitchFamily="34" charset="0"/>
              </a:rPr>
              <a:t>Bức tranh vẽ gì?</a:t>
            </a:r>
            <a:endParaRPr lang="vi-VN" sz="5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0"/>
    </mc:Choice>
    <mc:Fallback xmlns="">
      <p:transition spd="slow" advTm="11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870FC53-F2F3-402C-9509-3C39856F8A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182" y="0"/>
            <a:ext cx="10832123" cy="69635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92090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229" y="244455"/>
            <a:ext cx="1029471" cy="1101969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4" cstate="screen">
            <a:clrChange>
              <a:clrFrom>
                <a:srgbClr val="C2978A">
                  <a:alpha val="80392"/>
                </a:srgbClr>
              </a:clrFrom>
              <a:clrTo>
                <a:srgbClr val="C2978A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500" b="90500" l="9970" r="98187">
                        <a14:foregroundMark x1="74924" y1="22500" x2="74924" y2="22500"/>
                        <a14:foregroundMark x1="74622" y1="4500" x2="74622" y2="4500"/>
                        <a14:foregroundMark x1="89728" y1="14000" x2="89728" y2="14000"/>
                        <a14:foregroundMark x1="94260" y1="14500" x2="94260" y2="14500"/>
                        <a14:foregroundMark x1="91843" y1="40500" x2="87613" y2="39500"/>
                        <a14:foregroundMark x1="98187" y1="43500" x2="98187" y2="43500"/>
                        <a14:foregroundMark x1="80060" y1="36000" x2="80060" y2="36000"/>
                        <a14:foregroundMark x1="59215" y1="67500" x2="58006" y2="68500"/>
                        <a14:foregroundMark x1="50453" y1="64000" x2="50453" y2="64000"/>
                        <a14:foregroundMark x1="45619" y1="80000" x2="45619" y2="80000"/>
                        <a14:foregroundMark x1="52266" y1="90500" x2="52266" y2="90500"/>
                        <a14:foregroundMark x1="58610" y1="82000" x2="58610" y2="82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-48425"/>
          <a:stretch>
            <a:fillRect/>
          </a:stretch>
        </p:blipFill>
        <p:spPr>
          <a:xfrm rot="2408438">
            <a:off x="9639882" y="1430543"/>
            <a:ext cx="1625381" cy="1456725"/>
          </a:xfrm>
          <a:prstGeom prst="ellipse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4" cstate="screen">
            <a:clrChange>
              <a:clrFrom>
                <a:srgbClr val="C2978A">
                  <a:alpha val="80392"/>
                </a:srgbClr>
              </a:clrFrom>
              <a:clrTo>
                <a:srgbClr val="C2978A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500" b="90500" l="9970" r="98187">
                        <a14:foregroundMark x1="74924" y1="22500" x2="74924" y2="22500"/>
                        <a14:foregroundMark x1="74622" y1="4500" x2="74622" y2="4500"/>
                        <a14:foregroundMark x1="89728" y1="14000" x2="89728" y2="14000"/>
                        <a14:foregroundMark x1="94260" y1="14500" x2="94260" y2="14500"/>
                        <a14:foregroundMark x1="91843" y1="40500" x2="87613" y2="39500"/>
                        <a14:foregroundMark x1="98187" y1="43500" x2="98187" y2="43500"/>
                        <a14:foregroundMark x1="80060" y1="36000" x2="80060" y2="36000"/>
                        <a14:foregroundMark x1="59215" y1="67500" x2="58006" y2="68500"/>
                        <a14:foregroundMark x1="50453" y1="64000" x2="50453" y2="64000"/>
                        <a14:foregroundMark x1="45619" y1="80000" x2="45619" y2="80000"/>
                        <a14:foregroundMark x1="52266" y1="90500" x2="52266" y2="90500"/>
                        <a14:foregroundMark x1="58610" y1="82000" x2="58610" y2="82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-48425"/>
          <a:stretch>
            <a:fillRect/>
          </a:stretch>
        </p:blipFill>
        <p:spPr>
          <a:xfrm rot="18627567" flipH="1">
            <a:off x="6224384" y="1430848"/>
            <a:ext cx="1625381" cy="1456725"/>
          </a:xfrm>
          <a:prstGeom prst="ellipse">
            <a:avLst/>
          </a:prstGeom>
        </p:spPr>
      </p:pic>
      <p:pic>
        <p:nvPicPr>
          <p:cNvPr id="11" name="图片 10" descr="fdb0d65c1aa442281b86dd9ae71ccbc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94137" y="1425119"/>
            <a:ext cx="4306352" cy="4306352"/>
          </a:xfrm>
          <a:prstGeom prst="rect">
            <a:avLst/>
          </a:prstGeom>
        </p:spPr>
      </p:pic>
      <p:pic>
        <p:nvPicPr>
          <p:cNvPr id="10" name="图片 23">
            <a:extLst>
              <a:ext uri="{FF2B5EF4-FFF2-40B4-BE49-F238E27FC236}">
                <a16:creationId xmlns:a16="http://schemas.microsoft.com/office/drawing/2014/main" id="{407CAB33-49F4-463E-9AF3-72D2AE1561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3229" y="1593978"/>
            <a:ext cx="6077233" cy="471042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CC2B645-5FA2-415D-A47A-2A61863AA720}"/>
              </a:ext>
            </a:extLst>
          </p:cNvPr>
          <p:cNvSpPr txBox="1"/>
          <p:nvPr/>
        </p:nvSpPr>
        <p:spPr>
          <a:xfrm>
            <a:off x="429523" y="2136338"/>
            <a:ext cx="5724644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Cảm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xúc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</a:p>
          <a:p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tiên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5400" dirty="0"/>
              <a:t> </a:t>
            </a:r>
            <a:endParaRPr lang="vi-VN" sz="5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0" y="0"/>
            <a:ext cx="12192000" cy="129286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5"/>
          <a:stretch>
            <a:fillRect/>
          </a:stretch>
        </p:blipFill>
        <p:spPr>
          <a:xfrm>
            <a:off x="219075" y="2180492"/>
            <a:ext cx="4017010" cy="3384013"/>
          </a:xfrm>
          <a:prstGeom prst="rect">
            <a:avLst/>
          </a:prstGeom>
        </p:spPr>
      </p:pic>
      <p:pic>
        <p:nvPicPr>
          <p:cNvPr id="5" name="Content Placeholder 4" descr="sach-van-4934-1612883932"/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4460240" y="2180492"/>
            <a:ext cx="4505325" cy="34043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20505" y="2160809"/>
            <a:ext cx="3150870" cy="340433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1137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觅元素58b0fbac4bf9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55" y="6095365"/>
            <a:ext cx="5212715" cy="740410"/>
          </a:xfrm>
          <a:prstGeom prst="rect">
            <a:avLst/>
          </a:prstGeom>
        </p:spPr>
      </p:pic>
      <p:pic>
        <p:nvPicPr>
          <p:cNvPr id="2" name="图片 1" descr="31f7217a017c2d9a8a7bcbd9844c162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9982" y="1252025"/>
            <a:ext cx="9702018" cy="5380549"/>
          </a:xfrm>
          <a:prstGeom prst="rect">
            <a:avLst/>
          </a:prstGeom>
        </p:spPr>
      </p:pic>
      <p:pic>
        <p:nvPicPr>
          <p:cNvPr id="8" name="图片 7" descr="572005ec0a0c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-470022" y="5843"/>
            <a:ext cx="2861530" cy="1899791"/>
          </a:xfrm>
          <a:prstGeom prst="rect">
            <a:avLst/>
          </a:prstGeom>
        </p:spPr>
      </p:pic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3429000"/>
            <a:ext cx="3704468" cy="2952115"/>
          </a:xfrm>
          <a:prstGeom prst="rect">
            <a:avLst/>
          </a:prstGeom>
        </p:spPr>
      </p:pic>
      <p:pic>
        <p:nvPicPr>
          <p:cNvPr id="3" name="图片 2" descr="觅元素584a989cd6c5a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62084" y="22225"/>
            <a:ext cx="7891462" cy="1394460"/>
          </a:xfrm>
          <a:prstGeom prst="rect">
            <a:avLst/>
          </a:prstGeom>
        </p:spPr>
      </p:pic>
      <p:pic>
        <p:nvPicPr>
          <p:cNvPr id="5" name="轻松欢乐节奏感动进取电子音乐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18947" y="-997585"/>
            <a:ext cx="812800" cy="8128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1F6E4D5-2409-4112-95BA-60A1A142C4C5}"/>
              </a:ext>
            </a:extLst>
          </p:cNvPr>
          <p:cNvSpPr txBox="1"/>
          <p:nvPr/>
        </p:nvSpPr>
        <p:spPr>
          <a:xfrm>
            <a:off x="3123029" y="1662959"/>
            <a:ext cx="8407216" cy="2423734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pPr algn="ctr" defTabSz="685800">
              <a:lnSpc>
                <a:spcPct val="150000"/>
              </a:lnSpc>
            </a:pPr>
            <a:r>
              <a:rPr lang="en-US" sz="4800" b="1" dirty="0" err="1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</a:p>
          <a:p>
            <a:pPr algn="ctr" defTabSz="685800">
              <a:lnSpc>
                <a:spcPct val="150000"/>
              </a:lnSpc>
            </a:pPr>
            <a:r>
              <a:rPr lang="en-US" sz="5400" b="1" dirty="0" err="1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TÔI</a:t>
            </a:r>
            <a:r>
              <a:rPr lang="en-US" sz="5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LÀ HỌC SINH LỚP 2</a:t>
            </a:r>
            <a:endParaRPr lang="en-US" sz="5400" dirty="0"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  <p:timing>
    <p:tnLst>
      <p:par>
        <p:cTn id="1" dur="indefinite" restart="never" fill="hold" nodeType="tmRoot">
          <p:childTnLst>
            <p:audio>
              <p:cMediaNode vol="80000" numSld="999" showWhenStopped="0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F8DA264-7DDB-4341-BAA9-077FB2E599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465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0.2|0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0.2|0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0.2|0.3|0.2|0.2|0.2|0.3|0.2|0.2|0.2|0.2|0.2|0.2|0.5|0.2|0.2|0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0.2|0.2|0.2|0.1|0.2|0.2|0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0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2|0.2|0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895</TotalTime>
  <Words>307</Words>
  <Application>Microsoft Office PowerPoint</Application>
  <PresentationFormat>Widescreen</PresentationFormat>
  <Paragraphs>47</Paragraphs>
  <Slides>32</Slides>
  <Notes>11</Notes>
  <HiddenSlides>0</HiddenSlides>
  <MMClips>4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32</vt:i4>
      </vt:variant>
    </vt:vector>
  </HeadingPairs>
  <TitlesOfParts>
    <vt:vector size="56" baseType="lpstr">
      <vt:lpstr>Microsoft YaHei</vt:lpstr>
      <vt:lpstr>宋体</vt:lpstr>
      <vt:lpstr>宋体</vt:lpstr>
      <vt:lpstr>Arial</vt:lpstr>
      <vt:lpstr>Arial Rounded MT Bold</vt:lpstr>
      <vt:lpstr>Arial-Rounded</vt:lpstr>
      <vt:lpstr>Calibri</vt:lpstr>
      <vt:lpstr>Calibri Light</vt:lpstr>
      <vt:lpstr>等线</vt:lpstr>
      <vt:lpstr>HP001 4 hàng</vt:lpstr>
      <vt:lpstr>inpin heiti</vt:lpstr>
      <vt:lpstr>黑体</vt:lpstr>
      <vt:lpstr>Tahoma</vt:lpstr>
      <vt:lpstr>Times New Roman</vt:lpstr>
      <vt:lpstr>UTM Avo</vt:lpstr>
      <vt:lpstr>Default Design</vt:lpstr>
      <vt:lpstr>2_Office Theme</vt:lpstr>
      <vt:lpstr>3_Office Theme</vt:lpstr>
      <vt:lpstr>4_Office Theme</vt:lpstr>
      <vt:lpstr>5_Default Design</vt:lpstr>
      <vt:lpstr>2_Office 主题​​</vt:lpstr>
      <vt:lpstr>6_Office Theme</vt:lpstr>
      <vt:lpstr>7_Office Theme</vt:lpstr>
      <vt:lpstr>1_Office 主题</vt:lpstr>
      <vt:lpstr>Chào mừng các con đến với tiết Tiếng Việt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3. Bạn ấy nhận ra mình thay đổi như thế nào sau khi lên lớp 2?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Administrator</dc:creator>
  <cp:lastModifiedBy>admin</cp:lastModifiedBy>
  <cp:revision>120</cp:revision>
  <dcterms:created xsi:type="dcterms:W3CDTF">2020-10-07T08:19:00Z</dcterms:created>
  <dcterms:modified xsi:type="dcterms:W3CDTF">2022-09-04T12:22:34Z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