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15"/>
  </p:notesMasterIdLst>
  <p:sldIdLst>
    <p:sldId id="2007577124" r:id="rId5"/>
    <p:sldId id="2007577235" r:id="rId6"/>
    <p:sldId id="2007577239" r:id="rId7"/>
    <p:sldId id="2007577225" r:id="rId8"/>
    <p:sldId id="2007577236" r:id="rId9"/>
    <p:sldId id="2007577227" r:id="rId10"/>
    <p:sldId id="2007577228" r:id="rId11"/>
    <p:sldId id="2007577238" r:id="rId12"/>
    <p:sldId id="2007577237" r:id="rId13"/>
    <p:sldId id="28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xmlns="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xmlns="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xmlns="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t7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+ 8)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892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-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cam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lạc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127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48534" y="364400"/>
            <a:ext cx="10040885" cy="73306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9. </a:t>
            </a:r>
            <a:r>
              <a:rPr lang="en-US" sz="2900" b="1" dirty="0" err="1">
                <a:latin typeface="UTM Avo" panose="02040603050506020204" pitchFamily="18" charset="0"/>
              </a:rPr>
              <a:t>Nghe</a:t>
            </a:r>
            <a:r>
              <a:rPr lang="en-US" sz="2900" b="1" dirty="0">
                <a:latin typeface="UTM Avo" panose="02040603050506020204" pitchFamily="18" charset="0"/>
              </a:rPr>
              <a:t> – </a:t>
            </a:r>
            <a:r>
              <a:rPr lang="en-US" sz="2900" b="1" dirty="0" err="1">
                <a:latin typeface="UTM Avo" panose="02040603050506020204" pitchFamily="18" charset="0"/>
              </a:rPr>
              <a:t>viết</a:t>
            </a:r>
            <a:r>
              <a:rPr lang="en-US" sz="2900" b="1" dirty="0">
                <a:latin typeface="UTM Avo" panose="02040603050506020204" pitchFamily="18" charset="0"/>
              </a:rPr>
              <a:t>: </a:t>
            </a:r>
            <a:r>
              <a:rPr lang="en-US" sz="2900" b="1" dirty="0" err="1">
                <a:latin typeface="UTM Avo" panose="02040603050506020204" pitchFamily="18" charset="0"/>
              </a:rPr>
              <a:t>Cánh</a:t>
            </a:r>
            <a:r>
              <a:rPr lang="en-US" sz="2900" b="1" dirty="0">
                <a:latin typeface="UTM Avo" panose="02040603050506020204" pitchFamily="18" charset="0"/>
              </a:rPr>
              <a:t> cam </a:t>
            </a:r>
            <a:r>
              <a:rPr lang="en-US" sz="2900" b="1" dirty="0" err="1">
                <a:latin typeface="UTM Avo" panose="02040603050506020204" pitchFamily="18" charset="0"/>
              </a:rPr>
              <a:t>lạc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mẹ</a:t>
            </a:r>
            <a:endParaRPr lang="vi-VN" sz="2900" b="1" dirty="0"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929115" y="1057279"/>
            <a:ext cx="5978524" cy="282421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Bọ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dừa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dừng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nấu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cơm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Cào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ngưng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giã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gạo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Xén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tóc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thôi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cắt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áo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Đều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bảo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nhau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tìm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929115" y="3949894"/>
            <a:ext cx="6180085" cy="282421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Khu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vườn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hoang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lặng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im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Bỗng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râm</a:t>
            </a:r>
            <a:r>
              <a:rPr lang="en-US" sz="2900" dirty="0">
                <a:latin typeface="UTM Avo" panose="02040603050506020204" pitchFamily="18" charset="0"/>
              </a:rPr>
              <a:t> ran </a:t>
            </a:r>
            <a:r>
              <a:rPr lang="en-US" sz="2900" dirty="0" err="1">
                <a:latin typeface="UTM Avo" panose="02040603050506020204" pitchFamily="18" charset="0"/>
              </a:rPr>
              <a:t>khắp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lối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Có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điều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ai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cũng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Cánh</a:t>
            </a:r>
            <a:r>
              <a:rPr lang="en-US" sz="2900" dirty="0">
                <a:latin typeface="UTM Avo" panose="02040603050506020204" pitchFamily="18" charset="0"/>
              </a:rPr>
              <a:t> cam </a:t>
            </a:r>
            <a:r>
              <a:rPr lang="en-US" sz="2900" dirty="0" err="1">
                <a:latin typeface="UTM Avo" panose="02040603050506020204" pitchFamily="18" charset="0"/>
              </a:rPr>
              <a:t>về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tôi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123471" y="2366150"/>
            <a:ext cx="13273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71117" y="3015083"/>
            <a:ext cx="13273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897027" y="4578412"/>
            <a:ext cx="20213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126036" y="5214521"/>
            <a:ext cx="13273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91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093519" y="1699858"/>
            <a:ext cx="4324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cam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lạc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2946539" y="2358345"/>
            <a:ext cx="399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Bọ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dừa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0633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34096" y="397168"/>
            <a:ext cx="10040885" cy="7290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10.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Tìm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từ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ngữ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có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tiếng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bắt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đầu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bằng</a:t>
            </a:r>
            <a:r>
              <a:rPr lang="en-US" sz="2900" b="1" dirty="0"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11098" y="1458554"/>
            <a:ext cx="1345659" cy="349363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c</a:t>
            </a:r>
          </a:p>
          <a:p>
            <a:pPr algn="just">
              <a:lnSpc>
                <a:spcPct val="150000"/>
              </a:lnSpc>
            </a:pPr>
            <a:endParaRPr lang="en-US" sz="2900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- g</a:t>
            </a:r>
          </a:p>
          <a:p>
            <a:pPr algn="just">
              <a:lnSpc>
                <a:spcPct val="150000"/>
              </a:lnSpc>
            </a:pPr>
            <a:endParaRPr lang="en-US" sz="2900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- 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6005029" y="1561790"/>
            <a:ext cx="1345659" cy="349363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- k</a:t>
            </a:r>
          </a:p>
          <a:p>
            <a:pPr algn="just">
              <a:lnSpc>
                <a:spcPct val="150000"/>
              </a:lnSpc>
            </a:pPr>
            <a:endParaRPr lang="en-US" sz="2900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900" dirty="0" err="1">
                <a:solidFill>
                  <a:srgbClr val="FF0000"/>
                </a:solidFill>
                <a:latin typeface="UTM Avo" panose="02040603050506020204" pitchFamily="18" charset="0"/>
              </a:rPr>
              <a:t>gh</a:t>
            </a:r>
            <a:endParaRPr lang="en-US" sz="2900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900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900" dirty="0" err="1">
                <a:solidFill>
                  <a:srgbClr val="FF0000"/>
                </a:solidFill>
                <a:latin typeface="UTM Avo" panose="02040603050506020204" pitchFamily="18" charset="0"/>
              </a:rPr>
              <a:t>ngh</a:t>
            </a:r>
            <a:endParaRPr lang="en-US" sz="29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806952" y="1473301"/>
            <a:ext cx="5129258" cy="13906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C00000"/>
                </a:solidFill>
                <a:latin typeface="UTM Avo" panose="02040603050506020204" pitchFamily="18" charset="0"/>
              </a:rPr>
              <a:t>: </a:t>
            </a:r>
            <a:r>
              <a:rPr lang="en-US" sz="2900" dirty="0" err="1">
                <a:latin typeface="UTM Avo" panose="02040603050506020204" pitchFamily="18" charset="0"/>
              </a:rPr>
              <a:t>cá</a:t>
            </a:r>
            <a:r>
              <a:rPr lang="en-US" sz="2900" dirty="0">
                <a:latin typeface="UTM Avo" panose="02040603050506020204" pitchFamily="18" charset="0"/>
              </a:rPr>
              <a:t>, cam, </a:t>
            </a:r>
            <a:r>
              <a:rPr lang="en-US" sz="2900" dirty="0" err="1">
                <a:latin typeface="UTM Avo" panose="02040603050506020204" pitchFamily="18" charset="0"/>
              </a:rPr>
              <a:t>cò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cỗ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cờ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cưa</a:t>
            </a:r>
            <a:r>
              <a:rPr lang="en-US" sz="2900" dirty="0">
                <a:latin typeface="UTM Avo" panose="02040603050506020204" pitchFamily="18" charset="0"/>
              </a:rPr>
              <a:t>, cong..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083684" y="1777147"/>
            <a:ext cx="0" cy="3368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6642222" y="1561789"/>
            <a:ext cx="5549778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: </a:t>
            </a:r>
            <a:r>
              <a:rPr lang="en-US" sz="2900" dirty="0" err="1">
                <a:latin typeface="UTM Avo" panose="02040603050506020204" pitchFamily="18" charset="0"/>
              </a:rPr>
              <a:t>kẻ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kể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kem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kênh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kim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kí</a:t>
            </a:r>
            <a:r>
              <a:rPr lang="en-US" sz="2900" dirty="0">
                <a:latin typeface="UTM Avo" panose="02040603050506020204" pitchFamily="18" charset="0"/>
              </a:rPr>
              <a:t>,….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821013" y="2821831"/>
            <a:ext cx="5771515" cy="13906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: </a:t>
            </a:r>
            <a:r>
              <a:rPr lang="en-US" sz="2900" dirty="0" err="1">
                <a:latin typeface="UTM Avo" panose="02040603050506020204" pitchFamily="18" charset="0"/>
              </a:rPr>
              <a:t>gà</a:t>
            </a:r>
            <a:r>
              <a:rPr lang="en-US" sz="2900" dirty="0">
                <a:latin typeface="UTM Avo" panose="02040603050506020204" pitchFamily="18" charset="0"/>
              </a:rPr>
              <a:t>, gang, </a:t>
            </a:r>
            <a:r>
              <a:rPr lang="en-US" sz="2900" dirty="0" err="1">
                <a:latin typeface="UTM Avo" panose="02040603050506020204" pitchFamily="18" charset="0"/>
              </a:rPr>
              <a:t>gáy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gom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gốm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gỡ</a:t>
            </a:r>
            <a:r>
              <a:rPr lang="en-US" sz="2900" dirty="0">
                <a:latin typeface="UTM Avo" panose="02040603050506020204" pitchFamily="18" charset="0"/>
              </a:rPr>
              <a:t>,…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6716239" y="2899667"/>
            <a:ext cx="5750082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: </a:t>
            </a:r>
            <a:r>
              <a:rPr lang="en-US" sz="2900" dirty="0" err="1">
                <a:latin typeface="UTM Avo" panose="02040603050506020204" pitchFamily="18" charset="0"/>
              </a:rPr>
              <a:t>ghẹ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ghế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ghềnh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ghi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ghim</a:t>
            </a:r>
            <a:r>
              <a:rPr lang="en-US" sz="2900" dirty="0" smtClean="0">
                <a:latin typeface="UTM Avo" panose="02040603050506020204" pitchFamily="18" charset="0"/>
              </a:rPr>
              <a:t>,..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009631" y="4139080"/>
            <a:ext cx="4852839" cy="13906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: </a:t>
            </a:r>
            <a:r>
              <a:rPr lang="en-US" sz="2900" dirty="0" err="1">
                <a:latin typeface="UTM Avo" panose="02040603050506020204" pitchFamily="18" charset="0"/>
              </a:rPr>
              <a:t>ngã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ngang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ngõ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ngô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ngỡ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ngọc</a:t>
            </a:r>
            <a:r>
              <a:rPr lang="en-US" sz="2900" dirty="0"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6984599" y="4229616"/>
            <a:ext cx="5055001" cy="13906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: </a:t>
            </a:r>
            <a:r>
              <a:rPr lang="en-US" sz="2900" dirty="0" err="1">
                <a:latin typeface="UTM Avo" panose="02040603050506020204" pitchFamily="18" charset="0"/>
              </a:rPr>
              <a:t>nghỉ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nghiêm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nghe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nghé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nghề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nghĩ</a:t>
            </a:r>
            <a:r>
              <a:rPr lang="en-US" sz="2900" dirty="0">
                <a:latin typeface="UTM Avo" panose="02040603050506020204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239401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06680" y="-23176"/>
            <a:ext cx="12085320" cy="1485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11. </a:t>
            </a:r>
            <a:r>
              <a:rPr lang="en-US" sz="2900" b="1" dirty="0" err="1">
                <a:latin typeface="UTM Avo" panose="02040603050506020204" pitchFamily="18" charset="0"/>
              </a:rPr>
              <a:t>Viết</a:t>
            </a:r>
            <a:r>
              <a:rPr lang="en-US" sz="2900" b="1" dirty="0">
                <a:latin typeface="UTM Avo" panose="02040603050506020204" pitchFamily="18" charset="0"/>
              </a:rPr>
              <a:t> 4 - 5 </a:t>
            </a:r>
            <a:r>
              <a:rPr lang="en-US" sz="2900" b="1" dirty="0" err="1">
                <a:latin typeface="UTM Avo" panose="02040603050506020204" pitchFamily="18" charset="0"/>
              </a:rPr>
              <a:t>câu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kể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về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việc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em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đã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giúp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đỡ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người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khác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hoặc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em</a:t>
            </a:r>
            <a:r>
              <a:rPr lang="en-US" sz="2900" b="1" dirty="0" smtClean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được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người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khác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giúp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đỡ</a:t>
            </a:r>
            <a:r>
              <a:rPr lang="en-US" sz="2900" b="1" dirty="0" smtClean="0">
                <a:latin typeface="UTM Avo" panose="02040603050506020204" pitchFamily="18" charset="0"/>
              </a:rPr>
              <a:t>.</a:t>
            </a:r>
            <a:endParaRPr lang="en-US" sz="2900" b="1" dirty="0"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62283" y="1283877"/>
            <a:ext cx="11351177" cy="282421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Gợi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ý:</a:t>
            </a:r>
          </a:p>
          <a:p>
            <a:pPr marL="453571" indent="-453571">
              <a:lnSpc>
                <a:spcPct val="150000"/>
              </a:lnSpc>
              <a:buFontTx/>
              <a:buChar char="-"/>
            </a:pP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đã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giúp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đỡ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ai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việc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gì</a:t>
            </a:r>
            <a:r>
              <a:rPr lang="en-US" sz="2900" dirty="0">
                <a:latin typeface="UTM Avo" panose="02040603050506020204" pitchFamily="18" charset="0"/>
              </a:rPr>
              <a:t> (</a:t>
            </a:r>
            <a:r>
              <a:rPr lang="en-US" sz="2900" dirty="0" err="1">
                <a:latin typeface="UTM Avo" panose="02040603050506020204" pitchFamily="18" charset="0"/>
              </a:rPr>
              <a:t>hoặc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ai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đã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giúp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đỡ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việc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gì</a:t>
            </a:r>
            <a:r>
              <a:rPr lang="en-US" sz="2900" dirty="0">
                <a:latin typeface="UTM Avo" panose="02040603050506020204" pitchFamily="18" charset="0"/>
              </a:rPr>
              <a:t>)?</a:t>
            </a:r>
          </a:p>
          <a:p>
            <a:pPr marL="453571" indent="-453571">
              <a:lnSpc>
                <a:spcPct val="150000"/>
              </a:lnSpc>
              <a:buFontTx/>
              <a:buChar char="-"/>
            </a:pP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(</a:t>
            </a:r>
            <a:r>
              <a:rPr lang="en-US" sz="2900" dirty="0" err="1" smtClean="0">
                <a:latin typeface="UTM Avo" panose="02040603050506020204" pitchFamily="18" charset="0"/>
              </a:rPr>
              <a:t>hoặc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người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đó</a:t>
            </a:r>
            <a:r>
              <a:rPr lang="en-US" sz="2900" dirty="0">
                <a:latin typeface="UTM Avo" panose="02040603050506020204" pitchFamily="18" charset="0"/>
              </a:rPr>
              <a:t>) </a:t>
            </a:r>
            <a:r>
              <a:rPr lang="en-US" sz="2900" dirty="0" err="1">
                <a:latin typeface="UTM Avo" panose="02040603050506020204" pitchFamily="18" charset="0"/>
              </a:rPr>
              <a:t>đã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như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thế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nào</a:t>
            </a:r>
            <a:r>
              <a:rPr lang="en-US" sz="2900" dirty="0">
                <a:latin typeface="UTM Avo" panose="02040603050506020204" pitchFamily="18" charset="0"/>
              </a:rPr>
              <a:t>?</a:t>
            </a:r>
          </a:p>
          <a:p>
            <a:pPr marL="453571" indent="-453571">
              <a:lnSpc>
                <a:spcPct val="150000"/>
              </a:lnSpc>
              <a:buFontTx/>
              <a:buChar char="-"/>
            </a:pP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suy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nghĩ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gì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sau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khi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giúp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đỡ</a:t>
            </a:r>
            <a:r>
              <a:rPr lang="en-US" sz="2900" dirty="0">
                <a:latin typeface="UTM Avo" panose="02040603050506020204" pitchFamily="18" charset="0"/>
              </a:rPr>
              <a:t> (</a:t>
            </a:r>
            <a:r>
              <a:rPr lang="en-US" sz="2900" dirty="0" err="1">
                <a:latin typeface="UTM Avo" panose="02040603050506020204" pitchFamily="18" charset="0"/>
              </a:rPr>
              <a:t>hoặc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được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giúp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đỡ</a:t>
            </a:r>
            <a:r>
              <a:rPr lang="en-US" sz="2900" dirty="0">
                <a:latin typeface="UTM Avo" panose="02040603050506020204" pitchFamily="18" charset="0"/>
              </a:rPr>
              <a:t>)?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762" y="4473676"/>
            <a:ext cx="233362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918" y="4108092"/>
            <a:ext cx="43053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27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06680" y="979688"/>
            <a:ext cx="12085320" cy="41630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	</a:t>
            </a:r>
            <a:r>
              <a:rPr lang="en-US" sz="2900" dirty="0" err="1" smtClean="0">
                <a:latin typeface="UTM Avo" panose="02040603050506020204" pitchFamily="18" charset="0"/>
              </a:rPr>
              <a:t>Buổi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chiều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hôm</a:t>
            </a:r>
            <a:r>
              <a:rPr lang="en-US" sz="2900" dirty="0" smtClean="0">
                <a:latin typeface="UTM Avo" panose="02040603050506020204" pitchFamily="18" charset="0"/>
              </a:rPr>
              <a:t> qua, </a:t>
            </a:r>
            <a:r>
              <a:rPr lang="en-US" sz="2900" dirty="0" err="1" smtClean="0">
                <a:latin typeface="UTM Avo" panose="02040603050506020204" pitchFamily="18" charset="0"/>
              </a:rPr>
              <a:t>trên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đường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học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về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đã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nhìn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thấy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một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cụ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Bà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đang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cầm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rất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nhiều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túi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đồ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trông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có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vẻ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khá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nặng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liền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chạy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đến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nói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với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rằng</a:t>
            </a:r>
            <a:r>
              <a:rPr lang="en-US" sz="2900" dirty="0" smtClean="0">
                <a:latin typeface="UTM Avo" panose="02040603050506020204" pitchFamily="18" charset="0"/>
              </a:rPr>
              <a:t>: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900" dirty="0" err="1" smtClean="0">
                <a:latin typeface="UTM Avo" panose="02040603050506020204" pitchFamily="18" charset="0"/>
              </a:rPr>
              <a:t>Bà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để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cháu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cầm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giúp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cho</a:t>
            </a:r>
            <a:r>
              <a:rPr lang="en-US" sz="2900" dirty="0" smtClean="0">
                <a:latin typeface="UTM Avo" panose="02040603050506020204" pitchFamily="18" charset="0"/>
              </a:rPr>
              <a:t> ạ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900" dirty="0" err="1" smtClean="0">
                <a:latin typeface="UTM Avo" panose="02040603050506020204" pitchFamily="18" charset="0"/>
              </a:rPr>
              <a:t>Bà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cụ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mỉm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cười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rồi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nói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lời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cảm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ơn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Trên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đường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hỏi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han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về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gia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đình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tình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hình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học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tập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của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Bà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khen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đứa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trẻ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ngoan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rất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vui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sẽ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tiếp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tục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làm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nhiều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việc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tốt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hơn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nữa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78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t7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+ 8)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678211" y="2358345"/>
            <a:ext cx="399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11 (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72)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329878" y="2966059"/>
            <a:ext cx="399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8598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1809</TotalTime>
  <Words>338</Words>
  <Application>Microsoft Office PowerPoint</Application>
  <PresentationFormat>Custom</PresentationFormat>
  <Paragraphs>55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163</cp:revision>
  <dcterms:created xsi:type="dcterms:W3CDTF">2021-08-01T04:01:45Z</dcterms:created>
  <dcterms:modified xsi:type="dcterms:W3CDTF">2022-03-16T03:13:09Z</dcterms:modified>
</cp:coreProperties>
</file>