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9" r:id="rId1"/>
  </p:sldMasterIdLst>
  <p:notesMasterIdLst>
    <p:notesMasterId r:id="rId31"/>
  </p:notes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79" r:id="rId9"/>
    <p:sldId id="280" r:id="rId10"/>
    <p:sldId id="263" r:id="rId11"/>
    <p:sldId id="264" r:id="rId12"/>
    <p:sldId id="281" r:id="rId13"/>
    <p:sldId id="282" r:id="rId14"/>
    <p:sldId id="278" r:id="rId15"/>
    <p:sldId id="283" r:id="rId16"/>
    <p:sldId id="265" r:id="rId17"/>
    <p:sldId id="266" r:id="rId18"/>
    <p:sldId id="269" r:id="rId19"/>
    <p:sldId id="270" r:id="rId20"/>
    <p:sldId id="271" r:id="rId21"/>
    <p:sldId id="272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</p:sldIdLst>
  <p:sldSz cx="9144000" cy="5143500" type="screen16x9"/>
  <p:notesSz cx="6858000" cy="9144000"/>
  <p:embeddedFontLst>
    <p:embeddedFont>
      <p:font typeface="Arial-Rounded" pitchFamily="34" charset="0"/>
      <p:regular r:id="rId32"/>
    </p:embeddedFon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Lato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0000"/>
    <a:srgbClr val="009349"/>
    <a:srgbClr val="C7D42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>
        <p:scale>
          <a:sx n="82" d="100"/>
          <a:sy n="82" d="100"/>
        </p:scale>
        <p:origin x="-1026" y="-2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Relationship Id="rId4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4" Type="http://schemas.openxmlformats.org/officeDocument/2006/relationships/image" Target="../media/image44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/>
          <a:lstStyle>
            <a:lvl1pPr algn="r">
              <a:defRPr sz="1200"/>
            </a:lvl1pPr>
          </a:lstStyle>
          <a:p>
            <a:fld id="{947415D0-E0A0-4545-A922-A313990F89C3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numCol="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numCol="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numCol="1" rtlCol="0" anchor="b"/>
          <a:lstStyle>
            <a:lvl1pPr algn="r">
              <a:defRPr sz="1200"/>
            </a:lvl1pPr>
          </a:lstStyle>
          <a:p>
            <a:fld id="{9DDA4FBD-7542-4AA4-9710-407A1E0968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764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2350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4794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2388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DA4FBD-7542-4AA4-9710-407A1E09681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07543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4794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6044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5001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5001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65001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38842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4794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6655B81B-6D50-413F-AA07-0FCBBCF2319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23884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DA4FBD-7542-4AA4-9710-407A1E09681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0754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numCol="1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5800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92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57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8820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numCol="1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numCol="1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560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 numCol="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2320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numCol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 numCol="1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26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5775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326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18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numCol="1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 numCol="1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 numCol="1"/>
          <a:lstStyle/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numCol="1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192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EA16F-2FB2-439C-92FE-968188109694}" type="datetimeFigureOut">
              <a:rPr lang="en-US" smtClean="0"/>
              <a:pPr/>
              <a:t>8/25/2020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4D488-A34F-4C26-885B-40113315AE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987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iCiel Panton Black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Lato" pitchFamily="34" charset="0"/>
          <a:ea typeface="+mn-ea"/>
          <a:cs typeface="Lato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34.png"/><Relationship Id="rId9" Type="http://schemas.openxmlformats.org/officeDocument/2006/relationships/oleObject" Target="../embeddings/oleObject1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notesSlide" Target="../notesSlides/notesSlide9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5" Type="http://schemas.openxmlformats.org/officeDocument/2006/relationships/oleObject" Target="../embeddings/oleObject14.bin"/><Relationship Id="rId10" Type="http://schemas.openxmlformats.org/officeDocument/2006/relationships/oleObject" Target="../embeddings/oleObject19.bin"/><Relationship Id="rId4" Type="http://schemas.openxmlformats.org/officeDocument/2006/relationships/image" Target="../media/image22.png"/><Relationship Id="rId9" Type="http://schemas.openxmlformats.org/officeDocument/2006/relationships/oleObject" Target="../embeddings/oleObject18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notesSlide" Target="../notesSlides/notesSlide11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12.xml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9.bin"/><Relationship Id="rId4" Type="http://schemas.openxmlformats.org/officeDocument/2006/relationships/image" Target="../media/image22.png"/><Relationship Id="rId9" Type="http://schemas.openxmlformats.org/officeDocument/2006/relationships/oleObject" Target="../embeddings/oleObject28.bin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30.bin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71" b="100000" l="0" r="99471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520" y="2223226"/>
            <a:ext cx="3823945" cy="29202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339502"/>
            <a:ext cx="5616624" cy="2520280"/>
          </a:xfrm>
        </p:spPr>
        <p:txBody>
          <a:bodyPr numCol="1"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5: </a:t>
            </a:r>
            <a:b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SỨC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KHỎE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r>
              <a:rPr lang="en-US" sz="4000" b="1" u="sng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21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cơ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30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5997" y="1875633"/>
            <a:ext cx="5372005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3267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26994" y="606314"/>
            <a:ext cx="6400800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420" y="582893"/>
            <a:ext cx="372363" cy="3853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71600" y="4074634"/>
            <a:ext cx="6781800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18434491"/>
              </p:ext>
            </p:extLst>
          </p:nvPr>
        </p:nvGraphicFramePr>
        <p:xfrm>
          <a:off x="2343218" y="968288"/>
          <a:ext cx="3236894" cy="3107418"/>
        </p:xfrm>
        <a:graphic>
          <a:graphicData uri="http://schemas.openxmlformats.org/presentationml/2006/ole">
            <p:oleObj spid="_x0000_s6165" r:id="rId5" imgW="1767240" imgH="169344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48723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7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300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811" y="582893"/>
            <a:ext cx="363580" cy="3853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6994" y="606314"/>
            <a:ext cx="6941350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41679917"/>
              </p:ext>
            </p:extLst>
          </p:nvPr>
        </p:nvGraphicFramePr>
        <p:xfrm>
          <a:off x="1619672" y="915566"/>
          <a:ext cx="5019675" cy="4067175"/>
        </p:xfrm>
        <a:graphic>
          <a:graphicData uri="http://schemas.openxmlformats.org/presentationml/2006/ole">
            <p:oleObj spid="_x0000_s7207" r:id="rId5" imgW="5346000" imgH="4328280" progId="">
              <p:embed/>
            </p:oleObj>
          </a:graphicData>
        </a:graphic>
      </p:graphicFrame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43486106"/>
              </p:ext>
            </p:extLst>
          </p:nvPr>
        </p:nvGraphicFramePr>
        <p:xfrm>
          <a:off x="1408834" y="1635646"/>
          <a:ext cx="5577669" cy="1800200"/>
        </p:xfrm>
        <a:graphic>
          <a:graphicData uri="http://schemas.openxmlformats.org/presentationml/2006/ole">
            <p:oleObj spid="_x0000_s7208" r:id="rId6" imgW="3835800" imgH="1242000" progId="">
              <p:embed/>
            </p:oleObj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CA6EC1C-3134-4AF9-91B5-5B48EFAEC5F9}"/>
              </a:ext>
            </a:extLst>
          </p:cNvPr>
          <p:cNvSpPr txBox="1"/>
          <p:nvPr/>
        </p:nvSpPr>
        <p:spPr>
          <a:xfrm>
            <a:off x="1213150" y="422793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3B40D32-B177-4496-877C-C5496C35F7C7}"/>
              </a:ext>
            </a:extLst>
          </p:cNvPr>
          <p:cNvSpPr txBox="1"/>
          <p:nvPr/>
        </p:nvSpPr>
        <p:spPr>
          <a:xfrm>
            <a:off x="1183014" y="1798967"/>
            <a:ext cx="49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023A82-FA0A-46B8-9379-24AE09398C86}"/>
              </a:ext>
            </a:extLst>
          </p:cNvPr>
          <p:cNvSpPr txBox="1"/>
          <p:nvPr/>
        </p:nvSpPr>
        <p:spPr>
          <a:xfrm>
            <a:off x="2915816" y="1072147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D54E58B-7533-456E-A548-36F55EE8F791}"/>
              </a:ext>
            </a:extLst>
          </p:cNvPr>
          <p:cNvSpPr txBox="1"/>
          <p:nvPr/>
        </p:nvSpPr>
        <p:spPr>
          <a:xfrm>
            <a:off x="6222062" y="146260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0F3D6A6-E499-4E0A-859A-72BA15330348}"/>
              </a:ext>
            </a:extLst>
          </p:cNvPr>
          <p:cNvSpPr txBox="1"/>
          <p:nvPr/>
        </p:nvSpPr>
        <p:spPr>
          <a:xfrm>
            <a:off x="6214706" y="413539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Lưỡi</a:t>
            </a:r>
          </a:p>
        </p:txBody>
      </p:sp>
      <p:sp>
        <p:nvSpPr>
          <p:cNvPr id="7" name="Oval 6">
            <a:extLst>
              <a:ext uri="{FF2B5EF4-FFF2-40B4-BE49-F238E27FC236}">
                <a16:creationId xmlns="" xmlns:a16="http://schemas.microsoft.com/office/drawing/2014/main" id="{A0E3E073-E41D-42C7-B929-30038279CCEB}"/>
              </a:ext>
            </a:extLst>
          </p:cNvPr>
          <p:cNvSpPr/>
          <p:nvPr/>
        </p:nvSpPr>
        <p:spPr>
          <a:xfrm>
            <a:off x="1907704" y="3260662"/>
            <a:ext cx="1621381" cy="1621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645D5875-45A9-428B-892F-A0FCAAFDFDB9}"/>
              </a:ext>
            </a:extLst>
          </p:cNvPr>
          <p:cNvSpPr/>
          <p:nvPr/>
        </p:nvSpPr>
        <p:spPr>
          <a:xfrm>
            <a:off x="1679944" y="1484655"/>
            <a:ext cx="1621381" cy="1621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CFBF91A2-0402-44B6-AED7-8082AC5882F1}"/>
              </a:ext>
            </a:extLst>
          </p:cNvPr>
          <p:cNvSpPr/>
          <p:nvPr/>
        </p:nvSpPr>
        <p:spPr>
          <a:xfrm>
            <a:off x="3272351" y="1046602"/>
            <a:ext cx="1621381" cy="1621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3814CA15-9246-46BF-91F9-866B36F6F13D}"/>
              </a:ext>
            </a:extLst>
          </p:cNvPr>
          <p:cNvSpPr/>
          <p:nvPr/>
        </p:nvSpPr>
        <p:spPr>
          <a:xfrm>
            <a:off x="4844534" y="1479450"/>
            <a:ext cx="1621381" cy="1621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AA0DC6F3-D4F8-4A32-A76B-3B4E6FE0D4FF}"/>
              </a:ext>
            </a:extLst>
          </p:cNvPr>
          <p:cNvSpPr/>
          <p:nvPr/>
        </p:nvSpPr>
        <p:spPr>
          <a:xfrm>
            <a:off x="4600681" y="3260662"/>
            <a:ext cx="1621381" cy="162138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8444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8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7" grpId="0" animBg="1"/>
      <p:bldP spid="7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98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707654"/>
            <a:ext cx="7992888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vi-VN" sz="3600" dirty="0">
                <a:solidFill>
                  <a:srgbClr val="009349"/>
                </a:solidFill>
                <a:ea typeface="+mj-ea"/>
                <a:cs typeface="+mj-cs"/>
              </a:rPr>
              <a:t>Trò chơi </a:t>
            </a:r>
            <a:r>
              <a:rPr lang="en-US" sz="3600" dirty="0">
                <a:solidFill>
                  <a:srgbClr val="009349"/>
                </a:solidFill>
                <a:ea typeface="+mj-ea"/>
                <a:cs typeface="+mj-cs"/>
              </a:rPr>
              <a:t>“</a:t>
            </a:r>
            <a:r>
              <a:rPr lang="vi-VN" sz="3600" dirty="0">
                <a:solidFill>
                  <a:srgbClr val="009349"/>
                </a:solidFill>
                <a:ea typeface="+mj-ea"/>
                <a:cs typeface="+mj-cs"/>
              </a:rPr>
              <a:t>Bịt mắt</a:t>
            </a:r>
            <a:r>
              <a:rPr lang="en-US" sz="3600" dirty="0">
                <a:solidFill>
                  <a:srgbClr val="009349"/>
                </a:solidFill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96773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3864" y="1875633"/>
            <a:ext cx="4416271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321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1601" y="389196"/>
            <a:ext cx="5472608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Khi bịt tai, bịt mắt em có nghe, nhìn thấy gì không?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838" y="339502"/>
            <a:ext cx="451746" cy="6487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600" y="703606"/>
            <a:ext cx="7488832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Kể một số việc làm để bảo vệ mắt và tai. Việc làm nào dưới đây giúp em phòng tránh cận thị?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0714985"/>
              </p:ext>
            </p:extLst>
          </p:nvPr>
        </p:nvGraphicFramePr>
        <p:xfrm>
          <a:off x="834600" y="1364234"/>
          <a:ext cx="1721176" cy="1808991"/>
        </p:xfrm>
        <a:graphic>
          <a:graphicData uri="http://schemas.openxmlformats.org/presentationml/2006/ole">
            <p:oleObj spid="_x0000_s8301" r:id="rId5" imgW="1985040" imgH="2091600" progId="">
              <p:embed/>
            </p:oleObj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76932664"/>
              </p:ext>
            </p:extLst>
          </p:nvPr>
        </p:nvGraphicFramePr>
        <p:xfrm>
          <a:off x="2987824" y="1301105"/>
          <a:ext cx="1857375" cy="1990725"/>
        </p:xfrm>
        <a:graphic>
          <a:graphicData uri="http://schemas.openxmlformats.org/presentationml/2006/ole">
            <p:oleObj spid="_x0000_s8302" r:id="rId6" imgW="1980720" imgH="2116080" progId="">
              <p:embed/>
            </p:oleObj>
          </a:graphicData>
        </a:graphic>
      </p:graphicFrame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07199646"/>
              </p:ext>
            </p:extLst>
          </p:nvPr>
        </p:nvGraphicFramePr>
        <p:xfrm>
          <a:off x="5304192" y="1143038"/>
          <a:ext cx="1819275" cy="1981200"/>
        </p:xfrm>
        <a:graphic>
          <a:graphicData uri="http://schemas.openxmlformats.org/presentationml/2006/ole">
            <p:oleObj spid="_x0000_s8303" r:id="rId7" imgW="1931400" imgH="2103840" progId="">
              <p:embed/>
            </p:oleObj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09687169"/>
              </p:ext>
            </p:extLst>
          </p:nvPr>
        </p:nvGraphicFramePr>
        <p:xfrm>
          <a:off x="899592" y="3179654"/>
          <a:ext cx="1762125" cy="1981200"/>
        </p:xfrm>
        <a:graphic>
          <a:graphicData uri="http://schemas.openxmlformats.org/presentationml/2006/ole">
            <p:oleObj spid="_x0000_s8304" r:id="rId8" imgW="1865880" imgH="2108160" progId="">
              <p:embed/>
            </p:oleObj>
          </a:graphicData>
        </a:graphic>
      </p:graphicFrame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56167558"/>
              </p:ext>
            </p:extLst>
          </p:nvPr>
        </p:nvGraphicFramePr>
        <p:xfrm>
          <a:off x="3131840" y="3219822"/>
          <a:ext cx="1745544" cy="1860150"/>
        </p:xfrm>
        <a:graphic>
          <a:graphicData uri="http://schemas.openxmlformats.org/presentationml/2006/ole">
            <p:oleObj spid="_x0000_s8305" r:id="rId9" imgW="1997280" imgH="2136600" progId="">
              <p:embed/>
            </p:oleObj>
          </a:graphicData>
        </a:graphic>
      </p:graphicFrame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39201085"/>
              </p:ext>
            </p:extLst>
          </p:nvPr>
        </p:nvGraphicFramePr>
        <p:xfrm>
          <a:off x="5194872" y="3053492"/>
          <a:ext cx="1969416" cy="2086322"/>
        </p:xfrm>
        <a:graphic>
          <a:graphicData uri="http://schemas.openxmlformats.org/presentationml/2006/ole">
            <p:oleObj spid="_x0000_s8306" r:id="rId10" imgW="2226960" imgH="2350080" progId="">
              <p:embed/>
            </p:oleObj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959488" y="1306963"/>
            <a:ext cx="6480720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Theo em, vì sao phải bảo vệ các giác quan?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292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3864" y="1999479"/>
            <a:ext cx="4416271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6493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6994" y="406466"/>
            <a:ext cx="7013358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vi-VN" sz="1600" b="1" dirty="0">
                <a:latin typeface="Lato" pitchFamily="34" charset="0"/>
                <a:cs typeface="Lato" pitchFamily="34" charset="0"/>
              </a:rPr>
              <a:t>Nêu những việc nên, không nên làm để bảo vệ mắt và tai trong các hình sau</a:t>
            </a:r>
            <a:r>
              <a:rPr lang="en-US" sz="1600" b="1" dirty="0">
                <a:latin typeface="Lato" pitchFamily="34" charset="0"/>
                <a:cs typeface="Lato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420" y="383045"/>
            <a:ext cx="372363" cy="38539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54712799"/>
              </p:ext>
            </p:extLst>
          </p:nvPr>
        </p:nvGraphicFramePr>
        <p:xfrm>
          <a:off x="755576" y="745020"/>
          <a:ext cx="1981200" cy="2057400"/>
        </p:xfrm>
        <a:graphic>
          <a:graphicData uri="http://schemas.openxmlformats.org/presentationml/2006/ole">
            <p:oleObj spid="_x0000_s9325" r:id="rId5" imgW="2103840" imgH="2194200" progId="">
              <p:embed/>
            </p:oleObj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391217571"/>
              </p:ext>
            </p:extLst>
          </p:nvPr>
        </p:nvGraphicFramePr>
        <p:xfrm>
          <a:off x="2987824" y="738009"/>
          <a:ext cx="1924050" cy="2009775"/>
        </p:xfrm>
        <a:graphic>
          <a:graphicData uri="http://schemas.openxmlformats.org/presentationml/2006/ole">
            <p:oleObj spid="_x0000_s9326" r:id="rId6" imgW="2046600" imgH="2136600" progId="">
              <p:embed/>
            </p:oleObj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896293639"/>
              </p:ext>
            </p:extLst>
          </p:nvPr>
        </p:nvGraphicFramePr>
        <p:xfrm>
          <a:off x="5364088" y="745020"/>
          <a:ext cx="1952625" cy="2028825"/>
        </p:xfrm>
        <a:graphic>
          <a:graphicData uri="http://schemas.openxmlformats.org/presentationml/2006/ole">
            <p:oleObj spid="_x0000_s9327" r:id="rId7" imgW="2071080" imgH="2161440" progId="">
              <p:embed/>
            </p:oleObj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46480891"/>
              </p:ext>
            </p:extLst>
          </p:nvPr>
        </p:nvGraphicFramePr>
        <p:xfrm>
          <a:off x="683568" y="2859782"/>
          <a:ext cx="1924050" cy="2028825"/>
        </p:xfrm>
        <a:graphic>
          <a:graphicData uri="http://schemas.openxmlformats.org/presentationml/2006/ole">
            <p:oleObj spid="_x0000_s9328" r:id="rId8" imgW="2046600" imgH="2161440" progId="">
              <p:embed/>
            </p:oleObj>
          </a:graphicData>
        </a:graphic>
      </p:graphicFrame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867155368"/>
              </p:ext>
            </p:extLst>
          </p:nvPr>
        </p:nvGraphicFramePr>
        <p:xfrm>
          <a:off x="3048384" y="2770270"/>
          <a:ext cx="1914525" cy="2076450"/>
        </p:xfrm>
        <a:graphic>
          <a:graphicData uri="http://schemas.openxmlformats.org/presentationml/2006/ole">
            <p:oleObj spid="_x0000_s9329" r:id="rId9" imgW="2038320" imgH="2210760" progId="">
              <p:embed/>
            </p:oleObj>
          </a:graphicData>
        </a:graphic>
      </p:graphicFrame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49407908"/>
              </p:ext>
            </p:extLst>
          </p:nvPr>
        </p:nvGraphicFramePr>
        <p:xfrm>
          <a:off x="5364088" y="2859782"/>
          <a:ext cx="1990725" cy="2019300"/>
        </p:xfrm>
        <a:graphic>
          <a:graphicData uri="http://schemas.openxmlformats.org/presentationml/2006/ole">
            <p:oleObj spid="_x0000_s9330" r:id="rId10" imgW="2120400" imgH="215316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6779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xmlns="" val="49622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6544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810" y="411510"/>
            <a:ext cx="520335" cy="5515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3018" y="339502"/>
            <a:ext cx="6869342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Nói với bạn về những việc em và người thân đã làm được để bảo vệ mắt và tai.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320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7238" y="666988"/>
            <a:ext cx="3809524" cy="38095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7944" y="2067694"/>
            <a:ext cx="2160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761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06149"/>
            <a:ext cx="6084676" cy="64633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vi-VN" sz="3600" dirty="0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 hát </a:t>
            </a:r>
            <a:r>
              <a:rPr lang="en-US" sz="3600" dirty="0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“</a:t>
            </a:r>
            <a:r>
              <a:rPr lang="vi-VN" sz="3600" dirty="0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 mũi</a:t>
            </a:r>
            <a:r>
              <a:rPr lang="en-US" sz="3600" dirty="0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”</a:t>
            </a:r>
          </a:p>
        </p:txBody>
      </p:sp>
      <p:pic>
        <p:nvPicPr>
          <p:cNvPr id="3" name="Cai Mui - Thieu Nhi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448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80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3864" y="1875633"/>
            <a:ext cx="4416271" cy="139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300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838" y="339502"/>
            <a:ext cx="451746" cy="6487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600" y="411510"/>
            <a:ext cx="5400600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Kể một số việc làm để bảo vệ mũi, lưỡi và da.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072923926"/>
              </p:ext>
            </p:extLst>
          </p:nvPr>
        </p:nvGraphicFramePr>
        <p:xfrm>
          <a:off x="1475656" y="843558"/>
          <a:ext cx="1800200" cy="1996462"/>
        </p:xfrm>
        <a:graphic>
          <a:graphicData uri="http://schemas.openxmlformats.org/presentationml/2006/ole">
            <p:oleObj spid="_x0000_s11345" r:id="rId5" imgW="2694960" imgH="2998440" progId="">
              <p:embed/>
            </p:oleObj>
          </a:graphicData>
        </a:graphic>
      </p:graphicFrame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51610156"/>
              </p:ext>
            </p:extLst>
          </p:nvPr>
        </p:nvGraphicFramePr>
        <p:xfrm>
          <a:off x="4139952" y="915566"/>
          <a:ext cx="1620798" cy="1800200"/>
        </p:xfrm>
        <a:graphic>
          <a:graphicData uri="http://schemas.openxmlformats.org/presentationml/2006/ole">
            <p:oleObj spid="_x0000_s11346" r:id="rId6" imgW="2662200" imgH="2957400" progId="">
              <p:embed/>
            </p:oleObj>
          </a:graphicData>
        </a:graphic>
      </p:graphicFrame>
      <p:sp>
        <p:nvSpPr>
          <p:cNvPr id="3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19230294"/>
              </p:ext>
            </p:extLst>
          </p:nvPr>
        </p:nvGraphicFramePr>
        <p:xfrm>
          <a:off x="1403648" y="2859782"/>
          <a:ext cx="2061703" cy="2160240"/>
        </p:xfrm>
        <a:graphic>
          <a:graphicData uri="http://schemas.openxmlformats.org/presentationml/2006/ole">
            <p:oleObj spid="_x0000_s11347" r:id="rId7" imgW="2760480" imgH="2891880" progId="">
              <p:embed/>
            </p:oleObj>
          </a:graphicData>
        </a:graphic>
      </p:graphicFrame>
      <p:sp>
        <p:nvSpPr>
          <p:cNvPr id="3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70112232"/>
              </p:ext>
            </p:extLst>
          </p:nvPr>
        </p:nvGraphicFramePr>
        <p:xfrm>
          <a:off x="3923928" y="2715766"/>
          <a:ext cx="2257025" cy="2376264"/>
        </p:xfrm>
        <a:graphic>
          <a:graphicData uri="http://schemas.openxmlformats.org/presentationml/2006/ole">
            <p:oleObj spid="_x0000_s11348" r:id="rId8" imgW="2686680" imgH="283428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052117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63864" y="1999479"/>
            <a:ext cx="4416271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26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32996"/>
            <a:ext cx="6005246" cy="33855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vi-VN" sz="1600" b="1" dirty="0">
                <a:latin typeface="Lato" pitchFamily="34" charset="0"/>
                <a:cs typeface="Lato" pitchFamily="34" charset="0"/>
              </a:rPr>
              <a:t>Nói những việc nên, không nên làm để bảo vệ mũi, lưỡi và da</a:t>
            </a:r>
            <a:r>
              <a:rPr lang="en-US" sz="1600" b="1" dirty="0">
                <a:latin typeface="Lato" pitchFamily="34" charset="0"/>
                <a:cs typeface="Lato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420" y="383045"/>
            <a:ext cx="372363" cy="385395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72680910"/>
              </p:ext>
            </p:extLst>
          </p:nvPr>
        </p:nvGraphicFramePr>
        <p:xfrm>
          <a:off x="899592" y="771550"/>
          <a:ext cx="1908384" cy="2088232"/>
        </p:xfrm>
        <a:graphic>
          <a:graphicData uri="http://schemas.openxmlformats.org/presentationml/2006/ole">
            <p:oleObj spid="_x0000_s10356" r:id="rId5" imgW="1935720" imgH="2120400" progId="">
              <p:embed/>
            </p:oleObj>
          </a:graphicData>
        </a:graphic>
      </p:graphicFrame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08066426"/>
              </p:ext>
            </p:extLst>
          </p:nvPr>
        </p:nvGraphicFramePr>
        <p:xfrm>
          <a:off x="3059832" y="860397"/>
          <a:ext cx="1872208" cy="1943049"/>
        </p:xfrm>
        <a:graphic>
          <a:graphicData uri="http://schemas.openxmlformats.org/presentationml/2006/ole">
            <p:oleObj spid="_x0000_s10357" r:id="rId6" imgW="1874160" imgH="1944000" progId="">
              <p:embed/>
            </p:oleObj>
          </a:graphicData>
        </a:graphic>
      </p:graphicFrame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19479251"/>
              </p:ext>
            </p:extLst>
          </p:nvPr>
        </p:nvGraphicFramePr>
        <p:xfrm>
          <a:off x="5364088" y="771550"/>
          <a:ext cx="1842425" cy="1944216"/>
        </p:xfrm>
        <a:graphic>
          <a:graphicData uri="http://schemas.openxmlformats.org/presentationml/2006/ole">
            <p:oleObj spid="_x0000_s10358" r:id="rId7" imgW="1824840" imgH="1935720" progId="">
              <p:embed/>
            </p:oleObj>
          </a:graphicData>
        </a:graphic>
      </p:graphicFrame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94317558"/>
              </p:ext>
            </p:extLst>
          </p:nvPr>
        </p:nvGraphicFramePr>
        <p:xfrm>
          <a:off x="741910" y="2931789"/>
          <a:ext cx="1813866" cy="1853731"/>
        </p:xfrm>
        <a:graphic>
          <a:graphicData uri="http://schemas.openxmlformats.org/presentationml/2006/ole">
            <p:oleObj spid="_x0000_s10359" r:id="rId8" imgW="1849320" imgH="1890360" progId="">
              <p:embed/>
            </p:oleObj>
          </a:graphicData>
        </a:graphic>
      </p:graphicFrame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133437360"/>
              </p:ext>
            </p:extLst>
          </p:nvPr>
        </p:nvGraphicFramePr>
        <p:xfrm>
          <a:off x="2958185" y="2787774"/>
          <a:ext cx="1973855" cy="2017236"/>
        </p:xfrm>
        <a:graphic>
          <a:graphicData uri="http://schemas.openxmlformats.org/presentationml/2006/ole">
            <p:oleObj spid="_x0000_s10360" r:id="rId9" imgW="1841400" imgH="1890360" progId="">
              <p:embed/>
            </p:oleObj>
          </a:graphicData>
        </a:graphic>
      </p:graphicFrame>
      <p:sp>
        <p:nvSpPr>
          <p:cNvPr id="26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29464868"/>
              </p:ext>
            </p:extLst>
          </p:nvPr>
        </p:nvGraphicFramePr>
        <p:xfrm>
          <a:off x="5436096" y="2793166"/>
          <a:ext cx="1944216" cy="2041970"/>
        </p:xfrm>
        <a:graphic>
          <a:graphicData uri="http://schemas.openxmlformats.org/presentationml/2006/ole">
            <p:oleObj spid="_x0000_s10361" r:id="rId10" imgW="1816560" imgH="190692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1126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3250" y="1999479"/>
            <a:ext cx="3877499" cy="11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860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810" y="411510"/>
            <a:ext cx="520335" cy="5515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43018" y="483518"/>
            <a:ext cx="6869342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vi-V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Hằng ngày, em và người thân đã làm gì để bảo vệ mũi, lưỡi và da ?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77304409"/>
              </p:ext>
            </p:extLst>
          </p:nvPr>
        </p:nvGraphicFramePr>
        <p:xfrm>
          <a:off x="764288" y="1141710"/>
          <a:ext cx="6701955" cy="3384376"/>
        </p:xfrm>
        <a:graphic>
          <a:graphicData uri="http://schemas.openxmlformats.org/presentationml/2006/ole">
            <p:oleObj spid="_x0000_s12306" r:id="rId5" imgW="6437880" imgH="325296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337280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556" y="464354"/>
            <a:ext cx="7992888" cy="58477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200" dirty="0" err="1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lang="en-US" sz="3200" dirty="0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hát</a:t>
            </a:r>
            <a:r>
              <a:rPr lang="en-US" sz="3200" dirty="0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“</a:t>
            </a:r>
            <a:r>
              <a:rPr lang="en-US" sz="3200" dirty="0" err="1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Năm</a:t>
            </a:r>
            <a:r>
              <a:rPr lang="en-US" sz="3200" dirty="0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giác</a:t>
            </a:r>
            <a:r>
              <a:rPr lang="en-US" sz="3200" dirty="0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</a:t>
            </a:r>
            <a:r>
              <a:rPr lang="en-US" sz="3200" dirty="0">
                <a:solidFill>
                  <a:srgbClr val="009349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”</a:t>
            </a:r>
          </a:p>
        </p:txBody>
      </p:sp>
      <p:pic>
        <p:nvPicPr>
          <p:cNvPr id="3" name="NamGiacQuan-KimHong_4ewke">
            <a:hlinkClick r:id="" action="ppaction://media"/>
            <a:extLst>
              <a:ext uri="{FF2B5EF4-FFF2-40B4-BE49-F238E27FC236}">
                <a16:creationId xmlns="" xmlns:a16="http://schemas.microsoft.com/office/drawing/2014/main" id="{A425688E-F203-4CD0-B29A-2AEFCEB2A65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797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74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5997" y="1724985"/>
            <a:ext cx="5372005" cy="169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837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8609" y="411510"/>
            <a:ext cx="8571903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0276" y="339502"/>
            <a:ext cx="422508" cy="606722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 descr="A picture containing box&#10;&#10;Description automatically generated">
            <a:extLst>
              <a:ext uri="{FF2B5EF4-FFF2-40B4-BE49-F238E27FC236}">
                <a16:creationId xmlns="" xmlns:a16="http://schemas.microsoft.com/office/drawing/2014/main" id="{CDFDA989-D151-4223-87D4-CD2BE19053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5494" y="927528"/>
            <a:ext cx="6093012" cy="4215971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04F88C8-05F5-46D4-8EB0-683EAC35CF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7" t="15000" r="77124" b="51400"/>
          <a:stretch/>
        </p:blipFill>
        <p:spPr>
          <a:xfrm>
            <a:off x="1763688" y="2012008"/>
            <a:ext cx="1157491" cy="12078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5A2BA11-F982-4523-88B5-B972D9016963}"/>
              </a:ext>
            </a:extLst>
          </p:cNvPr>
          <p:cNvSpPr txBox="1"/>
          <p:nvPr/>
        </p:nvSpPr>
        <p:spPr>
          <a:xfrm>
            <a:off x="1835696" y="2140366"/>
            <a:ext cx="731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endParaRPr lang="en-GB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picture containing lamp, light&#10;&#10;Description automatically generated">
            <a:extLst>
              <a:ext uri="{FF2B5EF4-FFF2-40B4-BE49-F238E27FC236}">
                <a16:creationId xmlns="" xmlns:a16="http://schemas.microsoft.com/office/drawing/2014/main" id="{457B737B-FE5A-4343-8422-46C7882BC00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67" t="23800" r="44536" b="43700"/>
          <a:stretch/>
        </p:blipFill>
        <p:spPr>
          <a:xfrm>
            <a:off x="3563888" y="2192443"/>
            <a:ext cx="1219050" cy="12078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4019EEE-ABB0-42D2-B3A0-26E3657925FF}"/>
              </a:ext>
            </a:extLst>
          </p:cNvPr>
          <p:cNvSpPr txBox="1"/>
          <p:nvPr/>
        </p:nvSpPr>
        <p:spPr>
          <a:xfrm>
            <a:off x="3791111" y="2258830"/>
            <a:ext cx="731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endParaRPr lang="en-GB" sz="24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341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83518"/>
            <a:ext cx="8499895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66213"/>
            <a:ext cx="471263" cy="676735"/>
          </a:xfrm>
          <a:prstGeom prst="rect">
            <a:avLst/>
          </a:prstGeom>
        </p:spPr>
      </p:pic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33093AFD-B7A5-4C63-A438-1FDE9AD34D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0080" y="915384"/>
            <a:ext cx="4043840" cy="422811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EB31CE92-64EE-4CA8-8122-FD9199B4B6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99" t="27777" r="45608" b="27600"/>
          <a:stretch/>
        </p:blipFill>
        <p:spPr>
          <a:xfrm>
            <a:off x="3347864" y="2523716"/>
            <a:ext cx="1440160" cy="14769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82BA4E1-4DBE-49C3-85D6-3569FC5FD88F}"/>
              </a:ext>
            </a:extLst>
          </p:cNvPr>
          <p:cNvSpPr txBox="1"/>
          <p:nvPr/>
        </p:nvSpPr>
        <p:spPr>
          <a:xfrm>
            <a:off x="4143678" y="3260886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</a:p>
        </p:txBody>
      </p:sp>
    </p:spTree>
    <p:extLst>
      <p:ext uri="{BB962C8B-B14F-4D97-AF65-F5344CB8AC3E}">
        <p14:creationId xmlns:p14="http://schemas.microsoft.com/office/powerpoint/2010/main" xmlns="" val="386173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507118"/>
            <a:ext cx="8424936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064" y="411510"/>
            <a:ext cx="439719" cy="631438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="" xmlns:a16="http://schemas.microsoft.com/office/drawing/2014/main" id="{36D753CE-0B01-4EB5-B917-4F6E6E84ED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1845" y="1111889"/>
            <a:ext cx="7380311" cy="3836550"/>
          </a:xfrm>
          <a:prstGeom prst="rect">
            <a:avLst/>
          </a:prstGeom>
        </p:spPr>
      </p:pic>
      <p:pic>
        <p:nvPicPr>
          <p:cNvPr id="9" name="Picture 8" descr="A picture containing game, table&#10;&#10;Description automatically generated">
            <a:extLst>
              <a:ext uri="{FF2B5EF4-FFF2-40B4-BE49-F238E27FC236}">
                <a16:creationId xmlns="" xmlns:a16="http://schemas.microsoft.com/office/drawing/2014/main" id="{76FFDCBB-B8BF-4416-8576-DC58006B00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501" t="18314" r="63387" b="48009"/>
          <a:stretch/>
        </p:blipFill>
        <p:spPr>
          <a:xfrm>
            <a:off x="1979712" y="1707654"/>
            <a:ext cx="1656184" cy="16008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3F3FF99-F03A-44EF-9548-6C6EA056AA7D}"/>
              </a:ext>
            </a:extLst>
          </p:cNvPr>
          <p:cNvSpPr txBox="1"/>
          <p:nvPr/>
        </p:nvSpPr>
        <p:spPr>
          <a:xfrm>
            <a:off x="1259632" y="2046394"/>
            <a:ext cx="8082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Lưỡ</a:t>
            </a:r>
            <a:r>
              <a:rPr lang="en-GB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GB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2778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507118"/>
            <a:ext cx="8424936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064" y="411510"/>
            <a:ext cx="439719" cy="631438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" name="Picture 7" descr="A picture containing shirt&#10;&#10;Description automatically generated">
            <a:extLst>
              <a:ext uri="{FF2B5EF4-FFF2-40B4-BE49-F238E27FC236}">
                <a16:creationId xmlns="" xmlns:a16="http://schemas.microsoft.com/office/drawing/2014/main" id="{D2DD8F83-B86E-4D47-97EC-5C15FBDF71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979449"/>
            <a:ext cx="6340822" cy="3910001"/>
          </a:xfrm>
          <a:prstGeom prst="rect">
            <a:avLst/>
          </a:prstGeom>
        </p:spPr>
      </p:pic>
      <p:pic>
        <p:nvPicPr>
          <p:cNvPr id="10" name="Picture 9" descr="A picture containing guitar&#10;&#10;Description automatically generated">
            <a:extLst>
              <a:ext uri="{FF2B5EF4-FFF2-40B4-BE49-F238E27FC236}">
                <a16:creationId xmlns="" xmlns:a16="http://schemas.microsoft.com/office/drawing/2014/main" id="{974525F7-043A-417F-A89D-77E0210B7A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97" t="33498" r="72202" b="33498"/>
          <a:stretch/>
        </p:blipFill>
        <p:spPr>
          <a:xfrm>
            <a:off x="1907704" y="2499742"/>
            <a:ext cx="1296145" cy="118812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3DC12981-9626-467E-887F-524D4BF1ED9D}"/>
              </a:ext>
            </a:extLst>
          </p:cNvPr>
          <p:cNvSpPr txBox="1"/>
          <p:nvPr/>
        </p:nvSpPr>
        <p:spPr>
          <a:xfrm>
            <a:off x="2627784" y="2836222"/>
            <a:ext cx="5261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tai</a:t>
            </a:r>
          </a:p>
        </p:txBody>
      </p:sp>
    </p:spTree>
    <p:extLst>
      <p:ext uri="{BB962C8B-B14F-4D97-AF65-F5344CB8AC3E}">
        <p14:creationId xmlns:p14="http://schemas.microsoft.com/office/powerpoint/2010/main" xmlns="" val="69175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507118"/>
            <a:ext cx="8424936" cy="46166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3064" y="411510"/>
            <a:ext cx="439719" cy="631438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70627784"/>
              </p:ext>
            </p:extLst>
          </p:nvPr>
        </p:nvGraphicFramePr>
        <p:xfrm>
          <a:off x="1043608" y="968783"/>
          <a:ext cx="2876550" cy="1990725"/>
        </p:xfrm>
        <a:graphic>
          <a:graphicData uri="http://schemas.openxmlformats.org/presentationml/2006/ole">
            <p:oleObj spid="_x0000_s5201" r:id="rId5" imgW="3064320" imgH="2128680" progId="">
              <p:embed/>
            </p:oleObj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563969843"/>
              </p:ext>
            </p:extLst>
          </p:nvPr>
        </p:nvGraphicFramePr>
        <p:xfrm>
          <a:off x="1475656" y="3075806"/>
          <a:ext cx="1857375" cy="1943100"/>
        </p:xfrm>
        <a:graphic>
          <a:graphicData uri="http://schemas.openxmlformats.org/presentationml/2006/ole">
            <p:oleObj spid="_x0000_s5202" r:id="rId6" imgW="1980720" imgH="2062800" progId="">
              <p:embed/>
            </p:oleObj>
          </a:graphicData>
        </a:graphic>
      </p:graphicFrame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76233671"/>
              </p:ext>
            </p:extLst>
          </p:nvPr>
        </p:nvGraphicFramePr>
        <p:xfrm>
          <a:off x="4932040" y="1042948"/>
          <a:ext cx="3743325" cy="1943100"/>
        </p:xfrm>
        <a:graphic>
          <a:graphicData uri="http://schemas.openxmlformats.org/presentationml/2006/ole">
            <p:oleObj spid="_x0000_s5203" r:id="rId7" imgW="3983400" imgH="2062800" progId="">
              <p:embed/>
            </p:oleObj>
          </a:graphicData>
        </a:graphic>
      </p:graphicFrame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30666928"/>
              </p:ext>
            </p:extLst>
          </p:nvPr>
        </p:nvGraphicFramePr>
        <p:xfrm>
          <a:off x="5292080" y="3028950"/>
          <a:ext cx="3429000" cy="2114550"/>
        </p:xfrm>
        <a:graphic>
          <a:graphicData uri="http://schemas.openxmlformats.org/presentationml/2006/ole">
            <p:oleObj spid="_x0000_s5204" r:id="rId8" imgW="3638880" imgH="2259720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879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1035</TotalTime>
  <Words>327</Words>
  <Application>Microsoft Office PowerPoint</Application>
  <PresentationFormat>On-screen Show (16:9)</PresentationFormat>
  <Paragraphs>46</Paragraphs>
  <Slides>29</Slides>
  <Notes>13</Notes>
  <HiddenSlides>0</HiddenSlides>
  <MMClips>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Times New Roman</vt:lpstr>
      <vt:lpstr>Arial-Rounded</vt:lpstr>
      <vt:lpstr>Calibri</vt:lpstr>
      <vt:lpstr>Lato</vt:lpstr>
      <vt:lpstr>iCiel Panton Black</vt:lpstr>
      <vt:lpstr>Office Theme</vt:lpstr>
      <vt:lpstr>CHỦ ĐỀ 5:  CON NGƯỜI VÀ SỨC KHỎE  Bài 21:  Các giác quan của cơ thể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TK2</dc:creator>
  <cp:lastModifiedBy>Vuong</cp:lastModifiedBy>
  <cp:revision>62</cp:revision>
  <dcterms:created xsi:type="dcterms:W3CDTF">2020-04-28T02:36:50Z</dcterms:created>
  <dcterms:modified xsi:type="dcterms:W3CDTF">2020-08-25T13:35:03Z</dcterms:modified>
</cp:coreProperties>
</file>