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99" r:id="rId3"/>
    <p:sldId id="256" r:id="rId4"/>
    <p:sldId id="263" r:id="rId5"/>
    <p:sldId id="264" r:id="rId6"/>
    <p:sldId id="266" r:id="rId7"/>
    <p:sldId id="267" r:id="rId8"/>
    <p:sldId id="268" r:id="rId9"/>
    <p:sldId id="269" r:id="rId10"/>
    <p:sldId id="270" r:id="rId11"/>
    <p:sldId id="271" r:id="rId12"/>
    <p:sldId id="272" r:id="rId13"/>
    <p:sldId id="273" r:id="rId14"/>
    <p:sldId id="274" r:id="rId15"/>
    <p:sldId id="276" r:id="rId16"/>
    <p:sldId id="278" r:id="rId17"/>
    <p:sldId id="277" r:id="rId18"/>
    <p:sldId id="279" r:id="rId19"/>
    <p:sldId id="275" r:id="rId20"/>
    <p:sldId id="280" r:id="rId21"/>
    <p:sldId id="281" r:id="rId22"/>
    <p:sldId id="282" r:id="rId23"/>
    <p:sldId id="283" r:id="rId24"/>
    <p:sldId id="285" r:id="rId25"/>
    <p:sldId id="284" r:id="rId26"/>
    <p:sldId id="286" r:id="rId27"/>
    <p:sldId id="287" r:id="rId28"/>
    <p:sldId id="288" r:id="rId29"/>
    <p:sldId id="289" r:id="rId30"/>
    <p:sldId id="290" r:id="rId31"/>
    <p:sldId id="292" r:id="rId32"/>
    <p:sldId id="293" r:id="rId33"/>
    <p:sldId id="296" r:id="rId34"/>
    <p:sldId id="294" r:id="rId35"/>
    <p:sldId id="295" r:id="rId36"/>
    <p:sldId id="297" r:id="rId37"/>
    <p:sldId id="298" r:id="rId38"/>
    <p:sldId id="291" r:id="rId39"/>
    <p:sldId id="30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ED297B"/>
    <a:srgbClr val="00A69C"/>
    <a:srgbClr val="EB1C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4660"/>
  </p:normalViewPr>
  <p:slideViewPr>
    <p:cSldViewPr snapToGrid="0">
      <p:cViewPr>
        <p:scale>
          <a:sx n="25" d="100"/>
          <a:sy n="25" d="100"/>
        </p:scale>
        <p:origin x="2280" y="8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2927D-9B03-49BD-853B-5AE501043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FA9BBA-4345-44E7-9B0C-2BFB019A51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771990-2876-44B5-8378-CC298B7C4961}"/>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5" name="Footer Placeholder 4">
            <a:extLst>
              <a:ext uri="{FF2B5EF4-FFF2-40B4-BE49-F238E27FC236}">
                <a16:creationId xmlns:a16="http://schemas.microsoft.com/office/drawing/2014/main" id="{E6D76998-D153-4913-B0FC-534B5A3E79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BEFC2C-7ADC-456D-B405-CD271D2F0218}"/>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618681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A7E2A-F343-4434-A40C-150F6E3B41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F766D2-3E1E-45C4-BBE7-BF8ED5FFEA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C5E8DF-E916-4438-A89A-23833175D034}"/>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5" name="Footer Placeholder 4">
            <a:extLst>
              <a:ext uri="{FF2B5EF4-FFF2-40B4-BE49-F238E27FC236}">
                <a16:creationId xmlns:a16="http://schemas.microsoft.com/office/drawing/2014/main" id="{7AA569CC-F629-45C7-8688-1C506AEF52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0A830-F5D9-4C32-AB6E-024FA0F8AFFF}"/>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3664056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92F991-1E22-4C14-ADD7-D1BC4C66BEC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A884F4-FC3E-45C1-8DFB-6CCD69B428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903EC8-6C8B-440C-93C4-FAC29725B7D3}"/>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5" name="Footer Placeholder 4">
            <a:extLst>
              <a:ext uri="{FF2B5EF4-FFF2-40B4-BE49-F238E27FC236}">
                <a16:creationId xmlns:a16="http://schemas.microsoft.com/office/drawing/2014/main" id="{B7062AF6-9D8E-476B-B8EA-FBEDE4ABA9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7728DC-049F-4A16-9FF3-C1A7755C4D72}"/>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1645455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9CDD8-047F-46FF-8C63-E772B16AAF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A888D4-52E4-40BB-A51A-AFE9E754FB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32C56A-5D16-41B9-BAA0-492244EE0E6D}"/>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5" name="Footer Placeholder 4">
            <a:extLst>
              <a:ext uri="{FF2B5EF4-FFF2-40B4-BE49-F238E27FC236}">
                <a16:creationId xmlns:a16="http://schemas.microsoft.com/office/drawing/2014/main" id="{A168CCDA-9958-4295-9B06-7FC8FBF396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085706-BAEE-4F5C-926A-DC90688D2F78}"/>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282766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682A8-D7A2-41DB-987B-F2C3BEC1D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9C18C93-94C0-45B3-AE33-18E5439961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F75C6F-73D3-4591-80DE-F43B59ED1B32}"/>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5" name="Footer Placeholder 4">
            <a:extLst>
              <a:ext uri="{FF2B5EF4-FFF2-40B4-BE49-F238E27FC236}">
                <a16:creationId xmlns:a16="http://schemas.microsoft.com/office/drawing/2014/main" id="{DE7E0097-3E9A-42A4-88A9-305121BDA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FC0C68-61D3-4EE3-B759-A9DBFEFDD273}"/>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2311825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51F3A-2C47-4DE3-8B8D-834CAB48E7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372004-3025-4E54-BF6E-C70F16B593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28E38D-A8D2-42D6-96D5-C023CA0C53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9AFDE9-E38C-4C27-8216-2A59B5D53E89}"/>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6" name="Footer Placeholder 5">
            <a:extLst>
              <a:ext uri="{FF2B5EF4-FFF2-40B4-BE49-F238E27FC236}">
                <a16:creationId xmlns:a16="http://schemas.microsoft.com/office/drawing/2014/main" id="{5A8033A5-5412-4CC9-8062-BD859109AB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AA7A4B-634F-42FD-913B-806143A6FED8}"/>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966839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8E1DE-1C6B-457A-9184-E965C41CF7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132371-ECFD-418D-BCCD-B9DFA28DA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085B-E337-46EF-A5A3-F39EF5490F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666FDD-7B7E-4F4C-8C32-31456BA6E7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0C62E8-1063-4E61-A919-A8D25D184E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9AC6AF-26F2-4CA5-90E6-D036400A4134}"/>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8" name="Footer Placeholder 7">
            <a:extLst>
              <a:ext uri="{FF2B5EF4-FFF2-40B4-BE49-F238E27FC236}">
                <a16:creationId xmlns:a16="http://schemas.microsoft.com/office/drawing/2014/main" id="{902DD1EC-E029-4C2D-914C-051F0526E0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A3493A-4916-4802-913B-92CA6C7014E3}"/>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825217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0A713-2E99-43AD-89FE-D9033F2345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85E40B-96D1-45C9-8FC2-0AEFCF011656}"/>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4" name="Footer Placeholder 3">
            <a:extLst>
              <a:ext uri="{FF2B5EF4-FFF2-40B4-BE49-F238E27FC236}">
                <a16:creationId xmlns:a16="http://schemas.microsoft.com/office/drawing/2014/main" id="{69F55B76-6B66-4A07-89DF-FD96477360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F2BA1D-49A9-4D76-BF5A-638334A4E55F}"/>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3437891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D8CABC-69D7-4D19-A3B1-E4CE63FF7715}"/>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3" name="Footer Placeholder 2">
            <a:extLst>
              <a:ext uri="{FF2B5EF4-FFF2-40B4-BE49-F238E27FC236}">
                <a16:creationId xmlns:a16="http://schemas.microsoft.com/office/drawing/2014/main" id="{45433874-8CED-4B72-9E72-D1E8B23B58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125887-67BA-49D2-9C97-408ED8AF2B37}"/>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525496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83BDF-4526-4F4A-886A-EA977102D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22A758-42E9-4E20-AA8C-E6F50F41A7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8C6E69-E4A6-4E04-9C8B-F7AEA2841E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E2058D-2778-4CFB-8C7F-4B4E5483A5A8}"/>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6" name="Footer Placeholder 5">
            <a:extLst>
              <a:ext uri="{FF2B5EF4-FFF2-40B4-BE49-F238E27FC236}">
                <a16:creationId xmlns:a16="http://schemas.microsoft.com/office/drawing/2014/main" id="{BB687375-4DDD-4206-99C5-69794BAE78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9FAD91-4CCC-448D-8DE4-92798453F2C9}"/>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1549131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121D3-0357-40A4-A709-0A2BC7AF86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49E064-AA83-4C60-8341-E37AA430ED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0725B7-EC37-43FF-85F5-41A259AAE1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3AF66B-D831-4D70-BD15-FCEEE2D88624}"/>
              </a:ext>
            </a:extLst>
          </p:cNvPr>
          <p:cNvSpPr>
            <a:spLocks noGrp="1"/>
          </p:cNvSpPr>
          <p:nvPr>
            <p:ph type="dt" sz="half" idx="10"/>
          </p:nvPr>
        </p:nvSpPr>
        <p:spPr/>
        <p:txBody>
          <a:bodyPr/>
          <a:lstStyle/>
          <a:p>
            <a:fld id="{8580039E-237D-4CF7-B768-CF51823306CF}" type="datetimeFigureOut">
              <a:rPr lang="en-US" smtClean="0"/>
              <a:t>8/12/2021</a:t>
            </a:fld>
            <a:endParaRPr lang="en-US"/>
          </a:p>
        </p:txBody>
      </p:sp>
      <p:sp>
        <p:nvSpPr>
          <p:cNvPr id="6" name="Footer Placeholder 5">
            <a:extLst>
              <a:ext uri="{FF2B5EF4-FFF2-40B4-BE49-F238E27FC236}">
                <a16:creationId xmlns:a16="http://schemas.microsoft.com/office/drawing/2014/main" id="{915C1594-02B6-44E0-B19B-4E4820C246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0D172F-5BDD-4750-B68C-2F6F51DED752}"/>
              </a:ext>
            </a:extLst>
          </p:cNvPr>
          <p:cNvSpPr>
            <a:spLocks noGrp="1"/>
          </p:cNvSpPr>
          <p:nvPr>
            <p:ph type="sldNum" sz="quarter" idx="12"/>
          </p:nvPr>
        </p:nvSpPr>
        <p:spPr/>
        <p:txBody>
          <a:bodyPr/>
          <a:lstStyle/>
          <a:p>
            <a:fld id="{46F80537-07DB-4504-85F6-E5CB2066B2E5}" type="slidenum">
              <a:rPr lang="en-US" smtClean="0"/>
              <a:t>‹#›</a:t>
            </a:fld>
            <a:endParaRPr lang="en-US"/>
          </a:p>
        </p:txBody>
      </p:sp>
    </p:spTree>
    <p:extLst>
      <p:ext uri="{BB962C8B-B14F-4D97-AF65-F5344CB8AC3E}">
        <p14:creationId xmlns:p14="http://schemas.microsoft.com/office/powerpoint/2010/main" val="26981693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CFEC3A-AE22-41B7-A26F-748F7EF7F4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DFE66F-BC78-4664-9DFB-4EE56FFE6A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76C198-D640-44E4-8BE5-C5A356B188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0039E-237D-4CF7-B768-CF51823306CF}" type="datetimeFigureOut">
              <a:rPr lang="en-US" smtClean="0"/>
              <a:t>8/12/2021</a:t>
            </a:fld>
            <a:endParaRPr lang="en-US"/>
          </a:p>
        </p:txBody>
      </p:sp>
      <p:sp>
        <p:nvSpPr>
          <p:cNvPr id="5" name="Footer Placeholder 4">
            <a:extLst>
              <a:ext uri="{FF2B5EF4-FFF2-40B4-BE49-F238E27FC236}">
                <a16:creationId xmlns:a16="http://schemas.microsoft.com/office/drawing/2014/main" id="{5A6355E5-ACBE-4387-81D6-BC3CCFF2EE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48A27E-A102-410F-9621-548AED2FF5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F80537-07DB-4504-85F6-E5CB2066B2E5}" type="slidenum">
              <a:rPr lang="en-US" smtClean="0"/>
              <a:t>‹#›</a:t>
            </a:fld>
            <a:endParaRPr lang="en-US"/>
          </a:p>
        </p:txBody>
      </p:sp>
      <p:sp>
        <p:nvSpPr>
          <p:cNvPr id="7" name="AutoShape 2" descr="Không có mô tả.">
            <a:extLst>
              <a:ext uri="{FF2B5EF4-FFF2-40B4-BE49-F238E27FC236}">
                <a16:creationId xmlns:a16="http://schemas.microsoft.com/office/drawing/2014/main" id="{B9F95F15-167D-4008-BE6E-4DC14BE37AB0}"/>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641B3A11-C898-44F9-8683-A41817CDC5A5}"/>
              </a:ext>
            </a:extLst>
          </p:cNvPr>
          <p:cNvSpPr/>
          <p:nvPr userDrawn="1"/>
        </p:nvSpPr>
        <p:spPr>
          <a:xfrm>
            <a:off x="13662498" y="-1439694"/>
            <a:ext cx="661481" cy="622571"/>
          </a:xfrm>
          <a:prstGeom prst="ellipse">
            <a:avLst/>
          </a:prstGeom>
          <a:blipFill dpi="0" rotWithShape="1">
            <a:blip r:embed="rId1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19AB7E2-E3E2-4BCC-824D-6E221A47A01C}"/>
              </a:ext>
            </a:extLst>
          </p:cNvPr>
          <p:cNvSpPr/>
          <p:nvPr userDrawn="1"/>
        </p:nvSpPr>
        <p:spPr>
          <a:xfrm>
            <a:off x="-2563238" y="7723761"/>
            <a:ext cx="661481" cy="622571"/>
          </a:xfrm>
          <a:prstGeom prst="ellipse">
            <a:avLst/>
          </a:prstGeom>
          <a:blipFill dpi="0" rotWithShape="1">
            <a:blip r:embed="rId1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06218B-40A0-4A21-827F-6C9704177680}"/>
              </a:ext>
            </a:extLst>
          </p:cNvPr>
          <p:cNvSpPr/>
          <p:nvPr userDrawn="1"/>
        </p:nvSpPr>
        <p:spPr>
          <a:xfrm>
            <a:off x="3030211" y="7339040"/>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extLst>
      <p:ext uri="{BB962C8B-B14F-4D97-AF65-F5344CB8AC3E}">
        <p14:creationId xmlns:p14="http://schemas.microsoft.com/office/powerpoint/2010/main" val="377945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1.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fif"/></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8.jfif"/><Relationship Id="rId5" Type="http://schemas.openxmlformats.org/officeDocument/2006/relationships/image" Target="../media/image27.jpg"/><Relationship Id="rId4"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0.pn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e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32.pn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6.png"/><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6.png"/><Relationship Id="rId7" Type="http://schemas.openxmlformats.org/officeDocument/2006/relationships/image" Target="../media/image39.png"/><Relationship Id="rId12" Type="http://schemas.microsoft.com/office/2007/relationships/hdphoto" Target="../media/hdphoto9.wdp"/><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38.jpeg"/><Relationship Id="rId11" Type="http://schemas.openxmlformats.org/officeDocument/2006/relationships/image" Target="../media/image41.png"/><Relationship Id="rId5" Type="http://schemas.openxmlformats.org/officeDocument/2006/relationships/image" Target="../media/image37.jpeg"/><Relationship Id="rId10" Type="http://schemas.microsoft.com/office/2007/relationships/hdphoto" Target="../media/hdphoto8.wdp"/><Relationship Id="rId4" Type="http://schemas.microsoft.com/office/2007/relationships/hdphoto" Target="../media/hdphoto6.wdp"/><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43.png"/><Relationship Id="rId7" Type="http://schemas.openxmlformats.org/officeDocument/2006/relationships/image" Target="../media/image41.png"/><Relationship Id="rId2" Type="http://schemas.openxmlformats.org/officeDocument/2006/relationships/image" Target="../media/image2.jpeg"/><Relationship Id="rId1" Type="http://schemas.openxmlformats.org/officeDocument/2006/relationships/slideLayout" Target="../slideLayouts/slideLayout2.xml"/><Relationship Id="rId6" Type="http://schemas.microsoft.com/office/2007/relationships/hdphoto" Target="../media/hdphoto8.wdp"/><Relationship Id="rId11" Type="http://schemas.openxmlformats.org/officeDocument/2006/relationships/image" Target="../media/image45.jpeg"/><Relationship Id="rId5" Type="http://schemas.openxmlformats.org/officeDocument/2006/relationships/image" Target="../media/image40.png"/><Relationship Id="rId10" Type="http://schemas.openxmlformats.org/officeDocument/2006/relationships/image" Target="../media/image44.jpeg"/><Relationship Id="rId4" Type="http://schemas.microsoft.com/office/2007/relationships/hdphoto" Target="../media/hdphoto10.wdp"/><Relationship Id="rId9"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6.jpeg"/><Relationship Id="rId7" Type="http://schemas.openxmlformats.org/officeDocument/2006/relationships/image" Target="../media/image48.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7.jpeg"/><Relationship Id="rId5" Type="http://schemas.microsoft.com/office/2007/relationships/hdphoto" Target="../media/hdphoto8.wdp"/><Relationship Id="rId10" Type="http://schemas.openxmlformats.org/officeDocument/2006/relationships/image" Target="../media/image49.jpeg"/><Relationship Id="rId4" Type="http://schemas.openxmlformats.org/officeDocument/2006/relationships/image" Target="../media/image40.png"/><Relationship Id="rId9" Type="http://schemas.microsoft.com/office/2007/relationships/hdphoto" Target="../media/hdphoto9.wdp"/></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2.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8" Type="http://schemas.microsoft.com/office/2007/relationships/hdphoto" Target="../media/hdphoto12.wdp"/><Relationship Id="rId13" Type="http://schemas.openxmlformats.org/officeDocument/2006/relationships/image" Target="../media/image41.png"/><Relationship Id="rId3" Type="http://schemas.openxmlformats.org/officeDocument/2006/relationships/image" Target="../media/image51.png"/><Relationship Id="rId7" Type="http://schemas.openxmlformats.org/officeDocument/2006/relationships/image" Target="../media/image53.png"/><Relationship Id="rId12" Type="http://schemas.microsoft.com/office/2007/relationships/hdphoto" Target="../media/hdphoto8.wdp"/><Relationship Id="rId2" Type="http://schemas.openxmlformats.org/officeDocument/2006/relationships/image" Target="../media/image2.jpeg"/><Relationship Id="rId1" Type="http://schemas.openxmlformats.org/officeDocument/2006/relationships/slideLayout" Target="../slideLayouts/slideLayout2.xml"/><Relationship Id="rId6" Type="http://schemas.microsoft.com/office/2007/relationships/hdphoto" Target="../media/hdphoto11.wdp"/><Relationship Id="rId11" Type="http://schemas.openxmlformats.org/officeDocument/2006/relationships/image" Target="../media/image40.png"/><Relationship Id="rId5" Type="http://schemas.openxmlformats.org/officeDocument/2006/relationships/image" Target="../media/image52.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54.png"/><Relationship Id="rId14" Type="http://schemas.microsoft.com/office/2007/relationships/hdphoto" Target="../media/hdphoto9.wdp"/></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fi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3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image" Target="../media/image2.jpeg"/><Relationship Id="rId1" Type="http://schemas.openxmlformats.org/officeDocument/2006/relationships/slideLayout" Target="../slideLayouts/slideLayout2.xml"/><Relationship Id="rId6" Type="http://schemas.microsoft.com/office/2007/relationships/hdphoto" Target="../media/hdphoto15.wdp"/><Relationship Id="rId5" Type="http://schemas.openxmlformats.org/officeDocument/2006/relationships/image" Target="../media/image62.png"/><Relationship Id="rId4" Type="http://schemas.microsoft.com/office/2007/relationships/hdphoto" Target="../media/hdphoto14.wdp"/></Relationships>
</file>

<file path=ppt/slides/_rels/slide3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65.jpeg"/><Relationship Id="rId7" Type="http://schemas.microsoft.com/office/2007/relationships/hdphoto" Target="../media/hdphoto14.wdp"/><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1.png"/><Relationship Id="rId11" Type="http://schemas.openxmlformats.org/officeDocument/2006/relationships/image" Target="../media/image64.png"/><Relationship Id="rId5" Type="http://schemas.openxmlformats.org/officeDocument/2006/relationships/image" Target="../media/image67.jpeg"/><Relationship Id="rId10" Type="http://schemas.openxmlformats.org/officeDocument/2006/relationships/image" Target="../media/image63.png"/><Relationship Id="rId4" Type="http://schemas.openxmlformats.org/officeDocument/2006/relationships/image" Target="../media/image66.jpeg"/><Relationship Id="rId9" Type="http://schemas.microsoft.com/office/2007/relationships/hdphoto" Target="../media/hdphoto15.wdp"/></Relationships>
</file>

<file path=ppt/slides/_rels/slide3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1.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ánh đồng Bầu Trời Xanh Cũng Vậy Lúa Mì Phong Cảnh, Lúa Mì, Sóng, Mì Hình  nền Vector để tải xuống miễn phí">
            <a:extLst>
              <a:ext uri="{FF2B5EF4-FFF2-40B4-BE49-F238E27FC236}">
                <a16:creationId xmlns:a16="http://schemas.microsoft.com/office/drawing/2014/main" id="{E9E2A646-40B2-420C-B92C-1155FEFE5B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30">
            <a:extLst>
              <a:ext uri="{FF2B5EF4-FFF2-40B4-BE49-F238E27FC236}">
                <a16:creationId xmlns:a16="http://schemas.microsoft.com/office/drawing/2014/main" id="{CE54249C-4E2F-4BF2-87F7-4C9B95C7C06F}"/>
              </a:ext>
            </a:extLst>
          </p:cNvPr>
          <p:cNvPicPr>
            <a:picLocks noChangeAspect="1"/>
          </p:cNvPicPr>
          <p:nvPr/>
        </p:nvPicPr>
        <p:blipFill>
          <a:blip r:embed="rId3" cstate="print">
            <a:extLst>
              <a:ext uri="{28A0092B-C50C-407E-A947-70E740481C1C}">
                <a14:useLocalDpi xmlns:a14="http://schemas.microsoft.com/office/drawing/2010/main" val="0"/>
              </a:ext>
            </a:extLst>
          </a:blip>
          <a:srcRect t="-216" r="-3211" b="-216"/>
          <a:stretch>
            <a:fillRect/>
          </a:stretch>
        </p:blipFill>
        <p:spPr>
          <a:xfrm>
            <a:off x="9917460" y="-14820"/>
            <a:ext cx="2347543" cy="6887640"/>
          </a:xfrm>
          <a:custGeom>
            <a:avLst/>
            <a:gdLst>
              <a:gd name="connsiteX0" fmla="*/ 0 w 2347543"/>
              <a:gd name="connsiteY0" fmla="*/ 0 h 6887640"/>
              <a:gd name="connsiteX1" fmla="*/ 2347543 w 2347543"/>
              <a:gd name="connsiteY1" fmla="*/ 0 h 6887640"/>
              <a:gd name="connsiteX2" fmla="*/ 2347543 w 2347543"/>
              <a:gd name="connsiteY2" fmla="*/ 6887640 h 6887640"/>
              <a:gd name="connsiteX3" fmla="*/ 0 w 2347543"/>
              <a:gd name="connsiteY3" fmla="*/ 6887640 h 6887640"/>
              <a:gd name="connsiteX4" fmla="*/ 0 w 2347543"/>
              <a:gd name="connsiteY4" fmla="*/ 6872820 h 6887640"/>
              <a:gd name="connsiteX5" fmla="*/ 2274541 w 2347543"/>
              <a:gd name="connsiteY5" fmla="*/ 6872820 h 6887640"/>
              <a:gd name="connsiteX6" fmla="*/ 2274541 w 2347543"/>
              <a:gd name="connsiteY6" fmla="*/ 14820 h 6887640"/>
              <a:gd name="connsiteX7" fmla="*/ 0 w 2347543"/>
              <a:gd name="connsiteY7" fmla="*/ 14820 h 6887640"/>
              <a:gd name="connsiteX8" fmla="*/ 0 w 2347543"/>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543" h="6887640">
                <a:moveTo>
                  <a:pt x="0" y="0"/>
                </a:moveTo>
                <a:lnTo>
                  <a:pt x="2347543" y="0"/>
                </a:lnTo>
                <a:lnTo>
                  <a:pt x="2347543" y="6887640"/>
                </a:lnTo>
                <a:lnTo>
                  <a:pt x="0" y="6887640"/>
                </a:lnTo>
                <a:lnTo>
                  <a:pt x="0" y="6872820"/>
                </a:lnTo>
                <a:lnTo>
                  <a:pt x="2274541" y="6872820"/>
                </a:lnTo>
                <a:lnTo>
                  <a:pt x="2274541" y="14820"/>
                </a:lnTo>
                <a:lnTo>
                  <a:pt x="0" y="14820"/>
                </a:lnTo>
                <a:lnTo>
                  <a:pt x="0" y="0"/>
                </a:lnTo>
                <a:close/>
              </a:path>
            </a:pathLst>
          </a:custGeom>
        </p:spPr>
      </p:pic>
      <p:sp>
        <p:nvSpPr>
          <p:cNvPr id="10" name="文本框 38">
            <a:extLst>
              <a:ext uri="{FF2B5EF4-FFF2-40B4-BE49-F238E27FC236}">
                <a16:creationId xmlns:a16="http://schemas.microsoft.com/office/drawing/2014/main" id="{5DD838E3-A90E-4F99-82FE-59CFDA3178E7}"/>
              </a:ext>
            </a:extLst>
          </p:cNvPr>
          <p:cNvSpPr txBox="1"/>
          <p:nvPr/>
        </p:nvSpPr>
        <p:spPr>
          <a:xfrm>
            <a:off x="320357" y="1166995"/>
            <a:ext cx="11551285" cy="1862048"/>
          </a:xfrm>
          <a:prstGeom prst="rect">
            <a:avLst/>
          </a:prstGeom>
          <a:noFill/>
        </p:spPr>
        <p:txBody>
          <a:bodyPr wrap="square">
            <a:spAutoFit/>
          </a:bodyPr>
          <a:lstStyle/>
          <a:p>
            <a:pPr algn="ctr"/>
            <a:r>
              <a:rPr lang="en-US" altLang="zh-CN" sz="11500">
                <a:ln w="38100">
                  <a:solidFill>
                    <a:sysClr val="windowText" lastClr="000000"/>
                  </a:solidFill>
                </a:ln>
                <a:solidFill>
                  <a:srgbClr val="FFC000"/>
                </a:solidFill>
                <a:latin typeface="UTM Cookies" panose="02040603050506020204" pitchFamily="18" charset="0"/>
                <a:ea typeface="思源黑体 CN Medium" panose="020B0600000000000000" pitchFamily="34" charset="-122"/>
              </a:rPr>
              <a:t>TẬP ĐỌC </a:t>
            </a:r>
            <a:r>
              <a:rPr lang="vi-VN" altLang="zh-CN" sz="11500">
                <a:ln w="38100">
                  <a:solidFill>
                    <a:sysClr val="windowText" lastClr="000000"/>
                  </a:solidFill>
                </a:ln>
                <a:solidFill>
                  <a:srgbClr val="FFC000"/>
                </a:solidFill>
                <a:latin typeface="UTM Cookies" panose="02040603050506020204" pitchFamily="18" charset="0"/>
                <a:ea typeface="思源黑体 CN Medium" panose="020B0600000000000000" pitchFamily="34" charset="-122"/>
              </a:rPr>
              <a:t>- LỚP 5</a:t>
            </a:r>
            <a:endParaRPr lang="en-US" altLang="zh-CN" sz="11500">
              <a:ln w="38100">
                <a:solidFill>
                  <a:sysClr val="windowText" lastClr="000000"/>
                </a:solidFill>
              </a:ln>
              <a:solidFill>
                <a:srgbClr val="FFC000"/>
              </a:solidFill>
              <a:latin typeface="UTM Cookies" panose="02040603050506020204" pitchFamily="18" charset="0"/>
              <a:ea typeface="思源黑体 CN Medium" panose="020B0600000000000000" pitchFamily="34" charset="-122"/>
            </a:endParaRPr>
          </a:p>
        </p:txBody>
      </p:sp>
    </p:spTree>
    <p:extLst>
      <p:ext uri="{BB962C8B-B14F-4D97-AF65-F5344CB8AC3E}">
        <p14:creationId xmlns:p14="http://schemas.microsoft.com/office/powerpoint/2010/main" val="1046842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Cánh đồng Bầu Trời Xanh Cũng Vậy Lúa Mì Phong Cảnh, Lúa Mì, Sóng, Mì Hình  nền Vector để tải xuống miễn phí">
            <a:extLst>
              <a:ext uri="{FF2B5EF4-FFF2-40B4-BE49-F238E27FC236}">
                <a16:creationId xmlns:a16="http://schemas.microsoft.com/office/drawing/2014/main" id="{8EB8723C-1847-4C05-AE5C-82FA49C630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9449C8F2-8034-4594-91F0-74E836BE50F1}"/>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48FD4B4-F5C6-4004-9D3A-F648F34FE255}"/>
              </a:ext>
            </a:extLst>
          </p:cNvPr>
          <p:cNvSpPr/>
          <p:nvPr/>
        </p:nvSpPr>
        <p:spPr>
          <a:xfrm>
            <a:off x="1030442" y="1905624"/>
            <a:ext cx="6096000" cy="4247317"/>
          </a:xfrm>
          <a:prstGeom prst="rect">
            <a:avLst/>
          </a:prstGeom>
        </p:spPr>
        <p:txBody>
          <a:bodyPr>
            <a:spAutoFit/>
          </a:bodyPr>
          <a:lstStyle/>
          <a:p>
            <a:r>
              <a:rPr lang="vi-VN" b="1" i="0" dirty="0">
                <a:solidFill>
                  <a:srgbClr val="FF6600"/>
                </a:solidFill>
                <a:effectLst/>
                <a:latin typeface="+mj-lt"/>
              </a:rPr>
              <a:t>Hạt gạo làng ta</a:t>
            </a:r>
            <a:br>
              <a:rPr lang="vi-VN" b="1" i="0" dirty="0">
                <a:solidFill>
                  <a:srgbClr val="FF6600"/>
                </a:solidFill>
                <a:effectLst/>
                <a:latin typeface="+mj-lt"/>
              </a:rPr>
            </a:br>
            <a:r>
              <a:rPr lang="vi-VN" b="1" i="0" dirty="0">
                <a:solidFill>
                  <a:srgbClr val="FF6600"/>
                </a:solidFill>
                <a:effectLst/>
                <a:latin typeface="+mj-lt"/>
              </a:rPr>
              <a:t>Có vị phù sa</a:t>
            </a:r>
            <a:br>
              <a:rPr lang="vi-VN" b="1" i="0" dirty="0">
                <a:solidFill>
                  <a:srgbClr val="FF6600"/>
                </a:solidFill>
                <a:effectLst/>
                <a:latin typeface="+mj-lt"/>
              </a:rPr>
            </a:br>
            <a:r>
              <a:rPr lang="vi-VN" b="1" i="0" dirty="0">
                <a:solidFill>
                  <a:srgbClr val="FF6600"/>
                </a:solidFill>
                <a:effectLst/>
                <a:latin typeface="+mj-lt"/>
              </a:rPr>
              <a:t>Của sông Kinh Thầy</a:t>
            </a:r>
            <a:br>
              <a:rPr lang="vi-VN" b="1" i="0" dirty="0">
                <a:solidFill>
                  <a:srgbClr val="FF6600"/>
                </a:solidFill>
                <a:effectLst/>
                <a:latin typeface="+mj-lt"/>
              </a:rPr>
            </a:br>
            <a:r>
              <a:rPr lang="vi-VN" b="1" i="0" dirty="0">
                <a:solidFill>
                  <a:srgbClr val="FF6600"/>
                </a:solidFill>
                <a:effectLst/>
                <a:latin typeface="+mj-lt"/>
              </a:rPr>
              <a:t>Có hương sen thơm</a:t>
            </a:r>
            <a:br>
              <a:rPr lang="vi-VN" b="1" i="0" dirty="0">
                <a:solidFill>
                  <a:srgbClr val="FF6600"/>
                </a:solidFill>
                <a:effectLst/>
                <a:latin typeface="+mj-lt"/>
              </a:rPr>
            </a:br>
            <a:r>
              <a:rPr lang="vi-VN" b="1" i="0" dirty="0">
                <a:solidFill>
                  <a:srgbClr val="FF6600"/>
                </a:solidFill>
                <a:effectLst/>
                <a:latin typeface="+mj-lt"/>
              </a:rPr>
              <a:t>Trong hồ nước đầy</a:t>
            </a:r>
            <a:br>
              <a:rPr lang="vi-VN" b="1" i="0" dirty="0">
                <a:solidFill>
                  <a:srgbClr val="FF6600"/>
                </a:solidFill>
                <a:effectLst/>
                <a:latin typeface="+mj-lt"/>
              </a:rPr>
            </a:br>
            <a:r>
              <a:rPr lang="vi-VN" b="1" i="0" dirty="0">
                <a:solidFill>
                  <a:srgbClr val="FF6600"/>
                </a:solidFill>
                <a:effectLst/>
                <a:latin typeface="+mj-lt"/>
              </a:rPr>
              <a:t>Có lời mẹ hát</a:t>
            </a:r>
            <a:br>
              <a:rPr lang="vi-VN" b="1" i="0" dirty="0">
                <a:solidFill>
                  <a:srgbClr val="FF6600"/>
                </a:solidFill>
                <a:effectLst/>
                <a:latin typeface="+mj-lt"/>
              </a:rPr>
            </a:br>
            <a:r>
              <a:rPr lang="vi-VN" b="1" i="0" dirty="0">
                <a:solidFill>
                  <a:srgbClr val="FF6600"/>
                </a:solidFill>
                <a:effectLst/>
                <a:latin typeface="+mj-lt"/>
              </a:rPr>
              <a:t>Ngọt bùi </a:t>
            </a:r>
            <a:r>
              <a:rPr lang="vi-VN" b="1" i="0">
                <a:solidFill>
                  <a:srgbClr val="FF6600"/>
                </a:solidFill>
                <a:effectLst/>
                <a:latin typeface="+mj-lt"/>
              </a:rPr>
              <a:t>đắng cay …</a:t>
            </a:r>
          </a:p>
          <a:p>
            <a:endParaRPr lang="vi-VN" b="1" i="0" dirty="0">
              <a:effectLst/>
              <a:latin typeface="+mj-lt"/>
            </a:endParaRPr>
          </a:p>
          <a:p>
            <a:r>
              <a:rPr lang="vi-VN" b="1" i="0" dirty="0">
                <a:solidFill>
                  <a:srgbClr val="00B050"/>
                </a:solidFill>
                <a:effectLst/>
                <a:latin typeface="+mj-lt"/>
              </a:rPr>
              <a:t>Hạt gạo làng ta</a:t>
            </a:r>
            <a:br>
              <a:rPr lang="vi-VN" b="1" i="0" dirty="0">
                <a:solidFill>
                  <a:srgbClr val="00B050"/>
                </a:solidFill>
                <a:effectLst/>
                <a:latin typeface="+mj-lt"/>
              </a:rPr>
            </a:br>
            <a:r>
              <a:rPr lang="vi-VN" b="1" i="0" dirty="0">
                <a:solidFill>
                  <a:srgbClr val="00B050"/>
                </a:solidFill>
                <a:effectLst/>
                <a:latin typeface="+mj-lt"/>
              </a:rPr>
              <a:t>Có bão tháng bảy</a:t>
            </a:r>
            <a:br>
              <a:rPr lang="vi-VN" b="1" i="0" dirty="0">
                <a:solidFill>
                  <a:srgbClr val="00B050"/>
                </a:solidFill>
                <a:effectLst/>
                <a:latin typeface="+mj-lt"/>
              </a:rPr>
            </a:br>
            <a:r>
              <a:rPr lang="vi-VN" b="1" i="0" dirty="0">
                <a:solidFill>
                  <a:srgbClr val="00B050"/>
                </a:solidFill>
                <a:effectLst/>
                <a:latin typeface="+mj-lt"/>
              </a:rPr>
              <a:t>Có mưa tháng ba</a:t>
            </a:r>
            <a:br>
              <a:rPr lang="vi-VN" b="1" i="0" dirty="0">
                <a:solidFill>
                  <a:srgbClr val="00B050"/>
                </a:solidFill>
                <a:effectLst/>
                <a:latin typeface="+mj-lt"/>
              </a:rPr>
            </a:br>
            <a:r>
              <a:rPr lang="vi-VN" b="1" i="0" dirty="0">
                <a:solidFill>
                  <a:srgbClr val="00B050"/>
                </a:solidFill>
                <a:effectLst/>
                <a:latin typeface="+mj-lt"/>
              </a:rPr>
              <a:t>Giọt mồ hôi sa</a:t>
            </a:r>
            <a:br>
              <a:rPr lang="vi-VN" b="1" i="0" dirty="0">
                <a:solidFill>
                  <a:srgbClr val="00B050"/>
                </a:solidFill>
                <a:effectLst/>
                <a:latin typeface="+mj-lt"/>
              </a:rPr>
            </a:br>
            <a:r>
              <a:rPr lang="vi-VN" b="1" i="0" dirty="0">
                <a:solidFill>
                  <a:srgbClr val="00B050"/>
                </a:solidFill>
                <a:effectLst/>
                <a:latin typeface="+mj-lt"/>
              </a:rPr>
              <a:t>Những trưa tháng sáu</a:t>
            </a:r>
            <a:br>
              <a:rPr lang="vi-VN" b="1" i="0">
                <a:solidFill>
                  <a:srgbClr val="00B050"/>
                </a:solidFill>
                <a:effectLst/>
                <a:latin typeface="+mj-lt"/>
              </a:rPr>
            </a:br>
            <a:br>
              <a:rPr lang="vi-VN" b="1" i="0" dirty="0">
                <a:solidFill>
                  <a:srgbClr val="00B050"/>
                </a:solidFill>
                <a:effectLst/>
                <a:latin typeface="+mj-lt"/>
              </a:rPr>
            </a:br>
            <a:endParaRPr lang="vi-VN" b="1" i="0" dirty="0">
              <a:solidFill>
                <a:srgbClr val="00B050"/>
              </a:solidFill>
              <a:effectLst/>
              <a:latin typeface="+mj-lt"/>
            </a:endParaRPr>
          </a:p>
        </p:txBody>
      </p:sp>
      <p:sp>
        <p:nvSpPr>
          <p:cNvPr id="9" name="Rectangle 8">
            <a:extLst>
              <a:ext uri="{FF2B5EF4-FFF2-40B4-BE49-F238E27FC236}">
                <a16:creationId xmlns:a16="http://schemas.microsoft.com/office/drawing/2014/main" id="{71B8F901-715F-4FC6-8C56-4E13B4F400D9}"/>
              </a:ext>
            </a:extLst>
          </p:cNvPr>
          <p:cNvSpPr/>
          <p:nvPr/>
        </p:nvSpPr>
        <p:spPr>
          <a:xfrm>
            <a:off x="4108912" y="1838265"/>
            <a:ext cx="3971636" cy="4801314"/>
          </a:xfrm>
          <a:prstGeom prst="rect">
            <a:avLst/>
          </a:prstGeom>
        </p:spPr>
        <p:txBody>
          <a:bodyPr wrap="square">
            <a:spAutoFit/>
          </a:bodyPr>
          <a:lstStyle/>
          <a:p>
            <a:r>
              <a:rPr lang="vi-VN" b="1" i="0">
                <a:solidFill>
                  <a:srgbClr val="00B050"/>
                </a:solidFill>
                <a:effectLst/>
                <a:latin typeface="+mj-lt"/>
              </a:rPr>
              <a:t>Nước như ai nấu </a:t>
            </a:r>
          </a:p>
          <a:p>
            <a:r>
              <a:rPr lang="vi-VN" b="1" i="0">
                <a:solidFill>
                  <a:srgbClr val="00B050"/>
                </a:solidFill>
                <a:effectLst/>
                <a:latin typeface="+mj-lt"/>
              </a:rPr>
              <a:t>Chết </a:t>
            </a:r>
            <a:r>
              <a:rPr lang="vi-VN" b="1" i="0" dirty="0">
                <a:solidFill>
                  <a:srgbClr val="00B050"/>
                </a:solidFill>
                <a:effectLst/>
                <a:latin typeface="+mj-lt"/>
              </a:rPr>
              <a:t>cả cá cờ</a:t>
            </a:r>
            <a:br>
              <a:rPr lang="vi-VN" b="1" i="0" dirty="0">
                <a:solidFill>
                  <a:srgbClr val="00B050"/>
                </a:solidFill>
                <a:effectLst/>
                <a:latin typeface="+mj-lt"/>
              </a:rPr>
            </a:br>
            <a:r>
              <a:rPr lang="vi-VN" b="1" i="0" dirty="0">
                <a:solidFill>
                  <a:srgbClr val="00B050"/>
                </a:solidFill>
                <a:effectLst/>
                <a:latin typeface="+mj-lt"/>
              </a:rPr>
              <a:t>Cua ngoi lên bờ</a:t>
            </a:r>
            <a:br>
              <a:rPr lang="vi-VN" b="1" i="0" dirty="0">
                <a:solidFill>
                  <a:srgbClr val="00B050"/>
                </a:solidFill>
                <a:effectLst/>
                <a:latin typeface="+mj-lt"/>
              </a:rPr>
            </a:br>
            <a:r>
              <a:rPr lang="vi-VN" b="1" i="0" dirty="0">
                <a:solidFill>
                  <a:srgbClr val="00B050"/>
                </a:solidFill>
                <a:effectLst/>
                <a:latin typeface="+mj-lt"/>
              </a:rPr>
              <a:t>Mẹ em </a:t>
            </a:r>
            <a:r>
              <a:rPr lang="vi-VN" b="1" i="0">
                <a:solidFill>
                  <a:srgbClr val="00B050"/>
                </a:solidFill>
                <a:effectLst/>
                <a:latin typeface="+mj-lt"/>
              </a:rPr>
              <a:t>xuống cấy …</a:t>
            </a:r>
          </a:p>
          <a:p>
            <a:endParaRPr lang="en-US" b="1" i="0" dirty="0">
              <a:solidFill>
                <a:srgbClr val="00B050"/>
              </a:solidFill>
              <a:effectLst/>
              <a:latin typeface="+mj-lt"/>
            </a:endParaRPr>
          </a:p>
          <a:p>
            <a:r>
              <a:rPr lang="vi-VN" b="1" i="0" dirty="0">
                <a:solidFill>
                  <a:srgbClr val="00B0F0"/>
                </a:solidFill>
                <a:effectLst/>
                <a:latin typeface="+mj-lt"/>
              </a:rPr>
              <a:t>Hạt gạo làng ta</a:t>
            </a:r>
            <a:br>
              <a:rPr lang="vi-VN" b="1" i="0" dirty="0">
                <a:solidFill>
                  <a:srgbClr val="00B0F0"/>
                </a:solidFill>
                <a:effectLst/>
                <a:latin typeface="+mj-lt"/>
              </a:rPr>
            </a:br>
            <a:r>
              <a:rPr lang="vi-VN" b="1" i="0" dirty="0">
                <a:solidFill>
                  <a:srgbClr val="00B0F0"/>
                </a:solidFill>
                <a:effectLst/>
                <a:latin typeface="+mj-lt"/>
              </a:rPr>
              <a:t>Những năm bom Mỹ</a:t>
            </a:r>
            <a:br>
              <a:rPr lang="vi-VN" b="1" i="0" dirty="0">
                <a:solidFill>
                  <a:srgbClr val="00B0F0"/>
                </a:solidFill>
                <a:effectLst/>
                <a:latin typeface="+mj-lt"/>
              </a:rPr>
            </a:br>
            <a:r>
              <a:rPr lang="vi-VN" b="1" i="0" dirty="0">
                <a:solidFill>
                  <a:srgbClr val="00B0F0"/>
                </a:solidFill>
                <a:effectLst/>
                <a:latin typeface="+mj-lt"/>
              </a:rPr>
              <a:t>Trút trên mái nhà</a:t>
            </a:r>
            <a:br>
              <a:rPr lang="vi-VN" b="1" i="0" dirty="0">
                <a:solidFill>
                  <a:srgbClr val="00B0F0"/>
                </a:solidFill>
                <a:effectLst/>
                <a:latin typeface="+mj-lt"/>
              </a:rPr>
            </a:br>
            <a:r>
              <a:rPr lang="vi-VN" b="1" i="0" dirty="0">
                <a:solidFill>
                  <a:srgbClr val="00B0F0"/>
                </a:solidFill>
                <a:effectLst/>
                <a:latin typeface="+mj-lt"/>
              </a:rPr>
              <a:t>Những năm cây súng</a:t>
            </a:r>
            <a:br>
              <a:rPr lang="vi-VN" b="1" i="0" dirty="0">
                <a:solidFill>
                  <a:srgbClr val="00B0F0"/>
                </a:solidFill>
                <a:effectLst/>
                <a:latin typeface="+mj-lt"/>
              </a:rPr>
            </a:br>
            <a:r>
              <a:rPr lang="vi-VN" b="1" i="0" dirty="0">
                <a:solidFill>
                  <a:srgbClr val="00B0F0"/>
                </a:solidFill>
                <a:effectLst/>
                <a:latin typeface="+mj-lt"/>
              </a:rPr>
              <a:t>Theo người đi xa</a:t>
            </a:r>
            <a:br>
              <a:rPr lang="vi-VN" b="1" i="0" dirty="0">
                <a:solidFill>
                  <a:srgbClr val="00B0F0"/>
                </a:solidFill>
                <a:effectLst/>
                <a:latin typeface="+mj-lt"/>
              </a:rPr>
            </a:br>
            <a:r>
              <a:rPr lang="vi-VN" b="1" i="0" dirty="0">
                <a:solidFill>
                  <a:srgbClr val="00B0F0"/>
                </a:solidFill>
                <a:effectLst/>
                <a:latin typeface="+mj-lt"/>
              </a:rPr>
              <a:t>Những năm băng đạn</a:t>
            </a:r>
            <a:br>
              <a:rPr lang="vi-VN" b="1" i="0" dirty="0">
                <a:solidFill>
                  <a:srgbClr val="00B0F0"/>
                </a:solidFill>
                <a:effectLst/>
                <a:latin typeface="+mj-lt"/>
              </a:rPr>
            </a:br>
            <a:r>
              <a:rPr lang="vi-VN" b="1" i="0" dirty="0">
                <a:solidFill>
                  <a:srgbClr val="00B0F0"/>
                </a:solidFill>
                <a:effectLst/>
                <a:latin typeface="+mj-lt"/>
              </a:rPr>
              <a:t>Vàng như lúa đồng</a:t>
            </a:r>
            <a:br>
              <a:rPr lang="vi-VN" b="1" i="0" dirty="0">
                <a:solidFill>
                  <a:srgbClr val="00B0F0"/>
                </a:solidFill>
                <a:effectLst/>
                <a:latin typeface="+mj-lt"/>
              </a:rPr>
            </a:br>
            <a:r>
              <a:rPr lang="vi-VN" b="1" i="0" dirty="0">
                <a:solidFill>
                  <a:srgbClr val="00B0F0"/>
                </a:solidFill>
                <a:effectLst/>
                <a:latin typeface="+mj-lt"/>
              </a:rPr>
              <a:t>Bát cơm mùa gặt</a:t>
            </a:r>
            <a:br>
              <a:rPr lang="vi-VN" b="1" i="0" dirty="0">
                <a:solidFill>
                  <a:srgbClr val="00B0F0"/>
                </a:solidFill>
                <a:effectLst/>
                <a:latin typeface="+mj-lt"/>
              </a:rPr>
            </a:br>
            <a:r>
              <a:rPr lang="vi-VN" b="1" i="0" dirty="0">
                <a:solidFill>
                  <a:srgbClr val="00B0F0"/>
                </a:solidFill>
                <a:effectLst/>
                <a:latin typeface="+mj-lt"/>
              </a:rPr>
              <a:t>Thơm hào </a:t>
            </a:r>
            <a:r>
              <a:rPr lang="vi-VN" b="1" i="0">
                <a:solidFill>
                  <a:srgbClr val="00B0F0"/>
                </a:solidFill>
                <a:effectLst/>
                <a:latin typeface="+mj-lt"/>
              </a:rPr>
              <a:t>giao thông …</a:t>
            </a:r>
          </a:p>
          <a:p>
            <a:endParaRPr lang="vi-VN" b="1" i="0" dirty="0">
              <a:effectLst/>
              <a:latin typeface="+mj-lt"/>
            </a:endParaRPr>
          </a:p>
          <a:p>
            <a:br>
              <a:rPr lang="vi-VN" b="1" i="0" dirty="0">
                <a:effectLst/>
                <a:latin typeface="+mj-lt"/>
              </a:rPr>
            </a:br>
            <a:endParaRPr lang="vi-VN" b="1" i="0" dirty="0">
              <a:effectLst/>
              <a:latin typeface="+mj-lt"/>
            </a:endParaRPr>
          </a:p>
        </p:txBody>
      </p:sp>
      <p:sp>
        <p:nvSpPr>
          <p:cNvPr id="10" name="Rectangle 9">
            <a:extLst>
              <a:ext uri="{FF2B5EF4-FFF2-40B4-BE49-F238E27FC236}">
                <a16:creationId xmlns:a16="http://schemas.microsoft.com/office/drawing/2014/main" id="{CD8B2BF4-CC48-4FA7-9E93-4794D9719A6E}"/>
              </a:ext>
            </a:extLst>
          </p:cNvPr>
          <p:cNvSpPr/>
          <p:nvPr/>
        </p:nvSpPr>
        <p:spPr>
          <a:xfrm>
            <a:off x="7405684" y="1845959"/>
            <a:ext cx="3020291" cy="3970318"/>
          </a:xfrm>
          <a:prstGeom prst="rect">
            <a:avLst/>
          </a:prstGeom>
        </p:spPr>
        <p:txBody>
          <a:bodyPr wrap="square">
            <a:spAutoFit/>
          </a:bodyPr>
          <a:lstStyle/>
          <a:p>
            <a:r>
              <a:rPr lang="vi-VN" b="1" i="0">
                <a:solidFill>
                  <a:srgbClr val="ED297B"/>
                </a:solidFill>
                <a:effectLst/>
                <a:latin typeface="+mj-lt"/>
              </a:rPr>
              <a:t>Hạt gạo làng ta</a:t>
            </a:r>
            <a:br>
              <a:rPr lang="vi-VN" b="1" i="0">
                <a:solidFill>
                  <a:srgbClr val="ED297B"/>
                </a:solidFill>
                <a:effectLst/>
                <a:latin typeface="+mj-lt"/>
              </a:rPr>
            </a:br>
            <a:r>
              <a:rPr lang="vi-VN" b="1" i="0">
                <a:solidFill>
                  <a:srgbClr val="ED297B"/>
                </a:solidFill>
                <a:effectLst/>
                <a:latin typeface="+mj-lt"/>
              </a:rPr>
              <a:t>Có công các bạn Sớm </a:t>
            </a:r>
            <a:r>
              <a:rPr lang="vi-VN" b="1" i="0" dirty="0">
                <a:solidFill>
                  <a:srgbClr val="ED297B"/>
                </a:solidFill>
                <a:effectLst/>
                <a:latin typeface="+mj-lt"/>
              </a:rPr>
              <a:t>nào chống hạn</a:t>
            </a:r>
            <a:br>
              <a:rPr lang="vi-VN" b="1" i="0" dirty="0">
                <a:solidFill>
                  <a:srgbClr val="ED297B"/>
                </a:solidFill>
                <a:effectLst/>
                <a:latin typeface="+mj-lt"/>
              </a:rPr>
            </a:br>
            <a:r>
              <a:rPr lang="vi-VN" b="1" i="0" dirty="0">
                <a:solidFill>
                  <a:srgbClr val="ED297B"/>
                </a:solidFill>
                <a:effectLst/>
                <a:latin typeface="+mj-lt"/>
              </a:rPr>
              <a:t>Vục mẻ miệng gàu</a:t>
            </a:r>
            <a:endParaRPr lang="en-US" b="1" i="0" dirty="0">
              <a:solidFill>
                <a:srgbClr val="ED297B"/>
              </a:solidFill>
              <a:effectLst/>
              <a:latin typeface="+mj-lt"/>
            </a:endParaRPr>
          </a:p>
          <a:p>
            <a:r>
              <a:rPr lang="vi-VN" b="1" i="0" dirty="0">
                <a:solidFill>
                  <a:srgbClr val="ED297B"/>
                </a:solidFill>
                <a:effectLst/>
                <a:latin typeface="+mj-lt"/>
              </a:rPr>
              <a:t>Trưa nào bắt sâu</a:t>
            </a:r>
            <a:br>
              <a:rPr lang="vi-VN" b="1" i="0" dirty="0">
                <a:solidFill>
                  <a:srgbClr val="ED297B"/>
                </a:solidFill>
                <a:effectLst/>
                <a:latin typeface="+mj-lt"/>
              </a:rPr>
            </a:br>
            <a:r>
              <a:rPr lang="vi-VN" b="1" i="0" dirty="0">
                <a:solidFill>
                  <a:srgbClr val="ED297B"/>
                </a:solidFill>
                <a:effectLst/>
                <a:latin typeface="+mj-lt"/>
              </a:rPr>
              <a:t>Lúa cao rát mặt</a:t>
            </a:r>
            <a:br>
              <a:rPr lang="vi-VN" b="1" i="0" dirty="0">
                <a:solidFill>
                  <a:srgbClr val="ED297B"/>
                </a:solidFill>
                <a:effectLst/>
                <a:latin typeface="+mj-lt"/>
              </a:rPr>
            </a:br>
            <a:r>
              <a:rPr lang="vi-VN" b="1" i="0" dirty="0">
                <a:solidFill>
                  <a:srgbClr val="ED297B"/>
                </a:solidFill>
                <a:effectLst/>
                <a:latin typeface="+mj-lt"/>
              </a:rPr>
              <a:t>Chiều nào gánh phân</a:t>
            </a:r>
            <a:br>
              <a:rPr lang="vi-VN" b="1" i="0" dirty="0">
                <a:solidFill>
                  <a:srgbClr val="ED297B"/>
                </a:solidFill>
                <a:effectLst/>
                <a:latin typeface="+mj-lt"/>
              </a:rPr>
            </a:br>
            <a:r>
              <a:rPr lang="vi-VN" b="1" i="0" dirty="0">
                <a:solidFill>
                  <a:srgbClr val="ED297B"/>
                </a:solidFill>
                <a:effectLst/>
                <a:latin typeface="+mj-lt"/>
              </a:rPr>
              <a:t>Quang trành </a:t>
            </a:r>
            <a:r>
              <a:rPr lang="vi-VN" b="1" i="0">
                <a:solidFill>
                  <a:srgbClr val="ED297B"/>
                </a:solidFill>
                <a:effectLst/>
                <a:latin typeface="+mj-lt"/>
              </a:rPr>
              <a:t>quết đất.</a:t>
            </a:r>
          </a:p>
          <a:p>
            <a:endParaRPr lang="en-US" b="1" i="0" dirty="0">
              <a:effectLst/>
              <a:latin typeface="+mj-lt"/>
            </a:endParaRPr>
          </a:p>
          <a:p>
            <a:r>
              <a:rPr lang="vi-VN" b="1" i="0" dirty="0">
                <a:solidFill>
                  <a:srgbClr val="7030A0"/>
                </a:solidFill>
                <a:effectLst/>
                <a:latin typeface="+mj-lt"/>
              </a:rPr>
              <a:t>Hạt gạo làng ta</a:t>
            </a:r>
            <a:br>
              <a:rPr lang="vi-VN" b="1" dirty="0">
                <a:solidFill>
                  <a:srgbClr val="7030A0"/>
                </a:solidFill>
                <a:latin typeface="+mj-lt"/>
              </a:rPr>
            </a:br>
            <a:r>
              <a:rPr lang="vi-VN" b="1" i="0" dirty="0">
                <a:solidFill>
                  <a:srgbClr val="7030A0"/>
                </a:solidFill>
                <a:effectLst/>
                <a:latin typeface="+mj-lt"/>
              </a:rPr>
              <a:t>Gửi ra tiền tuyến</a:t>
            </a:r>
            <a:br>
              <a:rPr lang="vi-VN" b="1" dirty="0">
                <a:solidFill>
                  <a:srgbClr val="7030A0"/>
                </a:solidFill>
                <a:latin typeface="+mj-lt"/>
              </a:rPr>
            </a:br>
            <a:r>
              <a:rPr lang="vi-VN" b="1" i="0" dirty="0">
                <a:solidFill>
                  <a:srgbClr val="7030A0"/>
                </a:solidFill>
                <a:effectLst/>
                <a:latin typeface="+mj-lt"/>
              </a:rPr>
              <a:t>Gửi về phương xa</a:t>
            </a:r>
            <a:br>
              <a:rPr lang="vi-VN" b="1" dirty="0">
                <a:solidFill>
                  <a:srgbClr val="7030A0"/>
                </a:solidFill>
                <a:latin typeface="+mj-lt"/>
              </a:rPr>
            </a:br>
            <a:r>
              <a:rPr lang="vi-VN" b="1" i="0" dirty="0">
                <a:solidFill>
                  <a:srgbClr val="7030A0"/>
                </a:solidFill>
                <a:effectLst/>
                <a:latin typeface="+mj-lt"/>
              </a:rPr>
              <a:t>Em vui em hát</a:t>
            </a:r>
            <a:br>
              <a:rPr lang="vi-VN" b="1" dirty="0">
                <a:solidFill>
                  <a:srgbClr val="7030A0"/>
                </a:solidFill>
                <a:latin typeface="+mj-lt"/>
              </a:rPr>
            </a:br>
            <a:r>
              <a:rPr lang="vi-VN" b="1" i="0" dirty="0">
                <a:solidFill>
                  <a:srgbClr val="7030A0"/>
                </a:solidFill>
                <a:effectLst/>
                <a:latin typeface="+mj-lt"/>
              </a:rPr>
              <a:t>Hạt vàng làng ta…</a:t>
            </a:r>
            <a:endParaRPr lang="en-US" b="1" dirty="0">
              <a:solidFill>
                <a:srgbClr val="7030A0"/>
              </a:solidFill>
              <a:latin typeface="+mj-lt"/>
            </a:endParaRPr>
          </a:p>
        </p:txBody>
      </p:sp>
      <p:sp>
        <p:nvSpPr>
          <p:cNvPr id="11" name="文本框 38">
            <a:extLst>
              <a:ext uri="{FF2B5EF4-FFF2-40B4-BE49-F238E27FC236}">
                <a16:creationId xmlns:a16="http://schemas.microsoft.com/office/drawing/2014/main" id="{FDD55F6E-E2F6-4CD7-9205-921F1D5A6D45}"/>
              </a:ext>
            </a:extLst>
          </p:cNvPr>
          <p:cNvSpPr txBox="1"/>
          <p:nvPr/>
        </p:nvSpPr>
        <p:spPr>
          <a:xfrm>
            <a:off x="3046730" y="194101"/>
            <a:ext cx="6096000" cy="830997"/>
          </a:xfrm>
          <a:prstGeom prst="rect">
            <a:avLst/>
          </a:prstGeom>
          <a:noFill/>
        </p:spPr>
        <p:txBody>
          <a:bodyPr wrap="square">
            <a:spAutoFit/>
          </a:bodyPr>
          <a:lstStyle/>
          <a:p>
            <a:pPr algn="ctr"/>
            <a:r>
              <a:rPr lang="en-US" altLang="zh-CN" sz="4800">
                <a:ln w="1905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TẬP ĐỌC</a:t>
            </a:r>
          </a:p>
        </p:txBody>
      </p:sp>
      <p:sp>
        <p:nvSpPr>
          <p:cNvPr id="12" name="文本框 36">
            <a:extLst>
              <a:ext uri="{FF2B5EF4-FFF2-40B4-BE49-F238E27FC236}">
                <a16:creationId xmlns:a16="http://schemas.microsoft.com/office/drawing/2014/main" id="{1CF365DE-06D9-41EC-85A8-48F419247B86}"/>
              </a:ext>
            </a:extLst>
          </p:cNvPr>
          <p:cNvSpPr txBox="1"/>
          <p:nvPr/>
        </p:nvSpPr>
        <p:spPr>
          <a:xfrm>
            <a:off x="728980" y="1040725"/>
            <a:ext cx="10731500" cy="769441"/>
          </a:xfrm>
          <a:prstGeom prst="rect">
            <a:avLst/>
          </a:prstGeom>
          <a:noFill/>
        </p:spPr>
        <p:txBody>
          <a:bodyPr wrap="square" rtlCol="0">
            <a:spAutoFit/>
          </a:bodyPr>
          <a:lstStyle/>
          <a:p>
            <a:pPr algn="ctr"/>
            <a:r>
              <a:rPr lang="vi-VN" altLang="zh-CN" sz="4400" i="0">
                <a:ln w="19050">
                  <a:noFill/>
                </a:ln>
                <a:solidFill>
                  <a:sysClr val="windowText" lastClr="000000"/>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HẠT GẠO LÀNG TA</a:t>
            </a:r>
            <a:endParaRPr lang="en-US" altLang="zh-CN" sz="4400" i="0" dirty="0">
              <a:ln w="19050">
                <a:noFill/>
              </a:ln>
              <a:solidFill>
                <a:sysClr val="windowText" lastClr="000000"/>
              </a:solidFill>
              <a:effectLst>
                <a:outerShdw blurRad="38100" dist="38100" dir="2700000" algn="tl">
                  <a:srgbClr val="000000">
                    <a:alpha val="43137"/>
                  </a:srgbClr>
                </a:outerShdw>
              </a:effectLst>
              <a:latin typeface="UTM Cookies" panose="02040603050506020204" pitchFamily="18" charset="0"/>
              <a:ea typeface="思源黑体 CN Bold" panose="020B0800000000000000" pitchFamily="34" charset="-122"/>
            </a:endParaRPr>
          </a:p>
        </p:txBody>
      </p:sp>
      <p:sp>
        <p:nvSpPr>
          <p:cNvPr id="13" name="Rectangle 12">
            <a:extLst>
              <a:ext uri="{FF2B5EF4-FFF2-40B4-BE49-F238E27FC236}">
                <a16:creationId xmlns:a16="http://schemas.microsoft.com/office/drawing/2014/main" id="{8977C5FE-9702-4D76-85CE-80FF0D6BE5AF}"/>
              </a:ext>
            </a:extLst>
          </p:cNvPr>
          <p:cNvSpPr/>
          <p:nvPr/>
        </p:nvSpPr>
        <p:spPr>
          <a:xfrm>
            <a:off x="7492226" y="5844376"/>
            <a:ext cx="2409954" cy="400110"/>
          </a:xfrm>
          <a:prstGeom prst="rect">
            <a:avLst/>
          </a:prstGeom>
          <a:noFill/>
        </p:spPr>
        <p:txBody>
          <a:bodyPr wrap="none" lIns="91440" tIns="45720" rIns="91440" bIns="45720">
            <a:spAutoFit/>
          </a:bodyPr>
          <a:lstStyle/>
          <a:p>
            <a:pPr algn="ctr"/>
            <a:r>
              <a:rPr lang="vi-VN"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rPr>
              <a:t>Trần Đăng Khoa</a:t>
            </a:r>
            <a:endParaRPr lang="en-US"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endParaRPr>
          </a:p>
        </p:txBody>
      </p:sp>
      <p:pic>
        <p:nvPicPr>
          <p:cNvPr id="14" name="图片 6">
            <a:extLst>
              <a:ext uri="{FF2B5EF4-FFF2-40B4-BE49-F238E27FC236}">
                <a16:creationId xmlns:a16="http://schemas.microsoft.com/office/drawing/2014/main" id="{EBB27535-EB09-4A27-B455-2BD7EE9220A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8669" l="0" r="100000">
                        <a14:foregroundMark x1="88902" y1="86290" x2="88902" y2="86290"/>
                        <a14:foregroundMark x1="72998" y1="84315" x2="72998" y2="84315"/>
                        <a14:foregroundMark x1="67162" y1="85847" x2="67162" y2="85847"/>
                        <a14:foregroundMark x1="53833" y1="84153" x2="53833" y2="84153"/>
                      </a14:backgroundRemoval>
                    </a14:imgEffect>
                  </a14:imgLayer>
                </a14:imgProps>
              </a:ext>
              <a:ext uri="{28A0092B-C50C-407E-A947-70E740481C1C}">
                <a14:useLocalDpi xmlns:a14="http://schemas.microsoft.com/office/drawing/2010/main" val="0"/>
              </a:ext>
            </a:extLst>
          </a:blip>
          <a:stretch>
            <a:fillRect/>
          </a:stretch>
        </p:blipFill>
        <p:spPr>
          <a:xfrm flipH="1">
            <a:off x="9792928" y="3385287"/>
            <a:ext cx="2520918" cy="3576588"/>
          </a:xfrm>
          <a:prstGeom prst="rect">
            <a:avLst/>
          </a:prstGeom>
        </p:spPr>
      </p:pic>
      <p:pic>
        <p:nvPicPr>
          <p:cNvPr id="15" name="图片 15">
            <a:extLst>
              <a:ext uri="{FF2B5EF4-FFF2-40B4-BE49-F238E27FC236}">
                <a16:creationId xmlns:a16="http://schemas.microsoft.com/office/drawing/2014/main" id="{127D9132-0107-418B-B64E-003BCB96E8FA}"/>
              </a:ext>
            </a:extLst>
          </p:cNvPr>
          <p:cNvPicPr>
            <a:picLocks noChangeAspect="1"/>
          </p:cNvPicPr>
          <p:nvPr/>
        </p:nvPicPr>
        <p:blipFill rotWithShape="1">
          <a:blip r:embed="rId5">
            <a:extLst>
              <a:ext uri="{28A0092B-C50C-407E-A947-70E740481C1C}">
                <a14:useLocalDpi xmlns:a14="http://schemas.microsoft.com/office/drawing/2010/main" val="0"/>
              </a:ext>
            </a:extLst>
          </a:blip>
          <a:srcRect l="4605" t="60461" r="58546" b="18486"/>
          <a:stretch/>
        </p:blipFill>
        <p:spPr>
          <a:xfrm>
            <a:off x="-501659" y="-427902"/>
            <a:ext cx="2788939" cy="2390397"/>
          </a:xfrm>
          <a:prstGeom prst="rect">
            <a:avLst/>
          </a:prstGeom>
        </p:spPr>
      </p:pic>
      <p:sp>
        <p:nvSpPr>
          <p:cNvPr id="2" name="Oval 1">
            <a:extLst>
              <a:ext uri="{FF2B5EF4-FFF2-40B4-BE49-F238E27FC236}">
                <a16:creationId xmlns:a16="http://schemas.microsoft.com/office/drawing/2014/main" id="{B660B0EC-07DB-4787-B82C-ACBF855F2370}"/>
              </a:ext>
            </a:extLst>
          </p:cNvPr>
          <p:cNvSpPr/>
          <p:nvPr/>
        </p:nvSpPr>
        <p:spPr>
          <a:xfrm>
            <a:off x="371475" y="1905624"/>
            <a:ext cx="658967" cy="46000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1</a:t>
            </a:r>
          </a:p>
        </p:txBody>
      </p:sp>
      <p:sp>
        <p:nvSpPr>
          <p:cNvPr id="16" name="Oval 15">
            <a:extLst>
              <a:ext uri="{FF2B5EF4-FFF2-40B4-BE49-F238E27FC236}">
                <a16:creationId xmlns:a16="http://schemas.microsoft.com/office/drawing/2014/main" id="{452A2EB6-A4B7-427A-B95D-C3718748E239}"/>
              </a:ext>
            </a:extLst>
          </p:cNvPr>
          <p:cNvSpPr/>
          <p:nvPr/>
        </p:nvSpPr>
        <p:spPr>
          <a:xfrm>
            <a:off x="354960" y="4032361"/>
            <a:ext cx="658967" cy="46000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a:t>
            </a:r>
            <a:r>
              <a:rPr lang="vi-VN" sz="1050" b="1">
                <a:latin typeface="UTM Futura Extra" panose="02040603050506020204" pitchFamily="18" charset="0"/>
              </a:rPr>
              <a:t>2</a:t>
            </a:r>
            <a:endParaRPr lang="en-US" sz="1050" b="1">
              <a:latin typeface="UTM Futura Extra" panose="02040603050506020204" pitchFamily="18" charset="0"/>
            </a:endParaRPr>
          </a:p>
        </p:txBody>
      </p:sp>
      <p:sp>
        <p:nvSpPr>
          <p:cNvPr id="17" name="Oval 16">
            <a:extLst>
              <a:ext uri="{FF2B5EF4-FFF2-40B4-BE49-F238E27FC236}">
                <a16:creationId xmlns:a16="http://schemas.microsoft.com/office/drawing/2014/main" id="{D241D194-B0B4-4B58-B2DB-62A2F17F2B4C}"/>
              </a:ext>
            </a:extLst>
          </p:cNvPr>
          <p:cNvSpPr/>
          <p:nvPr/>
        </p:nvSpPr>
        <p:spPr>
          <a:xfrm>
            <a:off x="3419475" y="3198996"/>
            <a:ext cx="658967" cy="460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a:t>
            </a:r>
            <a:r>
              <a:rPr lang="vi-VN" sz="1050" b="1">
                <a:latin typeface="UTM Futura Extra" panose="02040603050506020204" pitchFamily="18" charset="0"/>
              </a:rPr>
              <a:t>3</a:t>
            </a:r>
            <a:endParaRPr lang="en-US" sz="1050" b="1">
              <a:latin typeface="UTM Futura Extra" panose="02040603050506020204" pitchFamily="18" charset="0"/>
            </a:endParaRPr>
          </a:p>
        </p:txBody>
      </p:sp>
      <p:sp>
        <p:nvSpPr>
          <p:cNvPr id="18" name="Oval 17">
            <a:extLst>
              <a:ext uri="{FF2B5EF4-FFF2-40B4-BE49-F238E27FC236}">
                <a16:creationId xmlns:a16="http://schemas.microsoft.com/office/drawing/2014/main" id="{3852E8B1-D91D-421F-B602-102FBC2B0A76}"/>
              </a:ext>
            </a:extLst>
          </p:cNvPr>
          <p:cNvSpPr/>
          <p:nvPr/>
        </p:nvSpPr>
        <p:spPr>
          <a:xfrm>
            <a:off x="6754825" y="1877525"/>
            <a:ext cx="658967" cy="460008"/>
          </a:xfrm>
          <a:prstGeom prst="ellipse">
            <a:avLst/>
          </a:prstGeom>
          <a:solidFill>
            <a:srgbClr val="ED2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a:t>
            </a:r>
            <a:r>
              <a:rPr lang="vi-VN" sz="1050" b="1">
                <a:latin typeface="UTM Futura Extra" panose="02040603050506020204" pitchFamily="18" charset="0"/>
              </a:rPr>
              <a:t>4</a:t>
            </a:r>
            <a:endParaRPr lang="en-US" sz="1050" b="1">
              <a:latin typeface="UTM Futura Extra" panose="02040603050506020204" pitchFamily="18" charset="0"/>
            </a:endParaRPr>
          </a:p>
        </p:txBody>
      </p:sp>
      <p:sp>
        <p:nvSpPr>
          <p:cNvPr id="19" name="Oval 18">
            <a:extLst>
              <a:ext uri="{FF2B5EF4-FFF2-40B4-BE49-F238E27FC236}">
                <a16:creationId xmlns:a16="http://schemas.microsoft.com/office/drawing/2014/main" id="{DBDD7B15-5750-4FFD-AC06-70272F888A5E}"/>
              </a:ext>
            </a:extLst>
          </p:cNvPr>
          <p:cNvSpPr/>
          <p:nvPr/>
        </p:nvSpPr>
        <p:spPr>
          <a:xfrm>
            <a:off x="6756409" y="4290464"/>
            <a:ext cx="658967" cy="46000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a:t>
            </a:r>
            <a:r>
              <a:rPr lang="vi-VN" sz="1050" b="1">
                <a:latin typeface="UTM Futura Extra" panose="02040603050506020204" pitchFamily="18" charset="0"/>
              </a:rPr>
              <a:t>5</a:t>
            </a:r>
            <a:endParaRPr lang="en-US" sz="1050" b="1">
              <a:latin typeface="UTM Futura Extra" panose="02040603050506020204" pitchFamily="18" charset="0"/>
            </a:endParaRPr>
          </a:p>
        </p:txBody>
      </p:sp>
    </p:spTree>
    <p:extLst>
      <p:ext uri="{BB962C8B-B14F-4D97-AF65-F5344CB8AC3E}">
        <p14:creationId xmlns:p14="http://schemas.microsoft.com/office/powerpoint/2010/main" val="33233600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ánh đồng Bầu Trời Xanh Cũng Vậy Lúa Mì Phong Cảnh, Lúa Mì, Sóng, Mì Hình  nền Vector để tải xuống miễn phí">
            <a:extLst>
              <a:ext uri="{FF2B5EF4-FFF2-40B4-BE49-F238E27FC236}">
                <a16:creationId xmlns:a16="http://schemas.microsoft.com/office/drawing/2014/main" id="{8679152D-65A1-4B1E-A14A-660371EC11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ADB542BB-B9A9-4ADB-A60A-F25E360F4DD7}"/>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3EED674-8260-49DE-B43C-7A3FC1502497}"/>
              </a:ext>
            </a:extLst>
          </p:cNvPr>
          <p:cNvSpPr/>
          <p:nvPr/>
        </p:nvSpPr>
        <p:spPr>
          <a:xfrm>
            <a:off x="761990" y="1717594"/>
            <a:ext cx="9969510" cy="892552"/>
          </a:xfrm>
          <a:prstGeom prst="rect">
            <a:avLst/>
          </a:prstGeom>
        </p:spPr>
        <p:txBody>
          <a:bodyPr wrap="square">
            <a:spAutoFit/>
          </a:bodyPr>
          <a:lstStyle/>
          <a:p>
            <a:pPr marL="914400" lvl="1" indent="-457200" algn="just">
              <a:buFont typeface="Wingdings" panose="05000000000000000000" pitchFamily="2" charset="2"/>
              <a:buChar char="Ø"/>
            </a:pPr>
            <a:r>
              <a:rPr lang="vi-VN" sz="2800" b="1">
                <a:solidFill>
                  <a:srgbClr val="C00000"/>
                </a:solidFill>
                <a:latin typeface="+mj-lt"/>
              </a:rPr>
              <a:t>Sông Kinh Thầy:</a:t>
            </a:r>
            <a:r>
              <a:rPr lang="vi-VN" sz="2800">
                <a:solidFill>
                  <a:srgbClr val="C00000"/>
                </a:solidFill>
                <a:latin typeface="+mj-lt"/>
              </a:rPr>
              <a:t> </a:t>
            </a:r>
            <a:r>
              <a:rPr lang="vi-VN" sz="2400">
                <a:latin typeface="+mj-lt"/>
              </a:rPr>
              <a:t>là một nhánh của sông Thái Bình, chảy qua tỉnh Hải Dương, mang nước và phù sa cung cấp cho ruộng vườn, cây trái.</a:t>
            </a:r>
            <a:endParaRPr lang="vi-VN" sz="2400" dirty="0">
              <a:latin typeface="+mj-lt"/>
            </a:endParaRPr>
          </a:p>
        </p:txBody>
      </p:sp>
      <p:sp>
        <p:nvSpPr>
          <p:cNvPr id="8" name="Rectangle 7">
            <a:extLst>
              <a:ext uri="{FF2B5EF4-FFF2-40B4-BE49-F238E27FC236}">
                <a16:creationId xmlns:a16="http://schemas.microsoft.com/office/drawing/2014/main" id="{3963EF99-74C0-4678-A855-79514D23C21B}"/>
              </a:ext>
            </a:extLst>
          </p:cNvPr>
          <p:cNvSpPr/>
          <p:nvPr/>
        </p:nvSpPr>
        <p:spPr>
          <a:xfrm>
            <a:off x="2354763" y="66480"/>
            <a:ext cx="7479933" cy="1569660"/>
          </a:xfrm>
          <a:prstGeom prst="rect">
            <a:avLst/>
          </a:prstGeom>
          <a:noFill/>
        </p:spPr>
        <p:txBody>
          <a:bodyPr wrap="none" lIns="91440" tIns="45720" rIns="91440" bIns="45720">
            <a:spAutoFit/>
          </a:bodyPr>
          <a:lstStyle/>
          <a:p>
            <a:pPr algn="ctr"/>
            <a:r>
              <a:rPr lang="vi-VN" sz="96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Giải nghĩa từ</a:t>
            </a:r>
            <a:endParaRPr lang="en-US" sz="96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9" name="Picture 3" descr="Song kinh thay">
            <a:extLst>
              <a:ext uri="{FF2B5EF4-FFF2-40B4-BE49-F238E27FC236}">
                <a16:creationId xmlns:a16="http://schemas.microsoft.com/office/drawing/2014/main" id="{9985A680-BB7C-4726-8BC3-AAE904B566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3539" y="3164224"/>
            <a:ext cx="5087234" cy="28615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38661252-20E1-4B78-A270-20AF156C21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2038" y="3136146"/>
            <a:ext cx="3405381" cy="28896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图片 6">
            <a:extLst>
              <a:ext uri="{FF2B5EF4-FFF2-40B4-BE49-F238E27FC236}">
                <a16:creationId xmlns:a16="http://schemas.microsoft.com/office/drawing/2014/main" id="{17498B87-1524-4579-B6FA-5D75016BB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677" y="3771900"/>
            <a:ext cx="3376214" cy="3376214"/>
          </a:xfrm>
          <a:prstGeom prst="rect">
            <a:avLst/>
          </a:prstGeom>
        </p:spPr>
      </p:pic>
    </p:spTree>
    <p:extLst>
      <p:ext uri="{BB962C8B-B14F-4D97-AF65-F5344CB8AC3E}">
        <p14:creationId xmlns:p14="http://schemas.microsoft.com/office/powerpoint/2010/main" val="114467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heckerboard(across)">
                                      <p:cBhvr>
                                        <p:cTn id="20" dur="500"/>
                                        <p:tgtEl>
                                          <p:spTgt spid="9"/>
                                        </p:tgtEl>
                                      </p:cBhvr>
                                    </p:animEffect>
                                  </p:childTnLst>
                                </p:cTn>
                              </p:par>
                              <p:par>
                                <p:cTn id="21" presetID="16" presetClass="entr" presetSubtype="21"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ánh đồng Bầu Trời Xanh Cũng Vậy Lúa Mì Phong Cảnh, Lúa Mì, Sóng, Mì Hình  nền Vector để tải xuống miễn phí">
            <a:extLst>
              <a:ext uri="{FF2B5EF4-FFF2-40B4-BE49-F238E27FC236}">
                <a16:creationId xmlns:a16="http://schemas.microsoft.com/office/drawing/2014/main" id="{00166B28-8511-48AA-805E-1D81C4F20F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ADB542BB-B9A9-4ADB-A60A-F25E360F4DD7}"/>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6">
            <a:extLst>
              <a:ext uri="{FF2B5EF4-FFF2-40B4-BE49-F238E27FC236}">
                <a16:creationId xmlns:a16="http://schemas.microsoft.com/office/drawing/2014/main" id="{17498B87-1524-4579-B6FA-5D75016B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677" y="3771900"/>
            <a:ext cx="3376214" cy="3376214"/>
          </a:xfrm>
          <a:prstGeom prst="rect">
            <a:avLst/>
          </a:prstGeom>
        </p:spPr>
      </p:pic>
      <p:sp>
        <p:nvSpPr>
          <p:cNvPr id="7" name="Rectangle 6">
            <a:extLst>
              <a:ext uri="{FF2B5EF4-FFF2-40B4-BE49-F238E27FC236}">
                <a16:creationId xmlns:a16="http://schemas.microsoft.com/office/drawing/2014/main" id="{43EED674-8260-49DE-B43C-7A3FC1502497}"/>
              </a:ext>
            </a:extLst>
          </p:cNvPr>
          <p:cNvSpPr/>
          <p:nvPr/>
        </p:nvSpPr>
        <p:spPr>
          <a:xfrm>
            <a:off x="761990" y="1717594"/>
            <a:ext cx="9969510" cy="954107"/>
          </a:xfrm>
          <a:prstGeom prst="rect">
            <a:avLst/>
          </a:prstGeom>
        </p:spPr>
        <p:txBody>
          <a:bodyPr wrap="square">
            <a:spAutoFit/>
          </a:bodyPr>
          <a:lstStyle/>
          <a:p>
            <a:pPr marL="914400" lvl="1" indent="-457200">
              <a:buFont typeface="Wingdings" panose="05000000000000000000" pitchFamily="2" charset="2"/>
              <a:buChar char="Ø"/>
            </a:pPr>
            <a:r>
              <a:rPr lang="vi-VN" sz="3200" b="1">
                <a:solidFill>
                  <a:srgbClr val="C00000"/>
                </a:solidFill>
                <a:latin typeface="Times New Roman" pitchFamily="18" charset="0"/>
                <a:cs typeface="Times New Roman" pitchFamily="18" charset="0"/>
              </a:rPr>
              <a:t>Hào giao thông: </a:t>
            </a:r>
            <a:r>
              <a:rPr lang="vi-VN" sz="2400">
                <a:latin typeface="Times New Roman" pitchFamily="18" charset="0"/>
                <a:cs typeface="Times New Roman" pitchFamily="18" charset="0"/>
              </a:rPr>
              <a:t>là đường đào sâu dưới đất để đi lại được an toàn trong thời chiến.</a:t>
            </a:r>
            <a:endParaRPr lang="vi-VN" sz="2800" dirty="0">
              <a:latin typeface="Times New Roman" pitchFamily="18" charset="0"/>
              <a:cs typeface="Times New Roman" pitchFamily="18" charset="0"/>
            </a:endParaRPr>
          </a:p>
        </p:txBody>
      </p:sp>
      <p:sp>
        <p:nvSpPr>
          <p:cNvPr id="8" name="Rectangle 7">
            <a:extLst>
              <a:ext uri="{FF2B5EF4-FFF2-40B4-BE49-F238E27FC236}">
                <a16:creationId xmlns:a16="http://schemas.microsoft.com/office/drawing/2014/main" id="{3963EF99-74C0-4678-A855-79514D23C21B}"/>
              </a:ext>
            </a:extLst>
          </p:cNvPr>
          <p:cNvSpPr/>
          <p:nvPr/>
        </p:nvSpPr>
        <p:spPr>
          <a:xfrm>
            <a:off x="2354763" y="66480"/>
            <a:ext cx="7479933" cy="1569660"/>
          </a:xfrm>
          <a:prstGeom prst="rect">
            <a:avLst/>
          </a:prstGeom>
          <a:noFill/>
        </p:spPr>
        <p:txBody>
          <a:bodyPr wrap="none" lIns="91440" tIns="45720" rIns="91440" bIns="45720">
            <a:spAutoFit/>
          </a:bodyPr>
          <a:lstStyle/>
          <a:p>
            <a:pPr algn="ctr"/>
            <a:r>
              <a:rPr lang="vi-VN" sz="96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Giải nghĩa từ</a:t>
            </a:r>
            <a:endParaRPr lang="en-US" sz="96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10" name="Picture 9">
            <a:extLst>
              <a:ext uri="{FF2B5EF4-FFF2-40B4-BE49-F238E27FC236}">
                <a16:creationId xmlns:a16="http://schemas.microsoft.com/office/drawing/2014/main" id="{C0542767-98FA-4004-ABF8-CB1D9A6ACC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4763" y="2879032"/>
            <a:ext cx="3039833" cy="23467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10">
            <a:extLst>
              <a:ext uri="{FF2B5EF4-FFF2-40B4-BE49-F238E27FC236}">
                <a16:creationId xmlns:a16="http://schemas.microsoft.com/office/drawing/2014/main" id="{D95CD780-F373-4DCD-AB24-E0BFE7CA52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0573" y="2867033"/>
            <a:ext cx="1979925" cy="23587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a:extLst>
              <a:ext uri="{FF2B5EF4-FFF2-40B4-BE49-F238E27FC236}">
                <a16:creationId xmlns:a16="http://schemas.microsoft.com/office/drawing/2014/main" id="{577E011B-3196-4ED7-9F67-DD085211A6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55929" y="2867032"/>
            <a:ext cx="2998649" cy="23587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83108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par>
                                <p:cTn id="24" presetID="14" presetClass="entr" presetSubtype="1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randombar(horizontal)">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7BEFE569-380D-4528-9CD2-D2838BFAA2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ADB542BB-B9A9-4ADB-A60A-F25E360F4DD7}"/>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6">
            <a:extLst>
              <a:ext uri="{FF2B5EF4-FFF2-40B4-BE49-F238E27FC236}">
                <a16:creationId xmlns:a16="http://schemas.microsoft.com/office/drawing/2014/main" id="{17498B87-1524-4579-B6FA-5D75016B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677" y="3771900"/>
            <a:ext cx="3376214" cy="3376214"/>
          </a:xfrm>
          <a:prstGeom prst="rect">
            <a:avLst/>
          </a:prstGeom>
        </p:spPr>
      </p:pic>
      <p:sp>
        <p:nvSpPr>
          <p:cNvPr id="7" name="Rectangle 6">
            <a:extLst>
              <a:ext uri="{FF2B5EF4-FFF2-40B4-BE49-F238E27FC236}">
                <a16:creationId xmlns:a16="http://schemas.microsoft.com/office/drawing/2014/main" id="{43EED674-8260-49DE-B43C-7A3FC1502497}"/>
              </a:ext>
            </a:extLst>
          </p:cNvPr>
          <p:cNvSpPr/>
          <p:nvPr/>
        </p:nvSpPr>
        <p:spPr>
          <a:xfrm>
            <a:off x="761989" y="1717594"/>
            <a:ext cx="10372735" cy="892552"/>
          </a:xfrm>
          <a:prstGeom prst="rect">
            <a:avLst/>
          </a:prstGeom>
        </p:spPr>
        <p:txBody>
          <a:bodyPr wrap="square">
            <a:spAutoFit/>
          </a:bodyPr>
          <a:lstStyle/>
          <a:p>
            <a:pPr marL="914400" lvl="1" indent="-457200">
              <a:buFont typeface="Wingdings" panose="05000000000000000000" pitchFamily="2" charset="2"/>
              <a:buChar char="Ø"/>
            </a:pPr>
            <a:r>
              <a:rPr lang="vi-VN" sz="2800" b="1">
                <a:solidFill>
                  <a:srgbClr val="C00000"/>
                </a:solidFill>
                <a:latin typeface="Times New Roman" pitchFamily="18" charset="0"/>
                <a:cs typeface="Times New Roman" pitchFamily="18" charset="0"/>
              </a:rPr>
              <a:t>Trành (giành, xảo): </a:t>
            </a:r>
            <a:r>
              <a:rPr lang="vi-VN" sz="2400">
                <a:latin typeface="Times New Roman" pitchFamily="18" charset="0"/>
                <a:cs typeface="Times New Roman" pitchFamily="18" charset="0"/>
              </a:rPr>
              <a:t>là một dụng cụ đan bằng tre, nứa, có đáy phẳng, dùng để vận chuyển đất đá, rơm rạ, ...</a:t>
            </a:r>
            <a:endParaRPr lang="vi-VN" sz="3200">
              <a:latin typeface="Times New Roman" pitchFamily="18" charset="0"/>
              <a:cs typeface="Times New Roman" pitchFamily="18" charset="0"/>
            </a:endParaRPr>
          </a:p>
        </p:txBody>
      </p:sp>
      <p:sp>
        <p:nvSpPr>
          <p:cNvPr id="8" name="Rectangle 7">
            <a:extLst>
              <a:ext uri="{FF2B5EF4-FFF2-40B4-BE49-F238E27FC236}">
                <a16:creationId xmlns:a16="http://schemas.microsoft.com/office/drawing/2014/main" id="{3963EF99-74C0-4678-A855-79514D23C21B}"/>
              </a:ext>
            </a:extLst>
          </p:cNvPr>
          <p:cNvSpPr/>
          <p:nvPr/>
        </p:nvSpPr>
        <p:spPr>
          <a:xfrm>
            <a:off x="2354763" y="66480"/>
            <a:ext cx="7479933" cy="1569660"/>
          </a:xfrm>
          <a:prstGeom prst="rect">
            <a:avLst/>
          </a:prstGeom>
          <a:noFill/>
        </p:spPr>
        <p:txBody>
          <a:bodyPr wrap="none" lIns="91440" tIns="45720" rIns="91440" bIns="45720">
            <a:spAutoFit/>
          </a:bodyPr>
          <a:lstStyle/>
          <a:p>
            <a:pPr algn="ctr"/>
            <a:r>
              <a:rPr lang="vi-VN" sz="96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Giải nghĩa từ</a:t>
            </a:r>
            <a:endParaRPr lang="en-US" sz="96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13" name="Picture 21" descr="h1">
            <a:extLst>
              <a:ext uri="{FF2B5EF4-FFF2-40B4-BE49-F238E27FC236}">
                <a16:creationId xmlns:a16="http://schemas.microsoft.com/office/drawing/2014/main" id="{3F27B313-A063-4D18-A44C-F9D36385FCC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145" t="3300" r="2444" b="3877"/>
          <a:stretch/>
        </p:blipFill>
        <p:spPr>
          <a:xfrm>
            <a:off x="7019074" y="3012325"/>
            <a:ext cx="3121997" cy="28191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13">
            <a:extLst>
              <a:ext uri="{FF2B5EF4-FFF2-40B4-BE49-F238E27FC236}">
                <a16:creationId xmlns:a16="http://schemas.microsoft.com/office/drawing/2014/main" id="{87F3F6B8-AC3F-4AF4-BAE5-20A5D5B37A8C}"/>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031726" y="3012325"/>
            <a:ext cx="3533031" cy="283389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80277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par>
                                <p:cTn id="23" presetID="53" presetClass="entr" presetSubtype="16"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ánh đồng Bầu Trời Xanh Cũng Vậy Lúa Mì Phong Cảnh, Lúa Mì, Sóng, Mì Hình  nền Vector để tải xuống miễn phí">
            <a:extLst>
              <a:ext uri="{FF2B5EF4-FFF2-40B4-BE49-F238E27FC236}">
                <a16:creationId xmlns:a16="http://schemas.microsoft.com/office/drawing/2014/main" id="{F5621FE8-E780-40E7-A404-FC2D36447A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ADB542BB-B9A9-4ADB-A60A-F25E360F4DD7}"/>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6">
            <a:extLst>
              <a:ext uri="{FF2B5EF4-FFF2-40B4-BE49-F238E27FC236}">
                <a16:creationId xmlns:a16="http://schemas.microsoft.com/office/drawing/2014/main" id="{17498B87-1524-4579-B6FA-5D75016BB6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677" y="3771900"/>
            <a:ext cx="3376214" cy="3376214"/>
          </a:xfrm>
          <a:prstGeom prst="rect">
            <a:avLst/>
          </a:prstGeom>
        </p:spPr>
      </p:pic>
      <p:sp>
        <p:nvSpPr>
          <p:cNvPr id="7" name="Rectangle 6">
            <a:extLst>
              <a:ext uri="{FF2B5EF4-FFF2-40B4-BE49-F238E27FC236}">
                <a16:creationId xmlns:a16="http://schemas.microsoft.com/office/drawing/2014/main" id="{43EED674-8260-49DE-B43C-7A3FC1502497}"/>
              </a:ext>
            </a:extLst>
          </p:cNvPr>
          <p:cNvSpPr/>
          <p:nvPr/>
        </p:nvSpPr>
        <p:spPr>
          <a:xfrm>
            <a:off x="1638289" y="1761764"/>
            <a:ext cx="2819411" cy="523220"/>
          </a:xfrm>
          <a:prstGeom prst="rect">
            <a:avLst/>
          </a:prstGeom>
        </p:spPr>
        <p:txBody>
          <a:bodyPr wrap="square">
            <a:spAutoFit/>
          </a:bodyPr>
          <a:lstStyle/>
          <a:p>
            <a:pPr marL="914400" lvl="1" indent="-457200">
              <a:buFont typeface="Wingdings" panose="05000000000000000000" pitchFamily="2" charset="2"/>
              <a:buChar char="Ø"/>
            </a:pPr>
            <a:r>
              <a:rPr lang="vi-VN" sz="2800" b="1">
                <a:solidFill>
                  <a:srgbClr val="C00000"/>
                </a:solidFill>
                <a:latin typeface="Times New Roman" pitchFamily="18" charset="0"/>
                <a:cs typeface="Times New Roman" pitchFamily="18" charset="0"/>
              </a:rPr>
              <a:t>Gào sòng</a:t>
            </a:r>
            <a:endParaRPr lang="vi-VN" sz="3200">
              <a:latin typeface="Times New Roman" pitchFamily="18" charset="0"/>
              <a:cs typeface="Times New Roman" pitchFamily="18" charset="0"/>
            </a:endParaRPr>
          </a:p>
        </p:txBody>
      </p:sp>
      <p:sp>
        <p:nvSpPr>
          <p:cNvPr id="8" name="Rectangle 7">
            <a:extLst>
              <a:ext uri="{FF2B5EF4-FFF2-40B4-BE49-F238E27FC236}">
                <a16:creationId xmlns:a16="http://schemas.microsoft.com/office/drawing/2014/main" id="{3963EF99-74C0-4678-A855-79514D23C21B}"/>
              </a:ext>
            </a:extLst>
          </p:cNvPr>
          <p:cNvSpPr/>
          <p:nvPr/>
        </p:nvSpPr>
        <p:spPr>
          <a:xfrm>
            <a:off x="2354763" y="66480"/>
            <a:ext cx="7479933" cy="1569660"/>
          </a:xfrm>
          <a:prstGeom prst="rect">
            <a:avLst/>
          </a:prstGeom>
          <a:noFill/>
        </p:spPr>
        <p:txBody>
          <a:bodyPr wrap="none" lIns="91440" tIns="45720" rIns="91440" bIns="45720">
            <a:spAutoFit/>
          </a:bodyPr>
          <a:lstStyle/>
          <a:p>
            <a:pPr algn="ctr"/>
            <a:r>
              <a:rPr lang="vi-VN" sz="96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rPr>
              <a:t>Giải nghĩa từ</a:t>
            </a:r>
            <a:endParaRPr lang="en-US" sz="9600" b="1" cap="none" spc="0">
              <a:ln w="38100">
                <a:solidFill>
                  <a:schemeClr val="bg1"/>
                </a:solidFill>
                <a:prstDash val="solid"/>
              </a:ln>
              <a:solidFill>
                <a:srgbClr val="FFC000"/>
              </a:solidFill>
              <a:effectLst>
                <a:outerShdw blurRad="50800" dist="38100" dir="13500000" algn="br" rotWithShape="0">
                  <a:prstClr val="black">
                    <a:alpha val="40000"/>
                  </a:prstClr>
                </a:outerShdw>
              </a:effectLst>
              <a:latin typeface="iCiel Pequena" pitchFamily="50" charset="0"/>
            </a:endParaRPr>
          </a:p>
        </p:txBody>
      </p:sp>
      <p:pic>
        <p:nvPicPr>
          <p:cNvPr id="11" name="Picture 10" descr="Hình ảnh có liên quan">
            <a:extLst>
              <a:ext uri="{FF2B5EF4-FFF2-40B4-BE49-F238E27FC236}">
                <a16:creationId xmlns:a16="http://schemas.microsoft.com/office/drawing/2014/main" id="{355D5AFE-19FC-42D5-B34B-99A8B4AC03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2963" y="2575098"/>
            <a:ext cx="3831766" cy="2816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 name="Picture 8" descr="Lua140706">
            <a:extLst>
              <a:ext uri="{FF2B5EF4-FFF2-40B4-BE49-F238E27FC236}">
                <a16:creationId xmlns:a16="http://schemas.microsoft.com/office/drawing/2014/main" id="{9AE6255F-8A77-4B01-94A8-BFCF0C55E24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6872314" y="2575098"/>
            <a:ext cx="3964843" cy="2816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A239598A-20A2-4597-B6F5-A66EC0FD0C74}"/>
              </a:ext>
            </a:extLst>
          </p:cNvPr>
          <p:cNvSpPr/>
          <p:nvPr/>
        </p:nvSpPr>
        <p:spPr>
          <a:xfrm>
            <a:off x="6324596" y="1808203"/>
            <a:ext cx="2819411" cy="523220"/>
          </a:xfrm>
          <a:prstGeom prst="rect">
            <a:avLst/>
          </a:prstGeom>
        </p:spPr>
        <p:txBody>
          <a:bodyPr wrap="square">
            <a:spAutoFit/>
          </a:bodyPr>
          <a:lstStyle/>
          <a:p>
            <a:pPr marL="914400" lvl="1" indent="-457200">
              <a:buFont typeface="Wingdings" panose="05000000000000000000" pitchFamily="2" charset="2"/>
              <a:buChar char="Ø"/>
            </a:pPr>
            <a:r>
              <a:rPr lang="vi-VN" sz="2800" b="1">
                <a:solidFill>
                  <a:srgbClr val="C00000"/>
                </a:solidFill>
                <a:latin typeface="Times New Roman" pitchFamily="18" charset="0"/>
                <a:cs typeface="Times New Roman" pitchFamily="18" charset="0"/>
              </a:rPr>
              <a:t>Gào dây</a:t>
            </a:r>
            <a:endParaRPr lang="vi-VN" sz="3200">
              <a:latin typeface="Times New Roman" pitchFamily="18" charset="0"/>
              <a:cs typeface="Times New Roman" pitchFamily="18" charset="0"/>
            </a:endParaRPr>
          </a:p>
        </p:txBody>
      </p:sp>
    </p:spTree>
    <p:extLst>
      <p:ext uri="{BB962C8B-B14F-4D97-AF65-F5344CB8AC3E}">
        <p14:creationId xmlns:p14="http://schemas.microsoft.com/office/powerpoint/2010/main" val="2215855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ánh đồng Bầu Trời Xanh Cũng Vậy Lúa Mì Phong Cảnh, Lúa Mì, Sóng, Mì Hình  nền Vector để tải xuống miễn phí">
            <a:extLst>
              <a:ext uri="{FF2B5EF4-FFF2-40B4-BE49-F238E27FC236}">
                <a16:creationId xmlns:a16="http://schemas.microsoft.com/office/drawing/2014/main" id="{22B3FF88-EB28-4EFF-8DE3-819D73486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5" name="Cloud 14">
            <a:extLst>
              <a:ext uri="{FF2B5EF4-FFF2-40B4-BE49-F238E27FC236}">
                <a16:creationId xmlns:a16="http://schemas.microsoft.com/office/drawing/2014/main" id="{873103CF-AB29-4FD7-AED3-7DC84170CE7D}"/>
              </a:ext>
            </a:extLst>
          </p:cNvPr>
          <p:cNvSpPr/>
          <p:nvPr/>
        </p:nvSpPr>
        <p:spPr>
          <a:xfrm>
            <a:off x="533400" y="953277"/>
            <a:ext cx="8510128" cy="5284535"/>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955680" y="1301272"/>
            <a:ext cx="7794620" cy="4401027"/>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399671" y="2142897"/>
            <a:ext cx="6518275" cy="3046988"/>
          </a:xfrm>
          <a:prstGeom prst="rect">
            <a:avLst/>
          </a:prstGeom>
          <a:noFill/>
        </p:spPr>
        <p:txBody>
          <a:bodyPr wrap="square">
            <a:spAutoFit/>
          </a:bodyPr>
          <a:lstStyle/>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Diễn cảm, nhẹ nhàng, tình cảm, tha thiết; nhấn giọng tự nhiên những từ ngữ nói đến vị phù sa, hương sen, lời hát, bão, mưa, giọt mồ hôi chứa trong hạt gạo và nỗi vất vả của </a:t>
            </a:r>
          </a:p>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những người làm ra hạt gạo</a:t>
            </a:r>
          </a:p>
        </p:txBody>
      </p:sp>
      <p:sp>
        <p:nvSpPr>
          <p:cNvPr id="9" name="Google Shape;166;p1">
            <a:extLst>
              <a:ext uri="{FF2B5EF4-FFF2-40B4-BE49-F238E27FC236}">
                <a16:creationId xmlns:a16="http://schemas.microsoft.com/office/drawing/2014/main" id="{2CE39CDF-B763-4582-84A9-A0B6B2308A77}"/>
              </a:ext>
            </a:extLst>
          </p:cNvPr>
          <p:cNvSpPr txBox="1"/>
          <p:nvPr/>
        </p:nvSpPr>
        <p:spPr>
          <a:xfrm>
            <a:off x="1248770" y="620188"/>
            <a:ext cx="7329310"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8800" b="1">
                <a:solidFill>
                  <a:srgbClr val="FFFF00"/>
                </a:solidFill>
                <a:effectLst>
                  <a:outerShdw blurRad="38100" dist="38100" dir="2700000" algn="tl">
                    <a:srgbClr val="000000">
                      <a:alpha val="43137"/>
                    </a:srgbClr>
                  </a:outerShdw>
                </a:effectLst>
                <a:latin typeface="UTM Showcard" panose="02040603050506020204" pitchFamily="18" charset="0"/>
              </a:rPr>
              <a:t>Giọng đọc</a:t>
            </a:r>
            <a:endParaRPr sz="8800" b="1" i="0" u="none" strike="noStrike" cap="none">
              <a:solidFill>
                <a:srgbClr val="FFFF00"/>
              </a:solidFill>
              <a:effectLst>
                <a:outerShdw blurRad="38100" dist="38100" dir="2700000" algn="tl">
                  <a:srgbClr val="000000">
                    <a:alpha val="43137"/>
                  </a:srgbClr>
                </a:outerShdw>
              </a:effectLst>
              <a:latin typeface="UTM Showcard" panose="02040603050506020204" pitchFamily="18" charset="0"/>
              <a:sym typeface="Arial"/>
            </a:endParaRPr>
          </a:p>
        </p:txBody>
      </p:sp>
      <p:sp>
        <p:nvSpPr>
          <p:cNvPr id="10" name="Google Shape;166;p1">
            <a:extLst>
              <a:ext uri="{FF2B5EF4-FFF2-40B4-BE49-F238E27FC236}">
                <a16:creationId xmlns:a16="http://schemas.microsoft.com/office/drawing/2014/main" id="{92A930E4-4E4A-4CF5-8943-85FA80C85F72}"/>
              </a:ext>
            </a:extLst>
          </p:cNvPr>
          <p:cNvSpPr txBox="1"/>
          <p:nvPr/>
        </p:nvSpPr>
        <p:spPr>
          <a:xfrm>
            <a:off x="1170170" y="620188"/>
            <a:ext cx="7329310"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8800" b="1">
                <a:ln w="28575">
                  <a:solidFill>
                    <a:schemeClr val="tx1"/>
                  </a:solidFill>
                </a:ln>
                <a:solidFill>
                  <a:srgbClr val="FF6600"/>
                </a:solidFill>
                <a:effectLst/>
                <a:latin typeface="UTM Showcard" panose="02040603050506020204" pitchFamily="18" charset="0"/>
              </a:rPr>
              <a:t>Giọng đọc</a:t>
            </a:r>
            <a:endParaRPr sz="8800" b="1" i="0" u="none" strike="noStrike" cap="none">
              <a:ln w="28575">
                <a:solidFill>
                  <a:schemeClr val="tx1"/>
                </a:solidFill>
              </a:ln>
              <a:solidFill>
                <a:srgbClr val="FF6600"/>
              </a:solidFill>
              <a:effectLst/>
              <a:latin typeface="UTM Showcard" panose="02040603050506020204" pitchFamily="18" charset="0"/>
              <a:sym typeface="Arial"/>
            </a:endParaRPr>
          </a:p>
        </p:txBody>
      </p:sp>
      <p:pic>
        <p:nvPicPr>
          <p:cNvPr id="11" name="图片 4">
            <a:extLst>
              <a:ext uri="{FF2B5EF4-FFF2-40B4-BE49-F238E27FC236}">
                <a16:creationId xmlns:a16="http://schemas.microsoft.com/office/drawing/2014/main" id="{05C0B06A-D51D-45CD-AE8C-941FC499B2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5434" y="953278"/>
            <a:ext cx="5904721" cy="5904721"/>
          </a:xfrm>
          <a:prstGeom prst="rect">
            <a:avLst/>
          </a:prstGeom>
        </p:spPr>
      </p:pic>
    </p:spTree>
    <p:extLst>
      <p:ext uri="{BB962C8B-B14F-4D97-AF65-F5344CB8AC3E}">
        <p14:creationId xmlns:p14="http://schemas.microsoft.com/office/powerpoint/2010/main" val="915943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Cánh đồng Bầu Trời Xanh Cũng Vậy Lúa Mì Phong Cảnh, Lúa Mì, Sóng, Mì Hình  nền Vector để tải xuống miễn phí">
            <a:extLst>
              <a:ext uri="{FF2B5EF4-FFF2-40B4-BE49-F238E27FC236}">
                <a16:creationId xmlns:a16="http://schemas.microsoft.com/office/drawing/2014/main" id="{25D8B4AA-63AD-4024-8A27-327177580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9449C8F2-8034-4594-91F0-74E836BE50F1}"/>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48FD4B4-F5C6-4004-9D3A-F648F34FE255}"/>
              </a:ext>
            </a:extLst>
          </p:cNvPr>
          <p:cNvSpPr/>
          <p:nvPr/>
        </p:nvSpPr>
        <p:spPr>
          <a:xfrm>
            <a:off x="1030442" y="1905624"/>
            <a:ext cx="6096000" cy="4247317"/>
          </a:xfrm>
          <a:prstGeom prst="rect">
            <a:avLst/>
          </a:prstGeom>
        </p:spPr>
        <p:txBody>
          <a:bodyPr>
            <a:spAutoFit/>
          </a:bodyPr>
          <a:lstStyle/>
          <a:p>
            <a:r>
              <a:rPr lang="vi-VN" b="1" i="0" dirty="0">
                <a:solidFill>
                  <a:srgbClr val="FF6600"/>
                </a:solidFill>
                <a:effectLst/>
                <a:latin typeface="+mj-lt"/>
              </a:rPr>
              <a:t>Hạt gạo làng ta</a:t>
            </a:r>
            <a:br>
              <a:rPr lang="vi-VN" b="1" i="0" dirty="0">
                <a:solidFill>
                  <a:srgbClr val="FF6600"/>
                </a:solidFill>
                <a:effectLst/>
                <a:latin typeface="+mj-lt"/>
              </a:rPr>
            </a:br>
            <a:r>
              <a:rPr lang="vi-VN" b="1" i="0" dirty="0">
                <a:solidFill>
                  <a:srgbClr val="FF6600"/>
                </a:solidFill>
                <a:effectLst/>
                <a:latin typeface="+mj-lt"/>
              </a:rPr>
              <a:t>Có vị phù sa</a:t>
            </a:r>
            <a:br>
              <a:rPr lang="vi-VN" b="1" i="0" dirty="0">
                <a:solidFill>
                  <a:srgbClr val="FF6600"/>
                </a:solidFill>
                <a:effectLst/>
                <a:latin typeface="+mj-lt"/>
              </a:rPr>
            </a:br>
            <a:r>
              <a:rPr lang="vi-VN" b="1" i="0" dirty="0">
                <a:solidFill>
                  <a:srgbClr val="FF6600"/>
                </a:solidFill>
                <a:effectLst/>
                <a:latin typeface="+mj-lt"/>
              </a:rPr>
              <a:t>Của sông Kinh Thầy</a:t>
            </a:r>
            <a:br>
              <a:rPr lang="vi-VN" b="1" i="0" dirty="0">
                <a:solidFill>
                  <a:srgbClr val="FF6600"/>
                </a:solidFill>
                <a:effectLst/>
                <a:latin typeface="+mj-lt"/>
              </a:rPr>
            </a:br>
            <a:r>
              <a:rPr lang="vi-VN" b="1" i="0" dirty="0">
                <a:solidFill>
                  <a:srgbClr val="FF6600"/>
                </a:solidFill>
                <a:effectLst/>
                <a:latin typeface="+mj-lt"/>
              </a:rPr>
              <a:t>Có hương sen thơm</a:t>
            </a:r>
            <a:br>
              <a:rPr lang="vi-VN" b="1" i="0" dirty="0">
                <a:solidFill>
                  <a:srgbClr val="FF6600"/>
                </a:solidFill>
                <a:effectLst/>
                <a:latin typeface="+mj-lt"/>
              </a:rPr>
            </a:br>
            <a:r>
              <a:rPr lang="vi-VN" b="1" i="0" dirty="0">
                <a:solidFill>
                  <a:srgbClr val="FF6600"/>
                </a:solidFill>
                <a:effectLst/>
                <a:latin typeface="+mj-lt"/>
              </a:rPr>
              <a:t>Trong hồ nước đầy</a:t>
            </a:r>
            <a:br>
              <a:rPr lang="vi-VN" b="1" i="0" dirty="0">
                <a:solidFill>
                  <a:srgbClr val="FF6600"/>
                </a:solidFill>
                <a:effectLst/>
                <a:latin typeface="+mj-lt"/>
              </a:rPr>
            </a:br>
            <a:r>
              <a:rPr lang="vi-VN" b="1" i="0" dirty="0">
                <a:solidFill>
                  <a:srgbClr val="FF6600"/>
                </a:solidFill>
                <a:effectLst/>
                <a:latin typeface="+mj-lt"/>
              </a:rPr>
              <a:t>Có lời mẹ hát</a:t>
            </a:r>
            <a:br>
              <a:rPr lang="vi-VN" b="1" i="0" dirty="0">
                <a:solidFill>
                  <a:srgbClr val="FF6600"/>
                </a:solidFill>
                <a:effectLst/>
                <a:latin typeface="+mj-lt"/>
              </a:rPr>
            </a:br>
            <a:r>
              <a:rPr lang="vi-VN" b="1" i="0" dirty="0">
                <a:solidFill>
                  <a:srgbClr val="FF6600"/>
                </a:solidFill>
                <a:effectLst/>
                <a:latin typeface="+mj-lt"/>
              </a:rPr>
              <a:t>Ngọt bùi </a:t>
            </a:r>
            <a:r>
              <a:rPr lang="vi-VN" b="1" i="0">
                <a:solidFill>
                  <a:srgbClr val="FF6600"/>
                </a:solidFill>
                <a:effectLst/>
                <a:latin typeface="+mj-lt"/>
              </a:rPr>
              <a:t>đắng cay …</a:t>
            </a:r>
          </a:p>
          <a:p>
            <a:endParaRPr lang="vi-VN" b="1" i="0" dirty="0">
              <a:effectLst/>
              <a:latin typeface="+mj-lt"/>
            </a:endParaRPr>
          </a:p>
          <a:p>
            <a:r>
              <a:rPr lang="vi-VN" b="1" i="0" dirty="0">
                <a:solidFill>
                  <a:srgbClr val="00B050"/>
                </a:solidFill>
                <a:effectLst/>
                <a:latin typeface="+mj-lt"/>
              </a:rPr>
              <a:t>Hạt gạo làng ta</a:t>
            </a:r>
            <a:br>
              <a:rPr lang="vi-VN" b="1" i="0" dirty="0">
                <a:solidFill>
                  <a:srgbClr val="00B050"/>
                </a:solidFill>
                <a:effectLst/>
                <a:latin typeface="+mj-lt"/>
              </a:rPr>
            </a:br>
            <a:r>
              <a:rPr lang="vi-VN" b="1" i="0" dirty="0">
                <a:solidFill>
                  <a:srgbClr val="00B050"/>
                </a:solidFill>
                <a:effectLst/>
                <a:latin typeface="+mj-lt"/>
              </a:rPr>
              <a:t>Có bão tháng bảy</a:t>
            </a:r>
            <a:br>
              <a:rPr lang="vi-VN" b="1" i="0" dirty="0">
                <a:solidFill>
                  <a:srgbClr val="00B050"/>
                </a:solidFill>
                <a:effectLst/>
                <a:latin typeface="+mj-lt"/>
              </a:rPr>
            </a:br>
            <a:r>
              <a:rPr lang="vi-VN" b="1" i="0" dirty="0">
                <a:solidFill>
                  <a:srgbClr val="00B050"/>
                </a:solidFill>
                <a:effectLst/>
                <a:latin typeface="+mj-lt"/>
              </a:rPr>
              <a:t>Có mưa tháng ba</a:t>
            </a:r>
            <a:br>
              <a:rPr lang="vi-VN" b="1" i="0" dirty="0">
                <a:solidFill>
                  <a:srgbClr val="00B050"/>
                </a:solidFill>
                <a:effectLst/>
                <a:latin typeface="+mj-lt"/>
              </a:rPr>
            </a:br>
            <a:r>
              <a:rPr lang="vi-VN" b="1" i="0" dirty="0">
                <a:solidFill>
                  <a:srgbClr val="00B050"/>
                </a:solidFill>
                <a:effectLst/>
                <a:latin typeface="+mj-lt"/>
              </a:rPr>
              <a:t>Giọt mồ hôi sa</a:t>
            </a:r>
            <a:br>
              <a:rPr lang="vi-VN" b="1" i="0" dirty="0">
                <a:solidFill>
                  <a:srgbClr val="00B050"/>
                </a:solidFill>
                <a:effectLst/>
                <a:latin typeface="+mj-lt"/>
              </a:rPr>
            </a:br>
            <a:r>
              <a:rPr lang="vi-VN" b="1" i="0" dirty="0">
                <a:solidFill>
                  <a:srgbClr val="00B050"/>
                </a:solidFill>
                <a:effectLst/>
                <a:latin typeface="+mj-lt"/>
              </a:rPr>
              <a:t>Những trưa tháng sáu</a:t>
            </a:r>
            <a:br>
              <a:rPr lang="vi-VN" b="1" i="0">
                <a:solidFill>
                  <a:srgbClr val="00B050"/>
                </a:solidFill>
                <a:effectLst/>
                <a:latin typeface="+mj-lt"/>
              </a:rPr>
            </a:br>
            <a:br>
              <a:rPr lang="vi-VN" b="1" i="0" dirty="0">
                <a:solidFill>
                  <a:srgbClr val="00B050"/>
                </a:solidFill>
                <a:effectLst/>
                <a:latin typeface="+mj-lt"/>
              </a:rPr>
            </a:br>
            <a:endParaRPr lang="vi-VN" b="1" i="0" dirty="0">
              <a:solidFill>
                <a:srgbClr val="00B050"/>
              </a:solidFill>
              <a:effectLst/>
              <a:latin typeface="+mj-lt"/>
            </a:endParaRPr>
          </a:p>
        </p:txBody>
      </p:sp>
      <p:sp>
        <p:nvSpPr>
          <p:cNvPr id="9" name="Rectangle 8">
            <a:extLst>
              <a:ext uri="{FF2B5EF4-FFF2-40B4-BE49-F238E27FC236}">
                <a16:creationId xmlns:a16="http://schemas.microsoft.com/office/drawing/2014/main" id="{71B8F901-715F-4FC6-8C56-4E13B4F400D9}"/>
              </a:ext>
            </a:extLst>
          </p:cNvPr>
          <p:cNvSpPr/>
          <p:nvPr/>
        </p:nvSpPr>
        <p:spPr>
          <a:xfrm>
            <a:off x="4108912" y="1838265"/>
            <a:ext cx="3971636" cy="4801314"/>
          </a:xfrm>
          <a:prstGeom prst="rect">
            <a:avLst/>
          </a:prstGeom>
        </p:spPr>
        <p:txBody>
          <a:bodyPr wrap="square">
            <a:spAutoFit/>
          </a:bodyPr>
          <a:lstStyle/>
          <a:p>
            <a:r>
              <a:rPr lang="vi-VN" b="1" i="0">
                <a:solidFill>
                  <a:srgbClr val="00B050"/>
                </a:solidFill>
                <a:effectLst/>
                <a:latin typeface="+mj-lt"/>
              </a:rPr>
              <a:t>Nước như ai nấu </a:t>
            </a:r>
          </a:p>
          <a:p>
            <a:r>
              <a:rPr lang="vi-VN" b="1" i="0">
                <a:solidFill>
                  <a:srgbClr val="00B050"/>
                </a:solidFill>
                <a:effectLst/>
                <a:latin typeface="+mj-lt"/>
              </a:rPr>
              <a:t>Chết </a:t>
            </a:r>
            <a:r>
              <a:rPr lang="vi-VN" b="1" i="0" dirty="0">
                <a:solidFill>
                  <a:srgbClr val="00B050"/>
                </a:solidFill>
                <a:effectLst/>
                <a:latin typeface="+mj-lt"/>
              </a:rPr>
              <a:t>cả cá cờ</a:t>
            </a:r>
            <a:br>
              <a:rPr lang="vi-VN" b="1" i="0" dirty="0">
                <a:solidFill>
                  <a:srgbClr val="00B050"/>
                </a:solidFill>
                <a:effectLst/>
                <a:latin typeface="+mj-lt"/>
              </a:rPr>
            </a:br>
            <a:r>
              <a:rPr lang="vi-VN" b="1" i="0" dirty="0">
                <a:solidFill>
                  <a:srgbClr val="00B050"/>
                </a:solidFill>
                <a:effectLst/>
                <a:latin typeface="+mj-lt"/>
              </a:rPr>
              <a:t>Cua ngoi lên bờ</a:t>
            </a:r>
            <a:br>
              <a:rPr lang="vi-VN" b="1" i="0" dirty="0">
                <a:solidFill>
                  <a:srgbClr val="00B050"/>
                </a:solidFill>
                <a:effectLst/>
                <a:latin typeface="+mj-lt"/>
              </a:rPr>
            </a:br>
            <a:r>
              <a:rPr lang="vi-VN" b="1" i="0" dirty="0">
                <a:solidFill>
                  <a:srgbClr val="00B050"/>
                </a:solidFill>
                <a:effectLst/>
                <a:latin typeface="+mj-lt"/>
              </a:rPr>
              <a:t>Mẹ em </a:t>
            </a:r>
            <a:r>
              <a:rPr lang="vi-VN" b="1" i="0">
                <a:solidFill>
                  <a:srgbClr val="00B050"/>
                </a:solidFill>
                <a:effectLst/>
                <a:latin typeface="+mj-lt"/>
              </a:rPr>
              <a:t>xuống cấy …</a:t>
            </a:r>
          </a:p>
          <a:p>
            <a:endParaRPr lang="en-US" b="1" i="0" dirty="0">
              <a:solidFill>
                <a:srgbClr val="00B050"/>
              </a:solidFill>
              <a:effectLst/>
              <a:latin typeface="+mj-lt"/>
            </a:endParaRPr>
          </a:p>
          <a:p>
            <a:r>
              <a:rPr lang="vi-VN" b="1" i="0" dirty="0">
                <a:solidFill>
                  <a:srgbClr val="00B0F0"/>
                </a:solidFill>
                <a:effectLst/>
                <a:latin typeface="+mj-lt"/>
              </a:rPr>
              <a:t>Hạt gạo làng ta</a:t>
            </a:r>
            <a:br>
              <a:rPr lang="vi-VN" b="1" i="0" dirty="0">
                <a:solidFill>
                  <a:srgbClr val="00B0F0"/>
                </a:solidFill>
                <a:effectLst/>
                <a:latin typeface="+mj-lt"/>
              </a:rPr>
            </a:br>
            <a:r>
              <a:rPr lang="vi-VN" b="1" i="0" dirty="0">
                <a:solidFill>
                  <a:srgbClr val="00B0F0"/>
                </a:solidFill>
                <a:effectLst/>
                <a:latin typeface="+mj-lt"/>
              </a:rPr>
              <a:t>Những năm bom Mỹ</a:t>
            </a:r>
            <a:br>
              <a:rPr lang="vi-VN" b="1" i="0" dirty="0">
                <a:solidFill>
                  <a:srgbClr val="00B0F0"/>
                </a:solidFill>
                <a:effectLst/>
                <a:latin typeface="+mj-lt"/>
              </a:rPr>
            </a:br>
            <a:r>
              <a:rPr lang="vi-VN" b="1" i="0" dirty="0">
                <a:solidFill>
                  <a:srgbClr val="00B0F0"/>
                </a:solidFill>
                <a:effectLst/>
                <a:latin typeface="+mj-lt"/>
              </a:rPr>
              <a:t>Trút trên mái nhà</a:t>
            </a:r>
            <a:br>
              <a:rPr lang="vi-VN" b="1" i="0" dirty="0">
                <a:solidFill>
                  <a:srgbClr val="00B0F0"/>
                </a:solidFill>
                <a:effectLst/>
                <a:latin typeface="+mj-lt"/>
              </a:rPr>
            </a:br>
            <a:r>
              <a:rPr lang="vi-VN" b="1" i="0" dirty="0">
                <a:solidFill>
                  <a:srgbClr val="00B0F0"/>
                </a:solidFill>
                <a:effectLst/>
                <a:latin typeface="+mj-lt"/>
              </a:rPr>
              <a:t>Những năm cây súng</a:t>
            </a:r>
            <a:br>
              <a:rPr lang="vi-VN" b="1" i="0" dirty="0">
                <a:solidFill>
                  <a:srgbClr val="00B0F0"/>
                </a:solidFill>
                <a:effectLst/>
                <a:latin typeface="+mj-lt"/>
              </a:rPr>
            </a:br>
            <a:r>
              <a:rPr lang="vi-VN" b="1" i="0" dirty="0">
                <a:solidFill>
                  <a:srgbClr val="00B0F0"/>
                </a:solidFill>
                <a:effectLst/>
                <a:latin typeface="+mj-lt"/>
              </a:rPr>
              <a:t>Theo người đi xa</a:t>
            </a:r>
            <a:br>
              <a:rPr lang="vi-VN" b="1" i="0" dirty="0">
                <a:solidFill>
                  <a:srgbClr val="00B0F0"/>
                </a:solidFill>
                <a:effectLst/>
                <a:latin typeface="+mj-lt"/>
              </a:rPr>
            </a:br>
            <a:r>
              <a:rPr lang="vi-VN" b="1" i="0" dirty="0">
                <a:solidFill>
                  <a:srgbClr val="00B0F0"/>
                </a:solidFill>
                <a:effectLst/>
                <a:latin typeface="+mj-lt"/>
              </a:rPr>
              <a:t>Những năm băng đạn</a:t>
            </a:r>
            <a:br>
              <a:rPr lang="vi-VN" b="1" i="0" dirty="0">
                <a:solidFill>
                  <a:srgbClr val="00B0F0"/>
                </a:solidFill>
                <a:effectLst/>
                <a:latin typeface="+mj-lt"/>
              </a:rPr>
            </a:br>
            <a:r>
              <a:rPr lang="vi-VN" b="1" i="0" dirty="0">
                <a:solidFill>
                  <a:srgbClr val="00B0F0"/>
                </a:solidFill>
                <a:effectLst/>
                <a:latin typeface="+mj-lt"/>
              </a:rPr>
              <a:t>Vàng như lúa đồng</a:t>
            </a:r>
            <a:br>
              <a:rPr lang="vi-VN" b="1" i="0" dirty="0">
                <a:solidFill>
                  <a:srgbClr val="00B0F0"/>
                </a:solidFill>
                <a:effectLst/>
                <a:latin typeface="+mj-lt"/>
              </a:rPr>
            </a:br>
            <a:r>
              <a:rPr lang="vi-VN" b="1" i="0" dirty="0">
                <a:solidFill>
                  <a:srgbClr val="00B0F0"/>
                </a:solidFill>
                <a:effectLst/>
                <a:latin typeface="+mj-lt"/>
              </a:rPr>
              <a:t>Bát cơm mùa gặt</a:t>
            </a:r>
            <a:br>
              <a:rPr lang="vi-VN" b="1" i="0" dirty="0">
                <a:solidFill>
                  <a:srgbClr val="00B0F0"/>
                </a:solidFill>
                <a:effectLst/>
                <a:latin typeface="+mj-lt"/>
              </a:rPr>
            </a:br>
            <a:r>
              <a:rPr lang="vi-VN" b="1" i="0" dirty="0">
                <a:solidFill>
                  <a:srgbClr val="00B0F0"/>
                </a:solidFill>
                <a:effectLst/>
                <a:latin typeface="+mj-lt"/>
              </a:rPr>
              <a:t>Thơm hào </a:t>
            </a:r>
            <a:r>
              <a:rPr lang="vi-VN" b="1" i="0">
                <a:solidFill>
                  <a:srgbClr val="00B0F0"/>
                </a:solidFill>
                <a:effectLst/>
                <a:latin typeface="+mj-lt"/>
              </a:rPr>
              <a:t>giao thông …</a:t>
            </a:r>
          </a:p>
          <a:p>
            <a:endParaRPr lang="vi-VN" b="1" i="0" dirty="0">
              <a:effectLst/>
              <a:latin typeface="+mj-lt"/>
            </a:endParaRPr>
          </a:p>
          <a:p>
            <a:br>
              <a:rPr lang="vi-VN" b="1" i="0" dirty="0">
                <a:effectLst/>
                <a:latin typeface="+mj-lt"/>
              </a:rPr>
            </a:br>
            <a:endParaRPr lang="vi-VN" b="1" i="0" dirty="0">
              <a:effectLst/>
              <a:latin typeface="+mj-lt"/>
            </a:endParaRPr>
          </a:p>
        </p:txBody>
      </p:sp>
      <p:sp>
        <p:nvSpPr>
          <p:cNvPr id="10" name="Rectangle 9">
            <a:extLst>
              <a:ext uri="{FF2B5EF4-FFF2-40B4-BE49-F238E27FC236}">
                <a16:creationId xmlns:a16="http://schemas.microsoft.com/office/drawing/2014/main" id="{CD8B2BF4-CC48-4FA7-9E93-4794D9719A6E}"/>
              </a:ext>
            </a:extLst>
          </p:cNvPr>
          <p:cNvSpPr/>
          <p:nvPr/>
        </p:nvSpPr>
        <p:spPr>
          <a:xfrm>
            <a:off x="7405684" y="1845959"/>
            <a:ext cx="3020291" cy="3970318"/>
          </a:xfrm>
          <a:prstGeom prst="rect">
            <a:avLst/>
          </a:prstGeom>
        </p:spPr>
        <p:txBody>
          <a:bodyPr wrap="square">
            <a:spAutoFit/>
          </a:bodyPr>
          <a:lstStyle/>
          <a:p>
            <a:r>
              <a:rPr lang="vi-VN" b="1" i="0">
                <a:solidFill>
                  <a:srgbClr val="ED297B"/>
                </a:solidFill>
                <a:effectLst/>
                <a:latin typeface="+mj-lt"/>
              </a:rPr>
              <a:t>Hạt gạo làng ta</a:t>
            </a:r>
            <a:br>
              <a:rPr lang="vi-VN" b="1" i="0">
                <a:solidFill>
                  <a:srgbClr val="ED297B"/>
                </a:solidFill>
                <a:effectLst/>
                <a:latin typeface="+mj-lt"/>
              </a:rPr>
            </a:br>
            <a:r>
              <a:rPr lang="vi-VN" b="1" i="0">
                <a:solidFill>
                  <a:srgbClr val="ED297B"/>
                </a:solidFill>
                <a:effectLst/>
                <a:latin typeface="+mj-lt"/>
              </a:rPr>
              <a:t>Có công các bạn Sớm </a:t>
            </a:r>
            <a:r>
              <a:rPr lang="vi-VN" b="1" i="0" dirty="0">
                <a:solidFill>
                  <a:srgbClr val="ED297B"/>
                </a:solidFill>
                <a:effectLst/>
                <a:latin typeface="+mj-lt"/>
              </a:rPr>
              <a:t>nào chống hạn</a:t>
            </a:r>
            <a:br>
              <a:rPr lang="vi-VN" b="1" i="0" dirty="0">
                <a:solidFill>
                  <a:srgbClr val="ED297B"/>
                </a:solidFill>
                <a:effectLst/>
                <a:latin typeface="+mj-lt"/>
              </a:rPr>
            </a:br>
            <a:r>
              <a:rPr lang="vi-VN" b="1" i="0" dirty="0">
                <a:solidFill>
                  <a:srgbClr val="ED297B"/>
                </a:solidFill>
                <a:effectLst/>
                <a:latin typeface="+mj-lt"/>
              </a:rPr>
              <a:t>Vục mẻ miệng gàu</a:t>
            </a:r>
            <a:endParaRPr lang="en-US" b="1" i="0" dirty="0">
              <a:solidFill>
                <a:srgbClr val="ED297B"/>
              </a:solidFill>
              <a:effectLst/>
              <a:latin typeface="+mj-lt"/>
            </a:endParaRPr>
          </a:p>
          <a:p>
            <a:r>
              <a:rPr lang="vi-VN" b="1" i="0" dirty="0">
                <a:solidFill>
                  <a:srgbClr val="ED297B"/>
                </a:solidFill>
                <a:effectLst/>
                <a:latin typeface="+mj-lt"/>
              </a:rPr>
              <a:t>Trưa nào bắt sâu</a:t>
            </a:r>
            <a:br>
              <a:rPr lang="vi-VN" b="1" i="0" dirty="0">
                <a:solidFill>
                  <a:srgbClr val="ED297B"/>
                </a:solidFill>
                <a:effectLst/>
                <a:latin typeface="+mj-lt"/>
              </a:rPr>
            </a:br>
            <a:r>
              <a:rPr lang="vi-VN" b="1" i="0" dirty="0">
                <a:solidFill>
                  <a:srgbClr val="ED297B"/>
                </a:solidFill>
                <a:effectLst/>
                <a:latin typeface="+mj-lt"/>
              </a:rPr>
              <a:t>Lúa cao rát mặt</a:t>
            </a:r>
            <a:br>
              <a:rPr lang="vi-VN" b="1" i="0" dirty="0">
                <a:solidFill>
                  <a:srgbClr val="ED297B"/>
                </a:solidFill>
                <a:effectLst/>
                <a:latin typeface="+mj-lt"/>
              </a:rPr>
            </a:br>
            <a:r>
              <a:rPr lang="vi-VN" b="1" i="0" dirty="0">
                <a:solidFill>
                  <a:srgbClr val="ED297B"/>
                </a:solidFill>
                <a:effectLst/>
                <a:latin typeface="+mj-lt"/>
              </a:rPr>
              <a:t>Chiều nào gánh phân</a:t>
            </a:r>
            <a:br>
              <a:rPr lang="vi-VN" b="1" i="0" dirty="0">
                <a:solidFill>
                  <a:srgbClr val="ED297B"/>
                </a:solidFill>
                <a:effectLst/>
                <a:latin typeface="+mj-lt"/>
              </a:rPr>
            </a:br>
            <a:r>
              <a:rPr lang="vi-VN" b="1" i="0" dirty="0">
                <a:solidFill>
                  <a:srgbClr val="ED297B"/>
                </a:solidFill>
                <a:effectLst/>
                <a:latin typeface="+mj-lt"/>
              </a:rPr>
              <a:t>Quang trành </a:t>
            </a:r>
            <a:r>
              <a:rPr lang="vi-VN" b="1" i="0">
                <a:solidFill>
                  <a:srgbClr val="ED297B"/>
                </a:solidFill>
                <a:effectLst/>
                <a:latin typeface="+mj-lt"/>
              </a:rPr>
              <a:t>quết đất.</a:t>
            </a:r>
          </a:p>
          <a:p>
            <a:endParaRPr lang="en-US" b="1" i="0" dirty="0">
              <a:effectLst/>
              <a:latin typeface="+mj-lt"/>
            </a:endParaRPr>
          </a:p>
          <a:p>
            <a:r>
              <a:rPr lang="vi-VN" b="1" i="0" dirty="0">
                <a:solidFill>
                  <a:srgbClr val="7030A0"/>
                </a:solidFill>
                <a:effectLst/>
                <a:latin typeface="+mj-lt"/>
              </a:rPr>
              <a:t>Hạt gạo làng ta</a:t>
            </a:r>
            <a:br>
              <a:rPr lang="vi-VN" b="1" dirty="0">
                <a:solidFill>
                  <a:srgbClr val="7030A0"/>
                </a:solidFill>
                <a:latin typeface="+mj-lt"/>
              </a:rPr>
            </a:br>
            <a:r>
              <a:rPr lang="vi-VN" b="1" i="0" dirty="0">
                <a:solidFill>
                  <a:srgbClr val="7030A0"/>
                </a:solidFill>
                <a:effectLst/>
                <a:latin typeface="+mj-lt"/>
              </a:rPr>
              <a:t>Gửi ra tiền tuyến</a:t>
            </a:r>
            <a:br>
              <a:rPr lang="vi-VN" b="1" dirty="0">
                <a:solidFill>
                  <a:srgbClr val="7030A0"/>
                </a:solidFill>
                <a:latin typeface="+mj-lt"/>
              </a:rPr>
            </a:br>
            <a:r>
              <a:rPr lang="vi-VN" b="1" i="0" dirty="0">
                <a:solidFill>
                  <a:srgbClr val="7030A0"/>
                </a:solidFill>
                <a:effectLst/>
                <a:latin typeface="+mj-lt"/>
              </a:rPr>
              <a:t>Gửi về phương xa</a:t>
            </a:r>
            <a:br>
              <a:rPr lang="vi-VN" b="1" dirty="0">
                <a:solidFill>
                  <a:srgbClr val="7030A0"/>
                </a:solidFill>
                <a:latin typeface="+mj-lt"/>
              </a:rPr>
            </a:br>
            <a:r>
              <a:rPr lang="vi-VN" b="1" i="0" dirty="0">
                <a:solidFill>
                  <a:srgbClr val="7030A0"/>
                </a:solidFill>
                <a:effectLst/>
                <a:latin typeface="+mj-lt"/>
              </a:rPr>
              <a:t>Em vui em hát</a:t>
            </a:r>
            <a:br>
              <a:rPr lang="vi-VN" b="1" dirty="0">
                <a:solidFill>
                  <a:srgbClr val="7030A0"/>
                </a:solidFill>
                <a:latin typeface="+mj-lt"/>
              </a:rPr>
            </a:br>
            <a:r>
              <a:rPr lang="vi-VN" b="1" i="0" dirty="0">
                <a:solidFill>
                  <a:srgbClr val="7030A0"/>
                </a:solidFill>
                <a:effectLst/>
                <a:latin typeface="+mj-lt"/>
              </a:rPr>
              <a:t>Hạt vàng làng ta…</a:t>
            </a:r>
            <a:endParaRPr lang="en-US" b="1" dirty="0">
              <a:solidFill>
                <a:srgbClr val="7030A0"/>
              </a:solidFill>
              <a:latin typeface="+mj-lt"/>
            </a:endParaRPr>
          </a:p>
        </p:txBody>
      </p:sp>
      <p:sp>
        <p:nvSpPr>
          <p:cNvPr id="11" name="文本框 38">
            <a:extLst>
              <a:ext uri="{FF2B5EF4-FFF2-40B4-BE49-F238E27FC236}">
                <a16:creationId xmlns:a16="http://schemas.microsoft.com/office/drawing/2014/main" id="{FDD55F6E-E2F6-4CD7-9205-921F1D5A6D45}"/>
              </a:ext>
            </a:extLst>
          </p:cNvPr>
          <p:cNvSpPr txBox="1"/>
          <p:nvPr/>
        </p:nvSpPr>
        <p:spPr>
          <a:xfrm>
            <a:off x="3046730" y="194101"/>
            <a:ext cx="6096000" cy="830997"/>
          </a:xfrm>
          <a:prstGeom prst="rect">
            <a:avLst/>
          </a:prstGeom>
          <a:noFill/>
        </p:spPr>
        <p:txBody>
          <a:bodyPr wrap="square">
            <a:spAutoFit/>
          </a:bodyPr>
          <a:lstStyle/>
          <a:p>
            <a:pPr algn="ctr"/>
            <a:r>
              <a:rPr lang="en-US" altLang="zh-CN" sz="4800">
                <a:ln w="1905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TẬP ĐỌC</a:t>
            </a:r>
          </a:p>
        </p:txBody>
      </p:sp>
      <p:sp>
        <p:nvSpPr>
          <p:cNvPr id="12" name="文本框 36">
            <a:extLst>
              <a:ext uri="{FF2B5EF4-FFF2-40B4-BE49-F238E27FC236}">
                <a16:creationId xmlns:a16="http://schemas.microsoft.com/office/drawing/2014/main" id="{1CF365DE-06D9-41EC-85A8-48F419247B86}"/>
              </a:ext>
            </a:extLst>
          </p:cNvPr>
          <p:cNvSpPr txBox="1"/>
          <p:nvPr/>
        </p:nvSpPr>
        <p:spPr>
          <a:xfrm>
            <a:off x="728980" y="1040725"/>
            <a:ext cx="10731500" cy="769441"/>
          </a:xfrm>
          <a:prstGeom prst="rect">
            <a:avLst/>
          </a:prstGeom>
          <a:noFill/>
        </p:spPr>
        <p:txBody>
          <a:bodyPr wrap="square" rtlCol="0">
            <a:spAutoFit/>
          </a:bodyPr>
          <a:lstStyle/>
          <a:p>
            <a:pPr algn="ctr"/>
            <a:r>
              <a:rPr lang="vi-VN" altLang="zh-CN" sz="4400" i="0">
                <a:ln w="19050">
                  <a:noFill/>
                </a:ln>
                <a:solidFill>
                  <a:sysClr val="windowText" lastClr="000000"/>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HẠT GẠO LÀNG TA</a:t>
            </a:r>
            <a:endParaRPr lang="en-US" altLang="zh-CN" sz="4400" i="0" dirty="0">
              <a:ln w="19050">
                <a:noFill/>
              </a:ln>
              <a:solidFill>
                <a:sysClr val="windowText" lastClr="000000"/>
              </a:solidFill>
              <a:effectLst>
                <a:outerShdw blurRad="38100" dist="38100" dir="2700000" algn="tl">
                  <a:srgbClr val="000000">
                    <a:alpha val="43137"/>
                  </a:srgbClr>
                </a:outerShdw>
              </a:effectLst>
              <a:latin typeface="UTM Cookies" panose="02040603050506020204" pitchFamily="18" charset="0"/>
              <a:ea typeface="思源黑体 CN Bold" panose="020B0800000000000000" pitchFamily="34" charset="-122"/>
            </a:endParaRPr>
          </a:p>
        </p:txBody>
      </p:sp>
      <p:sp>
        <p:nvSpPr>
          <p:cNvPr id="13" name="Rectangle 12">
            <a:extLst>
              <a:ext uri="{FF2B5EF4-FFF2-40B4-BE49-F238E27FC236}">
                <a16:creationId xmlns:a16="http://schemas.microsoft.com/office/drawing/2014/main" id="{8977C5FE-9702-4D76-85CE-80FF0D6BE5AF}"/>
              </a:ext>
            </a:extLst>
          </p:cNvPr>
          <p:cNvSpPr/>
          <p:nvPr/>
        </p:nvSpPr>
        <p:spPr>
          <a:xfrm>
            <a:off x="7492226" y="5844376"/>
            <a:ext cx="2409954" cy="400110"/>
          </a:xfrm>
          <a:prstGeom prst="rect">
            <a:avLst/>
          </a:prstGeom>
          <a:noFill/>
        </p:spPr>
        <p:txBody>
          <a:bodyPr wrap="none" lIns="91440" tIns="45720" rIns="91440" bIns="45720">
            <a:spAutoFit/>
          </a:bodyPr>
          <a:lstStyle/>
          <a:p>
            <a:pPr algn="ctr"/>
            <a:r>
              <a:rPr lang="vi-VN"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rPr>
              <a:t>Trần Đăng Khoa</a:t>
            </a:r>
            <a:endParaRPr lang="en-US"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endParaRPr>
          </a:p>
        </p:txBody>
      </p:sp>
      <p:pic>
        <p:nvPicPr>
          <p:cNvPr id="15" name="图片 15">
            <a:extLst>
              <a:ext uri="{FF2B5EF4-FFF2-40B4-BE49-F238E27FC236}">
                <a16:creationId xmlns:a16="http://schemas.microsoft.com/office/drawing/2014/main" id="{127D9132-0107-418B-B64E-003BCB96E8FA}"/>
              </a:ext>
            </a:extLst>
          </p:cNvPr>
          <p:cNvPicPr>
            <a:picLocks noChangeAspect="1"/>
          </p:cNvPicPr>
          <p:nvPr/>
        </p:nvPicPr>
        <p:blipFill rotWithShape="1">
          <a:blip r:embed="rId3">
            <a:extLst>
              <a:ext uri="{28A0092B-C50C-407E-A947-70E740481C1C}">
                <a14:useLocalDpi xmlns:a14="http://schemas.microsoft.com/office/drawing/2010/main" val="0"/>
              </a:ext>
            </a:extLst>
          </a:blip>
          <a:srcRect l="4605" t="60461" r="58546" b="18486"/>
          <a:stretch/>
        </p:blipFill>
        <p:spPr>
          <a:xfrm>
            <a:off x="-501659" y="-427902"/>
            <a:ext cx="2788939" cy="2390397"/>
          </a:xfrm>
          <a:prstGeom prst="rect">
            <a:avLst/>
          </a:prstGeom>
        </p:spPr>
      </p:pic>
      <p:sp>
        <p:nvSpPr>
          <p:cNvPr id="2" name="Oval 1">
            <a:extLst>
              <a:ext uri="{FF2B5EF4-FFF2-40B4-BE49-F238E27FC236}">
                <a16:creationId xmlns:a16="http://schemas.microsoft.com/office/drawing/2014/main" id="{B660B0EC-07DB-4787-B82C-ACBF855F2370}"/>
              </a:ext>
            </a:extLst>
          </p:cNvPr>
          <p:cNvSpPr/>
          <p:nvPr/>
        </p:nvSpPr>
        <p:spPr>
          <a:xfrm>
            <a:off x="371475" y="1905624"/>
            <a:ext cx="658967" cy="460008"/>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1</a:t>
            </a:r>
          </a:p>
        </p:txBody>
      </p:sp>
      <p:sp>
        <p:nvSpPr>
          <p:cNvPr id="16" name="Oval 15">
            <a:extLst>
              <a:ext uri="{FF2B5EF4-FFF2-40B4-BE49-F238E27FC236}">
                <a16:creationId xmlns:a16="http://schemas.microsoft.com/office/drawing/2014/main" id="{452A2EB6-A4B7-427A-B95D-C3718748E239}"/>
              </a:ext>
            </a:extLst>
          </p:cNvPr>
          <p:cNvSpPr/>
          <p:nvPr/>
        </p:nvSpPr>
        <p:spPr>
          <a:xfrm>
            <a:off x="354960" y="4032361"/>
            <a:ext cx="658967" cy="46000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a:t>
            </a:r>
            <a:r>
              <a:rPr lang="vi-VN" sz="1050" b="1">
                <a:latin typeface="UTM Futura Extra" panose="02040603050506020204" pitchFamily="18" charset="0"/>
              </a:rPr>
              <a:t>2</a:t>
            </a:r>
            <a:endParaRPr lang="en-US" sz="1050" b="1">
              <a:latin typeface="UTM Futura Extra" panose="02040603050506020204" pitchFamily="18" charset="0"/>
            </a:endParaRPr>
          </a:p>
        </p:txBody>
      </p:sp>
      <p:sp>
        <p:nvSpPr>
          <p:cNvPr id="17" name="Oval 16">
            <a:extLst>
              <a:ext uri="{FF2B5EF4-FFF2-40B4-BE49-F238E27FC236}">
                <a16:creationId xmlns:a16="http://schemas.microsoft.com/office/drawing/2014/main" id="{D241D194-B0B4-4B58-B2DB-62A2F17F2B4C}"/>
              </a:ext>
            </a:extLst>
          </p:cNvPr>
          <p:cNvSpPr/>
          <p:nvPr/>
        </p:nvSpPr>
        <p:spPr>
          <a:xfrm>
            <a:off x="3419475" y="3198996"/>
            <a:ext cx="658967" cy="46000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a:t>
            </a:r>
            <a:r>
              <a:rPr lang="vi-VN" sz="1050" b="1">
                <a:latin typeface="UTM Futura Extra" panose="02040603050506020204" pitchFamily="18" charset="0"/>
              </a:rPr>
              <a:t>3</a:t>
            </a:r>
            <a:endParaRPr lang="en-US" sz="1050" b="1">
              <a:latin typeface="UTM Futura Extra" panose="02040603050506020204" pitchFamily="18" charset="0"/>
            </a:endParaRPr>
          </a:p>
        </p:txBody>
      </p:sp>
      <p:sp>
        <p:nvSpPr>
          <p:cNvPr id="18" name="Oval 17">
            <a:extLst>
              <a:ext uri="{FF2B5EF4-FFF2-40B4-BE49-F238E27FC236}">
                <a16:creationId xmlns:a16="http://schemas.microsoft.com/office/drawing/2014/main" id="{3852E8B1-D91D-421F-B602-102FBC2B0A76}"/>
              </a:ext>
            </a:extLst>
          </p:cNvPr>
          <p:cNvSpPr/>
          <p:nvPr/>
        </p:nvSpPr>
        <p:spPr>
          <a:xfrm>
            <a:off x="6754825" y="1877525"/>
            <a:ext cx="658967" cy="460008"/>
          </a:xfrm>
          <a:prstGeom prst="ellipse">
            <a:avLst/>
          </a:prstGeom>
          <a:solidFill>
            <a:srgbClr val="ED29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a:t>
            </a:r>
            <a:r>
              <a:rPr lang="vi-VN" sz="1050" b="1">
                <a:latin typeface="UTM Futura Extra" panose="02040603050506020204" pitchFamily="18" charset="0"/>
              </a:rPr>
              <a:t>4</a:t>
            </a:r>
            <a:endParaRPr lang="en-US" sz="1050" b="1">
              <a:latin typeface="UTM Futura Extra" panose="02040603050506020204" pitchFamily="18" charset="0"/>
            </a:endParaRPr>
          </a:p>
        </p:txBody>
      </p:sp>
      <p:sp>
        <p:nvSpPr>
          <p:cNvPr id="19" name="Oval 18">
            <a:extLst>
              <a:ext uri="{FF2B5EF4-FFF2-40B4-BE49-F238E27FC236}">
                <a16:creationId xmlns:a16="http://schemas.microsoft.com/office/drawing/2014/main" id="{DBDD7B15-5750-4FFD-AC06-70272F888A5E}"/>
              </a:ext>
            </a:extLst>
          </p:cNvPr>
          <p:cNvSpPr/>
          <p:nvPr/>
        </p:nvSpPr>
        <p:spPr>
          <a:xfrm>
            <a:off x="6756409" y="4290464"/>
            <a:ext cx="658967" cy="46000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a:latin typeface="UTM Futura Extra" panose="02040603050506020204" pitchFamily="18" charset="0"/>
              </a:rPr>
              <a:t>Khổ </a:t>
            </a:r>
            <a:r>
              <a:rPr lang="vi-VN" sz="1050" b="1">
                <a:latin typeface="UTM Futura Extra" panose="02040603050506020204" pitchFamily="18" charset="0"/>
              </a:rPr>
              <a:t>5</a:t>
            </a:r>
            <a:endParaRPr lang="en-US" sz="1050" b="1">
              <a:latin typeface="UTM Futura Extra" panose="02040603050506020204" pitchFamily="18" charset="0"/>
            </a:endParaRPr>
          </a:p>
        </p:txBody>
      </p:sp>
      <p:pic>
        <p:nvPicPr>
          <p:cNvPr id="21" name="图片 5">
            <a:extLst>
              <a:ext uri="{FF2B5EF4-FFF2-40B4-BE49-F238E27FC236}">
                <a16:creationId xmlns:a16="http://schemas.microsoft.com/office/drawing/2014/main" id="{1B961233-2813-4BC2-AA32-8FE0565C4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2135" y="3570686"/>
            <a:ext cx="3718439" cy="3718439"/>
          </a:xfrm>
          <a:prstGeom prst="rect">
            <a:avLst/>
          </a:prstGeom>
        </p:spPr>
      </p:pic>
    </p:spTree>
    <p:extLst>
      <p:ext uri="{BB962C8B-B14F-4D97-AF65-F5344CB8AC3E}">
        <p14:creationId xmlns:p14="http://schemas.microsoft.com/office/powerpoint/2010/main" val="4193876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ánh đồng Bầu Trời Xanh Cũng Vậy Lúa Mì Phong Cảnh, Lúa Mì, Sóng, Mì Hình  nền Vector để tải xuống miễn phí">
            <a:extLst>
              <a:ext uri="{FF2B5EF4-FFF2-40B4-BE49-F238E27FC236}">
                <a16:creationId xmlns:a16="http://schemas.microsoft.com/office/drawing/2014/main" id="{1C7A113B-24B6-45B2-AE8A-87D6C95659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13">
            <a:extLst>
              <a:ext uri="{FF2B5EF4-FFF2-40B4-BE49-F238E27FC236}">
                <a16:creationId xmlns:a16="http://schemas.microsoft.com/office/drawing/2014/main" id="{BB1939D5-C0D5-4B16-9C0D-1386C98E6561}"/>
              </a:ext>
            </a:extLst>
          </p:cNvPr>
          <p:cNvPicPr>
            <a:picLocks noChangeAspect="1"/>
          </p:cNvPicPr>
          <p:nvPr/>
        </p:nvPicPr>
        <p:blipFill rotWithShape="1">
          <a:blip r:embed="rId3">
            <a:extLst>
              <a:ext uri="{28A0092B-C50C-407E-A947-70E740481C1C}">
                <a14:useLocalDpi xmlns:a14="http://schemas.microsoft.com/office/drawing/2010/main" val="0"/>
              </a:ext>
            </a:extLst>
          </a:blip>
          <a:srcRect b="9054"/>
          <a:stretch/>
        </p:blipFill>
        <p:spPr>
          <a:xfrm>
            <a:off x="0" y="-3070802"/>
            <a:ext cx="12192000" cy="9950116"/>
          </a:xfrm>
          <a:prstGeom prst="rect">
            <a:avLst/>
          </a:prstGeom>
        </p:spPr>
      </p:pic>
      <p:pic>
        <p:nvPicPr>
          <p:cNvPr id="9" name="图片 18">
            <a:extLst>
              <a:ext uri="{FF2B5EF4-FFF2-40B4-BE49-F238E27FC236}">
                <a16:creationId xmlns:a16="http://schemas.microsoft.com/office/drawing/2014/main" id="{FC862FE3-48D8-455F-9C31-DB9A3637EE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5984" y="521995"/>
            <a:ext cx="4937492" cy="4937489"/>
          </a:xfrm>
          <a:prstGeom prst="rect">
            <a:avLst/>
          </a:prstGeom>
        </p:spPr>
      </p:pic>
      <p:sp>
        <p:nvSpPr>
          <p:cNvPr id="10" name="泪滴形 25">
            <a:extLst>
              <a:ext uri="{FF2B5EF4-FFF2-40B4-BE49-F238E27FC236}">
                <a16:creationId xmlns:a16="http://schemas.microsoft.com/office/drawing/2014/main" id="{6E2A2FC8-DDA3-4079-A72A-2204571C013A}"/>
              </a:ext>
            </a:extLst>
          </p:cNvPr>
          <p:cNvSpPr/>
          <p:nvPr/>
        </p:nvSpPr>
        <p:spPr>
          <a:xfrm>
            <a:off x="5437645" y="156212"/>
            <a:ext cx="1316710" cy="1286220"/>
          </a:xfrm>
          <a:prstGeom prst="teardrop">
            <a:avLst/>
          </a:prstGeom>
          <a:solidFill>
            <a:srgbClr val="F9C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600" b="1" dirty="0"/>
              <a:t>2</a:t>
            </a:r>
            <a:endParaRPr lang="zh-CN" altLang="en-US" sz="9600" b="1" dirty="0"/>
          </a:p>
        </p:txBody>
      </p:sp>
      <p:sp>
        <p:nvSpPr>
          <p:cNvPr id="11" name="Rectangle 10">
            <a:extLst>
              <a:ext uri="{FF2B5EF4-FFF2-40B4-BE49-F238E27FC236}">
                <a16:creationId xmlns:a16="http://schemas.microsoft.com/office/drawing/2014/main" id="{441BE469-1CA5-4306-A7F8-3F3C5BBD4112}"/>
              </a:ext>
            </a:extLst>
          </p:cNvPr>
          <p:cNvSpPr/>
          <p:nvPr/>
        </p:nvSpPr>
        <p:spPr>
          <a:xfrm>
            <a:off x="-187010" y="5459484"/>
            <a:ext cx="12563480" cy="1569660"/>
          </a:xfrm>
          <a:prstGeom prst="rect">
            <a:avLst/>
          </a:prstGeom>
          <a:noFill/>
        </p:spPr>
        <p:txBody>
          <a:bodyPr wrap="square" lIns="91440" tIns="45720" rIns="91440" bIns="45720">
            <a:spAutoFit/>
          </a:bodyPr>
          <a:lstStyle/>
          <a:p>
            <a:pPr algn="ctr"/>
            <a:r>
              <a:rPr lang="vi-VN" sz="9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rPr>
              <a:t>TÌM HIỂU BÀI</a:t>
            </a:r>
            <a:endParaRPr lang="en-US" sz="9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endParaRPr>
          </a:p>
        </p:txBody>
      </p:sp>
    </p:spTree>
    <p:extLst>
      <p:ext uri="{BB962C8B-B14F-4D97-AF65-F5344CB8AC3E}">
        <p14:creationId xmlns:p14="http://schemas.microsoft.com/office/powerpoint/2010/main" val="3394948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F29289FD-4FA5-4C9C-8DE6-774258709A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id="{C77FAA6F-5BFF-4555-8BC6-F22618B24D16}"/>
              </a:ext>
            </a:extLst>
          </p:cNvPr>
          <p:cNvSpPr/>
          <p:nvPr/>
        </p:nvSpPr>
        <p:spPr>
          <a:xfrm>
            <a:off x="644206" y="314569"/>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1133480" y="742473"/>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813405" y="1576139"/>
            <a:ext cx="5562601" cy="2308324"/>
          </a:xfrm>
          <a:prstGeom prst="rect">
            <a:avLst/>
          </a:prstGeom>
          <a:noFill/>
        </p:spPr>
        <p:txBody>
          <a:bodyPr wrap="square">
            <a:spAutoFit/>
          </a:bodyPr>
          <a:lstStyle/>
          <a:p>
            <a:pPr algn="ctr"/>
            <a:r>
              <a:rPr lang="vi-VN" sz="48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Đọc khổ thơ 1, </a:t>
            </a:r>
          </a:p>
          <a:p>
            <a:pPr algn="ctr"/>
            <a:r>
              <a:rPr lang="vi-VN" sz="48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em hiểu hạt gạo được làm nên từ những gì ?</a:t>
            </a:r>
          </a:p>
        </p:txBody>
      </p:sp>
      <p:pic>
        <p:nvPicPr>
          <p:cNvPr id="13" name="图片 13">
            <a:extLst>
              <a:ext uri="{FF2B5EF4-FFF2-40B4-BE49-F238E27FC236}">
                <a16:creationId xmlns:a16="http://schemas.microsoft.com/office/drawing/2014/main" id="{9D10918A-576D-4C81-B488-DF9CA90070E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7688" b="100000" l="0" r="91886">
                        <a14:foregroundMark x1="47062" y1="49919" x2="61724" y2="50889"/>
                        <a14:foregroundMark x1="4757" y1="64956" x2="9625" y2="63460"/>
                        <a14:backgroundMark x1="6771" y1="31851" x2="31561" y2="60348"/>
                        <a14:backgroundMark x1="4868" y1="80962" x2="32065" y2="99394"/>
                        <a14:backgroundMark x1="40515" y1="84479" x2="38332" y2="96079"/>
                        <a14:backgroundMark x1="82373" y1="89572" x2="77784" y2="99030"/>
                        <a14:backgroundMark x1="63346" y1="97656" x2="62787" y2="98222"/>
                        <a14:backgroundMark x1="10464" y1="65319" x2="13710" y2="65441"/>
                      </a14:backgroundRemoval>
                    </a14:imgEffect>
                  </a14:imgLayer>
                </a14:imgProps>
              </a:ext>
              <a:ext uri="{28A0092B-C50C-407E-A947-70E740481C1C}">
                <a14:useLocalDpi xmlns:a14="http://schemas.microsoft.com/office/drawing/2010/main" val="0"/>
              </a:ext>
            </a:extLst>
          </a:blip>
          <a:srcRect/>
          <a:stretch/>
        </p:blipFill>
        <p:spPr>
          <a:xfrm>
            <a:off x="6986590" y="-744347"/>
            <a:ext cx="5491166" cy="7602346"/>
          </a:xfrm>
          <a:prstGeom prst="rect">
            <a:avLst/>
          </a:prstGeom>
        </p:spPr>
      </p:pic>
      <p:pic>
        <p:nvPicPr>
          <p:cNvPr id="14" name="图片 13">
            <a:extLst>
              <a:ext uri="{FF2B5EF4-FFF2-40B4-BE49-F238E27FC236}">
                <a16:creationId xmlns:a16="http://schemas.microsoft.com/office/drawing/2014/main" id="{8BD485BA-9105-44C6-B430-6FE6964EA396}"/>
              </a:ext>
            </a:extLst>
          </p:cNvPr>
          <p:cNvPicPr>
            <a:picLocks noChangeAspect="1"/>
          </p:cNvPicPr>
          <p:nvPr/>
        </p:nvPicPr>
        <p:blipFill rotWithShape="1">
          <a:blip r:embed="rId5">
            <a:extLst>
              <a:ext uri="{28A0092B-C50C-407E-A947-70E740481C1C}">
                <a14:useLocalDpi xmlns:a14="http://schemas.microsoft.com/office/drawing/2010/main" val="0"/>
              </a:ext>
            </a:extLst>
          </a:blip>
          <a:srcRect t="36245" b="9054"/>
          <a:stretch/>
        </p:blipFill>
        <p:spPr>
          <a:xfrm>
            <a:off x="-1" y="873368"/>
            <a:ext cx="12189460" cy="5984631"/>
          </a:xfrm>
          <a:prstGeom prst="rect">
            <a:avLst/>
          </a:prstGeom>
        </p:spPr>
      </p:pic>
    </p:spTree>
    <p:extLst>
      <p:ext uri="{BB962C8B-B14F-4D97-AF65-F5344CB8AC3E}">
        <p14:creationId xmlns:p14="http://schemas.microsoft.com/office/powerpoint/2010/main" val="28932939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Cánh đồng Bầu Trời Xanh Cũng Vậy Lúa Mì Phong Cảnh, Lúa Mì, Sóng, Mì Hình  nền Vector để tải xuống miễn phí">
            <a:extLst>
              <a:ext uri="{FF2B5EF4-FFF2-40B4-BE49-F238E27FC236}">
                <a16:creationId xmlns:a16="http://schemas.microsoft.com/office/drawing/2014/main" id="{6F23C558-6C23-4720-AAA9-F8C3AFD5FB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509162F5-82AA-4A60-80BC-08BCD7CE7368}"/>
              </a:ext>
            </a:extLst>
          </p:cNvPr>
          <p:cNvSpPr/>
          <p:nvPr/>
        </p:nvSpPr>
        <p:spPr>
          <a:xfrm>
            <a:off x="202308" y="190500"/>
            <a:ext cx="11757358" cy="6481090"/>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3" descr="tu13">
            <a:extLst>
              <a:ext uri="{FF2B5EF4-FFF2-40B4-BE49-F238E27FC236}">
                <a16:creationId xmlns:a16="http://schemas.microsoft.com/office/drawing/2014/main" id="{E4879FE2-6FAD-4E07-A35F-158EBF60071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13513" y="2138584"/>
            <a:ext cx="3249135" cy="2163925"/>
          </a:xfrm>
          <a:prstGeom prst="ellipse">
            <a:avLst/>
          </a:prstGeom>
          <a:ln w="9525">
            <a:noFill/>
            <a:miter lim="800000"/>
            <a:headEnd/>
            <a:tailEnd/>
          </a:ln>
          <a:effectLst/>
          <a:extLst>
            <a:ext uri="{909E8E84-426E-40DD-AFC4-6F175D3DCCD1}">
              <a14:hiddenFill xmlns:a14="http://schemas.microsoft.com/office/drawing/2010/main">
                <a:solidFill>
                  <a:srgbClr val="FFFFFF"/>
                </a:solidFill>
              </a14:hiddenFill>
            </a:ext>
          </a:extLst>
        </p:spPr>
      </p:pic>
      <p:pic>
        <p:nvPicPr>
          <p:cNvPr id="5122" name="Picture 2" descr="999 đại biểu dự Đại hội đại biểu toàn quốc Hội nông dân Việt Nam lần thứ VII">
            <a:extLst>
              <a:ext uri="{FF2B5EF4-FFF2-40B4-BE49-F238E27FC236}">
                <a16:creationId xmlns:a16="http://schemas.microsoft.com/office/drawing/2014/main" id="{0DDD307E-270F-4A77-BC81-D328B80E54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7763" y="2127741"/>
            <a:ext cx="3249136" cy="2163925"/>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pic>
        <p:nvPicPr>
          <p:cNvPr id="5124" name="Picture 4" descr="Bỏ túi hàng chục triệu mỗi ngày nhờ cho thuê đầm sen chụp ảnh">
            <a:extLst>
              <a:ext uri="{FF2B5EF4-FFF2-40B4-BE49-F238E27FC236}">
                <a16:creationId xmlns:a16="http://schemas.microsoft.com/office/drawing/2014/main" id="{614F2FAC-2423-4DF1-A876-813022F966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5482"/>
          <a:stretch/>
        </p:blipFill>
        <p:spPr bwMode="auto">
          <a:xfrm>
            <a:off x="4422459" y="3699270"/>
            <a:ext cx="3249136" cy="2141880"/>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F9B1136C-D053-406C-986B-4F23B1478DB4}"/>
              </a:ext>
            </a:extLst>
          </p:cNvPr>
          <p:cNvGrpSpPr/>
          <p:nvPr/>
        </p:nvGrpSpPr>
        <p:grpSpPr>
          <a:xfrm>
            <a:off x="3325810" y="88191"/>
            <a:ext cx="5520038" cy="3575000"/>
            <a:chOff x="2511106" y="827943"/>
            <a:chExt cx="7975601" cy="5165322"/>
          </a:xfrm>
        </p:grpSpPr>
        <p:sp>
          <p:nvSpPr>
            <p:cNvPr id="13" name="Cloud 12">
              <a:extLst>
                <a:ext uri="{FF2B5EF4-FFF2-40B4-BE49-F238E27FC236}">
                  <a16:creationId xmlns:a16="http://schemas.microsoft.com/office/drawing/2014/main" id="{A388DB12-18C7-4942-ADBA-14EE8C063AC4}"/>
                </a:ext>
              </a:extLst>
            </p:cNvPr>
            <p:cNvSpPr/>
            <p:nvPr/>
          </p:nvSpPr>
          <p:spPr>
            <a:xfrm>
              <a:off x="2511106" y="827943"/>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Cloud 13">
              <a:extLst>
                <a:ext uri="{FF2B5EF4-FFF2-40B4-BE49-F238E27FC236}">
                  <a16:creationId xmlns:a16="http://schemas.microsoft.com/office/drawing/2014/main" id="{89F71AE5-49E3-4577-A646-3F0F9BDAF7B8}"/>
                </a:ext>
              </a:extLst>
            </p:cNvPr>
            <p:cNvSpPr/>
            <p:nvPr/>
          </p:nvSpPr>
          <p:spPr>
            <a:xfrm>
              <a:off x="3000380" y="1255847"/>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5" name="TextBox 14">
              <a:extLst>
                <a:ext uri="{FF2B5EF4-FFF2-40B4-BE49-F238E27FC236}">
                  <a16:creationId xmlns:a16="http://schemas.microsoft.com/office/drawing/2014/main" id="{743F2D02-493B-482D-A869-5A6E795F9B59}"/>
                </a:ext>
              </a:extLst>
            </p:cNvPr>
            <p:cNvSpPr txBox="1"/>
            <p:nvPr/>
          </p:nvSpPr>
          <p:spPr>
            <a:xfrm>
              <a:off x="3680305" y="2089513"/>
              <a:ext cx="6111395" cy="844909"/>
            </a:xfrm>
            <a:prstGeom prst="rect">
              <a:avLst/>
            </a:prstGeom>
            <a:noFill/>
          </p:spPr>
          <p:txBody>
            <a:bodyPr wrap="square">
              <a:spAutoFit/>
            </a:bodyPr>
            <a:lstStyle/>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Hạt gạo được làm nên từ</a:t>
              </a:r>
            </a:p>
          </p:txBody>
        </p:sp>
        <p:pic>
          <p:nvPicPr>
            <p:cNvPr id="12" name="Picture 11">
              <a:extLst>
                <a:ext uri="{FF2B5EF4-FFF2-40B4-BE49-F238E27FC236}">
                  <a16:creationId xmlns:a16="http://schemas.microsoft.com/office/drawing/2014/main" id="{ED24B028-E581-43EE-BFE8-854E7C87C1AA}"/>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backgroundRemoval t="3153" b="100000" l="9984" r="89976">
                          <a14:backgroundMark x1="45554" y1="41471" x2="45554" y2="41471"/>
                          <a14:backgroundMark x1="43694" y1="41108" x2="43694" y2="41108"/>
                          <a14:backgroundMark x1="44543" y1="50445" x2="44543" y2="50445"/>
                          <a14:backgroundMark x1="46200" y1="59620" x2="46200" y2="59620"/>
                          <a14:backgroundMark x1="47575" y1="49151" x2="47575" y2="49151"/>
                          <a14:backgroundMark x1="76839" y1="43816" x2="76839" y2="43816"/>
                          <a14:backgroundMark x1="75020" y1="43533" x2="75020" y2="43533"/>
                          <a14:backgroundMark x1="74818" y1="54244" x2="74818" y2="54244"/>
                          <a14:backgroundMark x1="71099" y1="54002" x2="71099" y2="54002"/>
                          <a14:backgroundMark x1="67704" y1="66855" x2="67704" y2="66855"/>
                          <a14:backgroundMark x1="65077" y1="65077" x2="65077" y2="65077"/>
                          <a14:backgroundMark x1="56750" y1="74616" x2="56750" y2="74616"/>
                          <a14:backgroundMark x1="58529" y1="77486" x2="58529" y2="77486"/>
                          <a14:backgroundMark x1="40380" y1="69927" x2="40380" y2="69927"/>
                          <a14:backgroundMark x1="42482" y1="70736" x2="42482" y2="70736"/>
                          <a14:backgroundMark x1="35166" y1="78416" x2="35166" y2="78416"/>
                          <a14:backgroundMark x1="43533" y1="60550" x2="43533" y2="60550"/>
                          <a14:backgroundMark x1="45271" y1="83145" x2="45271" y2="83145"/>
                          <a14:backgroundMark x1="47049" y1="84923" x2="47049" y2="84923"/>
                        </a14:backgroundRemoval>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rot="3793611">
              <a:off x="4651056" y="2297565"/>
              <a:ext cx="3695700" cy="3695700"/>
            </a:xfrm>
            <a:prstGeom prst="rect">
              <a:avLst/>
            </a:prstGeom>
            <a:effectLst>
              <a:outerShdw blurRad="50800" dist="38100" dir="5400000" algn="t" rotWithShape="0">
                <a:prstClr val="black">
                  <a:alpha val="40000"/>
                </a:prstClr>
              </a:outerShdw>
            </a:effectLst>
          </p:spPr>
        </p:pic>
      </p:grpSp>
      <p:sp>
        <p:nvSpPr>
          <p:cNvPr id="20" name="TextBox 19">
            <a:extLst>
              <a:ext uri="{FF2B5EF4-FFF2-40B4-BE49-F238E27FC236}">
                <a16:creationId xmlns:a16="http://schemas.microsoft.com/office/drawing/2014/main" id="{254D49F7-D333-4B29-8CE9-9E01F18A6C88}"/>
              </a:ext>
            </a:extLst>
          </p:cNvPr>
          <p:cNvSpPr txBox="1"/>
          <p:nvPr/>
        </p:nvSpPr>
        <p:spPr>
          <a:xfrm>
            <a:off x="411458" y="4307270"/>
            <a:ext cx="3036363" cy="707886"/>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Tinh hoa của đất</a:t>
            </a:r>
          </a:p>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 có vị phù sa)</a:t>
            </a:r>
          </a:p>
        </p:txBody>
      </p:sp>
      <p:sp>
        <p:nvSpPr>
          <p:cNvPr id="25" name="TextBox 24">
            <a:extLst>
              <a:ext uri="{FF2B5EF4-FFF2-40B4-BE49-F238E27FC236}">
                <a16:creationId xmlns:a16="http://schemas.microsoft.com/office/drawing/2014/main" id="{054AE827-8D62-4493-A215-66B5AC35FCB9}"/>
              </a:ext>
            </a:extLst>
          </p:cNvPr>
          <p:cNvSpPr txBox="1"/>
          <p:nvPr/>
        </p:nvSpPr>
        <p:spPr>
          <a:xfrm>
            <a:off x="2606475" y="5826554"/>
            <a:ext cx="6976510" cy="707886"/>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Tinh túy của nước</a:t>
            </a:r>
          </a:p>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 có hương sen thơm trong hồ nước đầy)</a:t>
            </a:r>
          </a:p>
        </p:txBody>
      </p:sp>
      <p:sp>
        <p:nvSpPr>
          <p:cNvPr id="26" name="TextBox 25">
            <a:extLst>
              <a:ext uri="{FF2B5EF4-FFF2-40B4-BE49-F238E27FC236}">
                <a16:creationId xmlns:a16="http://schemas.microsoft.com/office/drawing/2014/main" id="{8097FB67-2A52-4B16-B66B-D838779DBEDC}"/>
              </a:ext>
            </a:extLst>
          </p:cNvPr>
          <p:cNvSpPr txBox="1"/>
          <p:nvPr/>
        </p:nvSpPr>
        <p:spPr>
          <a:xfrm>
            <a:off x="7864119" y="4291666"/>
            <a:ext cx="4056424" cy="707886"/>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Công lao, sự nhọc nhằn của con người ( có lời mẹ hát ngọt bùi đắng cay)</a:t>
            </a:r>
          </a:p>
        </p:txBody>
      </p:sp>
      <p:pic>
        <p:nvPicPr>
          <p:cNvPr id="23" name="Picture 22">
            <a:extLst>
              <a:ext uri="{FF2B5EF4-FFF2-40B4-BE49-F238E27FC236}">
                <a16:creationId xmlns:a16="http://schemas.microsoft.com/office/drawing/2014/main" id="{E2004B5D-2D98-49D5-B8AF-728118495DDE}"/>
              </a:ext>
            </a:extLst>
          </p:cNvPr>
          <p:cNvPicPr>
            <a:picLocks noChangeAspect="1"/>
          </p:cNvPicPr>
          <p:nvPr/>
        </p:nvPicPr>
        <p:blipFill rotWithShape="1">
          <a:blip r:embed="rId9">
            <a:extLst>
              <a:ext uri="{BEBA8EAE-BF5A-486C-A8C5-ECC9F3942E4B}">
                <a14:imgProps xmlns:a14="http://schemas.microsoft.com/office/drawing/2010/main">
                  <a14:imgLayer r:embed="rId10">
                    <a14:imgEffect>
                      <a14:saturation sat="400000"/>
                    </a14:imgEffect>
                  </a14:imgLayer>
                </a14:imgProps>
              </a:ext>
              <a:ext uri="{28A0092B-C50C-407E-A947-70E740481C1C}">
                <a14:useLocalDpi xmlns:a14="http://schemas.microsoft.com/office/drawing/2010/main" val="0"/>
              </a:ext>
            </a:extLst>
          </a:blip>
          <a:srcRect b="77672"/>
          <a:stretch/>
        </p:blipFill>
        <p:spPr>
          <a:xfrm rot="2066765">
            <a:off x="7821128" y="721644"/>
            <a:ext cx="4266432" cy="952597"/>
          </a:xfrm>
          <a:prstGeom prst="rect">
            <a:avLst/>
          </a:prstGeom>
        </p:spPr>
      </p:pic>
      <p:pic>
        <p:nvPicPr>
          <p:cNvPr id="29" name="Picture 28">
            <a:extLst>
              <a:ext uri="{FF2B5EF4-FFF2-40B4-BE49-F238E27FC236}">
                <a16:creationId xmlns:a16="http://schemas.microsoft.com/office/drawing/2014/main" id="{E597045D-D38D-4F20-BE1D-7A8B7ABD3761}"/>
              </a:ext>
            </a:extLst>
          </p:cNvPr>
          <p:cNvPicPr>
            <a:picLocks noChangeAspect="1"/>
          </p:cNvPicPr>
          <p:nvPr/>
        </p:nvPicPr>
        <p:blipFill rotWithShape="1">
          <a:blip r:embed="rId9">
            <a:extLst>
              <a:ext uri="{BEBA8EAE-BF5A-486C-A8C5-ECC9F3942E4B}">
                <a14:imgProps xmlns:a14="http://schemas.microsoft.com/office/drawing/2010/main">
                  <a14:imgLayer r:embed="rId10">
                    <a14:imgEffect>
                      <a14:saturation sat="400000"/>
                    </a14:imgEffect>
                  </a14:imgLayer>
                </a14:imgProps>
              </a:ext>
              <a:ext uri="{28A0092B-C50C-407E-A947-70E740481C1C}">
                <a14:useLocalDpi xmlns:a14="http://schemas.microsoft.com/office/drawing/2010/main" val="0"/>
              </a:ext>
            </a:extLst>
          </a:blip>
          <a:srcRect b="77672"/>
          <a:stretch/>
        </p:blipFill>
        <p:spPr>
          <a:xfrm rot="19957765" flipH="1">
            <a:off x="168896" y="755894"/>
            <a:ext cx="4266432" cy="952597"/>
          </a:xfrm>
          <a:prstGeom prst="rect">
            <a:avLst/>
          </a:prstGeom>
        </p:spPr>
      </p:pic>
      <p:pic>
        <p:nvPicPr>
          <p:cNvPr id="30" name="Picture 29">
            <a:extLst>
              <a:ext uri="{FF2B5EF4-FFF2-40B4-BE49-F238E27FC236}">
                <a16:creationId xmlns:a16="http://schemas.microsoft.com/office/drawing/2014/main" id="{68F41089-D9E2-4161-A723-839285082147}"/>
              </a:ext>
            </a:extLst>
          </p:cNvPr>
          <p:cNvPicPr>
            <a:picLocks noChangeAspect="1"/>
          </p:cNvPicPr>
          <p:nvPr/>
        </p:nvPicPr>
        <p:blipFill rotWithShape="1">
          <a:blip r:embed="rId11">
            <a:extLst>
              <a:ext uri="{BEBA8EAE-BF5A-486C-A8C5-ECC9F3942E4B}">
                <a14:imgProps xmlns:a14="http://schemas.microsoft.com/office/drawing/2010/main">
                  <a14:imgLayer r:embed="rId12">
                    <a14:imgEffect>
                      <a14:saturation sat="400000"/>
                    </a14:imgEffect>
                  </a14:imgLayer>
                </a14:imgProps>
              </a:ext>
              <a:ext uri="{28A0092B-C50C-407E-A947-70E740481C1C}">
                <a14:useLocalDpi xmlns:a14="http://schemas.microsoft.com/office/drawing/2010/main" val="0"/>
              </a:ext>
            </a:extLst>
          </a:blip>
          <a:srcRect b="77672"/>
          <a:stretch/>
        </p:blipFill>
        <p:spPr>
          <a:xfrm rot="16200000" flipH="1">
            <a:off x="2971995" y="3938425"/>
            <a:ext cx="2627790" cy="586726"/>
          </a:xfrm>
          <a:prstGeom prst="rect">
            <a:avLst/>
          </a:prstGeom>
        </p:spPr>
      </p:pic>
    </p:spTree>
    <p:extLst>
      <p:ext uri="{BB962C8B-B14F-4D97-AF65-F5344CB8AC3E}">
        <p14:creationId xmlns:p14="http://schemas.microsoft.com/office/powerpoint/2010/main" val="2558092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500"/>
                                        <p:tgtEl>
                                          <p:spTgt spid="20"/>
                                        </p:tgtEl>
                                      </p:cBhvr>
                                    </p:animEffect>
                                  </p:childTnLst>
                                </p:cTn>
                              </p:par>
                              <p:par>
                                <p:cTn id="16" presetID="22" presetClass="entr" presetSubtype="1"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wipe(up)">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up)">
                                      <p:cBhvr>
                                        <p:cTn id="23" dur="500"/>
                                        <p:tgtEl>
                                          <p:spTgt spid="30"/>
                                        </p:tgtEl>
                                      </p:cBhvr>
                                    </p:animEffect>
                                  </p:childTnLst>
                                </p:cTn>
                              </p:par>
                              <p:par>
                                <p:cTn id="24" presetID="22" presetClass="entr" presetSubtype="1" fill="hold" nodeType="withEffect">
                                  <p:stCondLst>
                                    <p:cond delay="0"/>
                                  </p:stCondLst>
                                  <p:childTnLst>
                                    <p:set>
                                      <p:cBhvr>
                                        <p:cTn id="25" dur="1" fill="hold">
                                          <p:stCondLst>
                                            <p:cond delay="0"/>
                                          </p:stCondLst>
                                        </p:cTn>
                                        <p:tgtEl>
                                          <p:spTgt spid="5124"/>
                                        </p:tgtEl>
                                        <p:attrNameLst>
                                          <p:attrName>style.visibility</p:attrName>
                                        </p:attrNameLst>
                                      </p:cBhvr>
                                      <p:to>
                                        <p:strVal val="visible"/>
                                      </p:to>
                                    </p:set>
                                    <p:animEffect transition="in" filter="wipe(up)">
                                      <p:cBhvr>
                                        <p:cTn id="26" dur="500"/>
                                        <p:tgtEl>
                                          <p:spTgt spid="5124"/>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wipe(up)">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up)">
                                      <p:cBhvr>
                                        <p:cTn id="34" dur="500"/>
                                        <p:tgtEl>
                                          <p:spTgt spid="23"/>
                                        </p:tgtEl>
                                      </p:cBhvr>
                                    </p:animEffect>
                                  </p:childTnLst>
                                </p:cTn>
                              </p:par>
                              <p:par>
                                <p:cTn id="35" presetID="22" presetClass="entr" presetSubtype="1" fill="hold" nodeType="withEffect">
                                  <p:stCondLst>
                                    <p:cond delay="0"/>
                                  </p:stCondLst>
                                  <p:childTnLst>
                                    <p:set>
                                      <p:cBhvr>
                                        <p:cTn id="36" dur="1" fill="hold">
                                          <p:stCondLst>
                                            <p:cond delay="0"/>
                                          </p:stCondLst>
                                        </p:cTn>
                                        <p:tgtEl>
                                          <p:spTgt spid="5122"/>
                                        </p:tgtEl>
                                        <p:attrNameLst>
                                          <p:attrName>style.visibility</p:attrName>
                                        </p:attrNameLst>
                                      </p:cBhvr>
                                      <p:to>
                                        <p:strVal val="visible"/>
                                      </p:to>
                                    </p:set>
                                    <p:animEffect transition="in" filter="wipe(up)">
                                      <p:cBhvr>
                                        <p:cTn id="37" dur="500"/>
                                        <p:tgtEl>
                                          <p:spTgt spid="5122"/>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up)">
                                      <p:cBhvr>
                                        <p:cTn id="4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5"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ánh đồng Bầu Trời Xanh Cũng Vậy Lúa Mì Phong Cảnh, Lúa Mì, Sóng, Mì Hình  nền Vector để tải xuống miễn phí">
            <a:extLst>
              <a:ext uri="{FF2B5EF4-FFF2-40B4-BE49-F238E27FC236}">
                <a16:creationId xmlns:a16="http://schemas.microsoft.com/office/drawing/2014/main" id="{45BA6074-810D-436B-9108-026762285B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Hạt Gạo Làng Ta - Chan La Cà x Đông Hùng">
            <a:hlinkClick r:id="" action="ppaction://media"/>
            <a:extLst>
              <a:ext uri="{FF2B5EF4-FFF2-40B4-BE49-F238E27FC236}">
                <a16:creationId xmlns:a16="http://schemas.microsoft.com/office/drawing/2014/main" id="{6C5F503D-A518-4D24-8AA6-724BDBBA6E4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55650" y="425053"/>
            <a:ext cx="10680700" cy="6007894"/>
          </a:xfrm>
          <a:prstGeom prst="rect">
            <a:avLst/>
          </a:prstGeom>
        </p:spPr>
      </p:pic>
      <p:pic>
        <p:nvPicPr>
          <p:cNvPr id="6" name="图片 8">
            <a:extLst>
              <a:ext uri="{FF2B5EF4-FFF2-40B4-BE49-F238E27FC236}">
                <a16:creationId xmlns:a16="http://schemas.microsoft.com/office/drawing/2014/main" id="{76A79EED-8C03-4B03-9300-254210D31E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0697" y="3414915"/>
            <a:ext cx="3443085" cy="3443085"/>
          </a:xfrm>
          <a:prstGeom prst="rect">
            <a:avLst/>
          </a:prstGeom>
        </p:spPr>
      </p:pic>
    </p:spTree>
    <p:extLst>
      <p:ext uri="{BB962C8B-B14F-4D97-AF65-F5344CB8AC3E}">
        <p14:creationId xmlns:p14="http://schemas.microsoft.com/office/powerpoint/2010/main" val="2185734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519" fill="hold"/>
                                        <p:tgtEl>
                                          <p:spTgt spid="5"/>
                                        </p:tgtEl>
                                      </p:cBhvr>
                                    </p:cmd>
                                  </p:childTnLst>
                                </p:cTn>
                              </p:par>
                              <p:par>
                                <p:cTn id="7" presetID="42"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1000"/>
                                        <p:tgtEl>
                                          <p:spTgt spid="6"/>
                                        </p:tgtEl>
                                      </p:cBhvr>
                                    </p:animEffect>
                                    <p:anim calcmode="lin" valueType="num">
                                      <p:cBhvr>
                                        <p:cTn id="10" dur="1000" fill="hold"/>
                                        <p:tgtEl>
                                          <p:spTgt spid="6"/>
                                        </p:tgtEl>
                                        <p:attrNameLst>
                                          <p:attrName>ppt_x</p:attrName>
                                        </p:attrNameLst>
                                      </p:cBhvr>
                                      <p:tavLst>
                                        <p:tav tm="0">
                                          <p:val>
                                            <p:strVal val="#ppt_x"/>
                                          </p:val>
                                        </p:tav>
                                        <p:tav tm="100000">
                                          <p:val>
                                            <p:strVal val="#ppt_x"/>
                                          </p:val>
                                        </p:tav>
                                      </p:tavLst>
                                    </p:anim>
                                    <p:anim calcmode="lin" valueType="num">
                                      <p:cBhvr>
                                        <p:cTn id="1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ánh đồng Bầu Trời Xanh Cũng Vậy Lúa Mì Phong Cảnh, Lúa Mì, Sóng, Mì Hình  nền Vector để tải xuống miễn phí">
            <a:extLst>
              <a:ext uri="{FF2B5EF4-FFF2-40B4-BE49-F238E27FC236}">
                <a16:creationId xmlns:a16="http://schemas.microsoft.com/office/drawing/2014/main" id="{E678F835-C473-4379-AB1A-35ACAF8450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id="{C77FAA6F-5BFF-4555-8BC6-F22618B24D16}"/>
              </a:ext>
            </a:extLst>
          </p:cNvPr>
          <p:cNvSpPr/>
          <p:nvPr/>
        </p:nvSpPr>
        <p:spPr>
          <a:xfrm>
            <a:off x="644206" y="314569"/>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1133480" y="742473"/>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423430" y="1173045"/>
            <a:ext cx="6570199" cy="2862322"/>
          </a:xfrm>
          <a:prstGeom prst="rect">
            <a:avLst/>
          </a:prstGeom>
          <a:noFill/>
        </p:spPr>
        <p:txBody>
          <a:bodyPr wrap="square">
            <a:spAutoFit/>
          </a:bodyPr>
          <a:lstStyle/>
          <a:p>
            <a:pPr algn="ctr"/>
            <a:r>
              <a:rPr lang="vi-VN" sz="36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Hạt gạo được làm nên </a:t>
            </a:r>
          </a:p>
          <a:p>
            <a:pPr algn="ctr"/>
            <a:r>
              <a:rPr lang="vi-VN" sz="36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từ những tinh hoa của đất trời,</a:t>
            </a:r>
          </a:p>
          <a:p>
            <a:pPr algn="ctr"/>
            <a:r>
              <a:rPr lang="vi-VN" sz="36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từ sự vất vả nhọc nhằn của con người nên nó vô cùng đáng quý </a:t>
            </a:r>
          </a:p>
          <a:p>
            <a:pPr algn="ctr"/>
            <a:r>
              <a:rPr lang="vi-VN" sz="36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và đáng trân trọng. </a:t>
            </a:r>
          </a:p>
        </p:txBody>
      </p:sp>
      <p:pic>
        <p:nvPicPr>
          <p:cNvPr id="14" name="图片 5">
            <a:extLst>
              <a:ext uri="{FF2B5EF4-FFF2-40B4-BE49-F238E27FC236}">
                <a16:creationId xmlns:a16="http://schemas.microsoft.com/office/drawing/2014/main" id="{266FC54C-3B19-4C9C-B2E6-75967862E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6393" y="1393602"/>
            <a:ext cx="6144674" cy="6144674"/>
          </a:xfrm>
          <a:prstGeom prst="rect">
            <a:avLst/>
          </a:prstGeom>
        </p:spPr>
      </p:pic>
    </p:spTree>
    <p:extLst>
      <p:ext uri="{BB962C8B-B14F-4D97-AF65-F5344CB8AC3E}">
        <p14:creationId xmlns:p14="http://schemas.microsoft.com/office/powerpoint/2010/main" val="10773185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6293E49F-53EA-4291-904C-8CCB01970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id="{C77FAA6F-5BFF-4555-8BC6-F22618B24D16}"/>
              </a:ext>
            </a:extLst>
          </p:cNvPr>
          <p:cNvSpPr/>
          <p:nvPr/>
        </p:nvSpPr>
        <p:spPr>
          <a:xfrm>
            <a:off x="644206" y="314569"/>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1133480" y="742473"/>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927229" y="1484806"/>
            <a:ext cx="5562601" cy="3046988"/>
          </a:xfrm>
          <a:prstGeom prst="rect">
            <a:avLst/>
          </a:prstGeom>
          <a:noFill/>
        </p:spPr>
        <p:txBody>
          <a:bodyPr wrap="square">
            <a:spAutoFit/>
          </a:bodyPr>
          <a:lstStyle/>
          <a:p>
            <a:pPr algn="ctr"/>
            <a:r>
              <a:rPr lang="vi-VN" sz="48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Những gian nan</a:t>
            </a:r>
          </a:p>
          <a:p>
            <a:pPr algn="ctr"/>
            <a:r>
              <a:rPr lang="vi-VN" sz="48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khó nhọc khi làm nên hạt gạo?</a:t>
            </a:r>
            <a:br>
              <a:rPr lang="vi-VN" sz="48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br>
            <a:endParaRPr lang="vi-VN" sz="48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endParaRPr>
          </a:p>
        </p:txBody>
      </p:sp>
      <p:pic>
        <p:nvPicPr>
          <p:cNvPr id="10" name="图片 5">
            <a:extLst>
              <a:ext uri="{FF2B5EF4-FFF2-40B4-BE49-F238E27FC236}">
                <a16:creationId xmlns:a16="http://schemas.microsoft.com/office/drawing/2014/main" id="{1E236987-D958-4232-8710-BA2F3601A092}"/>
              </a:ext>
            </a:extLst>
          </p:cNvPr>
          <p:cNvPicPr>
            <a:picLocks noChangeAspect="1"/>
          </p:cNvPicPr>
          <p:nvPr/>
        </p:nvPicPr>
        <p:blipFill rotWithShape="1">
          <a:blip r:embed="rId3">
            <a:extLst>
              <a:ext uri="{28A0092B-C50C-407E-A947-70E740481C1C}">
                <a14:useLocalDpi xmlns:a14="http://schemas.microsoft.com/office/drawing/2010/main" val="0"/>
              </a:ext>
            </a:extLst>
          </a:blip>
          <a:srcRect b="25839"/>
          <a:stretch/>
        </p:blipFill>
        <p:spPr>
          <a:xfrm>
            <a:off x="3587078" y="115503"/>
            <a:ext cx="9091656" cy="6742497"/>
          </a:xfrm>
          <a:prstGeom prst="rect">
            <a:avLst/>
          </a:prstGeom>
        </p:spPr>
      </p:pic>
    </p:spTree>
    <p:extLst>
      <p:ext uri="{BB962C8B-B14F-4D97-AF65-F5344CB8AC3E}">
        <p14:creationId xmlns:p14="http://schemas.microsoft.com/office/powerpoint/2010/main" val="311669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Cánh đồng Bầu Trời Xanh Cũng Vậy Lúa Mì Phong Cảnh, Lúa Mì, Sóng, Mì Hình  nền Vector để tải xuống miễn phí">
            <a:extLst>
              <a:ext uri="{FF2B5EF4-FFF2-40B4-BE49-F238E27FC236}">
                <a16:creationId xmlns:a16="http://schemas.microsoft.com/office/drawing/2014/main" id="{68831C94-5A3B-48A4-BFC4-AEF88BA129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6E274FB9-42D7-4A41-AC16-7DE1E18757FC}"/>
              </a:ext>
            </a:extLst>
          </p:cNvPr>
          <p:cNvSpPr/>
          <p:nvPr/>
        </p:nvSpPr>
        <p:spPr>
          <a:xfrm>
            <a:off x="202308" y="190500"/>
            <a:ext cx="11757358" cy="6481090"/>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F9B1136C-D053-406C-986B-4F23B1478DB4}"/>
              </a:ext>
            </a:extLst>
          </p:cNvPr>
          <p:cNvGrpSpPr/>
          <p:nvPr/>
        </p:nvGrpSpPr>
        <p:grpSpPr>
          <a:xfrm>
            <a:off x="3325810" y="88191"/>
            <a:ext cx="5520038" cy="3417672"/>
            <a:chOff x="2511106" y="827943"/>
            <a:chExt cx="7975601" cy="4938007"/>
          </a:xfrm>
        </p:grpSpPr>
        <p:sp>
          <p:nvSpPr>
            <p:cNvPr id="13" name="Cloud 12">
              <a:extLst>
                <a:ext uri="{FF2B5EF4-FFF2-40B4-BE49-F238E27FC236}">
                  <a16:creationId xmlns:a16="http://schemas.microsoft.com/office/drawing/2014/main" id="{A388DB12-18C7-4942-ADBA-14EE8C063AC4}"/>
                </a:ext>
              </a:extLst>
            </p:cNvPr>
            <p:cNvSpPr/>
            <p:nvPr/>
          </p:nvSpPr>
          <p:spPr>
            <a:xfrm>
              <a:off x="2511106" y="827943"/>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Cloud 13">
              <a:extLst>
                <a:ext uri="{FF2B5EF4-FFF2-40B4-BE49-F238E27FC236}">
                  <a16:creationId xmlns:a16="http://schemas.microsoft.com/office/drawing/2014/main" id="{89F71AE5-49E3-4577-A646-3F0F9BDAF7B8}"/>
                </a:ext>
              </a:extLst>
            </p:cNvPr>
            <p:cNvSpPr/>
            <p:nvPr/>
          </p:nvSpPr>
          <p:spPr>
            <a:xfrm>
              <a:off x="3000380" y="1255847"/>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5" name="TextBox 14">
              <a:extLst>
                <a:ext uri="{FF2B5EF4-FFF2-40B4-BE49-F238E27FC236}">
                  <a16:creationId xmlns:a16="http://schemas.microsoft.com/office/drawing/2014/main" id="{743F2D02-493B-482D-A869-5A6E795F9B59}"/>
                </a:ext>
              </a:extLst>
            </p:cNvPr>
            <p:cNvSpPr txBox="1"/>
            <p:nvPr/>
          </p:nvSpPr>
          <p:spPr>
            <a:xfrm>
              <a:off x="3588656" y="1628111"/>
              <a:ext cx="6111395" cy="1366852"/>
            </a:xfrm>
            <a:prstGeom prst="rect">
              <a:avLst/>
            </a:prstGeom>
            <a:noFill/>
          </p:spPr>
          <p:txBody>
            <a:bodyPr wrap="square">
              <a:spAutoFit/>
            </a:bodyPr>
            <a:lstStyle/>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Nỗi vất vả của người nông dân</a:t>
              </a:r>
            </a:p>
          </p:txBody>
        </p:sp>
      </p:grpSp>
      <p:sp>
        <p:nvSpPr>
          <p:cNvPr id="20" name="TextBox 19">
            <a:extLst>
              <a:ext uri="{FF2B5EF4-FFF2-40B4-BE49-F238E27FC236}">
                <a16:creationId xmlns:a16="http://schemas.microsoft.com/office/drawing/2014/main" id="{254D49F7-D333-4B29-8CE9-9E01F18A6C88}"/>
              </a:ext>
            </a:extLst>
          </p:cNvPr>
          <p:cNvSpPr txBox="1"/>
          <p:nvPr/>
        </p:nvSpPr>
        <p:spPr>
          <a:xfrm>
            <a:off x="67672" y="4291836"/>
            <a:ext cx="3705773" cy="707886"/>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Bão tháng bảy, mưa tháng ba</a:t>
            </a:r>
          </a:p>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(sự khắc nghiệt của thiên nhiên)</a:t>
            </a:r>
          </a:p>
        </p:txBody>
      </p:sp>
      <p:sp>
        <p:nvSpPr>
          <p:cNvPr id="25" name="TextBox 24">
            <a:extLst>
              <a:ext uri="{FF2B5EF4-FFF2-40B4-BE49-F238E27FC236}">
                <a16:creationId xmlns:a16="http://schemas.microsoft.com/office/drawing/2014/main" id="{054AE827-8D62-4493-A215-66B5AC35FCB9}"/>
              </a:ext>
            </a:extLst>
          </p:cNvPr>
          <p:cNvSpPr txBox="1"/>
          <p:nvPr/>
        </p:nvSpPr>
        <p:spPr>
          <a:xfrm>
            <a:off x="2698240" y="6285204"/>
            <a:ext cx="6976510" cy="400110"/>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Giọt mồ hôi sa</a:t>
            </a:r>
          </a:p>
        </p:txBody>
      </p:sp>
      <p:sp>
        <p:nvSpPr>
          <p:cNvPr id="26" name="TextBox 25">
            <a:extLst>
              <a:ext uri="{FF2B5EF4-FFF2-40B4-BE49-F238E27FC236}">
                <a16:creationId xmlns:a16="http://schemas.microsoft.com/office/drawing/2014/main" id="{8097FB67-2A52-4B16-B66B-D838779DBEDC}"/>
              </a:ext>
            </a:extLst>
          </p:cNvPr>
          <p:cNvSpPr txBox="1"/>
          <p:nvPr/>
        </p:nvSpPr>
        <p:spPr>
          <a:xfrm>
            <a:off x="8425955" y="4577546"/>
            <a:ext cx="4056424" cy="1631216"/>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Những trưa tháng sáu, </a:t>
            </a:r>
          </a:p>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Nước như ai nấu </a:t>
            </a:r>
          </a:p>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Chết cả cá cờ, </a:t>
            </a:r>
          </a:p>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Cua ngoi lên bờ </a:t>
            </a:r>
          </a:p>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Mẹ em xuống cấy. </a:t>
            </a:r>
          </a:p>
        </p:txBody>
      </p:sp>
      <p:pic>
        <p:nvPicPr>
          <p:cNvPr id="19458" name="Picture 2" descr="Mẹo phòng tránh sét khi mưa giông với bà con làm việc trên đồng">
            <a:extLst>
              <a:ext uri="{FF2B5EF4-FFF2-40B4-BE49-F238E27FC236}">
                <a16:creationId xmlns:a16="http://schemas.microsoft.com/office/drawing/2014/main" id="{FBB755D7-DD4D-4A9E-9C0C-610AD94EB3B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62204" y="2101700"/>
            <a:ext cx="2840343" cy="2130257"/>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E2004B5D-2D98-49D5-B8AF-728118495DDE}"/>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b="77672"/>
          <a:stretch/>
        </p:blipFill>
        <p:spPr>
          <a:xfrm rot="2066765">
            <a:off x="7821128" y="721644"/>
            <a:ext cx="4266432" cy="952597"/>
          </a:xfrm>
          <a:prstGeom prst="rect">
            <a:avLst/>
          </a:prstGeom>
        </p:spPr>
      </p:pic>
      <p:pic>
        <p:nvPicPr>
          <p:cNvPr id="29" name="Picture 28">
            <a:extLst>
              <a:ext uri="{FF2B5EF4-FFF2-40B4-BE49-F238E27FC236}">
                <a16:creationId xmlns:a16="http://schemas.microsoft.com/office/drawing/2014/main" id="{E597045D-D38D-4F20-BE1D-7A8B7ABD3761}"/>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b="77672"/>
          <a:stretch/>
        </p:blipFill>
        <p:spPr>
          <a:xfrm rot="19957765" flipH="1">
            <a:off x="168896" y="755894"/>
            <a:ext cx="4266432" cy="952597"/>
          </a:xfrm>
          <a:prstGeom prst="rect">
            <a:avLst/>
          </a:prstGeom>
        </p:spPr>
      </p:pic>
      <p:pic>
        <p:nvPicPr>
          <p:cNvPr id="30" name="Picture 29">
            <a:extLst>
              <a:ext uri="{FF2B5EF4-FFF2-40B4-BE49-F238E27FC236}">
                <a16:creationId xmlns:a16="http://schemas.microsoft.com/office/drawing/2014/main" id="{68F41089-D9E2-4161-A723-839285082147}"/>
              </a:ext>
            </a:extLst>
          </p:cNvPr>
          <p:cNvPicPr>
            <a:picLocks noChangeAspect="1"/>
          </p:cNvPicPr>
          <p:nvPr/>
        </p:nvPicPr>
        <p:blipFill rotWithShape="1">
          <a:blip r:embed="rId7">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b="77672"/>
          <a:stretch/>
        </p:blipFill>
        <p:spPr>
          <a:xfrm rot="16200000" flipH="1">
            <a:off x="2971995" y="3938425"/>
            <a:ext cx="2627790" cy="586726"/>
          </a:xfrm>
          <a:prstGeom prst="rect">
            <a:avLst/>
          </a:prstGeom>
        </p:spPr>
      </p:pic>
      <p:pic>
        <p:nvPicPr>
          <p:cNvPr id="18" name="图片 5">
            <a:extLst>
              <a:ext uri="{FF2B5EF4-FFF2-40B4-BE49-F238E27FC236}">
                <a16:creationId xmlns:a16="http://schemas.microsoft.com/office/drawing/2014/main" id="{4463C706-23EE-465C-AD35-40693A713D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93023" y="1441038"/>
            <a:ext cx="2389732" cy="2389732"/>
          </a:xfrm>
          <a:prstGeom prst="rect">
            <a:avLst/>
          </a:prstGeom>
        </p:spPr>
      </p:pic>
      <p:pic>
        <p:nvPicPr>
          <p:cNvPr id="19460" name="Picture 4" descr="Trớ trêu ốc bươu vàng giá trị hơn lúa! | Báo Dân trí">
            <a:extLst>
              <a:ext uri="{FF2B5EF4-FFF2-40B4-BE49-F238E27FC236}">
                <a16:creationId xmlns:a16="http://schemas.microsoft.com/office/drawing/2014/main" id="{A24FDAAC-BD19-424E-A05E-008DCDE8C5E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26415" y="4116172"/>
            <a:ext cx="3120159" cy="2169032"/>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pic>
        <p:nvPicPr>
          <p:cNvPr id="19462" name="Picture 6" descr="Hạt gạo làng ta | Bài thơ Hạt gạo làng ta (1969)">
            <a:extLst>
              <a:ext uri="{FF2B5EF4-FFF2-40B4-BE49-F238E27FC236}">
                <a16:creationId xmlns:a16="http://schemas.microsoft.com/office/drawing/2014/main" id="{BBF7AD70-5F28-40E8-8F51-3F8F23774E5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969046" y="2300855"/>
            <a:ext cx="2970243" cy="2227682"/>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0640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up)">
                                      <p:cBhvr>
                                        <p:cTn id="19" dur="500"/>
                                        <p:tgtEl>
                                          <p:spTgt spid="29"/>
                                        </p:tgtEl>
                                      </p:cBhvr>
                                    </p:animEffect>
                                  </p:childTnLst>
                                </p:cTn>
                              </p:par>
                              <p:par>
                                <p:cTn id="20" presetID="22" presetClass="entr" presetSubtype="1" fill="hold" nodeType="withEffect">
                                  <p:stCondLst>
                                    <p:cond delay="0"/>
                                  </p:stCondLst>
                                  <p:childTnLst>
                                    <p:set>
                                      <p:cBhvr>
                                        <p:cTn id="21" dur="1" fill="hold">
                                          <p:stCondLst>
                                            <p:cond delay="0"/>
                                          </p:stCondLst>
                                        </p:cTn>
                                        <p:tgtEl>
                                          <p:spTgt spid="19458"/>
                                        </p:tgtEl>
                                        <p:attrNameLst>
                                          <p:attrName>style.visibility</p:attrName>
                                        </p:attrNameLst>
                                      </p:cBhvr>
                                      <p:to>
                                        <p:strVal val="visible"/>
                                      </p:to>
                                    </p:set>
                                    <p:animEffect transition="in" filter="wipe(up)">
                                      <p:cBhvr>
                                        <p:cTn id="22" dur="500"/>
                                        <p:tgtEl>
                                          <p:spTgt spid="1945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up)">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up)">
                                      <p:cBhvr>
                                        <p:cTn id="30" dur="500"/>
                                        <p:tgtEl>
                                          <p:spTgt spid="30"/>
                                        </p:tgtEl>
                                      </p:cBhvr>
                                    </p:animEffect>
                                  </p:childTnLst>
                                </p:cTn>
                              </p:par>
                              <p:par>
                                <p:cTn id="31" presetID="22" presetClass="entr" presetSubtype="1" fill="hold" nodeType="withEffect">
                                  <p:stCondLst>
                                    <p:cond delay="0"/>
                                  </p:stCondLst>
                                  <p:childTnLst>
                                    <p:set>
                                      <p:cBhvr>
                                        <p:cTn id="32" dur="1" fill="hold">
                                          <p:stCondLst>
                                            <p:cond delay="0"/>
                                          </p:stCondLst>
                                        </p:cTn>
                                        <p:tgtEl>
                                          <p:spTgt spid="19460"/>
                                        </p:tgtEl>
                                        <p:attrNameLst>
                                          <p:attrName>style.visibility</p:attrName>
                                        </p:attrNameLst>
                                      </p:cBhvr>
                                      <p:to>
                                        <p:strVal val="visible"/>
                                      </p:to>
                                    </p:set>
                                    <p:animEffect transition="in" filter="wipe(up)">
                                      <p:cBhvr>
                                        <p:cTn id="33" dur="500"/>
                                        <p:tgtEl>
                                          <p:spTgt spid="19460"/>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up)">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par>
                                <p:cTn id="42" presetID="22" presetClass="entr" presetSubtype="1" fill="hold" nodeType="withEffect">
                                  <p:stCondLst>
                                    <p:cond delay="0"/>
                                  </p:stCondLst>
                                  <p:childTnLst>
                                    <p:set>
                                      <p:cBhvr>
                                        <p:cTn id="43" dur="1" fill="hold">
                                          <p:stCondLst>
                                            <p:cond delay="0"/>
                                          </p:stCondLst>
                                        </p:cTn>
                                        <p:tgtEl>
                                          <p:spTgt spid="19462"/>
                                        </p:tgtEl>
                                        <p:attrNameLst>
                                          <p:attrName>style.visibility</p:attrName>
                                        </p:attrNameLst>
                                      </p:cBhvr>
                                      <p:to>
                                        <p:strVal val="visible"/>
                                      </p:to>
                                    </p:set>
                                    <p:animEffect transition="in" filter="wipe(up)">
                                      <p:cBhvr>
                                        <p:cTn id="44" dur="500"/>
                                        <p:tgtEl>
                                          <p:spTgt spid="19462"/>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up)">
                                      <p:cBhvr>
                                        <p:cTn id="4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5"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Cánh đồng Bầu Trời Xanh Cũng Vậy Lúa Mì Phong Cảnh, Lúa Mì, Sóng, Mì Hình  nền Vector để tải xuống miễn phí">
            <a:extLst>
              <a:ext uri="{FF2B5EF4-FFF2-40B4-BE49-F238E27FC236}">
                <a16:creationId xmlns:a16="http://schemas.microsoft.com/office/drawing/2014/main" id="{224A677A-D43A-43D7-A2A2-4555E1E670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C8747BD1-C7BD-4A16-9706-A48B4CC9CD00}"/>
              </a:ext>
            </a:extLst>
          </p:cNvPr>
          <p:cNvSpPr/>
          <p:nvPr/>
        </p:nvSpPr>
        <p:spPr>
          <a:xfrm>
            <a:off x="202308" y="190500"/>
            <a:ext cx="11757358" cy="6481090"/>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F9B1136C-D053-406C-986B-4F23B1478DB4}"/>
              </a:ext>
            </a:extLst>
          </p:cNvPr>
          <p:cNvGrpSpPr/>
          <p:nvPr/>
        </p:nvGrpSpPr>
        <p:grpSpPr>
          <a:xfrm>
            <a:off x="3325810" y="88191"/>
            <a:ext cx="5520038" cy="3417672"/>
            <a:chOff x="2511106" y="827943"/>
            <a:chExt cx="7975601" cy="4938007"/>
          </a:xfrm>
        </p:grpSpPr>
        <p:sp>
          <p:nvSpPr>
            <p:cNvPr id="13" name="Cloud 12">
              <a:extLst>
                <a:ext uri="{FF2B5EF4-FFF2-40B4-BE49-F238E27FC236}">
                  <a16:creationId xmlns:a16="http://schemas.microsoft.com/office/drawing/2014/main" id="{A388DB12-18C7-4942-ADBA-14EE8C063AC4}"/>
                </a:ext>
              </a:extLst>
            </p:cNvPr>
            <p:cNvSpPr/>
            <p:nvPr/>
          </p:nvSpPr>
          <p:spPr>
            <a:xfrm>
              <a:off x="2511106" y="827943"/>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Cloud 13">
              <a:extLst>
                <a:ext uri="{FF2B5EF4-FFF2-40B4-BE49-F238E27FC236}">
                  <a16:creationId xmlns:a16="http://schemas.microsoft.com/office/drawing/2014/main" id="{89F71AE5-49E3-4577-A646-3F0F9BDAF7B8}"/>
                </a:ext>
              </a:extLst>
            </p:cNvPr>
            <p:cNvSpPr/>
            <p:nvPr/>
          </p:nvSpPr>
          <p:spPr>
            <a:xfrm>
              <a:off x="3000380" y="1255847"/>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5" name="TextBox 14">
              <a:extLst>
                <a:ext uri="{FF2B5EF4-FFF2-40B4-BE49-F238E27FC236}">
                  <a16:creationId xmlns:a16="http://schemas.microsoft.com/office/drawing/2014/main" id="{743F2D02-493B-482D-A869-5A6E795F9B59}"/>
                </a:ext>
              </a:extLst>
            </p:cNvPr>
            <p:cNvSpPr txBox="1"/>
            <p:nvPr/>
          </p:nvSpPr>
          <p:spPr>
            <a:xfrm>
              <a:off x="3588656" y="1628111"/>
              <a:ext cx="6111395" cy="1556413"/>
            </a:xfrm>
            <a:prstGeom prst="rect">
              <a:avLst/>
            </a:prstGeom>
            <a:noFill/>
          </p:spPr>
          <p:txBody>
            <a:bodyPr wrap="square">
              <a:spAutoFit/>
            </a:bodyPr>
            <a:lstStyle/>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Sự khốc liệt </a:t>
              </a:r>
            </a:p>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của chiến tranh</a:t>
              </a:r>
            </a:p>
          </p:txBody>
        </p:sp>
      </p:grpSp>
      <p:sp>
        <p:nvSpPr>
          <p:cNvPr id="25" name="TextBox 24">
            <a:extLst>
              <a:ext uri="{FF2B5EF4-FFF2-40B4-BE49-F238E27FC236}">
                <a16:creationId xmlns:a16="http://schemas.microsoft.com/office/drawing/2014/main" id="{054AE827-8D62-4493-A215-66B5AC35FCB9}"/>
              </a:ext>
            </a:extLst>
          </p:cNvPr>
          <p:cNvSpPr txBox="1"/>
          <p:nvPr/>
        </p:nvSpPr>
        <p:spPr>
          <a:xfrm>
            <a:off x="6886903" y="4521161"/>
            <a:ext cx="6976510" cy="400110"/>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Băng đạn vàng như lúa đồng</a:t>
            </a:r>
          </a:p>
        </p:txBody>
      </p:sp>
      <p:sp>
        <p:nvSpPr>
          <p:cNvPr id="26" name="TextBox 25">
            <a:extLst>
              <a:ext uri="{FF2B5EF4-FFF2-40B4-BE49-F238E27FC236}">
                <a16:creationId xmlns:a16="http://schemas.microsoft.com/office/drawing/2014/main" id="{8097FB67-2A52-4B16-B66B-D838779DBEDC}"/>
              </a:ext>
            </a:extLst>
          </p:cNvPr>
          <p:cNvSpPr txBox="1"/>
          <p:nvPr/>
        </p:nvSpPr>
        <p:spPr>
          <a:xfrm>
            <a:off x="4381321" y="6258217"/>
            <a:ext cx="4056424" cy="400110"/>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Bát cơm mùa gặt thơm hào giao thông</a:t>
            </a:r>
          </a:p>
        </p:txBody>
      </p:sp>
      <p:pic>
        <p:nvPicPr>
          <p:cNvPr id="22532" name="Picture 4" descr="Mỹ bị cáo buộc thả bom chùm xuống miền đông Syria - VnExpress">
            <a:extLst>
              <a:ext uri="{FF2B5EF4-FFF2-40B4-BE49-F238E27FC236}">
                <a16:creationId xmlns:a16="http://schemas.microsoft.com/office/drawing/2014/main" id="{E5CC0E5E-5C50-47C6-BDE8-68DC2904E3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37" y="2143776"/>
            <a:ext cx="3057188" cy="183431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E597045D-D38D-4F20-BE1D-7A8B7ABD3761}"/>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b="77672"/>
          <a:stretch/>
        </p:blipFill>
        <p:spPr>
          <a:xfrm rot="19957765" flipH="1">
            <a:off x="168896" y="755894"/>
            <a:ext cx="4266432" cy="952597"/>
          </a:xfrm>
          <a:prstGeom prst="rect">
            <a:avLst/>
          </a:prstGeom>
        </p:spPr>
      </p:pic>
      <p:sp>
        <p:nvSpPr>
          <p:cNvPr id="20" name="TextBox 19">
            <a:extLst>
              <a:ext uri="{FF2B5EF4-FFF2-40B4-BE49-F238E27FC236}">
                <a16:creationId xmlns:a16="http://schemas.microsoft.com/office/drawing/2014/main" id="{254D49F7-D333-4B29-8CE9-9E01F18A6C88}"/>
              </a:ext>
            </a:extLst>
          </p:cNvPr>
          <p:cNvSpPr txBox="1"/>
          <p:nvPr/>
        </p:nvSpPr>
        <p:spPr>
          <a:xfrm>
            <a:off x="31807" y="4040423"/>
            <a:ext cx="3705773" cy="400110"/>
          </a:xfrm>
          <a:prstGeom prst="rect">
            <a:avLst/>
          </a:prstGeom>
          <a:noFill/>
        </p:spPr>
        <p:txBody>
          <a:bodyPr wrap="square">
            <a:spAutoFit/>
          </a:bodyPr>
          <a:lstStyle/>
          <a:p>
            <a:pPr algn="ctr"/>
            <a:r>
              <a:rPr lang="pt-BR"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Bom Mĩ trút trên mái nhà</a:t>
            </a:r>
          </a:p>
        </p:txBody>
      </p:sp>
      <p:pic>
        <p:nvPicPr>
          <p:cNvPr id="22534" name="Picture 6" descr="Dây đạn giả to 6,5cm dài 75cm - Súng đồ chơi đạn thạch cao cấp">
            <a:extLst>
              <a:ext uri="{FF2B5EF4-FFF2-40B4-BE49-F238E27FC236}">
                <a16:creationId xmlns:a16="http://schemas.microsoft.com/office/drawing/2014/main" id="{7DDE052F-C50A-41CE-86C9-2284235D9C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43054" y="2199610"/>
            <a:ext cx="2988871" cy="218549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E2004B5D-2D98-49D5-B8AF-728118495DDE}"/>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b="77672"/>
          <a:stretch/>
        </p:blipFill>
        <p:spPr>
          <a:xfrm rot="2066765">
            <a:off x="7821128" y="721644"/>
            <a:ext cx="4266432" cy="952597"/>
          </a:xfrm>
          <a:prstGeom prst="rect">
            <a:avLst/>
          </a:prstGeom>
        </p:spPr>
      </p:pic>
      <p:pic>
        <p:nvPicPr>
          <p:cNvPr id="22536" name="Picture 8" descr="1 chén cơm bao nhiêu calo?｜AZNGON｜note">
            <a:extLst>
              <a:ext uri="{FF2B5EF4-FFF2-40B4-BE49-F238E27FC236}">
                <a16:creationId xmlns:a16="http://schemas.microsoft.com/office/drawing/2014/main" id="{22FBC831-0D77-4092-B671-360458DB85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8620" y="4030502"/>
            <a:ext cx="4182771" cy="218549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68F41089-D9E2-4161-A723-839285082147}"/>
              </a:ext>
            </a:extLst>
          </p:cNvPr>
          <p:cNvPicPr>
            <a:picLocks noChangeAspect="1"/>
          </p:cNvPicPr>
          <p:nvPr/>
        </p:nvPicPr>
        <p:blipFill rotWithShape="1">
          <a:blip r:embed="rId8">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rcRect b="77672"/>
          <a:stretch/>
        </p:blipFill>
        <p:spPr>
          <a:xfrm rot="16200000" flipH="1">
            <a:off x="2806530" y="3943479"/>
            <a:ext cx="2627790" cy="586726"/>
          </a:xfrm>
          <a:prstGeom prst="rect">
            <a:avLst/>
          </a:prstGeom>
        </p:spPr>
      </p:pic>
      <p:pic>
        <p:nvPicPr>
          <p:cNvPr id="22538" name="Picture 10" descr="100 Chiến tranh Việt Nam ý tưởng | chiến tranh việt nam, chiến tranh, việt  nam">
            <a:extLst>
              <a:ext uri="{FF2B5EF4-FFF2-40B4-BE49-F238E27FC236}">
                <a16:creationId xmlns:a16="http://schemas.microsoft.com/office/drawing/2014/main" id="{222A332E-0F17-454D-AFA4-D5EB689DB11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b="6008"/>
          <a:stretch/>
        </p:blipFill>
        <p:spPr bwMode="auto">
          <a:xfrm>
            <a:off x="4624774" y="1828372"/>
            <a:ext cx="3046038" cy="2054180"/>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113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22538"/>
                                        </p:tgtEl>
                                        <p:attrNameLst>
                                          <p:attrName>style.visibility</p:attrName>
                                        </p:attrNameLst>
                                      </p:cBhvr>
                                      <p:to>
                                        <p:strVal val="visible"/>
                                      </p:to>
                                    </p:set>
                                    <p:anim calcmode="lin" valueType="num">
                                      <p:cBhvr>
                                        <p:cTn id="12" dur="500" fill="hold"/>
                                        <p:tgtEl>
                                          <p:spTgt spid="22538"/>
                                        </p:tgtEl>
                                        <p:attrNameLst>
                                          <p:attrName>ppt_w</p:attrName>
                                        </p:attrNameLst>
                                      </p:cBhvr>
                                      <p:tavLst>
                                        <p:tav tm="0">
                                          <p:val>
                                            <p:fltVal val="0"/>
                                          </p:val>
                                        </p:tav>
                                        <p:tav tm="100000">
                                          <p:val>
                                            <p:strVal val="#ppt_w"/>
                                          </p:val>
                                        </p:tav>
                                      </p:tavLst>
                                    </p:anim>
                                    <p:anim calcmode="lin" valueType="num">
                                      <p:cBhvr>
                                        <p:cTn id="13" dur="500" fill="hold"/>
                                        <p:tgtEl>
                                          <p:spTgt spid="22538"/>
                                        </p:tgtEl>
                                        <p:attrNameLst>
                                          <p:attrName>ppt_h</p:attrName>
                                        </p:attrNameLst>
                                      </p:cBhvr>
                                      <p:tavLst>
                                        <p:tav tm="0">
                                          <p:val>
                                            <p:fltVal val="0"/>
                                          </p:val>
                                        </p:tav>
                                        <p:tav tm="100000">
                                          <p:val>
                                            <p:strVal val="#ppt_h"/>
                                          </p:val>
                                        </p:tav>
                                      </p:tavLst>
                                    </p:anim>
                                    <p:animEffect transition="in" filter="fade">
                                      <p:cBhvr>
                                        <p:cTn id="14" dur="500"/>
                                        <p:tgtEl>
                                          <p:spTgt spid="2253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up)">
                                      <p:cBhvr>
                                        <p:cTn id="19" dur="500"/>
                                        <p:tgtEl>
                                          <p:spTgt spid="29"/>
                                        </p:tgtEl>
                                      </p:cBhvr>
                                    </p:animEffect>
                                  </p:childTnLst>
                                </p:cTn>
                              </p:par>
                              <p:par>
                                <p:cTn id="20" presetID="22" presetClass="entr" presetSubtype="1" fill="hold" nodeType="withEffect">
                                  <p:stCondLst>
                                    <p:cond delay="0"/>
                                  </p:stCondLst>
                                  <p:childTnLst>
                                    <p:set>
                                      <p:cBhvr>
                                        <p:cTn id="21" dur="1" fill="hold">
                                          <p:stCondLst>
                                            <p:cond delay="0"/>
                                          </p:stCondLst>
                                        </p:cTn>
                                        <p:tgtEl>
                                          <p:spTgt spid="22532"/>
                                        </p:tgtEl>
                                        <p:attrNameLst>
                                          <p:attrName>style.visibility</p:attrName>
                                        </p:attrNameLst>
                                      </p:cBhvr>
                                      <p:to>
                                        <p:strVal val="visible"/>
                                      </p:to>
                                    </p:set>
                                    <p:animEffect transition="in" filter="wipe(up)">
                                      <p:cBhvr>
                                        <p:cTn id="22" dur="500"/>
                                        <p:tgtEl>
                                          <p:spTgt spid="22532"/>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up)">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up)">
                                      <p:cBhvr>
                                        <p:cTn id="30" dur="500"/>
                                        <p:tgtEl>
                                          <p:spTgt spid="30"/>
                                        </p:tgtEl>
                                      </p:cBhvr>
                                    </p:animEffect>
                                  </p:childTnLst>
                                </p:cTn>
                              </p:par>
                              <p:par>
                                <p:cTn id="31" presetID="22" presetClass="entr" presetSubtype="1" fill="hold" nodeType="withEffect">
                                  <p:stCondLst>
                                    <p:cond delay="0"/>
                                  </p:stCondLst>
                                  <p:childTnLst>
                                    <p:set>
                                      <p:cBhvr>
                                        <p:cTn id="32" dur="1" fill="hold">
                                          <p:stCondLst>
                                            <p:cond delay="0"/>
                                          </p:stCondLst>
                                        </p:cTn>
                                        <p:tgtEl>
                                          <p:spTgt spid="22536"/>
                                        </p:tgtEl>
                                        <p:attrNameLst>
                                          <p:attrName>style.visibility</p:attrName>
                                        </p:attrNameLst>
                                      </p:cBhvr>
                                      <p:to>
                                        <p:strVal val="visible"/>
                                      </p:to>
                                    </p:set>
                                    <p:animEffect transition="in" filter="wipe(up)">
                                      <p:cBhvr>
                                        <p:cTn id="33" dur="500"/>
                                        <p:tgtEl>
                                          <p:spTgt spid="22536"/>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up)">
                                      <p:cBhvr>
                                        <p:cTn id="36" dur="500"/>
                                        <p:tgtEl>
                                          <p:spTgt spid="2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up)">
                                      <p:cBhvr>
                                        <p:cTn id="41" dur="500"/>
                                        <p:tgtEl>
                                          <p:spTgt spid="23"/>
                                        </p:tgtEl>
                                      </p:cBhvr>
                                    </p:animEffect>
                                  </p:childTnLst>
                                </p:cTn>
                              </p:par>
                              <p:par>
                                <p:cTn id="42" presetID="22" presetClass="entr" presetSubtype="1" fill="hold" nodeType="withEffect">
                                  <p:stCondLst>
                                    <p:cond delay="0"/>
                                  </p:stCondLst>
                                  <p:childTnLst>
                                    <p:set>
                                      <p:cBhvr>
                                        <p:cTn id="43" dur="1" fill="hold">
                                          <p:stCondLst>
                                            <p:cond delay="0"/>
                                          </p:stCondLst>
                                        </p:cTn>
                                        <p:tgtEl>
                                          <p:spTgt spid="22534"/>
                                        </p:tgtEl>
                                        <p:attrNameLst>
                                          <p:attrName>style.visibility</p:attrName>
                                        </p:attrNameLst>
                                      </p:cBhvr>
                                      <p:to>
                                        <p:strVal val="visible"/>
                                      </p:to>
                                    </p:set>
                                    <p:animEffect transition="in" filter="wipe(up)">
                                      <p:cBhvr>
                                        <p:cTn id="44" dur="500"/>
                                        <p:tgtEl>
                                          <p:spTgt spid="22534"/>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up)">
                                      <p:cBhvr>
                                        <p:cTn id="4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98CD3DEC-2C5C-4D32-BFEA-90C2D5794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id="{C77FAA6F-5BFF-4555-8BC6-F22618B24D16}"/>
              </a:ext>
            </a:extLst>
          </p:cNvPr>
          <p:cNvSpPr/>
          <p:nvPr/>
        </p:nvSpPr>
        <p:spPr>
          <a:xfrm>
            <a:off x="644206" y="314569"/>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1133480" y="742473"/>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423430" y="1506299"/>
            <a:ext cx="6570199" cy="2554545"/>
          </a:xfrm>
          <a:prstGeom prst="rect">
            <a:avLst/>
          </a:prstGeom>
          <a:noFill/>
        </p:spPr>
        <p:txBody>
          <a:bodyPr wrap="square">
            <a:spAutoFit/>
          </a:bodyPr>
          <a:lstStyle/>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Để có được hạt gạo, người nông dân phải đổ rất nhiều mồ hôi công sức trong một điều kiện thiên nhiên khắc nghiệt và trong sự khốc liệt của </a:t>
            </a:r>
          </a:p>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những năm tháng chiến tranh.</a:t>
            </a:r>
          </a:p>
        </p:txBody>
      </p:sp>
      <p:pic>
        <p:nvPicPr>
          <p:cNvPr id="13" name="图片 6">
            <a:extLst>
              <a:ext uri="{FF2B5EF4-FFF2-40B4-BE49-F238E27FC236}">
                <a16:creationId xmlns:a16="http://schemas.microsoft.com/office/drawing/2014/main" id="{AA6FFEF4-12B6-4FEB-B3DE-A8E8050AE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82722" y="1384249"/>
            <a:ext cx="6096012" cy="6096012"/>
          </a:xfrm>
          <a:prstGeom prst="rect">
            <a:avLst/>
          </a:prstGeom>
        </p:spPr>
      </p:pic>
    </p:spTree>
    <p:extLst>
      <p:ext uri="{BB962C8B-B14F-4D97-AF65-F5344CB8AC3E}">
        <p14:creationId xmlns:p14="http://schemas.microsoft.com/office/powerpoint/2010/main" val="1735532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ánh đồng Bầu Trời Xanh Cũng Vậy Lúa Mì Phong Cảnh, Lúa Mì, Sóng, Mì Hình  nền Vector để tải xuống miễn phí">
            <a:extLst>
              <a:ext uri="{FF2B5EF4-FFF2-40B4-BE49-F238E27FC236}">
                <a16:creationId xmlns:a16="http://schemas.microsoft.com/office/drawing/2014/main" id="{D09253A1-08EE-46BD-BB5E-36ECB4DCD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id="{C77FAA6F-5BFF-4555-8BC6-F22618B24D16}"/>
              </a:ext>
            </a:extLst>
          </p:cNvPr>
          <p:cNvSpPr/>
          <p:nvPr/>
        </p:nvSpPr>
        <p:spPr>
          <a:xfrm>
            <a:off x="707706" y="959996"/>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1196980" y="1387900"/>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621863" y="2167526"/>
            <a:ext cx="6570199" cy="2585323"/>
          </a:xfrm>
          <a:prstGeom prst="rect">
            <a:avLst/>
          </a:prstGeom>
          <a:noFill/>
        </p:spPr>
        <p:txBody>
          <a:bodyPr wrap="square">
            <a:spAutoFit/>
          </a:bodyPr>
          <a:lstStyle/>
          <a:p>
            <a:pPr algn="ctr"/>
            <a:r>
              <a:rPr lang="vi-VN" sz="54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Tuổi nhỏ đã góp công sức như thế nào để làm ra hạt gạo?</a:t>
            </a:r>
          </a:p>
        </p:txBody>
      </p:sp>
      <p:pic>
        <p:nvPicPr>
          <p:cNvPr id="14" name="图片 6">
            <a:extLst>
              <a:ext uri="{FF2B5EF4-FFF2-40B4-BE49-F238E27FC236}">
                <a16:creationId xmlns:a16="http://schemas.microsoft.com/office/drawing/2014/main" id="{29F97882-7A1D-4FC2-AED3-D38F990181A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8669" l="0" r="100000">
                        <a14:foregroundMark x1="88902" y1="86290" x2="88902" y2="86290"/>
                        <a14:foregroundMark x1="72998" y1="84315" x2="72998" y2="84315"/>
                        <a14:foregroundMark x1="67162" y1="85847" x2="67162" y2="85847"/>
                        <a14:foregroundMark x1="53833" y1="84153" x2="53833" y2="84153"/>
                      </a14:backgroundRemoval>
                    </a14:imgEffect>
                  </a14:imgLayer>
                </a14:imgProps>
              </a:ext>
              <a:ext uri="{28A0092B-C50C-407E-A947-70E740481C1C}">
                <a14:useLocalDpi xmlns:a14="http://schemas.microsoft.com/office/drawing/2010/main" val="0"/>
              </a:ext>
            </a:extLst>
          </a:blip>
          <a:stretch>
            <a:fillRect/>
          </a:stretch>
        </p:blipFill>
        <p:spPr>
          <a:xfrm flipH="1">
            <a:off x="7807488" y="-24765"/>
            <a:ext cx="4550085" cy="6455498"/>
          </a:xfrm>
          <a:prstGeom prst="rect">
            <a:avLst/>
          </a:prstGeom>
        </p:spPr>
      </p:pic>
    </p:spTree>
    <p:extLst>
      <p:ext uri="{BB962C8B-B14F-4D97-AF65-F5344CB8AC3E}">
        <p14:creationId xmlns:p14="http://schemas.microsoft.com/office/powerpoint/2010/main" val="1175311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ánh đồng Bầu Trời Xanh Cũng Vậy Lúa Mì Phong Cảnh, Lúa Mì, Sóng, Mì Hình  nền Vector để tải xuống miễn phí">
            <a:extLst>
              <a:ext uri="{FF2B5EF4-FFF2-40B4-BE49-F238E27FC236}">
                <a16:creationId xmlns:a16="http://schemas.microsoft.com/office/drawing/2014/main" id="{582F0A28-50C1-4203-9009-BEC9EF57B9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0D9B01D0-48E3-4024-B8D1-647EB6640E72}"/>
              </a:ext>
            </a:extLst>
          </p:cNvPr>
          <p:cNvSpPr/>
          <p:nvPr/>
        </p:nvSpPr>
        <p:spPr>
          <a:xfrm>
            <a:off x="202308" y="190500"/>
            <a:ext cx="11757358" cy="6481090"/>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F9B1136C-D053-406C-986B-4F23B1478DB4}"/>
              </a:ext>
            </a:extLst>
          </p:cNvPr>
          <p:cNvGrpSpPr/>
          <p:nvPr/>
        </p:nvGrpSpPr>
        <p:grpSpPr>
          <a:xfrm>
            <a:off x="3325810" y="88191"/>
            <a:ext cx="5520038" cy="3417672"/>
            <a:chOff x="2511106" y="827943"/>
            <a:chExt cx="7975601" cy="4938007"/>
          </a:xfrm>
        </p:grpSpPr>
        <p:sp>
          <p:nvSpPr>
            <p:cNvPr id="13" name="Cloud 12">
              <a:extLst>
                <a:ext uri="{FF2B5EF4-FFF2-40B4-BE49-F238E27FC236}">
                  <a16:creationId xmlns:a16="http://schemas.microsoft.com/office/drawing/2014/main" id="{A388DB12-18C7-4942-ADBA-14EE8C063AC4}"/>
                </a:ext>
              </a:extLst>
            </p:cNvPr>
            <p:cNvSpPr/>
            <p:nvPr/>
          </p:nvSpPr>
          <p:spPr>
            <a:xfrm>
              <a:off x="2511106" y="827943"/>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 name="Cloud 13">
              <a:extLst>
                <a:ext uri="{FF2B5EF4-FFF2-40B4-BE49-F238E27FC236}">
                  <a16:creationId xmlns:a16="http://schemas.microsoft.com/office/drawing/2014/main" id="{89F71AE5-49E3-4577-A646-3F0F9BDAF7B8}"/>
                </a:ext>
              </a:extLst>
            </p:cNvPr>
            <p:cNvSpPr/>
            <p:nvPr/>
          </p:nvSpPr>
          <p:spPr>
            <a:xfrm>
              <a:off x="3000380" y="1255847"/>
              <a:ext cx="7150100" cy="4082201"/>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5" name="TextBox 14">
              <a:extLst>
                <a:ext uri="{FF2B5EF4-FFF2-40B4-BE49-F238E27FC236}">
                  <a16:creationId xmlns:a16="http://schemas.microsoft.com/office/drawing/2014/main" id="{743F2D02-493B-482D-A869-5A6E795F9B59}"/>
                </a:ext>
              </a:extLst>
            </p:cNvPr>
            <p:cNvSpPr txBox="1"/>
            <p:nvPr/>
          </p:nvSpPr>
          <p:spPr>
            <a:xfrm>
              <a:off x="3424953" y="1618581"/>
              <a:ext cx="6725527" cy="1556413"/>
            </a:xfrm>
            <a:prstGeom prst="rect">
              <a:avLst/>
            </a:prstGeom>
            <a:noFill/>
          </p:spPr>
          <p:txBody>
            <a:bodyPr wrap="square">
              <a:spAutoFit/>
            </a:bodyPr>
            <a:lstStyle/>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Công sức của tuổi nhỏ </a:t>
              </a:r>
            </a:p>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trong việc làm ra hạt gạo</a:t>
              </a:r>
            </a:p>
          </p:txBody>
        </p:sp>
      </p:grpSp>
      <p:sp>
        <p:nvSpPr>
          <p:cNvPr id="25" name="TextBox 24">
            <a:extLst>
              <a:ext uri="{FF2B5EF4-FFF2-40B4-BE49-F238E27FC236}">
                <a16:creationId xmlns:a16="http://schemas.microsoft.com/office/drawing/2014/main" id="{054AE827-8D62-4493-A215-66B5AC35FCB9}"/>
              </a:ext>
            </a:extLst>
          </p:cNvPr>
          <p:cNvSpPr txBox="1"/>
          <p:nvPr/>
        </p:nvSpPr>
        <p:spPr>
          <a:xfrm>
            <a:off x="6634654" y="4538244"/>
            <a:ext cx="6976510" cy="400110"/>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Gánh phân: Quang trành quết đất</a:t>
            </a:r>
          </a:p>
        </p:txBody>
      </p:sp>
      <p:sp>
        <p:nvSpPr>
          <p:cNvPr id="26" name="TextBox 25">
            <a:extLst>
              <a:ext uri="{FF2B5EF4-FFF2-40B4-BE49-F238E27FC236}">
                <a16:creationId xmlns:a16="http://schemas.microsoft.com/office/drawing/2014/main" id="{8097FB67-2A52-4B16-B66B-D838779DBEDC}"/>
              </a:ext>
            </a:extLst>
          </p:cNvPr>
          <p:cNvSpPr txBox="1"/>
          <p:nvPr/>
        </p:nvSpPr>
        <p:spPr>
          <a:xfrm>
            <a:off x="4070632" y="6314506"/>
            <a:ext cx="4056424" cy="400110"/>
          </a:xfrm>
          <a:prstGeom prst="rect">
            <a:avLst/>
          </a:prstGeom>
          <a:noFill/>
        </p:spPr>
        <p:txBody>
          <a:bodyPr wrap="square">
            <a:spAutoFit/>
          </a:bodyPr>
          <a:lstStyle/>
          <a:p>
            <a:pPr algn="ctr"/>
            <a:r>
              <a:rPr lang="vi-VN"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Bắt sâu: Lúa cao rát mặt</a:t>
            </a:r>
          </a:p>
        </p:txBody>
      </p:sp>
      <p:sp>
        <p:nvSpPr>
          <p:cNvPr id="20" name="TextBox 19">
            <a:extLst>
              <a:ext uri="{FF2B5EF4-FFF2-40B4-BE49-F238E27FC236}">
                <a16:creationId xmlns:a16="http://schemas.microsoft.com/office/drawing/2014/main" id="{254D49F7-D333-4B29-8CE9-9E01F18A6C88}"/>
              </a:ext>
            </a:extLst>
          </p:cNvPr>
          <p:cNvSpPr txBox="1"/>
          <p:nvPr/>
        </p:nvSpPr>
        <p:spPr>
          <a:xfrm>
            <a:off x="-17334" y="4508998"/>
            <a:ext cx="3705773" cy="400110"/>
          </a:xfrm>
          <a:prstGeom prst="rect">
            <a:avLst/>
          </a:prstGeom>
          <a:noFill/>
        </p:spPr>
        <p:txBody>
          <a:bodyPr wrap="square">
            <a:spAutoFit/>
          </a:bodyPr>
          <a:lstStyle/>
          <a:p>
            <a:pPr algn="ctr"/>
            <a:r>
              <a:rPr lang="pt-BR" sz="2000">
                <a:solidFill>
                  <a:srgbClr val="002060"/>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Chống hạn: Vục mẻ miệng gầu</a:t>
            </a:r>
          </a:p>
        </p:txBody>
      </p:sp>
      <p:pic>
        <p:nvPicPr>
          <p:cNvPr id="18" name="图片 6">
            <a:extLst>
              <a:ext uri="{FF2B5EF4-FFF2-40B4-BE49-F238E27FC236}">
                <a16:creationId xmlns:a16="http://schemas.microsoft.com/office/drawing/2014/main" id="{801088E1-4604-4D2F-958E-0BEFEEDE450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8669" l="0" r="100000">
                        <a14:foregroundMark x1="88902" y1="86290" x2="88902" y2="86290"/>
                        <a14:foregroundMark x1="72998" y1="84315" x2="72998" y2="84315"/>
                        <a14:foregroundMark x1="67162" y1="85847" x2="67162" y2="85847"/>
                        <a14:foregroundMark x1="53833" y1="84153" x2="53833" y2="84153"/>
                        <a14:backgroundMark x1="55206" y1="24798" x2="9897" y2="35040"/>
                        <a14:backgroundMark x1="62071" y1="30202" x2="31293" y2="33831"/>
                        <a14:backgroundMark x1="30435" y1="38347" x2="1373" y2="46815"/>
                        <a14:backgroundMark x1="34668" y1="45565" x2="34268" y2="40040"/>
                        <a14:backgroundMark x1="33181" y1="44234" x2="20252" y2="44960"/>
                        <a14:backgroundMark x1="21968" y1="48992" x2="13101" y2="52137"/>
                        <a14:backgroundMark x1="15847" y1="47056" x2="7151" y2="50766"/>
                        <a14:backgroundMark x1="19851" y1="54355" x2="13501" y2="54355"/>
                        <a14:backgroundMark x1="7151" y1="63750" x2="12471" y2="67460"/>
                        <a14:backgroundMark x1="13101" y1="66895" x2="13959" y2="69718"/>
                        <a14:backgroundMark x1="63215" y1="32581" x2="59211" y2="35121"/>
                        <a14:backgroundMark x1="58982" y1="46613" x2="60069" y2="50484"/>
                        <a14:backgroundMark x1="53719" y1="50645" x2="53089" y2="51210"/>
                      </a14:backgroundRemoval>
                    </a14:imgEffect>
                  </a14:imgLayer>
                </a14:imgProps>
              </a:ext>
              <a:ext uri="{28A0092B-C50C-407E-A947-70E740481C1C}">
                <a14:useLocalDpi xmlns:a14="http://schemas.microsoft.com/office/drawing/2010/main" val="0"/>
              </a:ext>
            </a:extLst>
          </a:blip>
          <a:stretch>
            <a:fillRect/>
          </a:stretch>
        </p:blipFill>
        <p:spPr>
          <a:xfrm flipH="1">
            <a:off x="5245970" y="917657"/>
            <a:ext cx="2070535" cy="2937601"/>
          </a:xfrm>
          <a:prstGeom prst="rect">
            <a:avLst/>
          </a:prstGeom>
        </p:spPr>
      </p:pic>
      <p:pic>
        <p:nvPicPr>
          <p:cNvPr id="19" name="Picture 39" descr="Image22">
            <a:extLst>
              <a:ext uri="{FF2B5EF4-FFF2-40B4-BE49-F238E27FC236}">
                <a16:creationId xmlns:a16="http://schemas.microsoft.com/office/drawing/2014/main" id="{897B78B2-51E6-44FA-9435-8E0D23309A13}"/>
              </a:ext>
            </a:extLst>
          </p:cNvPr>
          <p:cNvPicPr>
            <a:picLocks noChangeAspect="1" noChangeArrowheads="1"/>
          </p:cNvPicPr>
          <p:nvPr/>
        </p:nvPicPr>
        <p:blipFill rotWithShape="1">
          <a:blip r:embed="rId5">
            <a:lum contrast="48000"/>
            <a:extLst>
              <a:ext uri="{BEBA8EAE-BF5A-486C-A8C5-ECC9F3942E4B}">
                <a14:imgProps xmlns:a14="http://schemas.microsoft.com/office/drawing/2010/main">
                  <a14:imgLayer r:embed="rId6">
                    <a14:imgEffect>
                      <a14:backgroundRemoval t="56934" b="86849" l="0" r="50427">
                        <a14:foregroundMark x1="7820" y1="75879" x2="13393" y2="81901"/>
                        <a14:foregroundMark x1="8764" y1="76465" x2="12449" y2="80729"/>
                        <a14:foregroundMark x1="7820" y1="78255" x2="11011" y2="82487"/>
                        <a14:foregroundMark x1="5888" y1="79785" x2="13573" y2="77311"/>
                        <a14:foregroundMark x1="12944" y1="76237" x2="5888" y2="80599"/>
                        <a14:foregroundMark x1="31775" y1="78255" x2="40539" y2="80599"/>
                        <a14:foregroundMark x1="37169" y1="76725" x2="31596" y2="81771"/>
                      </a14:backgroundRemoval>
                    </a14:imgEffect>
                  </a14:imgLayer>
                </a14:imgProps>
              </a:ext>
              <a:ext uri="{28A0092B-C50C-407E-A947-70E740481C1C}">
                <a14:useLocalDpi xmlns:a14="http://schemas.microsoft.com/office/drawing/2010/main" val="0"/>
              </a:ext>
            </a:extLst>
          </a:blip>
          <a:srcRect t="57684" r="52791" b="12622"/>
          <a:stretch/>
        </p:blipFill>
        <p:spPr bwMode="auto">
          <a:xfrm>
            <a:off x="4310684" y="3402927"/>
            <a:ext cx="3576320" cy="304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9" descr="Image22">
            <a:extLst>
              <a:ext uri="{FF2B5EF4-FFF2-40B4-BE49-F238E27FC236}">
                <a16:creationId xmlns:a16="http://schemas.microsoft.com/office/drawing/2014/main" id="{E489285B-3E05-4611-A046-6289AAAA4DBA}"/>
              </a:ext>
            </a:extLst>
          </p:cNvPr>
          <p:cNvPicPr>
            <a:picLocks noChangeAspect="1" noChangeArrowheads="1"/>
          </p:cNvPicPr>
          <p:nvPr/>
        </p:nvPicPr>
        <p:blipFill rotWithShape="1">
          <a:blip r:embed="rId7">
            <a:lum contrast="48000"/>
            <a:extLst>
              <a:ext uri="{BEBA8EAE-BF5A-486C-A8C5-ECC9F3942E4B}">
                <a14:imgProps xmlns:a14="http://schemas.microsoft.com/office/drawing/2010/main">
                  <a14:imgLayer r:embed="rId8">
                    <a14:imgEffect>
                      <a14:backgroundRemoval t="52572" b="89258" l="42022" r="100000"/>
                    </a14:imgEffect>
                  </a14:imgLayer>
                </a14:imgProps>
              </a:ext>
              <a:ext uri="{28A0092B-C50C-407E-A947-70E740481C1C}">
                <a14:useLocalDpi xmlns:a14="http://schemas.microsoft.com/office/drawing/2010/main" val="0"/>
              </a:ext>
            </a:extLst>
          </a:blip>
          <a:srcRect l="44621" t="53235" r="-2620" b="12106"/>
          <a:stretch/>
        </p:blipFill>
        <p:spPr bwMode="auto">
          <a:xfrm>
            <a:off x="8494012" y="1691707"/>
            <a:ext cx="3607222" cy="291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9" descr="Image22">
            <a:extLst>
              <a:ext uri="{FF2B5EF4-FFF2-40B4-BE49-F238E27FC236}">
                <a16:creationId xmlns:a16="http://schemas.microsoft.com/office/drawing/2014/main" id="{234DC7EC-596C-4DB0-A5B3-6B794C0241AB}"/>
              </a:ext>
            </a:extLst>
          </p:cNvPr>
          <p:cNvPicPr>
            <a:picLocks noChangeAspect="1" noChangeArrowheads="1"/>
          </p:cNvPicPr>
          <p:nvPr/>
        </p:nvPicPr>
        <p:blipFill rotWithShape="1">
          <a:blip r:embed="rId9">
            <a:lum contrast="48000"/>
            <a:extLst>
              <a:ext uri="{BEBA8EAE-BF5A-486C-A8C5-ECC9F3942E4B}">
                <a14:imgProps xmlns:a14="http://schemas.microsoft.com/office/drawing/2010/main">
                  <a14:imgLayer r:embed="rId10">
                    <a14:imgEffect>
                      <a14:backgroundRemoval t="16667" b="48665" l="3146" r="58966">
                        <a14:foregroundMark x1="8629" y1="20605" x2="46382" y2="20996"/>
                        <a14:foregroundMark x1="9258" y1="29525" x2="47775" y2="29688"/>
                        <a14:foregroundMark x1="10921" y1="27181" x2="11191" y2="35710"/>
                        <a14:foregroundMark x1="11820" y1="26432" x2="14337" y2="37207"/>
                        <a14:foregroundMark x1="10562" y1="25586" x2="12180" y2="26139"/>
                        <a14:foregroundMark x1="40000" y1="29525" x2="42067" y2="34017"/>
                        <a14:foregroundMark x1="43191" y1="27441" x2="52584" y2="31966"/>
                        <a14:foregroundMark x1="41438" y1="22396" x2="50831" y2="23600"/>
                        <a14:foregroundMark x1="6742" y1="21549" x2="15371" y2="22559"/>
                        <a14:foregroundMark x1="8270" y1="28581" x2="5978" y2="33659"/>
                        <a14:foregroundMark x1="45843" y1="21549" x2="52584" y2="21810"/>
                        <a14:foregroundMark x1="50697" y1="22949" x2="53124" y2="25293"/>
                        <a14:foregroundMark x1="39710" y1="26241" x2="41941" y2="30077"/>
                        <a14:foregroundMark x1="14612" y1="29956" x2="14055" y2="34760"/>
                        <a14:foregroundMark x1="26938" y1="41825" x2="40435" y2="42067"/>
                        <a14:foregroundMark x1="30898" y1="42390" x2="43781" y2="42390"/>
                      </a14:backgroundRemoval>
                    </a14:imgEffect>
                  </a14:imgLayer>
                </a14:imgProps>
              </a:ext>
              <a:ext uri="{28A0092B-C50C-407E-A947-70E740481C1C}">
                <a14:useLocalDpi xmlns:a14="http://schemas.microsoft.com/office/drawing/2010/main" val="0"/>
              </a:ext>
            </a:extLst>
          </a:blip>
          <a:srcRect l="5735" t="19493" r="41684" b="47969"/>
          <a:stretch/>
        </p:blipFill>
        <p:spPr bwMode="auto">
          <a:xfrm>
            <a:off x="156016" y="2119898"/>
            <a:ext cx="3519357" cy="2949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a:extLst>
              <a:ext uri="{FF2B5EF4-FFF2-40B4-BE49-F238E27FC236}">
                <a16:creationId xmlns:a16="http://schemas.microsoft.com/office/drawing/2014/main" id="{E597045D-D38D-4F20-BE1D-7A8B7ABD3761}"/>
              </a:ext>
            </a:extLst>
          </p:cNvPr>
          <p:cNvPicPr>
            <a:picLocks noChangeAspect="1"/>
          </p:cNvPicPr>
          <p:nvPr/>
        </p:nvPicPr>
        <p:blipFill rotWithShape="1">
          <a:blip r:embed="rId11">
            <a:extLst>
              <a:ext uri="{BEBA8EAE-BF5A-486C-A8C5-ECC9F3942E4B}">
                <a14:imgProps xmlns:a14="http://schemas.microsoft.com/office/drawing/2010/main">
                  <a14:imgLayer r:embed="rId12">
                    <a14:imgEffect>
                      <a14:saturation sat="400000"/>
                    </a14:imgEffect>
                  </a14:imgLayer>
                </a14:imgProps>
              </a:ext>
              <a:ext uri="{28A0092B-C50C-407E-A947-70E740481C1C}">
                <a14:useLocalDpi xmlns:a14="http://schemas.microsoft.com/office/drawing/2010/main" val="0"/>
              </a:ext>
            </a:extLst>
          </a:blip>
          <a:srcRect b="77672"/>
          <a:stretch/>
        </p:blipFill>
        <p:spPr>
          <a:xfrm rot="19957765" flipH="1">
            <a:off x="168896" y="755894"/>
            <a:ext cx="4266432" cy="952597"/>
          </a:xfrm>
          <a:prstGeom prst="rect">
            <a:avLst/>
          </a:prstGeom>
        </p:spPr>
      </p:pic>
      <p:pic>
        <p:nvPicPr>
          <p:cNvPr id="23" name="Picture 22">
            <a:extLst>
              <a:ext uri="{FF2B5EF4-FFF2-40B4-BE49-F238E27FC236}">
                <a16:creationId xmlns:a16="http://schemas.microsoft.com/office/drawing/2014/main" id="{E2004B5D-2D98-49D5-B8AF-728118495DDE}"/>
              </a:ext>
            </a:extLst>
          </p:cNvPr>
          <p:cNvPicPr>
            <a:picLocks noChangeAspect="1"/>
          </p:cNvPicPr>
          <p:nvPr/>
        </p:nvPicPr>
        <p:blipFill rotWithShape="1">
          <a:blip r:embed="rId11">
            <a:extLst>
              <a:ext uri="{BEBA8EAE-BF5A-486C-A8C5-ECC9F3942E4B}">
                <a14:imgProps xmlns:a14="http://schemas.microsoft.com/office/drawing/2010/main">
                  <a14:imgLayer r:embed="rId12">
                    <a14:imgEffect>
                      <a14:saturation sat="400000"/>
                    </a14:imgEffect>
                  </a14:imgLayer>
                </a14:imgProps>
              </a:ext>
              <a:ext uri="{28A0092B-C50C-407E-A947-70E740481C1C}">
                <a14:useLocalDpi xmlns:a14="http://schemas.microsoft.com/office/drawing/2010/main" val="0"/>
              </a:ext>
            </a:extLst>
          </a:blip>
          <a:srcRect b="77672"/>
          <a:stretch/>
        </p:blipFill>
        <p:spPr>
          <a:xfrm rot="2066765">
            <a:off x="7821128" y="721644"/>
            <a:ext cx="4266432" cy="952597"/>
          </a:xfrm>
          <a:prstGeom prst="rect">
            <a:avLst/>
          </a:prstGeom>
        </p:spPr>
      </p:pic>
      <p:pic>
        <p:nvPicPr>
          <p:cNvPr id="30" name="Picture 29">
            <a:extLst>
              <a:ext uri="{FF2B5EF4-FFF2-40B4-BE49-F238E27FC236}">
                <a16:creationId xmlns:a16="http://schemas.microsoft.com/office/drawing/2014/main" id="{68F41089-D9E2-4161-A723-839285082147}"/>
              </a:ext>
            </a:extLst>
          </p:cNvPr>
          <p:cNvPicPr>
            <a:picLocks noChangeAspect="1"/>
          </p:cNvPicPr>
          <p:nvPr/>
        </p:nvPicPr>
        <p:blipFill rotWithShape="1">
          <a:blip r:embed="rId13">
            <a:extLst>
              <a:ext uri="{BEBA8EAE-BF5A-486C-A8C5-ECC9F3942E4B}">
                <a14:imgProps xmlns:a14="http://schemas.microsoft.com/office/drawing/2010/main">
                  <a14:imgLayer r:embed="rId14">
                    <a14:imgEffect>
                      <a14:saturation sat="400000"/>
                    </a14:imgEffect>
                  </a14:imgLayer>
                </a14:imgProps>
              </a:ext>
              <a:ext uri="{28A0092B-C50C-407E-A947-70E740481C1C}">
                <a14:useLocalDpi xmlns:a14="http://schemas.microsoft.com/office/drawing/2010/main" val="0"/>
              </a:ext>
            </a:extLst>
          </a:blip>
          <a:srcRect b="77672"/>
          <a:stretch/>
        </p:blipFill>
        <p:spPr>
          <a:xfrm rot="16200000" flipH="1">
            <a:off x="3013688" y="3993996"/>
            <a:ext cx="2627790" cy="586726"/>
          </a:xfrm>
          <a:prstGeom prst="rect">
            <a:avLst/>
          </a:prstGeom>
        </p:spPr>
      </p:pic>
    </p:spTree>
    <p:extLst>
      <p:ext uri="{BB962C8B-B14F-4D97-AF65-F5344CB8AC3E}">
        <p14:creationId xmlns:p14="http://schemas.microsoft.com/office/powerpoint/2010/main" val="2413958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par>
                                <p:cTn id="11" presetID="3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fltVal val="0"/>
                                          </p:val>
                                        </p:tav>
                                        <p:tav tm="100000">
                                          <p:val>
                                            <p:strVal val="#ppt_w"/>
                                          </p:val>
                                        </p:tav>
                                      </p:tavLst>
                                    </p:anim>
                                    <p:anim calcmode="lin" valueType="num">
                                      <p:cBhvr>
                                        <p:cTn id="14" dur="1000" fill="hold"/>
                                        <p:tgtEl>
                                          <p:spTgt spid="18"/>
                                        </p:tgtEl>
                                        <p:attrNameLst>
                                          <p:attrName>ppt_h</p:attrName>
                                        </p:attrNameLst>
                                      </p:cBhvr>
                                      <p:tavLst>
                                        <p:tav tm="0">
                                          <p:val>
                                            <p:fltVal val="0"/>
                                          </p:val>
                                        </p:tav>
                                        <p:tav tm="100000">
                                          <p:val>
                                            <p:strVal val="#ppt_h"/>
                                          </p:val>
                                        </p:tav>
                                      </p:tavLst>
                                    </p:anim>
                                    <p:anim calcmode="lin" valueType="num">
                                      <p:cBhvr>
                                        <p:cTn id="15" dur="1000" fill="hold"/>
                                        <p:tgtEl>
                                          <p:spTgt spid="18"/>
                                        </p:tgtEl>
                                        <p:attrNameLst>
                                          <p:attrName>style.rotation</p:attrName>
                                        </p:attrNameLst>
                                      </p:cBhvr>
                                      <p:tavLst>
                                        <p:tav tm="0">
                                          <p:val>
                                            <p:fltVal val="90"/>
                                          </p:val>
                                        </p:tav>
                                        <p:tav tm="100000">
                                          <p:val>
                                            <p:fltVal val="0"/>
                                          </p:val>
                                        </p:tav>
                                      </p:tavLst>
                                    </p:anim>
                                    <p:animEffect transition="in" filter="fade">
                                      <p:cBhvr>
                                        <p:cTn id="16" dur="10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up)">
                                      <p:cBhvr>
                                        <p:cTn id="21" dur="500"/>
                                        <p:tgtEl>
                                          <p:spTgt spid="20"/>
                                        </p:tgtEl>
                                      </p:cBhvr>
                                    </p:animEffect>
                                  </p:childTnLst>
                                </p:cTn>
                              </p:par>
                              <p:par>
                                <p:cTn id="22" presetID="22" presetClass="entr" presetSubtype="1"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up)">
                                      <p:cBhvr>
                                        <p:cTn id="24" dur="500"/>
                                        <p:tgtEl>
                                          <p:spTgt spid="22"/>
                                        </p:tgtEl>
                                      </p:cBhvr>
                                    </p:animEffect>
                                  </p:childTnLst>
                                </p:cTn>
                              </p:par>
                              <p:par>
                                <p:cTn id="25" presetID="22" presetClass="entr" presetSubtype="1"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up)">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up)">
                                      <p:cBhvr>
                                        <p:cTn id="32" dur="500"/>
                                        <p:tgtEl>
                                          <p:spTgt spid="26"/>
                                        </p:tgtEl>
                                      </p:cBhvr>
                                    </p:animEffect>
                                  </p:childTnLst>
                                </p:cTn>
                              </p:par>
                              <p:par>
                                <p:cTn id="33" presetID="22" presetClass="entr" presetSubtype="1"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up)">
                                      <p:cBhvr>
                                        <p:cTn id="35" dur="500"/>
                                        <p:tgtEl>
                                          <p:spTgt spid="19"/>
                                        </p:tgtEl>
                                      </p:cBhvr>
                                    </p:animEffect>
                                  </p:childTnLst>
                                </p:cTn>
                              </p:par>
                              <p:par>
                                <p:cTn id="36" presetID="22" presetClass="entr" presetSubtype="1"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up)">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cTn>
                              </p:par>
                              <p:par>
                                <p:cTn id="44" presetID="22" presetClass="entr" presetSubtype="1" fill="hold"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500"/>
                                        <p:tgtEl>
                                          <p:spTgt spid="23"/>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up)">
                                      <p:cBhvr>
                                        <p:cTn id="4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ánh đồng Bầu Trời Xanh Cũng Vậy Lúa Mì Phong Cảnh, Lúa Mì, Sóng, Mì Hình  nền Vector để tải xuống miễn phí">
            <a:extLst>
              <a:ext uri="{FF2B5EF4-FFF2-40B4-BE49-F238E27FC236}">
                <a16:creationId xmlns:a16="http://schemas.microsoft.com/office/drawing/2014/main" id="{CFAF8638-C4BF-40A7-9332-E1639DDBD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id="{C77FAA6F-5BFF-4555-8BC6-F22618B24D16}"/>
              </a:ext>
            </a:extLst>
          </p:cNvPr>
          <p:cNvSpPr/>
          <p:nvPr/>
        </p:nvSpPr>
        <p:spPr>
          <a:xfrm>
            <a:off x="324728" y="322533"/>
            <a:ext cx="9087269"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814001" y="750437"/>
            <a:ext cx="8146707"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669886" y="1668153"/>
            <a:ext cx="6570199" cy="2246769"/>
          </a:xfrm>
          <a:prstGeom prst="rect">
            <a:avLst/>
          </a:prstGeom>
          <a:noFill/>
        </p:spPr>
        <p:txBody>
          <a:bodyPr wrap="square">
            <a:spAutoFit/>
          </a:bodyPr>
          <a:lstStyle/>
          <a:p>
            <a:pPr algn="ctr"/>
            <a:r>
              <a:rPr lang="vi-VN" sz="28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Những hình ảnh về công sức của thiếu nhi vô cùng cảm động, nói lên sự nỗ lực, sự cố gắng của các bạn thiếu nhi trong lao động với mong muốn làm ra hạt gạo để quê hương được ấm nó, để tiếp tế cho tiền tuyến. </a:t>
            </a:r>
          </a:p>
        </p:txBody>
      </p:sp>
      <p:pic>
        <p:nvPicPr>
          <p:cNvPr id="10" name="Picture 9">
            <a:extLst>
              <a:ext uri="{FF2B5EF4-FFF2-40B4-BE49-F238E27FC236}">
                <a16:creationId xmlns:a16="http://schemas.microsoft.com/office/drawing/2014/main" id="{0E294487-DE7E-4243-922F-92D1D2A08EB8}"/>
              </a:ext>
            </a:extLst>
          </p:cNvPr>
          <p:cNvPicPr>
            <a:picLocks noChangeAspect="1"/>
          </p:cNvPicPr>
          <p:nvPr/>
        </p:nvPicPr>
        <p:blipFill rotWithShape="1">
          <a:blip r:embed="rId3">
            <a:extLst>
              <a:ext uri="{28A0092B-C50C-407E-A947-70E740481C1C}">
                <a14:useLocalDpi xmlns:a14="http://schemas.microsoft.com/office/drawing/2010/main" val="0"/>
              </a:ext>
            </a:extLst>
          </a:blip>
          <a:srcRect l="53899" t="-4218" r="2130" b="4218"/>
          <a:stretch/>
        </p:blipFill>
        <p:spPr>
          <a:xfrm>
            <a:off x="-38633" y="4927877"/>
            <a:ext cx="4117429" cy="2210295"/>
          </a:xfrm>
          <a:prstGeom prst="rect">
            <a:avLst/>
          </a:prstGeom>
        </p:spPr>
      </p:pic>
      <p:pic>
        <p:nvPicPr>
          <p:cNvPr id="11" name="Picture 10">
            <a:extLst>
              <a:ext uri="{FF2B5EF4-FFF2-40B4-BE49-F238E27FC236}">
                <a16:creationId xmlns:a16="http://schemas.microsoft.com/office/drawing/2014/main" id="{A1F16A64-B8D9-4E3B-911E-08F31FDCFD58}"/>
              </a:ext>
            </a:extLst>
          </p:cNvPr>
          <p:cNvPicPr>
            <a:picLocks noChangeAspect="1"/>
          </p:cNvPicPr>
          <p:nvPr/>
        </p:nvPicPr>
        <p:blipFill rotWithShape="1">
          <a:blip r:embed="rId3">
            <a:extLst>
              <a:ext uri="{28A0092B-C50C-407E-A947-70E740481C1C}">
                <a14:useLocalDpi xmlns:a14="http://schemas.microsoft.com/office/drawing/2010/main" val="0"/>
              </a:ext>
            </a:extLst>
          </a:blip>
          <a:srcRect l="53899" t="-4218" r="2130" b="4218"/>
          <a:stretch/>
        </p:blipFill>
        <p:spPr>
          <a:xfrm>
            <a:off x="3370805" y="4942720"/>
            <a:ext cx="4117429" cy="2210295"/>
          </a:xfrm>
          <a:prstGeom prst="rect">
            <a:avLst/>
          </a:prstGeom>
        </p:spPr>
      </p:pic>
      <p:pic>
        <p:nvPicPr>
          <p:cNvPr id="15" name="Picture 14">
            <a:extLst>
              <a:ext uri="{FF2B5EF4-FFF2-40B4-BE49-F238E27FC236}">
                <a16:creationId xmlns:a16="http://schemas.microsoft.com/office/drawing/2014/main" id="{11557B07-67ED-418F-8132-DDB6120977AE}"/>
              </a:ext>
            </a:extLst>
          </p:cNvPr>
          <p:cNvPicPr>
            <a:picLocks noChangeAspect="1"/>
          </p:cNvPicPr>
          <p:nvPr/>
        </p:nvPicPr>
        <p:blipFill rotWithShape="1">
          <a:blip r:embed="rId3">
            <a:extLst>
              <a:ext uri="{28A0092B-C50C-407E-A947-70E740481C1C}">
                <a14:useLocalDpi xmlns:a14="http://schemas.microsoft.com/office/drawing/2010/main" val="0"/>
              </a:ext>
            </a:extLst>
          </a:blip>
          <a:srcRect l="53899" t="-4218" r="2130" b="4218"/>
          <a:stretch/>
        </p:blipFill>
        <p:spPr>
          <a:xfrm>
            <a:off x="6780243" y="4942720"/>
            <a:ext cx="4117429" cy="2210295"/>
          </a:xfrm>
          <a:prstGeom prst="rect">
            <a:avLst/>
          </a:prstGeom>
        </p:spPr>
      </p:pic>
      <p:pic>
        <p:nvPicPr>
          <p:cNvPr id="13" name="图片 6">
            <a:extLst>
              <a:ext uri="{FF2B5EF4-FFF2-40B4-BE49-F238E27FC236}">
                <a16:creationId xmlns:a16="http://schemas.microsoft.com/office/drawing/2014/main" id="{024B3080-1848-481C-84F0-46ADADDF9FB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8669" l="0" r="100000">
                        <a14:foregroundMark x1="88902" y1="86290" x2="88902" y2="86290"/>
                        <a14:foregroundMark x1="72998" y1="84315" x2="72998" y2="84315"/>
                        <a14:foregroundMark x1="67162" y1="85847" x2="67162" y2="85847"/>
                        <a14:foregroundMark x1="53833" y1="84153" x2="53833" y2="84153"/>
                      </a14:backgroundRemoval>
                    </a14:imgEffect>
                  </a14:imgLayer>
                </a14:imgProps>
              </a:ext>
              <a:ext uri="{28A0092B-C50C-407E-A947-70E740481C1C}">
                <a14:useLocalDpi xmlns:a14="http://schemas.microsoft.com/office/drawing/2010/main" val="0"/>
              </a:ext>
            </a:extLst>
          </a:blip>
          <a:stretch>
            <a:fillRect/>
          </a:stretch>
        </p:blipFill>
        <p:spPr>
          <a:xfrm flipH="1">
            <a:off x="7807488" y="-24765"/>
            <a:ext cx="4550085" cy="6455498"/>
          </a:xfrm>
          <a:prstGeom prst="rect">
            <a:avLst/>
          </a:prstGeom>
        </p:spPr>
      </p:pic>
    </p:spTree>
    <p:extLst>
      <p:ext uri="{BB962C8B-B14F-4D97-AF65-F5344CB8AC3E}">
        <p14:creationId xmlns:p14="http://schemas.microsoft.com/office/powerpoint/2010/main" val="25351086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84770542-600D-4309-A953-5EE822B5FD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id="{C77FAA6F-5BFF-4555-8BC6-F22618B24D16}"/>
              </a:ext>
            </a:extLst>
          </p:cNvPr>
          <p:cNvSpPr/>
          <p:nvPr/>
        </p:nvSpPr>
        <p:spPr>
          <a:xfrm>
            <a:off x="371034" y="275658"/>
            <a:ext cx="7975601" cy="493800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860308" y="703562"/>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150258" y="1867498"/>
            <a:ext cx="6570199" cy="1754326"/>
          </a:xfrm>
          <a:prstGeom prst="rect">
            <a:avLst/>
          </a:prstGeom>
          <a:noFill/>
        </p:spPr>
        <p:txBody>
          <a:bodyPr wrap="square">
            <a:spAutoFit/>
          </a:bodyPr>
          <a:lstStyle/>
          <a:p>
            <a:pPr algn="ctr"/>
            <a:r>
              <a:rPr lang="vi-VN" sz="54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Vì sao tác giả gọi hạt gạo là hạt vàng?</a:t>
            </a:r>
          </a:p>
        </p:txBody>
      </p:sp>
      <p:pic>
        <p:nvPicPr>
          <p:cNvPr id="13" name="图片 5">
            <a:extLst>
              <a:ext uri="{FF2B5EF4-FFF2-40B4-BE49-F238E27FC236}">
                <a16:creationId xmlns:a16="http://schemas.microsoft.com/office/drawing/2014/main" id="{5CC181D1-426C-4F13-9B36-9C406FD301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482" y="975940"/>
            <a:ext cx="6096012" cy="6096012"/>
          </a:xfrm>
          <a:prstGeom prst="rect">
            <a:avLst/>
          </a:prstGeom>
        </p:spPr>
      </p:pic>
    </p:spTree>
    <p:extLst>
      <p:ext uri="{BB962C8B-B14F-4D97-AF65-F5344CB8AC3E}">
        <p14:creationId xmlns:p14="http://schemas.microsoft.com/office/powerpoint/2010/main" val="22721230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7D9FA202-4868-4715-9580-6ED93A8BA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4E0B3D05-F596-4DDF-B4B0-35406D7114C8}"/>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15">
            <a:extLst>
              <a:ext uri="{FF2B5EF4-FFF2-40B4-BE49-F238E27FC236}">
                <a16:creationId xmlns:a16="http://schemas.microsoft.com/office/drawing/2014/main" id="{735C379D-0E6A-483F-AB81-F20843CC96FA}"/>
              </a:ext>
            </a:extLst>
          </p:cNvPr>
          <p:cNvPicPr>
            <a:picLocks noChangeAspect="1"/>
          </p:cNvPicPr>
          <p:nvPr/>
        </p:nvPicPr>
        <p:blipFill rotWithShape="1">
          <a:blip r:embed="rId3">
            <a:extLst>
              <a:ext uri="{28A0092B-C50C-407E-A947-70E740481C1C}">
                <a14:useLocalDpi xmlns:a14="http://schemas.microsoft.com/office/drawing/2010/main" val="0"/>
              </a:ext>
            </a:extLst>
          </a:blip>
          <a:srcRect l="4605" t="60461" r="58546" b="18486"/>
          <a:stretch/>
        </p:blipFill>
        <p:spPr>
          <a:xfrm>
            <a:off x="-501659" y="-427902"/>
            <a:ext cx="2788939" cy="2390397"/>
          </a:xfrm>
          <a:prstGeom prst="rect">
            <a:avLst/>
          </a:prstGeom>
        </p:spPr>
      </p:pic>
      <p:pic>
        <p:nvPicPr>
          <p:cNvPr id="8" name="Content Placeholder 3">
            <a:extLst>
              <a:ext uri="{FF2B5EF4-FFF2-40B4-BE49-F238E27FC236}">
                <a16:creationId xmlns:a16="http://schemas.microsoft.com/office/drawing/2014/main" id="{2FE08D49-3BA7-476C-8D95-9EBB5E02334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45549" y="1186774"/>
            <a:ext cx="4676311" cy="3796766"/>
          </a:xfrm>
          <a:prstGeom prst="ellipse">
            <a:avLst/>
          </a:prstGeom>
          <a:ln w="63500" cap="rnd">
            <a:noFill/>
          </a:ln>
          <a:effectLst/>
        </p:spPr>
      </p:pic>
      <p:sp>
        <p:nvSpPr>
          <p:cNvPr id="10" name="TextBox 9">
            <a:extLst>
              <a:ext uri="{FF2B5EF4-FFF2-40B4-BE49-F238E27FC236}">
                <a16:creationId xmlns:a16="http://schemas.microsoft.com/office/drawing/2014/main" id="{DB902EA5-69CC-4CD0-9990-ACB77098F6CF}"/>
              </a:ext>
            </a:extLst>
          </p:cNvPr>
          <p:cNvSpPr txBox="1"/>
          <p:nvPr/>
        </p:nvSpPr>
        <p:spPr>
          <a:xfrm>
            <a:off x="1597651" y="4983540"/>
            <a:ext cx="9448800" cy="1569660"/>
          </a:xfrm>
          <a:prstGeom prst="rect">
            <a:avLst/>
          </a:prstGeom>
          <a:noFill/>
        </p:spPr>
        <p:txBody>
          <a:bodyPr wrap="square" rtlCol="0">
            <a:spAutoFit/>
          </a:bodyPr>
          <a:lstStyle/>
          <a:p>
            <a:pPr algn="ctr"/>
            <a:r>
              <a:rPr lang="vi-VN" sz="3200" b="1">
                <a:solidFill>
                  <a:srgbClr val="002060"/>
                </a:solidFill>
                <a:latin typeface="UTM Flamenco" panose="02040603050506020204" pitchFamily="18" charset="0"/>
              </a:rPr>
              <a:t>Ai ơi bưng bát cơm đầy</a:t>
            </a:r>
          </a:p>
          <a:p>
            <a:pPr algn="ctr"/>
            <a:r>
              <a:rPr lang="vi-VN" sz="3200" b="1">
                <a:solidFill>
                  <a:srgbClr val="002060"/>
                </a:solidFill>
                <a:latin typeface="UTM Flamenco" panose="02040603050506020204" pitchFamily="18" charset="0"/>
              </a:rPr>
              <a:t>Dẻo thơm một hạt đắng cay muôn phần. </a:t>
            </a:r>
          </a:p>
          <a:p>
            <a:pPr algn="ctr"/>
            <a:endParaRPr lang="en-US" sz="3200" b="1" dirty="0">
              <a:solidFill>
                <a:srgbClr val="002060"/>
              </a:solidFill>
              <a:latin typeface="UTM Flamenco" panose="02040603050506020204" pitchFamily="18" charset="0"/>
            </a:endParaRPr>
          </a:p>
        </p:txBody>
      </p:sp>
      <p:pic>
        <p:nvPicPr>
          <p:cNvPr id="23554" name="Picture 2" descr="Hạt thóc | Bài thơ Hạt thóc (Lê Duy Phương)">
            <a:extLst>
              <a:ext uri="{FF2B5EF4-FFF2-40B4-BE49-F238E27FC236}">
                <a16:creationId xmlns:a16="http://schemas.microsoft.com/office/drawing/2014/main" id="{3F5E1ED3-C400-4AC2-B63C-CBCE38A1B0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8470" y="1248786"/>
            <a:ext cx="4676311" cy="3796766"/>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404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nodeType="withEffect">
                                  <p:stCondLst>
                                    <p:cond delay="0"/>
                                  </p:stCondLst>
                                  <p:childTnLst>
                                    <p:set>
                                      <p:cBhvr>
                                        <p:cTn id="14" dur="1" fill="hold">
                                          <p:stCondLst>
                                            <p:cond delay="0"/>
                                          </p:stCondLst>
                                        </p:cTn>
                                        <p:tgtEl>
                                          <p:spTgt spid="23554"/>
                                        </p:tgtEl>
                                        <p:attrNameLst>
                                          <p:attrName>style.visibility</p:attrName>
                                        </p:attrNameLst>
                                      </p:cBhvr>
                                      <p:to>
                                        <p:strVal val="visible"/>
                                      </p:to>
                                    </p:set>
                                    <p:animEffect transition="in" filter="wipe(down)">
                                      <p:cBhvr>
                                        <p:cTn id="15" dur="500"/>
                                        <p:tgtEl>
                                          <p:spTgt spid="2355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ánh đồng Bầu Trời Xanh Cũng Vậy Lúa Mì Phong Cảnh, Lúa Mì, Sóng, Mì Hình  nền Vector để tải xuống miễn phí">
            <a:extLst>
              <a:ext uri="{FF2B5EF4-FFF2-40B4-BE49-F238E27FC236}">
                <a16:creationId xmlns:a16="http://schemas.microsoft.com/office/drawing/2014/main" id="{75F459D3-2EA3-43C3-9961-C53CE5E09D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30">
            <a:extLst>
              <a:ext uri="{FF2B5EF4-FFF2-40B4-BE49-F238E27FC236}">
                <a16:creationId xmlns:a16="http://schemas.microsoft.com/office/drawing/2014/main" id="{CE54249C-4E2F-4BF2-87F7-4C9B95C7C06F}"/>
              </a:ext>
            </a:extLst>
          </p:cNvPr>
          <p:cNvPicPr>
            <a:picLocks noChangeAspect="1"/>
          </p:cNvPicPr>
          <p:nvPr/>
        </p:nvPicPr>
        <p:blipFill>
          <a:blip r:embed="rId3" cstate="print">
            <a:extLst>
              <a:ext uri="{28A0092B-C50C-407E-A947-70E740481C1C}">
                <a14:useLocalDpi xmlns:a14="http://schemas.microsoft.com/office/drawing/2010/main" val="0"/>
              </a:ext>
            </a:extLst>
          </a:blip>
          <a:srcRect t="-216" r="-3211" b="-216"/>
          <a:stretch>
            <a:fillRect/>
          </a:stretch>
        </p:blipFill>
        <p:spPr>
          <a:xfrm>
            <a:off x="9917460" y="-14820"/>
            <a:ext cx="2347543" cy="6887640"/>
          </a:xfrm>
          <a:custGeom>
            <a:avLst/>
            <a:gdLst>
              <a:gd name="connsiteX0" fmla="*/ 0 w 2347543"/>
              <a:gd name="connsiteY0" fmla="*/ 0 h 6887640"/>
              <a:gd name="connsiteX1" fmla="*/ 2347543 w 2347543"/>
              <a:gd name="connsiteY1" fmla="*/ 0 h 6887640"/>
              <a:gd name="connsiteX2" fmla="*/ 2347543 w 2347543"/>
              <a:gd name="connsiteY2" fmla="*/ 6887640 h 6887640"/>
              <a:gd name="connsiteX3" fmla="*/ 0 w 2347543"/>
              <a:gd name="connsiteY3" fmla="*/ 6887640 h 6887640"/>
              <a:gd name="connsiteX4" fmla="*/ 0 w 2347543"/>
              <a:gd name="connsiteY4" fmla="*/ 6872820 h 6887640"/>
              <a:gd name="connsiteX5" fmla="*/ 2274541 w 2347543"/>
              <a:gd name="connsiteY5" fmla="*/ 6872820 h 6887640"/>
              <a:gd name="connsiteX6" fmla="*/ 2274541 w 2347543"/>
              <a:gd name="connsiteY6" fmla="*/ 14820 h 6887640"/>
              <a:gd name="connsiteX7" fmla="*/ 0 w 2347543"/>
              <a:gd name="connsiteY7" fmla="*/ 14820 h 6887640"/>
              <a:gd name="connsiteX8" fmla="*/ 0 w 2347543"/>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543" h="6887640">
                <a:moveTo>
                  <a:pt x="0" y="0"/>
                </a:moveTo>
                <a:lnTo>
                  <a:pt x="2347543" y="0"/>
                </a:lnTo>
                <a:lnTo>
                  <a:pt x="2347543" y="6887640"/>
                </a:lnTo>
                <a:lnTo>
                  <a:pt x="0" y="6887640"/>
                </a:lnTo>
                <a:lnTo>
                  <a:pt x="0" y="6872820"/>
                </a:lnTo>
                <a:lnTo>
                  <a:pt x="2274541" y="6872820"/>
                </a:lnTo>
                <a:lnTo>
                  <a:pt x="2274541" y="14820"/>
                </a:lnTo>
                <a:lnTo>
                  <a:pt x="0" y="14820"/>
                </a:lnTo>
                <a:lnTo>
                  <a:pt x="0" y="0"/>
                </a:lnTo>
                <a:close/>
              </a:path>
            </a:pathLst>
          </a:custGeom>
        </p:spPr>
      </p:pic>
      <p:sp>
        <p:nvSpPr>
          <p:cNvPr id="10" name="文本框 38">
            <a:extLst>
              <a:ext uri="{FF2B5EF4-FFF2-40B4-BE49-F238E27FC236}">
                <a16:creationId xmlns:a16="http://schemas.microsoft.com/office/drawing/2014/main" id="{5DD838E3-A90E-4F99-82FE-59CFDA3178E7}"/>
              </a:ext>
            </a:extLst>
          </p:cNvPr>
          <p:cNvSpPr txBox="1"/>
          <p:nvPr/>
        </p:nvSpPr>
        <p:spPr>
          <a:xfrm>
            <a:off x="3037205" y="-52924"/>
            <a:ext cx="6096000" cy="1200329"/>
          </a:xfrm>
          <a:prstGeom prst="rect">
            <a:avLst/>
          </a:prstGeom>
          <a:noFill/>
        </p:spPr>
        <p:txBody>
          <a:bodyPr wrap="square">
            <a:spAutoFit/>
          </a:bodyPr>
          <a:lstStyle/>
          <a:p>
            <a:pPr algn="ctr"/>
            <a:r>
              <a:rPr lang="en-US" altLang="zh-CN" sz="7200">
                <a:ln w="3810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TẬP ĐỌC</a:t>
            </a:r>
          </a:p>
        </p:txBody>
      </p:sp>
      <p:sp>
        <p:nvSpPr>
          <p:cNvPr id="9" name="文本框 36">
            <a:extLst>
              <a:ext uri="{FF2B5EF4-FFF2-40B4-BE49-F238E27FC236}">
                <a16:creationId xmlns:a16="http://schemas.microsoft.com/office/drawing/2014/main" id="{116D0CC8-AE41-4316-8FDB-77CFFB87DFA2}"/>
              </a:ext>
            </a:extLst>
          </p:cNvPr>
          <p:cNvSpPr txBox="1"/>
          <p:nvPr/>
        </p:nvSpPr>
        <p:spPr>
          <a:xfrm>
            <a:off x="719455" y="1275424"/>
            <a:ext cx="10731500" cy="1446550"/>
          </a:xfrm>
          <a:prstGeom prst="rect">
            <a:avLst/>
          </a:prstGeom>
          <a:noFill/>
        </p:spPr>
        <p:txBody>
          <a:bodyPr wrap="square" rtlCol="0">
            <a:spAutoFit/>
          </a:bodyPr>
          <a:lstStyle/>
          <a:p>
            <a:pPr algn="ctr"/>
            <a:r>
              <a:rPr lang="vi-VN" altLang="zh-CN" sz="8800" i="0">
                <a:ln w="9525">
                  <a:solidFill>
                    <a:schemeClr val="tx1"/>
                  </a:solidFill>
                </a:ln>
                <a:solidFill>
                  <a:sysClr val="windowText" lastClr="000000"/>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HẠT GẠO LÀNG TA</a:t>
            </a:r>
            <a:endParaRPr lang="en-US" altLang="zh-CN" sz="8800" i="0" dirty="0">
              <a:ln w="9525">
                <a:solidFill>
                  <a:schemeClr val="tx1"/>
                </a:solidFill>
              </a:ln>
              <a:solidFill>
                <a:sysClr val="windowText" lastClr="000000"/>
              </a:solidFill>
              <a:effectLst>
                <a:outerShdw blurRad="38100" dist="38100" dir="2700000" algn="tl">
                  <a:srgbClr val="000000">
                    <a:alpha val="43137"/>
                  </a:srgbClr>
                </a:outerShdw>
              </a:effectLst>
              <a:latin typeface="UTM Cookies" panose="02040603050506020204" pitchFamily="18" charset="0"/>
              <a:ea typeface="思源黑体 CN Bold" panose="020B0800000000000000" pitchFamily="34" charset="-122"/>
            </a:endParaRPr>
          </a:p>
        </p:txBody>
      </p:sp>
      <p:sp>
        <p:nvSpPr>
          <p:cNvPr id="11" name="Rectangle 10">
            <a:extLst>
              <a:ext uri="{FF2B5EF4-FFF2-40B4-BE49-F238E27FC236}">
                <a16:creationId xmlns:a16="http://schemas.microsoft.com/office/drawing/2014/main" id="{DA130F7B-712D-4337-B808-F8EBDC097C37}"/>
              </a:ext>
            </a:extLst>
          </p:cNvPr>
          <p:cNvSpPr/>
          <p:nvPr/>
        </p:nvSpPr>
        <p:spPr>
          <a:xfrm>
            <a:off x="7297013" y="2619375"/>
            <a:ext cx="4190443" cy="646331"/>
          </a:xfrm>
          <a:prstGeom prst="rect">
            <a:avLst/>
          </a:prstGeom>
          <a:noFill/>
        </p:spPr>
        <p:txBody>
          <a:bodyPr wrap="none" lIns="91440" tIns="45720" rIns="91440" bIns="45720">
            <a:spAutoFit/>
          </a:bodyPr>
          <a:lstStyle/>
          <a:p>
            <a:pPr algn="ctr"/>
            <a:r>
              <a:rPr lang="vi-VN" sz="3600" b="0" cap="none" spc="0">
                <a:ln w="28575">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rPr>
              <a:t>Trần Đăng Khoa</a:t>
            </a:r>
            <a:endParaRPr lang="en-US" sz="3600" b="0" cap="none" spc="0">
              <a:ln w="28575">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endParaRPr>
          </a:p>
        </p:txBody>
      </p:sp>
      <p:pic>
        <p:nvPicPr>
          <p:cNvPr id="13" name="图片 9">
            <a:extLst>
              <a:ext uri="{FF2B5EF4-FFF2-40B4-BE49-F238E27FC236}">
                <a16:creationId xmlns:a16="http://schemas.microsoft.com/office/drawing/2014/main" id="{8792E665-8F9C-44AE-9D2A-3DD6513464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818" y="2162362"/>
            <a:ext cx="5255250" cy="5255250"/>
          </a:xfrm>
          <a:prstGeom prst="rect">
            <a:avLst/>
          </a:prstGeom>
        </p:spPr>
      </p:pic>
    </p:spTree>
    <p:extLst>
      <p:ext uri="{BB962C8B-B14F-4D97-AF65-F5344CB8AC3E}">
        <p14:creationId xmlns:p14="http://schemas.microsoft.com/office/powerpoint/2010/main" val="7182259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84C7A4F2-3615-414B-9364-D119D9F600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2" name="Cloud 11">
            <a:extLst>
              <a:ext uri="{FF2B5EF4-FFF2-40B4-BE49-F238E27FC236}">
                <a16:creationId xmlns:a16="http://schemas.microsoft.com/office/drawing/2014/main" id="{C77FAA6F-5BFF-4555-8BC6-F22618B24D16}"/>
              </a:ext>
            </a:extLst>
          </p:cNvPr>
          <p:cNvSpPr/>
          <p:nvPr/>
        </p:nvSpPr>
        <p:spPr>
          <a:xfrm>
            <a:off x="371034" y="275658"/>
            <a:ext cx="7975601" cy="6264137"/>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783784" y="669281"/>
            <a:ext cx="7150100" cy="5519438"/>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543063" y="1720840"/>
            <a:ext cx="5302237" cy="3416320"/>
          </a:xfrm>
          <a:prstGeom prst="rect">
            <a:avLst/>
          </a:prstGeom>
          <a:noFill/>
        </p:spPr>
        <p:txBody>
          <a:bodyPr wrap="square">
            <a:spAutoFit/>
          </a:bodyPr>
          <a:lstStyle/>
          <a:p>
            <a:pPr algn="just"/>
            <a:r>
              <a:rPr lang="vi-VN" sz="24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 - Hạt gạo được gọi là “ hạt vàng làng ta” vì hạt gạo rất quý. Hạt gạo được tạo nên nhờ đất, nhờ nước, nhờ mồ hôi công sức của các bác nông dân, của các bạn nhỏ và hạt gạo cũng đóng góp vào chiến thắng chung của dân tộc. </a:t>
            </a:r>
          </a:p>
          <a:p>
            <a:pPr algn="just"/>
            <a:r>
              <a:rPr lang="vi-VN" sz="24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     - Thái độ trân trọng các bác nông dân, hạt gạo. Không bỏ phí hạt gạo vì phía sau nó là bao nhiêu nỗi nhọc nhằn. </a:t>
            </a:r>
          </a:p>
        </p:txBody>
      </p:sp>
      <p:pic>
        <p:nvPicPr>
          <p:cNvPr id="13" name="图片 5">
            <a:extLst>
              <a:ext uri="{FF2B5EF4-FFF2-40B4-BE49-F238E27FC236}">
                <a16:creationId xmlns:a16="http://schemas.microsoft.com/office/drawing/2014/main" id="{5CC181D1-426C-4F13-9B36-9C406FD301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482" y="975940"/>
            <a:ext cx="6096012" cy="6096012"/>
          </a:xfrm>
          <a:prstGeom prst="rect">
            <a:avLst/>
          </a:prstGeom>
        </p:spPr>
      </p:pic>
    </p:spTree>
    <p:extLst>
      <p:ext uri="{BB962C8B-B14F-4D97-AF65-F5344CB8AC3E}">
        <p14:creationId xmlns:p14="http://schemas.microsoft.com/office/powerpoint/2010/main" val="733058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Cánh đồng Bầu Trời Xanh Cũng Vậy Lúa Mì Phong Cảnh, Lúa Mì, Sóng, Mì Hình  nền Vector để tải xuống miễn phí">
            <a:extLst>
              <a:ext uri="{FF2B5EF4-FFF2-40B4-BE49-F238E27FC236}">
                <a16:creationId xmlns:a16="http://schemas.microsoft.com/office/drawing/2014/main" id="{D48A9F8E-14E3-4D5C-B2BB-0D4FBCBA63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38">
            <a:extLst>
              <a:ext uri="{FF2B5EF4-FFF2-40B4-BE49-F238E27FC236}">
                <a16:creationId xmlns:a16="http://schemas.microsoft.com/office/drawing/2014/main" id="{FDD55F6E-E2F6-4CD7-9205-921F1D5A6D45}"/>
              </a:ext>
            </a:extLst>
          </p:cNvPr>
          <p:cNvSpPr txBox="1"/>
          <p:nvPr/>
        </p:nvSpPr>
        <p:spPr>
          <a:xfrm>
            <a:off x="3046730" y="194101"/>
            <a:ext cx="6096000" cy="830997"/>
          </a:xfrm>
          <a:prstGeom prst="rect">
            <a:avLst/>
          </a:prstGeom>
          <a:noFill/>
        </p:spPr>
        <p:txBody>
          <a:bodyPr wrap="square">
            <a:spAutoFit/>
          </a:bodyPr>
          <a:lstStyle/>
          <a:p>
            <a:pPr algn="ctr"/>
            <a:r>
              <a:rPr lang="en-US" altLang="zh-CN" sz="4800">
                <a:ln w="1905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TẬP ĐỌC</a:t>
            </a:r>
          </a:p>
        </p:txBody>
      </p:sp>
      <p:sp>
        <p:nvSpPr>
          <p:cNvPr id="12" name="文本框 36">
            <a:extLst>
              <a:ext uri="{FF2B5EF4-FFF2-40B4-BE49-F238E27FC236}">
                <a16:creationId xmlns:a16="http://schemas.microsoft.com/office/drawing/2014/main" id="{1CF365DE-06D9-41EC-85A8-48F419247B86}"/>
              </a:ext>
            </a:extLst>
          </p:cNvPr>
          <p:cNvSpPr txBox="1"/>
          <p:nvPr/>
        </p:nvSpPr>
        <p:spPr>
          <a:xfrm>
            <a:off x="728980" y="1040725"/>
            <a:ext cx="10731500" cy="769441"/>
          </a:xfrm>
          <a:prstGeom prst="rect">
            <a:avLst/>
          </a:prstGeom>
          <a:noFill/>
        </p:spPr>
        <p:txBody>
          <a:bodyPr wrap="square" rtlCol="0">
            <a:spAutoFit/>
          </a:bodyPr>
          <a:lstStyle/>
          <a:p>
            <a:pPr algn="ctr"/>
            <a:r>
              <a:rPr lang="vi-VN" altLang="zh-CN" sz="4400" i="0">
                <a:ln w="19050">
                  <a:noFill/>
                </a:ln>
                <a:solidFill>
                  <a:sysClr val="windowText" lastClr="000000"/>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HẠT GẠO LÀNG TA</a:t>
            </a:r>
            <a:endParaRPr lang="en-US" altLang="zh-CN" sz="4400" i="0" dirty="0">
              <a:ln w="19050">
                <a:noFill/>
              </a:ln>
              <a:solidFill>
                <a:sysClr val="windowText" lastClr="000000"/>
              </a:solidFill>
              <a:effectLst>
                <a:outerShdw blurRad="38100" dist="38100" dir="2700000" algn="tl">
                  <a:srgbClr val="000000">
                    <a:alpha val="43137"/>
                  </a:srgbClr>
                </a:outerShdw>
              </a:effectLst>
              <a:latin typeface="UTM Cookies" panose="02040603050506020204" pitchFamily="18" charset="0"/>
              <a:ea typeface="思源黑体 CN Bold" panose="020B0800000000000000" pitchFamily="34" charset="-122"/>
            </a:endParaRPr>
          </a:p>
        </p:txBody>
      </p:sp>
      <p:pic>
        <p:nvPicPr>
          <p:cNvPr id="15" name="图片 15">
            <a:extLst>
              <a:ext uri="{FF2B5EF4-FFF2-40B4-BE49-F238E27FC236}">
                <a16:creationId xmlns:a16="http://schemas.microsoft.com/office/drawing/2014/main" id="{127D9132-0107-418B-B64E-003BCB96E8FA}"/>
              </a:ext>
            </a:extLst>
          </p:cNvPr>
          <p:cNvPicPr>
            <a:picLocks noChangeAspect="1"/>
          </p:cNvPicPr>
          <p:nvPr/>
        </p:nvPicPr>
        <p:blipFill rotWithShape="1">
          <a:blip r:embed="rId3">
            <a:extLst>
              <a:ext uri="{28A0092B-C50C-407E-A947-70E740481C1C}">
                <a14:useLocalDpi xmlns:a14="http://schemas.microsoft.com/office/drawing/2010/main" val="0"/>
              </a:ext>
            </a:extLst>
          </a:blip>
          <a:srcRect l="4605" t="60461" r="58546" b="18486"/>
          <a:stretch/>
        </p:blipFill>
        <p:spPr>
          <a:xfrm>
            <a:off x="-501659" y="-427902"/>
            <a:ext cx="2788939" cy="2390397"/>
          </a:xfrm>
          <a:prstGeom prst="rect">
            <a:avLst/>
          </a:prstGeom>
        </p:spPr>
      </p:pic>
      <p:sp>
        <p:nvSpPr>
          <p:cNvPr id="20" name="Cloud 19">
            <a:extLst>
              <a:ext uri="{FF2B5EF4-FFF2-40B4-BE49-F238E27FC236}">
                <a16:creationId xmlns:a16="http://schemas.microsoft.com/office/drawing/2014/main" id="{B8FF767A-A741-46A4-AE14-3E3B224B09CD}"/>
              </a:ext>
            </a:extLst>
          </p:cNvPr>
          <p:cNvSpPr/>
          <p:nvPr/>
        </p:nvSpPr>
        <p:spPr>
          <a:xfrm>
            <a:off x="433264" y="2085116"/>
            <a:ext cx="8696766" cy="4496595"/>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a:extLst>
              <a:ext uri="{FF2B5EF4-FFF2-40B4-BE49-F238E27FC236}">
                <a16:creationId xmlns:a16="http://schemas.microsoft.com/office/drawing/2014/main" id="{A5264518-689F-4F35-BF76-C720110464A1}"/>
              </a:ext>
            </a:extLst>
          </p:cNvPr>
          <p:cNvSpPr/>
          <p:nvPr/>
        </p:nvSpPr>
        <p:spPr>
          <a:xfrm>
            <a:off x="922214" y="2322265"/>
            <a:ext cx="7796622" cy="3962026"/>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930A6F50-7F7B-46EF-BF11-DCA586426A31}"/>
              </a:ext>
            </a:extLst>
          </p:cNvPr>
          <p:cNvSpPr txBox="1"/>
          <p:nvPr/>
        </p:nvSpPr>
        <p:spPr>
          <a:xfrm>
            <a:off x="2151905" y="3577810"/>
            <a:ext cx="5259483" cy="2246769"/>
          </a:xfrm>
          <a:prstGeom prst="rect">
            <a:avLst/>
          </a:prstGeom>
          <a:noFill/>
        </p:spPr>
        <p:txBody>
          <a:bodyPr wrap="square">
            <a:spAutoFit/>
          </a:bodyPr>
          <a:lstStyle/>
          <a:p>
            <a:pPr algn="just"/>
            <a:r>
              <a:rPr lang="vi-VN" sz="28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 Hạt gạo được làm nên từ công sức của nhiều người, là tấm lòng của hậu phương góp phần vào chiến thắng của tiền tuyến trong thời kì kháng chiến chống Mĩ cứu nước. </a:t>
            </a:r>
          </a:p>
        </p:txBody>
      </p:sp>
      <p:pic>
        <p:nvPicPr>
          <p:cNvPr id="23" name="图片 6">
            <a:extLst>
              <a:ext uri="{FF2B5EF4-FFF2-40B4-BE49-F238E27FC236}">
                <a16:creationId xmlns:a16="http://schemas.microsoft.com/office/drawing/2014/main" id="{7AEE6695-C56D-4ABE-9F1B-0182CC78CA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826867" y="1409593"/>
            <a:ext cx="5851543" cy="5851543"/>
          </a:xfrm>
          <a:prstGeom prst="rect">
            <a:avLst/>
          </a:prstGeom>
        </p:spPr>
      </p:pic>
      <p:sp>
        <p:nvSpPr>
          <p:cNvPr id="24" name="文本框 38">
            <a:extLst>
              <a:ext uri="{FF2B5EF4-FFF2-40B4-BE49-F238E27FC236}">
                <a16:creationId xmlns:a16="http://schemas.microsoft.com/office/drawing/2014/main" id="{9B1969FA-B746-44CA-BF58-8031A6945B18}"/>
              </a:ext>
            </a:extLst>
          </p:cNvPr>
          <p:cNvSpPr txBox="1"/>
          <p:nvPr/>
        </p:nvSpPr>
        <p:spPr>
          <a:xfrm>
            <a:off x="1772525" y="2746813"/>
            <a:ext cx="6096000" cy="830997"/>
          </a:xfrm>
          <a:prstGeom prst="rect">
            <a:avLst/>
          </a:prstGeom>
          <a:noFill/>
        </p:spPr>
        <p:txBody>
          <a:bodyPr wrap="square">
            <a:spAutoFit/>
          </a:bodyPr>
          <a:lstStyle/>
          <a:p>
            <a:pPr algn="ctr"/>
            <a:r>
              <a:rPr lang="vi-VN" altLang="zh-CN" sz="4800">
                <a:ln w="19050">
                  <a:solidFill>
                    <a:sysClr val="windowText" lastClr="000000"/>
                  </a:solidFill>
                </a:ln>
                <a:solidFill>
                  <a:schemeClr val="bg1"/>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NỘI DUNG BÀI</a:t>
            </a:r>
            <a:endParaRPr lang="en-US" altLang="zh-CN" sz="4800">
              <a:ln w="19050">
                <a:solidFill>
                  <a:sysClr val="windowText" lastClr="000000"/>
                </a:solidFill>
              </a:ln>
              <a:solidFill>
                <a:schemeClr val="bg1"/>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endParaRPr>
          </a:p>
        </p:txBody>
      </p:sp>
    </p:spTree>
    <p:extLst>
      <p:ext uri="{BB962C8B-B14F-4D97-AF65-F5344CB8AC3E}">
        <p14:creationId xmlns:p14="http://schemas.microsoft.com/office/powerpoint/2010/main" val="3018380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randombar(horizontal)">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barn(inVertical)">
                                      <p:cBhvr>
                                        <p:cTn id="33" dur="500"/>
                                        <p:tgtEl>
                                          <p:spTgt spid="2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20" grpId="0" animBg="1"/>
      <p:bldP spid="21" grpId="0" animBg="1"/>
      <p:bldP spid="22" grpId="0"/>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FA103D97-F215-42DB-85DB-730FCC2D12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13">
            <a:extLst>
              <a:ext uri="{FF2B5EF4-FFF2-40B4-BE49-F238E27FC236}">
                <a16:creationId xmlns:a16="http://schemas.microsoft.com/office/drawing/2014/main" id="{F7A35EC9-23A2-4B12-B20F-269A451A5FEA}"/>
              </a:ext>
            </a:extLst>
          </p:cNvPr>
          <p:cNvPicPr>
            <a:picLocks noChangeAspect="1"/>
          </p:cNvPicPr>
          <p:nvPr/>
        </p:nvPicPr>
        <p:blipFill rotWithShape="1">
          <a:blip r:embed="rId3">
            <a:extLst>
              <a:ext uri="{28A0092B-C50C-407E-A947-70E740481C1C}">
                <a14:useLocalDpi xmlns:a14="http://schemas.microsoft.com/office/drawing/2010/main" val="0"/>
              </a:ext>
            </a:extLst>
          </a:blip>
          <a:srcRect b="9054"/>
          <a:stretch/>
        </p:blipFill>
        <p:spPr>
          <a:xfrm>
            <a:off x="-14862" y="-3092116"/>
            <a:ext cx="12192000" cy="9950116"/>
          </a:xfrm>
          <a:prstGeom prst="rect">
            <a:avLst/>
          </a:prstGeom>
        </p:spPr>
      </p:pic>
      <p:pic>
        <p:nvPicPr>
          <p:cNvPr id="6" name="图片 21">
            <a:extLst>
              <a:ext uri="{FF2B5EF4-FFF2-40B4-BE49-F238E27FC236}">
                <a16:creationId xmlns:a16="http://schemas.microsoft.com/office/drawing/2014/main" id="{B2C4C09C-4621-4DA4-B393-F0CA7BFAF3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4743" y="521142"/>
            <a:ext cx="4817432" cy="4903385"/>
          </a:xfrm>
          <a:prstGeom prst="rect">
            <a:avLst/>
          </a:prstGeom>
        </p:spPr>
      </p:pic>
      <p:sp>
        <p:nvSpPr>
          <p:cNvPr id="7" name="Rectangle 6">
            <a:extLst>
              <a:ext uri="{FF2B5EF4-FFF2-40B4-BE49-F238E27FC236}">
                <a16:creationId xmlns:a16="http://schemas.microsoft.com/office/drawing/2014/main" id="{D1111920-BCAE-4BA2-901C-777E59BB6758}"/>
              </a:ext>
            </a:extLst>
          </p:cNvPr>
          <p:cNvSpPr/>
          <p:nvPr/>
        </p:nvSpPr>
        <p:spPr>
          <a:xfrm>
            <a:off x="372339" y="5288340"/>
            <a:ext cx="11992773" cy="1569660"/>
          </a:xfrm>
          <a:prstGeom prst="rect">
            <a:avLst/>
          </a:prstGeom>
          <a:noFill/>
        </p:spPr>
        <p:txBody>
          <a:bodyPr wrap="square" lIns="91440" tIns="45720" rIns="91440" bIns="45720">
            <a:spAutoFit/>
          </a:bodyPr>
          <a:lstStyle/>
          <a:p>
            <a:pPr algn="ctr"/>
            <a:r>
              <a:rPr lang="vi-VN" sz="9600">
                <a:ln w="0"/>
                <a:effectLst>
                  <a:outerShdw blurRad="38100" dist="19050" dir="2700000" algn="tl" rotWithShape="0">
                    <a:schemeClr val="dk1">
                      <a:alpha val="40000"/>
                    </a:schemeClr>
                  </a:outerShdw>
                </a:effectLst>
                <a:latin typeface="UTM Futura Extra" panose="02040603050506020204" pitchFamily="18" charset="0"/>
              </a:rPr>
              <a:t>LUYỆN ĐỌC HAY</a:t>
            </a:r>
            <a:endParaRPr lang="en-US" sz="9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8" name="泪滴形 26">
            <a:extLst>
              <a:ext uri="{FF2B5EF4-FFF2-40B4-BE49-F238E27FC236}">
                <a16:creationId xmlns:a16="http://schemas.microsoft.com/office/drawing/2014/main" id="{56E9F034-8EFC-4C24-89EA-75F37992093F}"/>
              </a:ext>
            </a:extLst>
          </p:cNvPr>
          <p:cNvSpPr/>
          <p:nvPr/>
        </p:nvSpPr>
        <p:spPr>
          <a:xfrm>
            <a:off x="5414261" y="252887"/>
            <a:ext cx="1358397" cy="1326941"/>
          </a:xfrm>
          <a:prstGeom prst="teardrop">
            <a:avLst/>
          </a:prstGeom>
          <a:solidFill>
            <a:srgbClr val="F9C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600" b="1" dirty="0"/>
              <a:t>3</a:t>
            </a:r>
            <a:endParaRPr lang="zh-CN" altLang="en-US" sz="9600" b="1" dirty="0"/>
          </a:p>
        </p:txBody>
      </p:sp>
    </p:spTree>
    <p:extLst>
      <p:ext uri="{BB962C8B-B14F-4D97-AF65-F5344CB8AC3E}">
        <p14:creationId xmlns:p14="http://schemas.microsoft.com/office/powerpoint/2010/main" val="22095458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ánh đồng Bầu Trời Xanh Cũng Vậy Lúa Mì Phong Cảnh, Lúa Mì, Sóng, Mì Hình  nền Vector để tải xuống miễn phí">
            <a:extLst>
              <a:ext uri="{FF2B5EF4-FFF2-40B4-BE49-F238E27FC236}">
                <a16:creationId xmlns:a16="http://schemas.microsoft.com/office/drawing/2014/main" id="{64C30FBB-7BF9-4B83-8867-8B269204FA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5" name="Cloud 14">
            <a:extLst>
              <a:ext uri="{FF2B5EF4-FFF2-40B4-BE49-F238E27FC236}">
                <a16:creationId xmlns:a16="http://schemas.microsoft.com/office/drawing/2014/main" id="{873103CF-AB29-4FD7-AED3-7DC84170CE7D}"/>
              </a:ext>
            </a:extLst>
          </p:cNvPr>
          <p:cNvSpPr/>
          <p:nvPr/>
        </p:nvSpPr>
        <p:spPr>
          <a:xfrm>
            <a:off x="533400" y="953277"/>
            <a:ext cx="8510128" cy="5284535"/>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955680" y="1301272"/>
            <a:ext cx="7794620" cy="4401027"/>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1399671" y="2142897"/>
            <a:ext cx="6518275" cy="3046988"/>
          </a:xfrm>
          <a:prstGeom prst="rect">
            <a:avLst/>
          </a:prstGeom>
          <a:noFill/>
        </p:spPr>
        <p:txBody>
          <a:bodyPr wrap="square">
            <a:spAutoFit/>
          </a:bodyPr>
          <a:lstStyle/>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Diễn cảm, nhẹ nhàng, tình cảm, tha thiết; nhấn giọng tự nhiên những từ ngữ nói đến vị phù sa, hương sen, lời hát, bão, mưa, giọt mồ hôi chứa trong hạt gạo và nỗi vất vả của </a:t>
            </a:r>
          </a:p>
          <a:p>
            <a:pPr algn="ctr"/>
            <a:r>
              <a:rPr lang="vi-VN" sz="32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những người làm ra hạt gạo</a:t>
            </a:r>
          </a:p>
        </p:txBody>
      </p:sp>
      <p:sp>
        <p:nvSpPr>
          <p:cNvPr id="9" name="Google Shape;166;p1">
            <a:extLst>
              <a:ext uri="{FF2B5EF4-FFF2-40B4-BE49-F238E27FC236}">
                <a16:creationId xmlns:a16="http://schemas.microsoft.com/office/drawing/2014/main" id="{2CE39CDF-B763-4582-84A9-A0B6B2308A77}"/>
              </a:ext>
            </a:extLst>
          </p:cNvPr>
          <p:cNvSpPr txBox="1"/>
          <p:nvPr/>
        </p:nvSpPr>
        <p:spPr>
          <a:xfrm>
            <a:off x="1248770" y="620188"/>
            <a:ext cx="7329310"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8800" b="1">
                <a:solidFill>
                  <a:srgbClr val="FFFF00"/>
                </a:solidFill>
                <a:effectLst>
                  <a:outerShdw blurRad="38100" dist="38100" dir="2700000" algn="tl">
                    <a:srgbClr val="000000">
                      <a:alpha val="43137"/>
                    </a:srgbClr>
                  </a:outerShdw>
                </a:effectLst>
                <a:latin typeface="UTM Showcard" panose="02040603050506020204" pitchFamily="18" charset="0"/>
              </a:rPr>
              <a:t>Giọng đọc</a:t>
            </a:r>
            <a:endParaRPr sz="8800" b="1" i="0" u="none" strike="noStrike" cap="none">
              <a:solidFill>
                <a:srgbClr val="FFFF00"/>
              </a:solidFill>
              <a:effectLst>
                <a:outerShdw blurRad="38100" dist="38100" dir="2700000" algn="tl">
                  <a:srgbClr val="000000">
                    <a:alpha val="43137"/>
                  </a:srgbClr>
                </a:outerShdw>
              </a:effectLst>
              <a:latin typeface="UTM Showcard" panose="02040603050506020204" pitchFamily="18" charset="0"/>
              <a:sym typeface="Arial"/>
            </a:endParaRPr>
          </a:p>
        </p:txBody>
      </p:sp>
      <p:sp>
        <p:nvSpPr>
          <p:cNvPr id="10" name="Google Shape;166;p1">
            <a:extLst>
              <a:ext uri="{FF2B5EF4-FFF2-40B4-BE49-F238E27FC236}">
                <a16:creationId xmlns:a16="http://schemas.microsoft.com/office/drawing/2014/main" id="{92A930E4-4E4A-4CF5-8943-85FA80C85F72}"/>
              </a:ext>
            </a:extLst>
          </p:cNvPr>
          <p:cNvSpPr txBox="1"/>
          <p:nvPr/>
        </p:nvSpPr>
        <p:spPr>
          <a:xfrm>
            <a:off x="1170170" y="620188"/>
            <a:ext cx="7329310"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8800" b="1">
                <a:ln w="28575">
                  <a:solidFill>
                    <a:schemeClr val="tx1"/>
                  </a:solidFill>
                </a:ln>
                <a:solidFill>
                  <a:srgbClr val="FF6600"/>
                </a:solidFill>
                <a:effectLst/>
                <a:latin typeface="UTM Showcard" panose="02040603050506020204" pitchFamily="18" charset="0"/>
              </a:rPr>
              <a:t>Giọng đọc</a:t>
            </a:r>
            <a:endParaRPr sz="8800" b="1" i="0" u="none" strike="noStrike" cap="none">
              <a:ln w="28575">
                <a:solidFill>
                  <a:schemeClr val="tx1"/>
                </a:solidFill>
              </a:ln>
              <a:solidFill>
                <a:srgbClr val="FF6600"/>
              </a:solidFill>
              <a:effectLst/>
              <a:latin typeface="UTM Showcard" panose="02040603050506020204" pitchFamily="18" charset="0"/>
              <a:sym typeface="Arial"/>
            </a:endParaRPr>
          </a:p>
        </p:txBody>
      </p:sp>
      <p:pic>
        <p:nvPicPr>
          <p:cNvPr id="11" name="图片 4">
            <a:extLst>
              <a:ext uri="{FF2B5EF4-FFF2-40B4-BE49-F238E27FC236}">
                <a16:creationId xmlns:a16="http://schemas.microsoft.com/office/drawing/2014/main" id="{05C0B06A-D51D-45CD-AE8C-941FC499B2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5434" y="953278"/>
            <a:ext cx="5904721" cy="5904721"/>
          </a:xfrm>
          <a:prstGeom prst="rect">
            <a:avLst/>
          </a:prstGeom>
        </p:spPr>
      </p:pic>
    </p:spTree>
    <p:extLst>
      <p:ext uri="{BB962C8B-B14F-4D97-AF65-F5344CB8AC3E}">
        <p14:creationId xmlns:p14="http://schemas.microsoft.com/office/powerpoint/2010/main" val="1279352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2" descr="Cánh đồng Bầu Trời Xanh Cũng Vậy Lúa Mì Phong Cảnh, Lúa Mì, Sóng, Mì Hình  nền Vector để tải xuống miễn phí">
            <a:extLst>
              <a:ext uri="{FF2B5EF4-FFF2-40B4-BE49-F238E27FC236}">
                <a16:creationId xmlns:a16="http://schemas.microsoft.com/office/drawing/2014/main" id="{E54A9841-3185-4F5D-AC03-28882A2134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9449C8F2-8034-4594-91F0-74E836BE50F1}"/>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文本框 38">
            <a:extLst>
              <a:ext uri="{FF2B5EF4-FFF2-40B4-BE49-F238E27FC236}">
                <a16:creationId xmlns:a16="http://schemas.microsoft.com/office/drawing/2014/main" id="{FDD55F6E-E2F6-4CD7-9205-921F1D5A6D45}"/>
              </a:ext>
            </a:extLst>
          </p:cNvPr>
          <p:cNvSpPr txBox="1"/>
          <p:nvPr/>
        </p:nvSpPr>
        <p:spPr>
          <a:xfrm>
            <a:off x="3046730" y="194101"/>
            <a:ext cx="6096000" cy="830997"/>
          </a:xfrm>
          <a:prstGeom prst="rect">
            <a:avLst/>
          </a:prstGeom>
          <a:noFill/>
        </p:spPr>
        <p:txBody>
          <a:bodyPr wrap="square">
            <a:spAutoFit/>
          </a:bodyPr>
          <a:lstStyle/>
          <a:p>
            <a:pPr algn="ctr"/>
            <a:r>
              <a:rPr lang="en-US" altLang="zh-CN" sz="4800">
                <a:ln w="1905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TẬP ĐỌC</a:t>
            </a:r>
          </a:p>
        </p:txBody>
      </p:sp>
      <p:sp>
        <p:nvSpPr>
          <p:cNvPr id="12" name="文本框 36">
            <a:extLst>
              <a:ext uri="{FF2B5EF4-FFF2-40B4-BE49-F238E27FC236}">
                <a16:creationId xmlns:a16="http://schemas.microsoft.com/office/drawing/2014/main" id="{1CF365DE-06D9-41EC-85A8-48F419247B86}"/>
              </a:ext>
            </a:extLst>
          </p:cNvPr>
          <p:cNvSpPr txBox="1"/>
          <p:nvPr/>
        </p:nvSpPr>
        <p:spPr>
          <a:xfrm>
            <a:off x="728980" y="1040725"/>
            <a:ext cx="10731500" cy="769441"/>
          </a:xfrm>
          <a:prstGeom prst="rect">
            <a:avLst/>
          </a:prstGeom>
          <a:noFill/>
        </p:spPr>
        <p:txBody>
          <a:bodyPr wrap="square" rtlCol="0">
            <a:spAutoFit/>
          </a:bodyPr>
          <a:lstStyle/>
          <a:p>
            <a:pPr algn="ctr"/>
            <a:r>
              <a:rPr lang="vi-VN" altLang="zh-CN" sz="4400" i="0">
                <a:ln w="19050">
                  <a:noFill/>
                </a:ln>
                <a:solidFill>
                  <a:sysClr val="windowText" lastClr="000000"/>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HẠT GẠO LÀNG TA</a:t>
            </a:r>
            <a:endParaRPr lang="en-US" altLang="zh-CN" sz="4400" i="0" dirty="0">
              <a:ln w="19050">
                <a:noFill/>
              </a:ln>
              <a:solidFill>
                <a:sysClr val="windowText" lastClr="000000"/>
              </a:solidFill>
              <a:effectLst>
                <a:outerShdw blurRad="38100" dist="38100" dir="2700000" algn="tl">
                  <a:srgbClr val="000000">
                    <a:alpha val="43137"/>
                  </a:srgbClr>
                </a:outerShdw>
              </a:effectLst>
              <a:latin typeface="UTM Cookies" panose="02040603050506020204" pitchFamily="18" charset="0"/>
              <a:ea typeface="思源黑体 CN Bold" panose="020B0800000000000000" pitchFamily="34" charset="-122"/>
            </a:endParaRPr>
          </a:p>
        </p:txBody>
      </p:sp>
      <p:sp>
        <p:nvSpPr>
          <p:cNvPr id="13" name="Rectangle 12">
            <a:extLst>
              <a:ext uri="{FF2B5EF4-FFF2-40B4-BE49-F238E27FC236}">
                <a16:creationId xmlns:a16="http://schemas.microsoft.com/office/drawing/2014/main" id="{8977C5FE-9702-4D76-85CE-80FF0D6BE5AF}"/>
              </a:ext>
            </a:extLst>
          </p:cNvPr>
          <p:cNvSpPr/>
          <p:nvPr/>
        </p:nvSpPr>
        <p:spPr>
          <a:xfrm>
            <a:off x="8685053" y="1643410"/>
            <a:ext cx="2409954" cy="400110"/>
          </a:xfrm>
          <a:prstGeom prst="rect">
            <a:avLst/>
          </a:prstGeom>
          <a:noFill/>
        </p:spPr>
        <p:txBody>
          <a:bodyPr wrap="none" lIns="91440" tIns="45720" rIns="91440" bIns="45720">
            <a:spAutoFit/>
          </a:bodyPr>
          <a:lstStyle/>
          <a:p>
            <a:pPr algn="ctr"/>
            <a:r>
              <a:rPr lang="vi-VN"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rPr>
              <a:t>Trần Đăng Khoa</a:t>
            </a:r>
            <a:endParaRPr lang="en-US"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endParaRPr>
          </a:p>
        </p:txBody>
      </p:sp>
      <p:pic>
        <p:nvPicPr>
          <p:cNvPr id="15" name="图片 15">
            <a:extLst>
              <a:ext uri="{FF2B5EF4-FFF2-40B4-BE49-F238E27FC236}">
                <a16:creationId xmlns:a16="http://schemas.microsoft.com/office/drawing/2014/main" id="{127D9132-0107-418B-B64E-003BCB96E8FA}"/>
              </a:ext>
            </a:extLst>
          </p:cNvPr>
          <p:cNvPicPr>
            <a:picLocks noChangeAspect="1"/>
          </p:cNvPicPr>
          <p:nvPr/>
        </p:nvPicPr>
        <p:blipFill rotWithShape="1">
          <a:blip r:embed="rId3">
            <a:extLst>
              <a:ext uri="{28A0092B-C50C-407E-A947-70E740481C1C}">
                <a14:useLocalDpi xmlns:a14="http://schemas.microsoft.com/office/drawing/2010/main" val="0"/>
              </a:ext>
            </a:extLst>
          </a:blip>
          <a:srcRect l="4605" t="60461" r="58546" b="18486"/>
          <a:stretch/>
        </p:blipFill>
        <p:spPr>
          <a:xfrm>
            <a:off x="-501659" y="-427902"/>
            <a:ext cx="2788939" cy="2390397"/>
          </a:xfrm>
          <a:prstGeom prst="rect">
            <a:avLst/>
          </a:prstGeom>
        </p:spPr>
      </p:pic>
      <p:pic>
        <p:nvPicPr>
          <p:cNvPr id="21" name="图片 5">
            <a:extLst>
              <a:ext uri="{FF2B5EF4-FFF2-40B4-BE49-F238E27FC236}">
                <a16:creationId xmlns:a16="http://schemas.microsoft.com/office/drawing/2014/main" id="{1B961233-2813-4BC2-AA32-8FE0565C4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2135" y="3570686"/>
            <a:ext cx="3718439" cy="3718439"/>
          </a:xfrm>
          <a:prstGeom prst="rect">
            <a:avLst/>
          </a:prstGeom>
        </p:spPr>
      </p:pic>
      <p:sp>
        <p:nvSpPr>
          <p:cNvPr id="20" name="Rectangle 21">
            <a:extLst>
              <a:ext uri="{FF2B5EF4-FFF2-40B4-BE49-F238E27FC236}">
                <a16:creationId xmlns:a16="http://schemas.microsoft.com/office/drawing/2014/main" id="{72F0DB16-848F-46E7-AE35-8E8A6136AAF7}"/>
              </a:ext>
            </a:extLst>
          </p:cNvPr>
          <p:cNvSpPr>
            <a:spLocks noChangeArrowheads="1"/>
          </p:cNvSpPr>
          <p:nvPr/>
        </p:nvSpPr>
        <p:spPr bwMode="auto">
          <a:xfrm>
            <a:off x="4454139" y="1674665"/>
            <a:ext cx="6096000" cy="4524315"/>
          </a:xfrm>
          <a:prstGeom prst="rect">
            <a:avLst/>
          </a:prstGeom>
          <a:noFill/>
          <a:ln>
            <a:noFill/>
          </a:ln>
          <a:effectLst/>
          <a:extLst>
            <a:ext uri="{909E8E84-426E-40DD-AFC4-6F175D3DCCD1}">
              <a14:hiddenFill xmlns:a14="http://schemas.microsoft.com/office/drawing/2010/main">
                <a:solidFill>
                  <a:srgbClr val="DFECFB"/>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b="1" dirty="0" err="1">
                <a:solidFill>
                  <a:srgbClr val="002060"/>
                </a:solidFill>
                <a:latin typeface="Times New Roman" pitchFamily="18" charset="0"/>
              </a:rPr>
              <a:t>Hạt</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gạo</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làng</a:t>
            </a:r>
            <a:r>
              <a:rPr lang="en-US" sz="3200" b="1" dirty="0">
                <a:solidFill>
                  <a:srgbClr val="002060"/>
                </a:solidFill>
                <a:latin typeface="Times New Roman" pitchFamily="18" charset="0"/>
              </a:rPr>
              <a:t> </a:t>
            </a:r>
            <a:r>
              <a:rPr lang="en-US" sz="3200" b="1" dirty="0">
                <a:solidFill>
                  <a:srgbClr val="FF0000"/>
                </a:solidFill>
                <a:latin typeface="Times New Roman" pitchFamily="18" charset="0"/>
              </a:rPr>
              <a:t>ta</a:t>
            </a:r>
          </a:p>
          <a:p>
            <a:r>
              <a:rPr lang="en-US" sz="3200" b="1" dirty="0" err="1">
                <a:solidFill>
                  <a:srgbClr val="002060"/>
                </a:solidFill>
                <a:latin typeface="Times New Roman" pitchFamily="18" charset="0"/>
              </a:rPr>
              <a:t>Có</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bão</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tháng</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bảy</a:t>
            </a:r>
            <a:endParaRPr lang="en-US" sz="3200" b="1" dirty="0">
              <a:solidFill>
                <a:srgbClr val="002060"/>
              </a:solidFill>
              <a:latin typeface="Times New Roman" pitchFamily="18" charset="0"/>
            </a:endParaRPr>
          </a:p>
          <a:p>
            <a:r>
              <a:rPr lang="en-US" sz="3200" b="1" dirty="0" err="1">
                <a:solidFill>
                  <a:srgbClr val="002060"/>
                </a:solidFill>
                <a:latin typeface="Times New Roman" pitchFamily="18" charset="0"/>
              </a:rPr>
              <a:t>Có</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mưa</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tháng</a:t>
            </a:r>
            <a:r>
              <a:rPr lang="en-US" sz="3200" b="1" dirty="0">
                <a:solidFill>
                  <a:srgbClr val="002060"/>
                </a:solidFill>
                <a:latin typeface="Times New Roman" pitchFamily="18" charset="0"/>
              </a:rPr>
              <a:t> </a:t>
            </a:r>
            <a:r>
              <a:rPr lang="en-US" sz="3200" b="1" dirty="0" err="1">
                <a:solidFill>
                  <a:srgbClr val="FF0000"/>
                </a:solidFill>
                <a:latin typeface="Times New Roman" pitchFamily="18" charset="0"/>
              </a:rPr>
              <a:t>ba</a:t>
            </a:r>
            <a:endParaRPr lang="en-US" sz="3200" b="1" dirty="0">
              <a:solidFill>
                <a:srgbClr val="FF0000"/>
              </a:solidFill>
              <a:latin typeface="Times New Roman" pitchFamily="18" charset="0"/>
            </a:endParaRPr>
          </a:p>
          <a:p>
            <a:r>
              <a:rPr lang="en-US" sz="3200" b="1" dirty="0" err="1">
                <a:solidFill>
                  <a:srgbClr val="002060"/>
                </a:solidFill>
                <a:latin typeface="Times New Roman" pitchFamily="18" charset="0"/>
              </a:rPr>
              <a:t>Giọt</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mồ</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hôi</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sa</a:t>
            </a:r>
            <a:endParaRPr lang="en-US" sz="3200" b="1" dirty="0">
              <a:solidFill>
                <a:srgbClr val="002060"/>
              </a:solidFill>
              <a:latin typeface="Times New Roman" pitchFamily="18" charset="0"/>
            </a:endParaRPr>
          </a:p>
          <a:p>
            <a:r>
              <a:rPr lang="en-US" sz="3200" b="1" dirty="0" err="1">
                <a:solidFill>
                  <a:srgbClr val="002060"/>
                </a:solidFill>
                <a:latin typeface="Times New Roman" pitchFamily="18" charset="0"/>
              </a:rPr>
              <a:t>Những</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trưa</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tháng</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sáu</a:t>
            </a:r>
            <a:endParaRPr lang="en-US" sz="3200" b="1" dirty="0">
              <a:solidFill>
                <a:srgbClr val="002060"/>
              </a:solidFill>
              <a:latin typeface="Times New Roman" pitchFamily="18" charset="0"/>
            </a:endParaRPr>
          </a:p>
          <a:p>
            <a:r>
              <a:rPr lang="en-US" sz="3200" b="1" dirty="0" err="1">
                <a:solidFill>
                  <a:srgbClr val="002060"/>
                </a:solidFill>
                <a:latin typeface="Times New Roman" pitchFamily="18" charset="0"/>
              </a:rPr>
              <a:t>Nước</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như</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ai</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nấu</a:t>
            </a:r>
            <a:endParaRPr lang="en-US" sz="3200" b="1" dirty="0">
              <a:solidFill>
                <a:srgbClr val="002060"/>
              </a:solidFill>
              <a:latin typeface="Times New Roman" pitchFamily="18" charset="0"/>
            </a:endParaRPr>
          </a:p>
          <a:p>
            <a:r>
              <a:rPr lang="en-US" sz="3200" b="1" dirty="0" err="1">
                <a:solidFill>
                  <a:srgbClr val="002060"/>
                </a:solidFill>
                <a:latin typeface="Times New Roman" pitchFamily="18" charset="0"/>
              </a:rPr>
              <a:t>Chết</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cả</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cá</a:t>
            </a:r>
            <a:r>
              <a:rPr lang="en-US" sz="3200" b="1" dirty="0">
                <a:solidFill>
                  <a:srgbClr val="002060"/>
                </a:solidFill>
                <a:latin typeface="Times New Roman" pitchFamily="18" charset="0"/>
              </a:rPr>
              <a:t> </a:t>
            </a:r>
            <a:r>
              <a:rPr lang="en-US" sz="3200" b="1" dirty="0" err="1">
                <a:solidFill>
                  <a:srgbClr val="FF0000"/>
                </a:solidFill>
                <a:latin typeface="Times New Roman" pitchFamily="18" charset="0"/>
              </a:rPr>
              <a:t>cờ</a:t>
            </a:r>
            <a:endParaRPr lang="en-US" sz="3200" b="1" dirty="0">
              <a:solidFill>
                <a:srgbClr val="FF0000"/>
              </a:solidFill>
              <a:latin typeface="Times New Roman" pitchFamily="18" charset="0"/>
            </a:endParaRPr>
          </a:p>
          <a:p>
            <a:r>
              <a:rPr lang="en-US" sz="3200" b="1" dirty="0" err="1">
                <a:solidFill>
                  <a:srgbClr val="002060"/>
                </a:solidFill>
                <a:latin typeface="Times New Roman" pitchFamily="18" charset="0"/>
              </a:rPr>
              <a:t>Cua</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ngoi</a:t>
            </a:r>
            <a:r>
              <a:rPr lang="en-US" sz="3200" b="1" dirty="0">
                <a:solidFill>
                  <a:srgbClr val="002060"/>
                </a:solidFill>
                <a:latin typeface="Times New Roman" pitchFamily="18" charset="0"/>
              </a:rPr>
              <a:t> </a:t>
            </a:r>
            <a:r>
              <a:rPr lang="en-US" sz="3200" b="1" dirty="0" err="1">
                <a:solidFill>
                  <a:srgbClr val="FF0000"/>
                </a:solidFill>
                <a:latin typeface="Times New Roman" pitchFamily="18" charset="0"/>
              </a:rPr>
              <a:t>lên</a:t>
            </a:r>
            <a:r>
              <a:rPr lang="en-US" sz="3200" b="1" dirty="0">
                <a:solidFill>
                  <a:srgbClr val="FF0000"/>
                </a:solidFill>
                <a:latin typeface="Times New Roman" pitchFamily="18" charset="0"/>
              </a:rPr>
              <a:t> </a:t>
            </a:r>
            <a:r>
              <a:rPr lang="en-US" sz="3200" b="1" dirty="0" err="1">
                <a:solidFill>
                  <a:srgbClr val="FF0000"/>
                </a:solidFill>
                <a:latin typeface="Times New Roman" pitchFamily="18" charset="0"/>
              </a:rPr>
              <a:t>bờ</a:t>
            </a:r>
            <a:endParaRPr lang="en-US" sz="3200" b="1" dirty="0">
              <a:solidFill>
                <a:srgbClr val="FF0000"/>
              </a:solidFill>
              <a:latin typeface="Times New Roman" pitchFamily="18" charset="0"/>
            </a:endParaRPr>
          </a:p>
          <a:p>
            <a:r>
              <a:rPr lang="en-US" sz="3200" b="1" dirty="0" err="1">
                <a:solidFill>
                  <a:srgbClr val="002060"/>
                </a:solidFill>
                <a:latin typeface="Times New Roman" pitchFamily="18" charset="0"/>
              </a:rPr>
              <a:t>Mẹ</a:t>
            </a:r>
            <a:r>
              <a:rPr lang="en-US" sz="3200" b="1" dirty="0">
                <a:solidFill>
                  <a:srgbClr val="002060"/>
                </a:solidFill>
                <a:latin typeface="Times New Roman" pitchFamily="18" charset="0"/>
              </a:rPr>
              <a:t> </a:t>
            </a:r>
            <a:r>
              <a:rPr lang="en-US" sz="3200" b="1" dirty="0" err="1">
                <a:solidFill>
                  <a:srgbClr val="002060"/>
                </a:solidFill>
                <a:latin typeface="Times New Roman" pitchFamily="18" charset="0"/>
              </a:rPr>
              <a:t>em</a:t>
            </a:r>
            <a:r>
              <a:rPr lang="en-US" sz="3200" b="1" dirty="0">
                <a:solidFill>
                  <a:srgbClr val="002060"/>
                </a:solidFill>
                <a:latin typeface="Times New Roman" pitchFamily="18" charset="0"/>
              </a:rPr>
              <a:t> </a:t>
            </a:r>
            <a:r>
              <a:rPr lang="en-US" sz="3200" b="1" dirty="0" err="1">
                <a:solidFill>
                  <a:srgbClr val="FF0000"/>
                </a:solidFill>
                <a:latin typeface="Times New Roman" pitchFamily="18" charset="0"/>
              </a:rPr>
              <a:t>xuống</a:t>
            </a:r>
            <a:r>
              <a:rPr lang="en-US" sz="3200" b="1" dirty="0">
                <a:solidFill>
                  <a:srgbClr val="FF0000"/>
                </a:solidFill>
                <a:latin typeface="Times New Roman" pitchFamily="18" charset="0"/>
              </a:rPr>
              <a:t> </a:t>
            </a:r>
            <a:r>
              <a:rPr lang="en-US" sz="3200" b="1" dirty="0" err="1">
                <a:solidFill>
                  <a:srgbClr val="FF0000"/>
                </a:solidFill>
                <a:latin typeface="Times New Roman" pitchFamily="18" charset="0"/>
              </a:rPr>
              <a:t>cấy</a:t>
            </a:r>
            <a:r>
              <a:rPr lang="en-US" sz="3200" b="1" dirty="0">
                <a:solidFill>
                  <a:srgbClr val="FF0000"/>
                </a:solidFill>
                <a:latin typeface="Times New Roman" pitchFamily="18" charset="0"/>
              </a:rPr>
              <a:t>...</a:t>
            </a:r>
          </a:p>
        </p:txBody>
      </p:sp>
      <p:sp>
        <p:nvSpPr>
          <p:cNvPr id="22" name="AutoShape 28">
            <a:extLst>
              <a:ext uri="{FF2B5EF4-FFF2-40B4-BE49-F238E27FC236}">
                <a16:creationId xmlns:a16="http://schemas.microsoft.com/office/drawing/2014/main" id="{C966840D-8A08-48E1-922C-5999A525F393}"/>
              </a:ext>
            </a:extLst>
          </p:cNvPr>
          <p:cNvSpPr>
            <a:spLocks noChangeArrowheads="1"/>
          </p:cNvSpPr>
          <p:nvPr/>
        </p:nvSpPr>
        <p:spPr bwMode="auto">
          <a:xfrm>
            <a:off x="3926600" y="2360465"/>
            <a:ext cx="609600" cy="685800"/>
          </a:xfrm>
          <a:prstGeom prst="curvedRightArrow">
            <a:avLst>
              <a:gd name="adj1" fmla="val 30000"/>
              <a:gd name="adj2" fmla="val 60000"/>
              <a:gd name="adj3" fmla="val 33333"/>
            </a:avLst>
          </a:prstGeom>
          <a:solidFill>
            <a:srgbClr val="FFC000"/>
          </a:solidFill>
          <a:ln w="9525">
            <a:solidFill>
              <a:schemeClr val="tx1"/>
            </a:solidFill>
            <a:miter lim="800000"/>
            <a:headEnd/>
            <a:tailEnd/>
          </a:ln>
          <a:effectLst/>
        </p:spPr>
        <p:txBody>
          <a:bodyPr wrap="none" anchor="ctr"/>
          <a:lstStyle/>
          <a:p>
            <a:pPr algn="ctr"/>
            <a:endParaRPr lang="en-US"/>
          </a:p>
        </p:txBody>
      </p:sp>
      <p:sp>
        <p:nvSpPr>
          <p:cNvPr id="23" name="AutoShape 29">
            <a:extLst>
              <a:ext uri="{FF2B5EF4-FFF2-40B4-BE49-F238E27FC236}">
                <a16:creationId xmlns:a16="http://schemas.microsoft.com/office/drawing/2014/main" id="{DEB1E696-1A20-41CC-A61C-3EBC51E0187C}"/>
              </a:ext>
            </a:extLst>
          </p:cNvPr>
          <p:cNvSpPr>
            <a:spLocks noChangeArrowheads="1"/>
          </p:cNvSpPr>
          <p:nvPr/>
        </p:nvSpPr>
        <p:spPr bwMode="auto">
          <a:xfrm>
            <a:off x="3926600" y="3351065"/>
            <a:ext cx="609600" cy="685800"/>
          </a:xfrm>
          <a:prstGeom prst="curvedRightArrow">
            <a:avLst>
              <a:gd name="adj1" fmla="val 30000"/>
              <a:gd name="adj2" fmla="val 60000"/>
              <a:gd name="adj3" fmla="val 33333"/>
            </a:avLst>
          </a:prstGeom>
          <a:solidFill>
            <a:srgbClr val="FFC000"/>
          </a:solidFill>
          <a:ln w="9525">
            <a:solidFill>
              <a:schemeClr val="tx1"/>
            </a:solidFill>
            <a:miter lim="800000"/>
            <a:headEnd/>
            <a:tailEnd/>
          </a:ln>
          <a:effectLst/>
        </p:spPr>
        <p:txBody>
          <a:bodyPr wrap="none" anchor="ctr"/>
          <a:lstStyle/>
          <a:p>
            <a:pPr algn="ctr"/>
            <a:endParaRPr lang="en-US"/>
          </a:p>
        </p:txBody>
      </p:sp>
      <p:sp>
        <p:nvSpPr>
          <p:cNvPr id="24" name="AutoShape 30">
            <a:extLst>
              <a:ext uri="{FF2B5EF4-FFF2-40B4-BE49-F238E27FC236}">
                <a16:creationId xmlns:a16="http://schemas.microsoft.com/office/drawing/2014/main" id="{FBD27489-92F5-4D08-905D-0D590C48F63C}"/>
              </a:ext>
            </a:extLst>
          </p:cNvPr>
          <p:cNvSpPr>
            <a:spLocks noChangeArrowheads="1"/>
          </p:cNvSpPr>
          <p:nvPr/>
        </p:nvSpPr>
        <p:spPr bwMode="auto">
          <a:xfrm>
            <a:off x="3926600" y="4265465"/>
            <a:ext cx="609600" cy="685800"/>
          </a:xfrm>
          <a:prstGeom prst="curvedRightArrow">
            <a:avLst>
              <a:gd name="adj1" fmla="val 30000"/>
              <a:gd name="adj2" fmla="val 60000"/>
              <a:gd name="adj3" fmla="val 33333"/>
            </a:avLst>
          </a:prstGeom>
          <a:solidFill>
            <a:srgbClr val="FFC000"/>
          </a:solidFill>
          <a:ln w="9525">
            <a:solidFill>
              <a:schemeClr val="tx1"/>
            </a:solidFill>
            <a:miter lim="800000"/>
            <a:headEnd/>
            <a:tailEnd/>
          </a:ln>
          <a:effectLst/>
        </p:spPr>
        <p:txBody>
          <a:bodyPr wrap="none" anchor="ctr"/>
          <a:lstStyle/>
          <a:p>
            <a:pPr algn="ctr"/>
            <a:endParaRPr lang="en-US"/>
          </a:p>
        </p:txBody>
      </p:sp>
      <p:sp>
        <p:nvSpPr>
          <p:cNvPr id="25" name="AutoShape 31">
            <a:extLst>
              <a:ext uri="{FF2B5EF4-FFF2-40B4-BE49-F238E27FC236}">
                <a16:creationId xmlns:a16="http://schemas.microsoft.com/office/drawing/2014/main" id="{FF03FE87-117C-4E23-83A6-E1B8C8D1F1F3}"/>
              </a:ext>
            </a:extLst>
          </p:cNvPr>
          <p:cNvSpPr>
            <a:spLocks noChangeArrowheads="1"/>
          </p:cNvSpPr>
          <p:nvPr/>
        </p:nvSpPr>
        <p:spPr bwMode="auto">
          <a:xfrm>
            <a:off x="3926600" y="5332265"/>
            <a:ext cx="609600" cy="685800"/>
          </a:xfrm>
          <a:prstGeom prst="curvedRightArrow">
            <a:avLst>
              <a:gd name="adj1" fmla="val 30000"/>
              <a:gd name="adj2" fmla="val 60000"/>
              <a:gd name="adj3" fmla="val 33333"/>
            </a:avLst>
          </a:prstGeom>
          <a:solidFill>
            <a:srgbClr val="FFC000"/>
          </a:solidFill>
          <a:ln w="9525">
            <a:solidFill>
              <a:schemeClr val="tx1"/>
            </a:solidFill>
            <a:miter lim="800000"/>
            <a:headEnd/>
            <a:tailEnd/>
          </a:ln>
          <a:effectLst/>
        </p:spPr>
        <p:txBody>
          <a:bodyPr wrap="none" anchor="ctr"/>
          <a:lstStyle/>
          <a:p>
            <a:pPr algn="ctr"/>
            <a:endParaRPr lang="en-US"/>
          </a:p>
        </p:txBody>
      </p:sp>
      <p:sp>
        <p:nvSpPr>
          <p:cNvPr id="26" name="Line 44">
            <a:extLst>
              <a:ext uri="{FF2B5EF4-FFF2-40B4-BE49-F238E27FC236}">
                <a16:creationId xmlns:a16="http://schemas.microsoft.com/office/drawing/2014/main" id="{50260BAA-DDE9-48B9-9BBA-3353B77A2F4A}"/>
              </a:ext>
            </a:extLst>
          </p:cNvPr>
          <p:cNvSpPr>
            <a:spLocks noChangeShapeType="1"/>
          </p:cNvSpPr>
          <p:nvPr/>
        </p:nvSpPr>
        <p:spPr bwMode="auto">
          <a:xfrm flipV="1">
            <a:off x="4553134" y="2635631"/>
            <a:ext cx="1193799" cy="0"/>
          </a:xfrm>
          <a:prstGeom prst="line">
            <a:avLst/>
          </a:prstGeom>
          <a:noFill/>
          <a:ln w="38100">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45">
            <a:extLst>
              <a:ext uri="{FF2B5EF4-FFF2-40B4-BE49-F238E27FC236}">
                <a16:creationId xmlns:a16="http://schemas.microsoft.com/office/drawing/2014/main" id="{F54E4EA4-1A4A-4E08-9E1E-C2EBEB48D2B5}"/>
              </a:ext>
            </a:extLst>
          </p:cNvPr>
          <p:cNvSpPr>
            <a:spLocks noChangeShapeType="1"/>
          </p:cNvSpPr>
          <p:nvPr/>
        </p:nvSpPr>
        <p:spPr bwMode="auto">
          <a:xfrm>
            <a:off x="4561601" y="3114147"/>
            <a:ext cx="1320801" cy="0"/>
          </a:xfrm>
          <a:prstGeom prst="line">
            <a:avLst/>
          </a:prstGeom>
          <a:noFill/>
          <a:ln w="38100">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46">
            <a:extLst>
              <a:ext uri="{FF2B5EF4-FFF2-40B4-BE49-F238E27FC236}">
                <a16:creationId xmlns:a16="http://schemas.microsoft.com/office/drawing/2014/main" id="{EBC9CF97-3D47-452D-9B39-0A746AD29BA1}"/>
              </a:ext>
            </a:extLst>
          </p:cNvPr>
          <p:cNvSpPr>
            <a:spLocks noChangeShapeType="1"/>
          </p:cNvSpPr>
          <p:nvPr/>
        </p:nvSpPr>
        <p:spPr bwMode="auto">
          <a:xfrm>
            <a:off x="6381608" y="5566155"/>
            <a:ext cx="948592" cy="0"/>
          </a:xfrm>
          <a:prstGeom prst="line">
            <a:avLst/>
          </a:prstGeom>
          <a:noFill/>
          <a:ln w="38100">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47">
            <a:extLst>
              <a:ext uri="{FF2B5EF4-FFF2-40B4-BE49-F238E27FC236}">
                <a16:creationId xmlns:a16="http://schemas.microsoft.com/office/drawing/2014/main" id="{8AFA8CFB-0642-4476-9F44-86EA3376A9AD}"/>
              </a:ext>
            </a:extLst>
          </p:cNvPr>
          <p:cNvSpPr>
            <a:spLocks noChangeShapeType="1"/>
          </p:cNvSpPr>
          <p:nvPr/>
        </p:nvSpPr>
        <p:spPr bwMode="auto">
          <a:xfrm>
            <a:off x="5857001" y="6059867"/>
            <a:ext cx="1645138" cy="0"/>
          </a:xfrm>
          <a:prstGeom prst="line">
            <a:avLst/>
          </a:prstGeom>
          <a:noFill/>
          <a:ln w="38100">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48">
            <a:extLst>
              <a:ext uri="{FF2B5EF4-FFF2-40B4-BE49-F238E27FC236}">
                <a16:creationId xmlns:a16="http://schemas.microsoft.com/office/drawing/2014/main" id="{FABFC6B6-E231-419E-949C-CBADA1200F02}"/>
              </a:ext>
            </a:extLst>
          </p:cNvPr>
          <p:cNvSpPr>
            <a:spLocks noChangeShapeType="1"/>
          </p:cNvSpPr>
          <p:nvPr/>
        </p:nvSpPr>
        <p:spPr bwMode="auto">
          <a:xfrm flipH="1">
            <a:off x="5941798" y="5061330"/>
            <a:ext cx="879620" cy="0"/>
          </a:xfrm>
          <a:prstGeom prst="line">
            <a:avLst/>
          </a:prstGeom>
          <a:noFill/>
          <a:ln w="38100">
            <a:solidFill>
              <a:srgbClr val="CC00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1" name="Picture 3">
            <a:extLst>
              <a:ext uri="{FF2B5EF4-FFF2-40B4-BE49-F238E27FC236}">
                <a16:creationId xmlns:a16="http://schemas.microsoft.com/office/drawing/2014/main" id="{BD04890F-89FE-47BB-9759-6359712F95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4205" y="2703364"/>
            <a:ext cx="352595" cy="64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
            <a:extLst>
              <a:ext uri="{FF2B5EF4-FFF2-40B4-BE49-F238E27FC236}">
                <a16:creationId xmlns:a16="http://schemas.microsoft.com/office/drawing/2014/main" id="{9BF3F164-31EB-4F84-85C2-2A1D4150D0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9201" y="2703366"/>
            <a:ext cx="352594"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4">
            <a:extLst>
              <a:ext uri="{FF2B5EF4-FFF2-40B4-BE49-F238E27FC236}">
                <a16:creationId xmlns:a16="http://schemas.microsoft.com/office/drawing/2014/main" id="{57657730-8B25-4724-B85C-1AD4A5ED26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388" y="1767277"/>
            <a:ext cx="2921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5">
            <a:extLst>
              <a:ext uri="{FF2B5EF4-FFF2-40B4-BE49-F238E27FC236}">
                <a16:creationId xmlns:a16="http://schemas.microsoft.com/office/drawing/2014/main" id="{4B143AE1-284F-4053-B40A-96089FCE69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7904" y="3768577"/>
            <a:ext cx="2921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5">
            <a:extLst>
              <a:ext uri="{FF2B5EF4-FFF2-40B4-BE49-F238E27FC236}">
                <a16:creationId xmlns:a16="http://schemas.microsoft.com/office/drawing/2014/main" id="{025B89AA-6E7F-4C52-9019-0D16A1DDF8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9965" y="3784048"/>
            <a:ext cx="2921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5">
            <a:extLst>
              <a:ext uri="{FF2B5EF4-FFF2-40B4-BE49-F238E27FC236}">
                <a16:creationId xmlns:a16="http://schemas.microsoft.com/office/drawing/2014/main" id="{671D827C-AFB9-4DAA-A5E5-5792F284AA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8100" y="4682977"/>
            <a:ext cx="2921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5">
            <a:extLst>
              <a:ext uri="{FF2B5EF4-FFF2-40B4-BE49-F238E27FC236}">
                <a16:creationId xmlns:a16="http://schemas.microsoft.com/office/drawing/2014/main" id="{DA205B60-C94A-40A3-B461-9A7A303D41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23955" y="4689357"/>
            <a:ext cx="2921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5">
            <a:extLst>
              <a:ext uri="{FF2B5EF4-FFF2-40B4-BE49-F238E27FC236}">
                <a16:creationId xmlns:a16="http://schemas.microsoft.com/office/drawing/2014/main" id="{00261C7B-CF6D-43C7-A4A6-B902F44949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0750" y="5675165"/>
            <a:ext cx="2921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5">
            <a:extLst>
              <a:ext uri="{FF2B5EF4-FFF2-40B4-BE49-F238E27FC236}">
                <a16:creationId xmlns:a16="http://schemas.microsoft.com/office/drawing/2014/main" id="{B8591BA6-CE9B-450A-AF8F-2B15F01747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8900" y="5671828"/>
            <a:ext cx="2921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0049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500"/>
                                        <p:tgtEl>
                                          <p:spTgt spid="23"/>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up)">
                                      <p:cBhvr>
                                        <p:cTn id="15" dur="500"/>
                                        <p:tgtEl>
                                          <p:spTgt spid="24"/>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up)">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500"/>
                                        <p:tgtEl>
                                          <p:spTgt spid="28"/>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left)">
                                      <p:cBhvr>
                                        <p:cTn id="33" dur="500"/>
                                        <p:tgtEl>
                                          <p:spTgt spid="29"/>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wipe(left)">
                                      <p:cBhvr>
                                        <p:cTn id="3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ánh đồng Bầu Trời Xanh Cũng Vậy Lúa Mì Phong Cảnh, Lúa Mì, Sóng, Mì Hình  nền Vector để tải xuống miễn phí">
            <a:extLst>
              <a:ext uri="{FF2B5EF4-FFF2-40B4-BE49-F238E27FC236}">
                <a16:creationId xmlns:a16="http://schemas.microsoft.com/office/drawing/2014/main" id="{175A30C5-BF17-404D-969D-E370376F5F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13">
            <a:extLst>
              <a:ext uri="{FF2B5EF4-FFF2-40B4-BE49-F238E27FC236}">
                <a16:creationId xmlns:a16="http://schemas.microsoft.com/office/drawing/2014/main" id="{F7A35EC9-23A2-4B12-B20F-269A451A5FEA}"/>
              </a:ext>
            </a:extLst>
          </p:cNvPr>
          <p:cNvPicPr>
            <a:picLocks noChangeAspect="1"/>
          </p:cNvPicPr>
          <p:nvPr/>
        </p:nvPicPr>
        <p:blipFill rotWithShape="1">
          <a:blip r:embed="rId3">
            <a:extLst>
              <a:ext uri="{28A0092B-C50C-407E-A947-70E740481C1C}">
                <a14:useLocalDpi xmlns:a14="http://schemas.microsoft.com/office/drawing/2010/main" val="0"/>
              </a:ext>
            </a:extLst>
          </a:blip>
          <a:srcRect b="9054"/>
          <a:stretch/>
        </p:blipFill>
        <p:spPr>
          <a:xfrm>
            <a:off x="-14862" y="-3092116"/>
            <a:ext cx="12192000" cy="9950116"/>
          </a:xfrm>
          <a:prstGeom prst="rect">
            <a:avLst/>
          </a:prstGeom>
        </p:spPr>
      </p:pic>
      <p:sp>
        <p:nvSpPr>
          <p:cNvPr id="7" name="Rectangle 6">
            <a:extLst>
              <a:ext uri="{FF2B5EF4-FFF2-40B4-BE49-F238E27FC236}">
                <a16:creationId xmlns:a16="http://schemas.microsoft.com/office/drawing/2014/main" id="{D1111920-BCAE-4BA2-901C-777E59BB6758}"/>
              </a:ext>
            </a:extLst>
          </p:cNvPr>
          <p:cNvSpPr/>
          <p:nvPr/>
        </p:nvSpPr>
        <p:spPr>
          <a:xfrm>
            <a:off x="372339" y="5288340"/>
            <a:ext cx="11992773" cy="1569660"/>
          </a:xfrm>
          <a:prstGeom prst="rect">
            <a:avLst/>
          </a:prstGeom>
          <a:noFill/>
        </p:spPr>
        <p:txBody>
          <a:bodyPr wrap="square" lIns="91440" tIns="45720" rIns="91440" bIns="45720">
            <a:spAutoFit/>
          </a:bodyPr>
          <a:lstStyle/>
          <a:p>
            <a:pPr algn="ctr"/>
            <a:r>
              <a:rPr lang="vi-VN" sz="9600">
                <a:ln w="0"/>
                <a:effectLst>
                  <a:outerShdw blurRad="38100" dist="19050" dir="2700000" algn="tl" rotWithShape="0">
                    <a:schemeClr val="dk1">
                      <a:alpha val="40000"/>
                    </a:schemeClr>
                  </a:outerShdw>
                </a:effectLst>
                <a:latin typeface="UTM Futura Extra" panose="02040603050506020204" pitchFamily="18" charset="0"/>
              </a:rPr>
              <a:t>LIÊN HỆ</a:t>
            </a:r>
            <a:endParaRPr lang="en-US" sz="9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endParaRPr>
          </a:p>
        </p:txBody>
      </p:sp>
      <p:pic>
        <p:nvPicPr>
          <p:cNvPr id="9" name="图片 3">
            <a:extLst>
              <a:ext uri="{FF2B5EF4-FFF2-40B4-BE49-F238E27FC236}">
                <a16:creationId xmlns:a16="http://schemas.microsoft.com/office/drawing/2014/main" id="{242ACDF0-7D6A-49A1-AF12-68632FF3027B}"/>
              </a:ext>
            </a:extLst>
          </p:cNvPr>
          <p:cNvPicPr>
            <a:picLocks noChangeAspect="1"/>
          </p:cNvPicPr>
          <p:nvPr/>
        </p:nvPicPr>
        <p:blipFill rotWithShape="1">
          <a:blip r:embed="rId4">
            <a:extLst>
              <a:ext uri="{28A0092B-C50C-407E-A947-70E740481C1C}">
                <a14:useLocalDpi xmlns:a14="http://schemas.microsoft.com/office/drawing/2010/main" val="0"/>
              </a:ext>
            </a:extLst>
          </a:blip>
          <a:srcRect t="24128" b="10899"/>
          <a:stretch/>
        </p:blipFill>
        <p:spPr>
          <a:xfrm>
            <a:off x="4047408" y="370489"/>
            <a:ext cx="4642633" cy="4522597"/>
          </a:xfrm>
          <a:prstGeom prst="ellipse">
            <a:avLst/>
          </a:prstGeom>
          <a:ln w="63500" cap="rnd">
            <a:noFill/>
          </a:ln>
          <a:effectLst/>
        </p:spPr>
      </p:pic>
    </p:spTree>
    <p:extLst>
      <p:ext uri="{BB962C8B-B14F-4D97-AF65-F5344CB8AC3E}">
        <p14:creationId xmlns:p14="http://schemas.microsoft.com/office/powerpoint/2010/main" val="1830540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descr="Cánh đồng Bầu Trời Xanh Cũng Vậy Lúa Mì Phong Cảnh, Lúa Mì, Sóng, Mì Hình  nền Vector để tải xuống miễn phí">
            <a:extLst>
              <a:ext uri="{FF2B5EF4-FFF2-40B4-BE49-F238E27FC236}">
                <a16:creationId xmlns:a16="http://schemas.microsoft.com/office/drawing/2014/main" id="{FE51F330-6AF3-42AD-8970-2065281BD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15" name="Cloud 14">
            <a:extLst>
              <a:ext uri="{FF2B5EF4-FFF2-40B4-BE49-F238E27FC236}">
                <a16:creationId xmlns:a16="http://schemas.microsoft.com/office/drawing/2014/main" id="{873103CF-AB29-4FD7-AED3-7DC84170CE7D}"/>
              </a:ext>
            </a:extLst>
          </p:cNvPr>
          <p:cNvSpPr/>
          <p:nvPr/>
        </p:nvSpPr>
        <p:spPr>
          <a:xfrm>
            <a:off x="1376529" y="410505"/>
            <a:ext cx="9109889" cy="5776774"/>
          </a:xfrm>
          <a:prstGeom prst="cloud">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1828729" y="670722"/>
            <a:ext cx="8343955" cy="5027682"/>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6B22C56-2526-472C-AB39-7399B2E8F4CE}"/>
              </a:ext>
            </a:extLst>
          </p:cNvPr>
          <p:cNvSpPr txBox="1"/>
          <p:nvPr/>
        </p:nvSpPr>
        <p:spPr>
          <a:xfrm>
            <a:off x="2854096" y="1584848"/>
            <a:ext cx="6076388" cy="3231654"/>
          </a:xfrm>
          <a:prstGeom prst="rect">
            <a:avLst/>
          </a:prstGeom>
          <a:noFill/>
        </p:spPr>
        <p:txBody>
          <a:bodyPr wrap="square">
            <a:spAutoFit/>
          </a:bodyPr>
          <a:lstStyle/>
          <a:p>
            <a:pPr algn="ctr"/>
            <a:r>
              <a:rPr lang="vi-VN" sz="34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Trong thời chiến tranh, các bạn nhỏ đã chung tay để gởi những hạt lúa ra tiền tuyến. Còn thời nay, trong lúc dịch bệnh Covid-19 vô cùng nguy hiểm, các bạn sẽ làm gì để giúp đẩy lùi dịch bệnh ?</a:t>
            </a:r>
          </a:p>
        </p:txBody>
      </p:sp>
      <p:sp>
        <p:nvSpPr>
          <p:cNvPr id="9" name="Google Shape;166;p1">
            <a:extLst>
              <a:ext uri="{FF2B5EF4-FFF2-40B4-BE49-F238E27FC236}">
                <a16:creationId xmlns:a16="http://schemas.microsoft.com/office/drawing/2014/main" id="{2CE39CDF-B763-4582-84A9-A0B6B2308A77}"/>
              </a:ext>
            </a:extLst>
          </p:cNvPr>
          <p:cNvSpPr txBox="1"/>
          <p:nvPr/>
        </p:nvSpPr>
        <p:spPr>
          <a:xfrm>
            <a:off x="2412598" y="169614"/>
            <a:ext cx="7329310"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8800" b="1" i="0" u="none" strike="noStrike" cap="none">
                <a:solidFill>
                  <a:srgbClr val="FFFF00"/>
                </a:solidFill>
                <a:effectLst>
                  <a:outerShdw blurRad="38100" dist="38100" dir="2700000" algn="tl">
                    <a:srgbClr val="000000">
                      <a:alpha val="43137"/>
                    </a:srgbClr>
                  </a:outerShdw>
                </a:effectLst>
                <a:latin typeface="UTM Showcard" panose="02040603050506020204" pitchFamily="18" charset="0"/>
                <a:sym typeface="Arial"/>
              </a:rPr>
              <a:t>Liên hệ</a:t>
            </a:r>
            <a:endParaRPr sz="8800" b="1" i="0" u="none" strike="noStrike" cap="none">
              <a:solidFill>
                <a:srgbClr val="FFFF00"/>
              </a:solidFill>
              <a:effectLst>
                <a:outerShdw blurRad="38100" dist="38100" dir="2700000" algn="tl">
                  <a:srgbClr val="000000">
                    <a:alpha val="43137"/>
                  </a:srgbClr>
                </a:outerShdw>
              </a:effectLst>
              <a:latin typeface="UTM Showcard" panose="02040603050506020204" pitchFamily="18" charset="0"/>
              <a:sym typeface="Arial"/>
            </a:endParaRPr>
          </a:p>
        </p:txBody>
      </p:sp>
      <p:sp>
        <p:nvSpPr>
          <p:cNvPr id="10" name="Google Shape;166;p1">
            <a:extLst>
              <a:ext uri="{FF2B5EF4-FFF2-40B4-BE49-F238E27FC236}">
                <a16:creationId xmlns:a16="http://schemas.microsoft.com/office/drawing/2014/main" id="{92A930E4-4E4A-4CF5-8943-85FA80C85F72}"/>
              </a:ext>
            </a:extLst>
          </p:cNvPr>
          <p:cNvSpPr txBox="1"/>
          <p:nvPr/>
        </p:nvSpPr>
        <p:spPr>
          <a:xfrm>
            <a:off x="2355840" y="156318"/>
            <a:ext cx="7329310"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8800" b="1" i="0" u="none" strike="noStrike" cap="none">
                <a:ln w="28575">
                  <a:solidFill>
                    <a:schemeClr val="tx1"/>
                  </a:solidFill>
                </a:ln>
                <a:solidFill>
                  <a:srgbClr val="FF6600"/>
                </a:solidFill>
                <a:effectLst/>
                <a:latin typeface="UTM Showcard" panose="02040603050506020204" pitchFamily="18" charset="0"/>
                <a:sym typeface="Arial"/>
              </a:rPr>
              <a:t>Liên hệ</a:t>
            </a:r>
            <a:endParaRPr sz="8800" b="1" i="0" u="none" strike="noStrike" cap="none">
              <a:ln w="28575">
                <a:solidFill>
                  <a:schemeClr val="tx1"/>
                </a:solidFill>
              </a:ln>
              <a:solidFill>
                <a:srgbClr val="FF6600"/>
              </a:solidFill>
              <a:effectLst/>
              <a:latin typeface="UTM Showcard" panose="02040603050506020204" pitchFamily="18" charset="0"/>
              <a:sym typeface="Arial"/>
            </a:endParaRPr>
          </a:p>
        </p:txBody>
      </p:sp>
      <p:grpSp>
        <p:nvGrpSpPr>
          <p:cNvPr id="12" name="Group 11">
            <a:extLst>
              <a:ext uri="{FF2B5EF4-FFF2-40B4-BE49-F238E27FC236}">
                <a16:creationId xmlns:a16="http://schemas.microsoft.com/office/drawing/2014/main" id="{43942A27-51F2-46D4-969B-5A2ED93996E3}"/>
              </a:ext>
            </a:extLst>
          </p:cNvPr>
          <p:cNvGrpSpPr/>
          <p:nvPr/>
        </p:nvGrpSpPr>
        <p:grpSpPr>
          <a:xfrm>
            <a:off x="-11287" y="2559364"/>
            <a:ext cx="2678287" cy="4298636"/>
            <a:chOff x="3528816" y="1219200"/>
            <a:chExt cx="3240675" cy="5201266"/>
          </a:xfrm>
        </p:grpSpPr>
        <p:pic>
          <p:nvPicPr>
            <p:cNvPr id="13" name="Picture 2" descr="Cartoon students Royalty Free Vector Image - VectorStock">
              <a:extLst>
                <a:ext uri="{FF2B5EF4-FFF2-40B4-BE49-F238E27FC236}">
                  <a16:creationId xmlns:a16="http://schemas.microsoft.com/office/drawing/2014/main" id="{8FD7737F-D917-41C1-9FFE-06CA293D97F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thiếu niên tiền phong quàng khăn đỏ minh họa">
              <a:extLst>
                <a:ext uri="{FF2B5EF4-FFF2-40B4-BE49-F238E27FC236}">
                  <a16:creationId xmlns:a16="http://schemas.microsoft.com/office/drawing/2014/main" id="{C68602E8-8BFC-4BAC-8227-B01A9F5190E3}"/>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6DD5E712-239B-4CAE-ADD9-6342F3C2DC58}"/>
              </a:ext>
            </a:extLst>
          </p:cNvPr>
          <p:cNvGrpSpPr/>
          <p:nvPr/>
        </p:nvGrpSpPr>
        <p:grpSpPr>
          <a:xfrm>
            <a:off x="9626621" y="2281490"/>
            <a:ext cx="2583857" cy="4753002"/>
            <a:chOff x="12843095" y="658761"/>
            <a:chExt cx="3036002" cy="5584723"/>
          </a:xfrm>
        </p:grpSpPr>
        <p:pic>
          <p:nvPicPr>
            <p:cNvPr id="17" name="Picture 2" descr="Cartoon students Royalty Free Vector Image - VectorStock">
              <a:extLst>
                <a:ext uri="{FF2B5EF4-FFF2-40B4-BE49-F238E27FC236}">
                  <a16:creationId xmlns:a16="http://schemas.microsoft.com/office/drawing/2014/main" id="{CF963796-5D63-443D-9F89-936959713304}"/>
                </a:ext>
              </a:extLst>
            </p:cNvPr>
            <p:cNvPicPr>
              <a:picLocks noChangeAspect="1" noChangeArrowheads="1"/>
            </p:cNvPicPr>
            <p:nvPr/>
          </p:nvPicPr>
          <p:blipFill rotWithShape="1">
            <a:blip r:embed="rId7">
              <a:extLst>
                <a:ext uri="{BEBA8EAE-BF5A-486C-A8C5-ECC9F3942E4B}">
                  <a14:imgProps xmlns:a14="http://schemas.microsoft.com/office/drawing/2010/main">
                    <a14:imgLayer r:embed="rId4">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artoon students Royalty Free Vector Image - VectorStock">
              <a:extLst>
                <a:ext uri="{FF2B5EF4-FFF2-40B4-BE49-F238E27FC236}">
                  <a16:creationId xmlns:a16="http://schemas.microsoft.com/office/drawing/2014/main" id="{4C09FDBB-B19E-48E1-87D6-7C1F21916A45}"/>
                </a:ext>
              </a:extLst>
            </p:cNvPr>
            <p:cNvPicPr>
              <a:picLocks noChangeAspect="1" noChangeArrowheads="1"/>
            </p:cNvPicPr>
            <p:nvPr/>
          </p:nvPicPr>
          <p:blipFill rotWithShape="1">
            <a:blip r:embed="rId8">
              <a:extLst>
                <a:ext uri="{BEBA8EAE-BF5A-486C-A8C5-ECC9F3942E4B}">
                  <a14:imgProps xmlns:a14="http://schemas.microsoft.com/office/drawing/2010/main">
                    <a14:imgLayer r:embed="rId4">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hiếu niên tiền phong quàng khăn đỏ minh họa">
              <a:extLst>
                <a:ext uri="{FF2B5EF4-FFF2-40B4-BE49-F238E27FC236}">
                  <a16:creationId xmlns:a16="http://schemas.microsoft.com/office/drawing/2014/main" id="{B3BA978D-2591-4BDB-AEC0-44629873E9EC}"/>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445520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ánh đồng Bầu Trời Xanh Cũng Vậy Lúa Mì Phong Cảnh, Lúa Mì, Sóng, Mì Hình  nền Vector để tải xuống miễn phí">
            <a:extLst>
              <a:ext uri="{FF2B5EF4-FFF2-40B4-BE49-F238E27FC236}">
                <a16:creationId xmlns:a16="http://schemas.microsoft.com/office/drawing/2014/main" id="{E9DDB908-2B28-4C78-987A-27C8EA421F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9449C8F2-8034-4594-91F0-74E836BE50F1}"/>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698" name="Picture 2" descr="Cuộc thi vẽ tranh “Thiếu nhi Phượng Tiến chung tay phòng, chống dịch bệnh  covid – 19” - Thông báo - Cổng thông tin điện tử tỉnh Thái Nguyên">
            <a:extLst>
              <a:ext uri="{FF2B5EF4-FFF2-40B4-BE49-F238E27FC236}">
                <a16:creationId xmlns:a16="http://schemas.microsoft.com/office/drawing/2014/main" id="{DDE7CB69-F8A0-4F1E-80C8-092A915B1C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8607" y="1907452"/>
            <a:ext cx="2580875" cy="193565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0" name="Google Shape;166;p1">
            <a:extLst>
              <a:ext uri="{FF2B5EF4-FFF2-40B4-BE49-F238E27FC236}">
                <a16:creationId xmlns:a16="http://schemas.microsoft.com/office/drawing/2014/main" id="{1A89C959-2E04-4BCE-AD85-13AD2BD11CC9}"/>
              </a:ext>
            </a:extLst>
          </p:cNvPr>
          <p:cNvSpPr txBox="1"/>
          <p:nvPr/>
        </p:nvSpPr>
        <p:spPr>
          <a:xfrm>
            <a:off x="2412598" y="169614"/>
            <a:ext cx="7329310"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8800" b="1" i="0" u="none" strike="noStrike" cap="none">
                <a:solidFill>
                  <a:srgbClr val="FFFF00"/>
                </a:solidFill>
                <a:effectLst>
                  <a:outerShdw blurRad="38100" dist="38100" dir="2700000" algn="tl">
                    <a:srgbClr val="000000">
                      <a:alpha val="43137"/>
                    </a:srgbClr>
                  </a:outerShdw>
                </a:effectLst>
                <a:latin typeface="UTM Showcard" panose="02040603050506020204" pitchFamily="18" charset="0"/>
                <a:sym typeface="Arial"/>
              </a:rPr>
              <a:t>Liên hệ</a:t>
            </a:r>
            <a:endParaRPr sz="8800" b="1" i="0" u="none" strike="noStrike" cap="none">
              <a:solidFill>
                <a:srgbClr val="FFFF00"/>
              </a:solidFill>
              <a:effectLst>
                <a:outerShdw blurRad="38100" dist="38100" dir="2700000" algn="tl">
                  <a:srgbClr val="000000">
                    <a:alpha val="43137"/>
                  </a:srgbClr>
                </a:outerShdw>
              </a:effectLst>
              <a:latin typeface="UTM Showcard" panose="02040603050506020204" pitchFamily="18" charset="0"/>
              <a:sym typeface="Arial"/>
            </a:endParaRPr>
          </a:p>
        </p:txBody>
      </p:sp>
      <p:sp>
        <p:nvSpPr>
          <p:cNvPr id="41" name="Google Shape;166;p1">
            <a:extLst>
              <a:ext uri="{FF2B5EF4-FFF2-40B4-BE49-F238E27FC236}">
                <a16:creationId xmlns:a16="http://schemas.microsoft.com/office/drawing/2014/main" id="{01E1A9A3-C7F8-4D19-ADC1-498F16C818A7}"/>
              </a:ext>
            </a:extLst>
          </p:cNvPr>
          <p:cNvSpPr txBox="1"/>
          <p:nvPr/>
        </p:nvSpPr>
        <p:spPr>
          <a:xfrm>
            <a:off x="2355840" y="156318"/>
            <a:ext cx="7329310"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vi-VN" sz="8800" b="1" i="0" u="none" strike="noStrike" cap="none">
                <a:ln w="28575">
                  <a:solidFill>
                    <a:schemeClr val="tx1"/>
                  </a:solidFill>
                </a:ln>
                <a:solidFill>
                  <a:srgbClr val="FF6600"/>
                </a:solidFill>
                <a:effectLst/>
                <a:latin typeface="UTM Showcard" panose="02040603050506020204" pitchFamily="18" charset="0"/>
                <a:sym typeface="Arial"/>
              </a:rPr>
              <a:t>Liên hệ</a:t>
            </a:r>
            <a:endParaRPr sz="8800" b="1" i="0" u="none" strike="noStrike" cap="none">
              <a:ln w="28575">
                <a:solidFill>
                  <a:schemeClr val="tx1"/>
                </a:solidFill>
              </a:ln>
              <a:solidFill>
                <a:srgbClr val="FF6600"/>
              </a:solidFill>
              <a:effectLst/>
              <a:latin typeface="UTM Showcard" panose="02040603050506020204" pitchFamily="18" charset="0"/>
              <a:sym typeface="Arial"/>
            </a:endParaRPr>
          </a:p>
        </p:txBody>
      </p:sp>
      <p:pic>
        <p:nvPicPr>
          <p:cNvPr id="29700" name="Picture 4" descr="Đội viên chung tay – làm Khiên chống dịch">
            <a:extLst>
              <a:ext uri="{FF2B5EF4-FFF2-40B4-BE49-F238E27FC236}">
                <a16:creationId xmlns:a16="http://schemas.microsoft.com/office/drawing/2014/main" id="{9634AC45-FE1E-46F1-96B7-24090F3558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4403" y="4200252"/>
            <a:ext cx="2615079" cy="16871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9702" name="Picture 6" descr="Thanh thiếu nhi Nghệ An tiếp tục chung tay đẩy lùi dịch bệnh | Tin tức Đoàn  - Hội - Đội |">
            <a:extLst>
              <a:ext uri="{FF2B5EF4-FFF2-40B4-BE49-F238E27FC236}">
                <a16:creationId xmlns:a16="http://schemas.microsoft.com/office/drawing/2014/main" id="{18C52C9A-ED79-4A81-9191-65FD4DDA5B7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222" t="2474" r="1697" b="6111"/>
          <a:stretch/>
        </p:blipFill>
        <p:spPr bwMode="auto">
          <a:xfrm>
            <a:off x="2377478" y="1793349"/>
            <a:ext cx="4369562" cy="41574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42" name="Group 41">
            <a:extLst>
              <a:ext uri="{FF2B5EF4-FFF2-40B4-BE49-F238E27FC236}">
                <a16:creationId xmlns:a16="http://schemas.microsoft.com/office/drawing/2014/main" id="{60DB4DC4-8C8E-426B-9BFA-32B373DDA985}"/>
              </a:ext>
            </a:extLst>
          </p:cNvPr>
          <p:cNvGrpSpPr/>
          <p:nvPr/>
        </p:nvGrpSpPr>
        <p:grpSpPr>
          <a:xfrm>
            <a:off x="-11287" y="2559364"/>
            <a:ext cx="2678287" cy="4298636"/>
            <a:chOff x="3528816" y="1219200"/>
            <a:chExt cx="3240675" cy="5201266"/>
          </a:xfrm>
        </p:grpSpPr>
        <p:pic>
          <p:nvPicPr>
            <p:cNvPr id="43" name="Picture 2" descr="Cartoon students Royalty Free Vector Image - VectorStock">
              <a:extLst>
                <a:ext uri="{FF2B5EF4-FFF2-40B4-BE49-F238E27FC236}">
                  <a16:creationId xmlns:a16="http://schemas.microsoft.com/office/drawing/2014/main" id="{6B27A2F3-37B6-4062-BFCA-B6472E827F3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thiếu niên tiền phong quàng khăn đỏ minh họa">
              <a:extLst>
                <a:ext uri="{FF2B5EF4-FFF2-40B4-BE49-F238E27FC236}">
                  <a16:creationId xmlns:a16="http://schemas.microsoft.com/office/drawing/2014/main" id="{741620CA-DA1A-43F2-8119-3B16B7572129}"/>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Group 44">
            <a:extLst>
              <a:ext uri="{FF2B5EF4-FFF2-40B4-BE49-F238E27FC236}">
                <a16:creationId xmlns:a16="http://schemas.microsoft.com/office/drawing/2014/main" id="{4A36133A-D0B3-495B-B66C-A80785486E16}"/>
              </a:ext>
            </a:extLst>
          </p:cNvPr>
          <p:cNvGrpSpPr/>
          <p:nvPr/>
        </p:nvGrpSpPr>
        <p:grpSpPr>
          <a:xfrm>
            <a:off x="9626621" y="2281490"/>
            <a:ext cx="2583857" cy="4753002"/>
            <a:chOff x="12843095" y="658761"/>
            <a:chExt cx="3036002" cy="5584723"/>
          </a:xfrm>
        </p:grpSpPr>
        <p:pic>
          <p:nvPicPr>
            <p:cNvPr id="46" name="Picture 2" descr="Cartoon students Royalty Free Vector Image - VectorStock">
              <a:extLst>
                <a:ext uri="{FF2B5EF4-FFF2-40B4-BE49-F238E27FC236}">
                  <a16:creationId xmlns:a16="http://schemas.microsoft.com/office/drawing/2014/main" id="{F7538107-AD2A-424B-96FA-3E1D7C95EF60}"/>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Cartoon students Royalty Free Vector Image - VectorStock">
              <a:extLst>
                <a:ext uri="{FF2B5EF4-FFF2-40B4-BE49-F238E27FC236}">
                  <a16:creationId xmlns:a16="http://schemas.microsoft.com/office/drawing/2014/main" id="{4D5D7721-2799-40AD-BB8E-FE0046C2795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thiếu niên tiền phong quàng khăn đỏ minh họa">
              <a:extLst>
                <a:ext uri="{FF2B5EF4-FFF2-40B4-BE49-F238E27FC236}">
                  <a16:creationId xmlns:a16="http://schemas.microsoft.com/office/drawing/2014/main" id="{59E07688-E228-471C-A033-BC409993704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46851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42"/>
                                        </p:tgtEl>
                                        <p:attrNameLst>
                                          <p:attrName>r</p:attrName>
                                        </p:attrNameLst>
                                      </p:cBhvr>
                                    </p:animRot>
                                    <p:animRot by="-240000">
                                      <p:cBhvr>
                                        <p:cTn id="7" dur="200" fill="hold">
                                          <p:stCondLst>
                                            <p:cond delay="200"/>
                                          </p:stCondLst>
                                        </p:cTn>
                                        <p:tgtEl>
                                          <p:spTgt spid="42"/>
                                        </p:tgtEl>
                                        <p:attrNameLst>
                                          <p:attrName>r</p:attrName>
                                        </p:attrNameLst>
                                      </p:cBhvr>
                                    </p:animRot>
                                    <p:animRot by="240000">
                                      <p:cBhvr>
                                        <p:cTn id="8" dur="200" fill="hold">
                                          <p:stCondLst>
                                            <p:cond delay="400"/>
                                          </p:stCondLst>
                                        </p:cTn>
                                        <p:tgtEl>
                                          <p:spTgt spid="42"/>
                                        </p:tgtEl>
                                        <p:attrNameLst>
                                          <p:attrName>r</p:attrName>
                                        </p:attrNameLst>
                                      </p:cBhvr>
                                    </p:animRot>
                                    <p:animRot by="-240000">
                                      <p:cBhvr>
                                        <p:cTn id="9" dur="200" fill="hold">
                                          <p:stCondLst>
                                            <p:cond delay="600"/>
                                          </p:stCondLst>
                                        </p:cTn>
                                        <p:tgtEl>
                                          <p:spTgt spid="42"/>
                                        </p:tgtEl>
                                        <p:attrNameLst>
                                          <p:attrName>r</p:attrName>
                                        </p:attrNameLst>
                                      </p:cBhvr>
                                    </p:animRot>
                                    <p:animRot by="120000">
                                      <p:cBhvr>
                                        <p:cTn id="10" dur="200" fill="hold">
                                          <p:stCondLst>
                                            <p:cond delay="800"/>
                                          </p:stCondLst>
                                        </p:cTn>
                                        <p:tgtEl>
                                          <p:spTgt spid="42"/>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5"/>
                                        </p:tgtEl>
                                        <p:attrNameLst>
                                          <p:attrName>r</p:attrName>
                                        </p:attrNameLst>
                                      </p:cBhvr>
                                    </p:animRot>
                                    <p:animRot by="-240000">
                                      <p:cBhvr>
                                        <p:cTn id="13" dur="200" fill="hold">
                                          <p:stCondLst>
                                            <p:cond delay="200"/>
                                          </p:stCondLst>
                                        </p:cTn>
                                        <p:tgtEl>
                                          <p:spTgt spid="45"/>
                                        </p:tgtEl>
                                        <p:attrNameLst>
                                          <p:attrName>r</p:attrName>
                                        </p:attrNameLst>
                                      </p:cBhvr>
                                    </p:animRot>
                                    <p:animRot by="240000">
                                      <p:cBhvr>
                                        <p:cTn id="14" dur="200" fill="hold">
                                          <p:stCondLst>
                                            <p:cond delay="400"/>
                                          </p:stCondLst>
                                        </p:cTn>
                                        <p:tgtEl>
                                          <p:spTgt spid="45"/>
                                        </p:tgtEl>
                                        <p:attrNameLst>
                                          <p:attrName>r</p:attrName>
                                        </p:attrNameLst>
                                      </p:cBhvr>
                                    </p:animRot>
                                    <p:animRot by="-240000">
                                      <p:cBhvr>
                                        <p:cTn id="15" dur="200" fill="hold">
                                          <p:stCondLst>
                                            <p:cond delay="600"/>
                                          </p:stCondLst>
                                        </p:cTn>
                                        <p:tgtEl>
                                          <p:spTgt spid="45"/>
                                        </p:tgtEl>
                                        <p:attrNameLst>
                                          <p:attrName>r</p:attrName>
                                        </p:attrNameLst>
                                      </p:cBhvr>
                                    </p:animRot>
                                    <p:animRot by="120000">
                                      <p:cBhvr>
                                        <p:cTn id="16" dur="200" fill="hold">
                                          <p:stCondLst>
                                            <p:cond delay="800"/>
                                          </p:stCondLst>
                                        </p:cTn>
                                        <p:tgtEl>
                                          <p:spTgt spid="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46CF5D-A265-4D35-B273-E51EE8BF94A5}"/>
              </a:ext>
            </a:extLst>
          </p:cNvPr>
          <p:cNvPicPr>
            <a:picLocks noChangeAspect="1"/>
          </p:cNvPicPr>
          <p:nvPr/>
        </p:nvPicPr>
        <p:blipFill rotWithShape="1">
          <a:blip r:embed="rId2">
            <a:extLst>
              <a:ext uri="{28A0092B-C50C-407E-A947-70E740481C1C}">
                <a14:useLocalDpi xmlns:a14="http://schemas.microsoft.com/office/drawing/2010/main" val="0"/>
              </a:ext>
            </a:extLst>
          </a:blip>
          <a:srcRect b="8704"/>
          <a:stretch/>
        </p:blipFill>
        <p:spPr>
          <a:xfrm>
            <a:off x="809625" y="0"/>
            <a:ext cx="10572750" cy="6831410"/>
          </a:xfrm>
          <a:prstGeom prst="rect">
            <a:avLst/>
          </a:prstGeom>
        </p:spPr>
      </p:pic>
    </p:spTree>
    <p:extLst>
      <p:ext uri="{BB962C8B-B14F-4D97-AF65-F5344CB8AC3E}">
        <p14:creationId xmlns:p14="http://schemas.microsoft.com/office/powerpoint/2010/main" val="880586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n hãy sắp xếp những từ sau thành câu hoàn chỉnh :">
            <a:extLst>
              <a:ext uri="{FF2B5EF4-FFF2-40B4-BE49-F238E27FC236}">
                <a16:creationId xmlns:a16="http://schemas.microsoft.com/office/drawing/2014/main" id="{85A11A8A-1035-4119-BE81-D2751D6837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38"/>
          <a:stretch/>
        </p:blipFill>
        <p:spPr bwMode="auto">
          <a:xfrm>
            <a:off x="-1" y="0"/>
            <a:ext cx="12192001" cy="687282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30">
            <a:extLst>
              <a:ext uri="{FF2B5EF4-FFF2-40B4-BE49-F238E27FC236}">
                <a16:creationId xmlns:a16="http://schemas.microsoft.com/office/drawing/2014/main" id="{CE54249C-4E2F-4BF2-87F7-4C9B95C7C06F}"/>
              </a:ext>
            </a:extLst>
          </p:cNvPr>
          <p:cNvPicPr>
            <a:picLocks noChangeAspect="1"/>
          </p:cNvPicPr>
          <p:nvPr/>
        </p:nvPicPr>
        <p:blipFill>
          <a:blip r:embed="rId3" cstate="print">
            <a:extLst>
              <a:ext uri="{28A0092B-C50C-407E-A947-70E740481C1C}">
                <a14:useLocalDpi xmlns:a14="http://schemas.microsoft.com/office/drawing/2010/main" val="0"/>
              </a:ext>
            </a:extLst>
          </a:blip>
          <a:srcRect t="-216" r="-3211" b="-216"/>
          <a:stretch>
            <a:fillRect/>
          </a:stretch>
        </p:blipFill>
        <p:spPr>
          <a:xfrm>
            <a:off x="9917460" y="-14820"/>
            <a:ext cx="2347543" cy="6887640"/>
          </a:xfrm>
          <a:custGeom>
            <a:avLst/>
            <a:gdLst>
              <a:gd name="connsiteX0" fmla="*/ 0 w 2347543"/>
              <a:gd name="connsiteY0" fmla="*/ 0 h 6887640"/>
              <a:gd name="connsiteX1" fmla="*/ 2347543 w 2347543"/>
              <a:gd name="connsiteY1" fmla="*/ 0 h 6887640"/>
              <a:gd name="connsiteX2" fmla="*/ 2347543 w 2347543"/>
              <a:gd name="connsiteY2" fmla="*/ 6887640 h 6887640"/>
              <a:gd name="connsiteX3" fmla="*/ 0 w 2347543"/>
              <a:gd name="connsiteY3" fmla="*/ 6887640 h 6887640"/>
              <a:gd name="connsiteX4" fmla="*/ 0 w 2347543"/>
              <a:gd name="connsiteY4" fmla="*/ 6872820 h 6887640"/>
              <a:gd name="connsiteX5" fmla="*/ 2274541 w 2347543"/>
              <a:gd name="connsiteY5" fmla="*/ 6872820 h 6887640"/>
              <a:gd name="connsiteX6" fmla="*/ 2274541 w 2347543"/>
              <a:gd name="connsiteY6" fmla="*/ 14820 h 6887640"/>
              <a:gd name="connsiteX7" fmla="*/ 0 w 2347543"/>
              <a:gd name="connsiteY7" fmla="*/ 14820 h 6887640"/>
              <a:gd name="connsiteX8" fmla="*/ 0 w 2347543"/>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543" h="6887640">
                <a:moveTo>
                  <a:pt x="0" y="0"/>
                </a:moveTo>
                <a:lnTo>
                  <a:pt x="2347543" y="0"/>
                </a:lnTo>
                <a:lnTo>
                  <a:pt x="2347543" y="6887640"/>
                </a:lnTo>
                <a:lnTo>
                  <a:pt x="0" y="6887640"/>
                </a:lnTo>
                <a:lnTo>
                  <a:pt x="0" y="6872820"/>
                </a:lnTo>
                <a:lnTo>
                  <a:pt x="2274541" y="6872820"/>
                </a:lnTo>
                <a:lnTo>
                  <a:pt x="2274541" y="14820"/>
                </a:lnTo>
                <a:lnTo>
                  <a:pt x="0" y="14820"/>
                </a:lnTo>
                <a:lnTo>
                  <a:pt x="0" y="0"/>
                </a:lnTo>
                <a:close/>
              </a:path>
            </a:pathLst>
          </a:custGeom>
        </p:spPr>
      </p:pic>
      <p:sp>
        <p:nvSpPr>
          <p:cNvPr id="10" name="文本框 38">
            <a:extLst>
              <a:ext uri="{FF2B5EF4-FFF2-40B4-BE49-F238E27FC236}">
                <a16:creationId xmlns:a16="http://schemas.microsoft.com/office/drawing/2014/main" id="{5DD838E3-A90E-4F99-82FE-59CFDA3178E7}"/>
              </a:ext>
            </a:extLst>
          </p:cNvPr>
          <p:cNvSpPr txBox="1"/>
          <p:nvPr/>
        </p:nvSpPr>
        <p:spPr>
          <a:xfrm>
            <a:off x="-2647336" y="138215"/>
            <a:ext cx="12189459" cy="2554545"/>
          </a:xfrm>
          <a:prstGeom prst="rect">
            <a:avLst/>
          </a:prstGeom>
          <a:noFill/>
        </p:spPr>
        <p:txBody>
          <a:bodyPr wrap="square">
            <a:spAutoFit/>
          </a:bodyPr>
          <a:lstStyle/>
          <a:p>
            <a:pPr algn="ctr"/>
            <a:r>
              <a:rPr lang="vi-VN" altLang="zh-CN" sz="8000">
                <a:ln w="3810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CHÚC CÁC BẠN</a:t>
            </a:r>
          </a:p>
          <a:p>
            <a:pPr algn="ctr"/>
            <a:r>
              <a:rPr lang="vi-VN" altLang="zh-CN" sz="8000">
                <a:ln w="3810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HỌC TỐT !</a:t>
            </a:r>
            <a:endParaRPr lang="en-US" altLang="zh-CN" sz="8000">
              <a:ln w="3810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endParaRPr>
          </a:p>
        </p:txBody>
      </p:sp>
    </p:spTree>
    <p:extLst>
      <p:ext uri="{BB962C8B-B14F-4D97-AF65-F5344CB8AC3E}">
        <p14:creationId xmlns:p14="http://schemas.microsoft.com/office/powerpoint/2010/main" val="2119025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indefinite"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0"/>
                                        </p:tgtEl>
                                        <p:attrNameLst>
                                          <p:attrName>ppt_x</p:attrName>
                                          <p:attrName>ppt_y</p:attrName>
                                        </p:attrNameLst>
                                      </p:cBhvr>
                                    </p:animMotion>
                                    <p:animRot by="1500000">
                                      <p:cBhvr>
                                        <p:cTn id="7" dur="125" fill="hold">
                                          <p:stCondLst>
                                            <p:cond delay="0"/>
                                          </p:stCondLst>
                                        </p:cTn>
                                        <p:tgtEl>
                                          <p:spTgt spid="10"/>
                                        </p:tgtEl>
                                        <p:attrNameLst>
                                          <p:attrName>r</p:attrName>
                                        </p:attrNameLst>
                                      </p:cBhvr>
                                    </p:animRot>
                                    <p:animRot by="-1500000">
                                      <p:cBhvr>
                                        <p:cTn id="8" dur="125" fill="hold">
                                          <p:stCondLst>
                                            <p:cond delay="125"/>
                                          </p:stCondLst>
                                        </p:cTn>
                                        <p:tgtEl>
                                          <p:spTgt spid="10"/>
                                        </p:tgtEl>
                                        <p:attrNameLst>
                                          <p:attrName>r</p:attrName>
                                        </p:attrNameLst>
                                      </p:cBhvr>
                                    </p:animRot>
                                    <p:animRot by="-1500000">
                                      <p:cBhvr>
                                        <p:cTn id="9" dur="125" fill="hold">
                                          <p:stCondLst>
                                            <p:cond delay="250"/>
                                          </p:stCondLst>
                                        </p:cTn>
                                        <p:tgtEl>
                                          <p:spTgt spid="10"/>
                                        </p:tgtEl>
                                        <p:attrNameLst>
                                          <p:attrName>r</p:attrName>
                                        </p:attrNameLst>
                                      </p:cBhvr>
                                    </p:animRot>
                                    <p:animRot by="1500000">
                                      <p:cBhvr>
                                        <p:cTn id="10" dur="125" fill="hold">
                                          <p:stCondLst>
                                            <p:cond delay="375"/>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ánh đồng Bầu Trời Xanh Cũng Vậy Lúa Mì Phong Cảnh, Lúa Mì, Sóng, Mì Hình  nền Vector để tải xuống miễn phí">
            <a:extLst>
              <a:ext uri="{FF2B5EF4-FFF2-40B4-BE49-F238E27FC236}">
                <a16:creationId xmlns:a16="http://schemas.microsoft.com/office/drawing/2014/main" id="{54EE0CC3-8BA0-4DF5-9006-E32FDCE38E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1844AD7F-EAA9-46D7-84D7-67F296DC01B6}"/>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图片 8">
            <a:extLst>
              <a:ext uri="{FF2B5EF4-FFF2-40B4-BE49-F238E27FC236}">
                <a16:creationId xmlns:a16="http://schemas.microsoft.com/office/drawing/2014/main" id="{947E57A0-D977-4A8A-9F60-16360B7047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697" y="3414915"/>
            <a:ext cx="3443085" cy="3443085"/>
          </a:xfrm>
          <a:prstGeom prst="rect">
            <a:avLst/>
          </a:prstGeom>
        </p:spPr>
      </p:pic>
      <p:pic>
        <p:nvPicPr>
          <p:cNvPr id="13" name="图片 6">
            <a:extLst>
              <a:ext uri="{FF2B5EF4-FFF2-40B4-BE49-F238E27FC236}">
                <a16:creationId xmlns:a16="http://schemas.microsoft.com/office/drawing/2014/main" id="{962FD60D-3195-4A7B-8CCD-9B06F374819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flipH="1">
            <a:off x="9970974" y="3822699"/>
            <a:ext cx="2332795" cy="3064843"/>
          </a:xfrm>
          <a:prstGeom prst="rect">
            <a:avLst/>
          </a:prstGeom>
        </p:spPr>
      </p:pic>
      <p:grpSp>
        <p:nvGrpSpPr>
          <p:cNvPr id="15" name="Group 14">
            <a:extLst>
              <a:ext uri="{FF2B5EF4-FFF2-40B4-BE49-F238E27FC236}">
                <a16:creationId xmlns:a16="http://schemas.microsoft.com/office/drawing/2014/main" id="{EC72C883-BAA2-42D2-AD26-4760C524B74B}"/>
              </a:ext>
            </a:extLst>
          </p:cNvPr>
          <p:cNvGrpSpPr/>
          <p:nvPr/>
        </p:nvGrpSpPr>
        <p:grpSpPr>
          <a:xfrm>
            <a:off x="767103" y="978131"/>
            <a:ext cx="3443085" cy="2596376"/>
            <a:chOff x="1063958" y="965974"/>
            <a:chExt cx="3443085" cy="2596376"/>
          </a:xfrm>
        </p:grpSpPr>
        <p:pic>
          <p:nvPicPr>
            <p:cNvPr id="14" name="Content Placeholder 7">
              <a:extLst>
                <a:ext uri="{FF2B5EF4-FFF2-40B4-BE49-F238E27FC236}">
                  <a16:creationId xmlns:a16="http://schemas.microsoft.com/office/drawing/2014/main" id="{0454DFE2-39F3-4544-92EC-659259D8143C}"/>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3958" y="965974"/>
              <a:ext cx="3443085" cy="2582314"/>
            </a:xfrm>
            <a:prstGeom prst="rect">
              <a:avLst/>
            </a:prstGeom>
          </p:spPr>
        </p:pic>
        <p:sp>
          <p:nvSpPr>
            <p:cNvPr id="10" name="Rectangle 9">
              <a:extLst>
                <a:ext uri="{FF2B5EF4-FFF2-40B4-BE49-F238E27FC236}">
                  <a16:creationId xmlns:a16="http://schemas.microsoft.com/office/drawing/2014/main" id="{B3400E70-1D84-4769-AC8C-78729BCD2910}"/>
                </a:ext>
              </a:extLst>
            </p:cNvPr>
            <p:cNvSpPr/>
            <p:nvPr/>
          </p:nvSpPr>
          <p:spPr>
            <a:xfrm>
              <a:off x="3822700" y="3181350"/>
              <a:ext cx="660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Picture 16">
            <a:extLst>
              <a:ext uri="{FF2B5EF4-FFF2-40B4-BE49-F238E27FC236}">
                <a16:creationId xmlns:a16="http://schemas.microsoft.com/office/drawing/2014/main" id="{D5BF23FF-F219-4DEA-A51E-D284895D49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622018" y="1000343"/>
            <a:ext cx="2069262" cy="28517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Content Placeholder 4" descr="tải xuống.jpg">
            <a:extLst>
              <a:ext uri="{FF2B5EF4-FFF2-40B4-BE49-F238E27FC236}">
                <a16:creationId xmlns:a16="http://schemas.microsoft.com/office/drawing/2014/main" id="{E3DF0FB9-8010-4057-9E40-99EE51DEA11A}"/>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a:stretch>
            <a:fillRect/>
          </a:stretch>
        </p:blipFill>
        <p:spPr>
          <a:xfrm>
            <a:off x="4210188" y="1314256"/>
            <a:ext cx="3897843" cy="21804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7">
            <a:extLst>
              <a:ext uri="{FF2B5EF4-FFF2-40B4-BE49-F238E27FC236}">
                <a16:creationId xmlns:a16="http://schemas.microsoft.com/office/drawing/2014/main" id="{B46BDE53-D387-4484-80BA-CEC85784328C}"/>
              </a:ext>
            </a:extLst>
          </p:cNvPr>
          <p:cNvSpPr txBox="1"/>
          <p:nvPr/>
        </p:nvSpPr>
        <p:spPr>
          <a:xfrm>
            <a:off x="1322867" y="3886341"/>
            <a:ext cx="9543726" cy="1200329"/>
          </a:xfrm>
          <a:prstGeom prst="rect">
            <a:avLst/>
          </a:prstGeom>
          <a:noFill/>
        </p:spPr>
        <p:txBody>
          <a:bodyPr wrap="square">
            <a:spAutoFit/>
          </a:bodyPr>
          <a:lstStyle/>
          <a:p>
            <a:pPr algn="ctr"/>
            <a:r>
              <a:rPr lang="vi-VN" sz="2400">
                <a:solidFill>
                  <a:srgbClr val="92D050"/>
                </a:solidFill>
                <a:latin typeface="UTM Flamenco" panose="02040603050506020204" pitchFamily="18" charset="0"/>
                <a:ea typeface="Times New Roman" panose="02020603050405020304" pitchFamily="18" charset="0"/>
                <a:cs typeface="Times New Roman" panose="02020603050405020304" pitchFamily="18" charset="0"/>
              </a:rPr>
              <a:t>Nhà thơ: Trần Đăng Khoa.</a:t>
            </a:r>
          </a:p>
          <a:p>
            <a:pPr algn="ctr"/>
            <a:r>
              <a:rPr lang="vi-VN" sz="2400">
                <a:solidFill>
                  <a:srgbClr val="92D050"/>
                </a:solidFill>
                <a:effectLst/>
                <a:latin typeface="UTM Flamenco" panose="02040603050506020204" pitchFamily="18" charset="0"/>
                <a:ea typeface="Times New Roman" panose="02020603050405020304" pitchFamily="18" charset="0"/>
                <a:cs typeface="Times New Roman" panose="02020603050405020304" pitchFamily="18" charset="0"/>
              </a:rPr>
              <a:t>Mệnh danh là Thần đồng thơ ca.</a:t>
            </a:r>
            <a:br>
              <a:rPr lang="vi-VN" sz="2400">
                <a:solidFill>
                  <a:srgbClr val="92D050"/>
                </a:solidFill>
                <a:effectLst/>
                <a:latin typeface="UTM Flamenco" panose="02040603050506020204" pitchFamily="18" charset="0"/>
                <a:ea typeface="Times New Roman" panose="02020603050405020304" pitchFamily="18" charset="0"/>
                <a:cs typeface="Times New Roman" panose="02020603050405020304" pitchFamily="18" charset="0"/>
              </a:rPr>
            </a:br>
            <a:r>
              <a:rPr lang="vi-VN" sz="2400">
                <a:solidFill>
                  <a:srgbClr val="92D050"/>
                </a:solidFill>
                <a:effectLst/>
                <a:latin typeface="UTM Flamenco" panose="02040603050506020204" pitchFamily="18" charset="0"/>
                <a:ea typeface="Times New Roman" panose="02020603050405020304" pitchFamily="18" charset="0"/>
                <a:cs typeface="Times New Roman" panose="02020603050405020304" pitchFamily="18" charset="0"/>
              </a:rPr>
              <a:t>Ông sáng tác rất nhiều tác phẩm dành cho trẻ em.</a:t>
            </a:r>
            <a:endParaRPr lang="en-US" sz="2400">
              <a:solidFill>
                <a:srgbClr val="92D050"/>
              </a:solidFill>
              <a:effectLst/>
              <a:latin typeface="UTM Flamenco" panose="02040603050506020204" pitchFamily="18" charset="0"/>
              <a:ea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EB69047F-4E7A-4F78-9717-4A2293C7A22E}"/>
              </a:ext>
            </a:extLst>
          </p:cNvPr>
          <p:cNvSpPr txBox="1"/>
          <p:nvPr/>
        </p:nvSpPr>
        <p:spPr>
          <a:xfrm>
            <a:off x="1387246" y="5001011"/>
            <a:ext cx="9543726" cy="830997"/>
          </a:xfrm>
          <a:prstGeom prst="rect">
            <a:avLst/>
          </a:prstGeom>
          <a:noFill/>
        </p:spPr>
        <p:txBody>
          <a:bodyPr wrap="square">
            <a:spAutoFit/>
          </a:bodyPr>
          <a:lstStyle/>
          <a:p>
            <a:pPr algn="ctr"/>
            <a:r>
              <a:rPr lang="vi-VN" sz="2400">
                <a:solidFill>
                  <a:srgbClr val="FFC000"/>
                </a:solidFill>
                <a:effectLst/>
                <a:latin typeface="UTM Flamenco" panose="02040603050506020204" pitchFamily="18" charset="0"/>
                <a:ea typeface="Times New Roman" panose="02020603050405020304" pitchFamily="18" charset="0"/>
                <a:cs typeface="Times New Roman" panose="02020603050405020304" pitchFamily="18" charset="0"/>
              </a:rPr>
              <a:t>Ông sinh năm 1958, quê ở huyện Nam Sách, tỉnh Hải Dương.</a:t>
            </a:r>
            <a:br>
              <a:rPr lang="vi-VN" sz="2400">
                <a:solidFill>
                  <a:srgbClr val="FFC000"/>
                </a:solidFill>
                <a:effectLst/>
                <a:latin typeface="UTM Flamenco" panose="02040603050506020204" pitchFamily="18" charset="0"/>
                <a:ea typeface="Times New Roman" panose="02020603050405020304" pitchFamily="18" charset="0"/>
                <a:cs typeface="Times New Roman" panose="02020603050405020304" pitchFamily="18" charset="0"/>
              </a:rPr>
            </a:br>
            <a:r>
              <a:rPr lang="vi-VN" sz="2400">
                <a:solidFill>
                  <a:srgbClr val="FFC000"/>
                </a:solidFill>
                <a:effectLst/>
                <a:latin typeface="UTM Flamenco" panose="02040603050506020204" pitchFamily="18" charset="0"/>
                <a:ea typeface="Times New Roman" panose="02020603050405020304" pitchFamily="18" charset="0"/>
                <a:cs typeface="Times New Roman" panose="02020603050405020304" pitchFamily="18" charset="0"/>
              </a:rPr>
              <a:t>Hiện nay ông là Phó Chủ tịch Hội nhà văn Việt Nam.</a:t>
            </a:r>
            <a:endParaRPr lang="en-US" sz="2400">
              <a:solidFill>
                <a:srgbClr val="FFC000"/>
              </a:solidFill>
              <a:effectLst/>
              <a:latin typeface="UTM Flamenco" panose="0204060305050602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5561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par>
                                <p:cTn id="20" presetID="14" presetClass="entr" presetSubtype="1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par>
                                <p:cTn id="23" presetID="14" presetClass="entr" presetSubtype="1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1000"/>
                                        <p:tgtEl>
                                          <p:spTgt spid="18"/>
                                        </p:tgtEl>
                                      </p:cBhvr>
                                    </p:animEffect>
                                    <p:anim calcmode="lin" valueType="num">
                                      <p:cBhvr>
                                        <p:cTn id="31" dur="1000" fill="hold"/>
                                        <p:tgtEl>
                                          <p:spTgt spid="18"/>
                                        </p:tgtEl>
                                        <p:attrNameLst>
                                          <p:attrName>ppt_x</p:attrName>
                                        </p:attrNameLst>
                                      </p:cBhvr>
                                      <p:tavLst>
                                        <p:tav tm="0">
                                          <p:val>
                                            <p:strVal val="#ppt_x"/>
                                          </p:val>
                                        </p:tav>
                                        <p:tav tm="100000">
                                          <p:val>
                                            <p:strVal val="#ppt_x"/>
                                          </p:val>
                                        </p:tav>
                                      </p:tavLst>
                                    </p:anim>
                                    <p:anim calcmode="lin" valueType="num">
                                      <p:cBhvr>
                                        <p:cTn id="3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anim calcmode="lin" valueType="num">
                                      <p:cBhvr>
                                        <p:cTn id="38" dur="1000" fill="hold"/>
                                        <p:tgtEl>
                                          <p:spTgt spid="19"/>
                                        </p:tgtEl>
                                        <p:attrNameLst>
                                          <p:attrName>ppt_x</p:attrName>
                                        </p:attrNameLst>
                                      </p:cBhvr>
                                      <p:tavLst>
                                        <p:tav tm="0">
                                          <p:val>
                                            <p:strVal val="#ppt_x"/>
                                          </p:val>
                                        </p:tav>
                                        <p:tav tm="100000">
                                          <p:val>
                                            <p:strVal val="#ppt_x"/>
                                          </p:val>
                                        </p:tav>
                                      </p:tavLst>
                                    </p:anim>
                                    <p:anim calcmode="lin" valueType="num">
                                      <p:cBhvr>
                                        <p:cTn id="3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Cánh đồng Bầu Trời Xanh Cũng Vậy Lúa Mì Phong Cảnh, Lúa Mì, Sóng, Mì Hình  nền Vector để tải xuống miễn phí">
            <a:extLst>
              <a:ext uri="{FF2B5EF4-FFF2-40B4-BE49-F238E27FC236}">
                <a16:creationId xmlns:a16="http://schemas.microsoft.com/office/drawing/2014/main" id="{817C9F95-4D1E-40BC-9D4B-084C1CA5AF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1844AD7F-EAA9-46D7-84D7-67F296DC01B6}"/>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图片 9">
            <a:extLst>
              <a:ext uri="{FF2B5EF4-FFF2-40B4-BE49-F238E27FC236}">
                <a16:creationId xmlns:a16="http://schemas.microsoft.com/office/drawing/2014/main" id="{D604877D-5FBC-4B5C-A87B-CF6049629B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590" y="3063926"/>
            <a:ext cx="4178300" cy="4178300"/>
          </a:xfrm>
          <a:prstGeom prst="rect">
            <a:avLst/>
          </a:prstGeom>
        </p:spPr>
      </p:pic>
      <p:sp>
        <p:nvSpPr>
          <p:cNvPr id="15" name="TextBox 14">
            <a:extLst>
              <a:ext uri="{FF2B5EF4-FFF2-40B4-BE49-F238E27FC236}">
                <a16:creationId xmlns:a16="http://schemas.microsoft.com/office/drawing/2014/main" id="{E322ABCB-19E8-46B9-99CD-E8869271CDA8}"/>
              </a:ext>
            </a:extLst>
          </p:cNvPr>
          <p:cNvSpPr txBox="1"/>
          <p:nvPr/>
        </p:nvSpPr>
        <p:spPr>
          <a:xfrm>
            <a:off x="1804459" y="1868937"/>
            <a:ext cx="9543726" cy="830997"/>
          </a:xfrm>
          <a:prstGeom prst="rect">
            <a:avLst/>
          </a:prstGeom>
          <a:noFill/>
        </p:spPr>
        <p:txBody>
          <a:bodyPr wrap="square">
            <a:spAutoFit/>
          </a:bodyPr>
          <a:lstStyle/>
          <a:p>
            <a:r>
              <a:rPr lang="pt-BR" sz="2400">
                <a:solidFill>
                  <a:srgbClr val="92D050"/>
                </a:solidFill>
                <a:effectLst/>
                <a:latin typeface="UTM Flamenco" panose="02040603050506020204" pitchFamily="18" charset="0"/>
                <a:ea typeface="Times New Roman" panose="02020603050405020304" pitchFamily="18" charset="0"/>
                <a:cs typeface="Times New Roman" panose="02020603050405020304" pitchFamily="18" charset="0"/>
              </a:rPr>
              <a:t>Hiểu nội dung, ý nghĩa : Hạt gạo được làm nên từ công sức của nhiều người, là tấm lòng của hậu phương với tiền tuyến trong những năm chiến tranh. </a:t>
            </a:r>
            <a:endParaRPr lang="en-US" sz="2400">
              <a:solidFill>
                <a:srgbClr val="92D050"/>
              </a:solidFill>
              <a:effectLst/>
              <a:latin typeface="UTM Flamenco" panose="02040603050506020204" pitchFamily="18" charset="0"/>
              <a:ea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D0BA8359-2845-4055-8AAA-B5CA3AFDA04B}"/>
              </a:ext>
            </a:extLst>
          </p:cNvPr>
          <p:cNvSpPr txBox="1"/>
          <p:nvPr/>
        </p:nvSpPr>
        <p:spPr>
          <a:xfrm>
            <a:off x="1804459" y="3097210"/>
            <a:ext cx="7695675" cy="461665"/>
          </a:xfrm>
          <a:prstGeom prst="rect">
            <a:avLst/>
          </a:prstGeom>
          <a:noFill/>
        </p:spPr>
        <p:txBody>
          <a:bodyPr wrap="square">
            <a:spAutoFit/>
          </a:bodyPr>
          <a:lstStyle/>
          <a:p>
            <a:r>
              <a:rPr lang="pt-BR" sz="2400">
                <a:solidFill>
                  <a:srgbClr val="EB1C24"/>
                </a:solidFill>
                <a:effectLst/>
                <a:latin typeface="UTM Flamenco" panose="02040603050506020204" pitchFamily="18" charset="0"/>
                <a:ea typeface="Times New Roman" panose="02020603050405020304" pitchFamily="18" charset="0"/>
                <a:cs typeface="Times New Roman" panose="02020603050405020304" pitchFamily="18" charset="0"/>
              </a:rPr>
              <a:t>Trả lời được các câu hỏi trong SGK, thuộc lòng 2-3 khổ </a:t>
            </a:r>
            <a:r>
              <a:rPr lang="vi-VN" sz="2400">
                <a:solidFill>
                  <a:srgbClr val="EB1C24"/>
                </a:solidFill>
                <a:effectLst/>
                <a:latin typeface="UTM Flamenco" panose="02040603050506020204" pitchFamily="18" charset="0"/>
                <a:ea typeface="Times New Roman" panose="02020603050405020304" pitchFamily="18" charset="0"/>
                <a:cs typeface="Times New Roman" panose="02020603050405020304" pitchFamily="18" charset="0"/>
              </a:rPr>
              <a:t>thơ.</a:t>
            </a:r>
            <a:endParaRPr lang="en-US" sz="2400">
              <a:solidFill>
                <a:srgbClr val="EB1C24"/>
              </a:solidFill>
              <a:effectLst/>
              <a:latin typeface="UTM Flamenco" panose="02040603050506020204" pitchFamily="18" charset="0"/>
              <a:ea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A250DEED-7117-4841-965A-8F74056EBC26}"/>
              </a:ext>
            </a:extLst>
          </p:cNvPr>
          <p:cNvSpPr txBox="1"/>
          <p:nvPr/>
        </p:nvSpPr>
        <p:spPr>
          <a:xfrm>
            <a:off x="1718066" y="4099527"/>
            <a:ext cx="7868459" cy="461665"/>
          </a:xfrm>
          <a:prstGeom prst="rect">
            <a:avLst/>
          </a:prstGeom>
          <a:noFill/>
        </p:spPr>
        <p:txBody>
          <a:bodyPr wrap="square">
            <a:spAutoFit/>
          </a:bodyPr>
          <a:lstStyle/>
          <a:p>
            <a:pPr algn="just"/>
            <a:r>
              <a:rPr lang="pt-BR" sz="2400">
                <a:solidFill>
                  <a:srgbClr val="00A69C"/>
                </a:solidFill>
                <a:effectLst/>
                <a:latin typeface="UTM Flamenco" panose="02040603050506020204" pitchFamily="18" charset="0"/>
                <a:ea typeface="Times New Roman" panose="02020603050405020304" pitchFamily="18" charset="0"/>
                <a:cs typeface="Times New Roman" panose="02020603050405020304" pitchFamily="18" charset="0"/>
              </a:rPr>
              <a:t> Biết đọc diễn cảm bài thơ với giọng nhẹ nhàng, tình cảm.</a:t>
            </a:r>
            <a:endParaRPr lang="en-US" sz="2400">
              <a:solidFill>
                <a:srgbClr val="00A69C"/>
              </a:solidFill>
              <a:effectLst/>
              <a:latin typeface="UTM Flamenco" panose="02040603050506020204" pitchFamily="18" charset="0"/>
              <a:ea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D3631FC8-258E-43A1-B27B-029FC8A3E145}"/>
              </a:ext>
            </a:extLst>
          </p:cNvPr>
          <p:cNvSpPr txBox="1"/>
          <p:nvPr/>
        </p:nvSpPr>
        <p:spPr>
          <a:xfrm>
            <a:off x="1804459" y="4942785"/>
            <a:ext cx="6223000" cy="830997"/>
          </a:xfrm>
          <a:prstGeom prst="rect">
            <a:avLst/>
          </a:prstGeom>
          <a:noFill/>
        </p:spPr>
        <p:txBody>
          <a:bodyPr wrap="square">
            <a:spAutoFit/>
          </a:bodyPr>
          <a:lstStyle/>
          <a:p>
            <a:pPr algn="just"/>
            <a:r>
              <a:rPr lang="en-US" sz="2400">
                <a:solidFill>
                  <a:srgbClr val="ED297B"/>
                </a:solidFill>
                <a:latin typeface="UTM Flamenco" panose="02040603050506020204" pitchFamily="18" charset="0"/>
              </a:rPr>
              <a:t>Nhận biết và nêu được công dụng của biện pháp điệp từ, điệp ngữ (nhằm nhấn mạnh ý đó)</a:t>
            </a:r>
            <a:r>
              <a:rPr lang="vi-VN" sz="2400">
                <a:solidFill>
                  <a:srgbClr val="ED297B"/>
                </a:solidFill>
                <a:latin typeface="UTM Flamenco" panose="02040603050506020204" pitchFamily="18" charset="0"/>
              </a:rPr>
              <a:t>.</a:t>
            </a:r>
            <a:endParaRPr lang="en-US" sz="2400">
              <a:solidFill>
                <a:srgbClr val="ED297B"/>
              </a:solidFill>
              <a:latin typeface="UTM Flamenco" panose="02040603050506020204" pitchFamily="18" charset="0"/>
            </a:endParaRPr>
          </a:p>
        </p:txBody>
      </p:sp>
      <p:pic>
        <p:nvPicPr>
          <p:cNvPr id="20" name="Picture 19">
            <a:extLst>
              <a:ext uri="{FF2B5EF4-FFF2-40B4-BE49-F238E27FC236}">
                <a16:creationId xmlns:a16="http://schemas.microsoft.com/office/drawing/2014/main" id="{D38623EB-2F50-47ED-96B8-8A6978EF9D9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3056" b="39444" l="2000" r="26500">
                        <a14:foregroundMark x1="13700" y1="18333" x2="14500" y2="18241"/>
                        <a14:foregroundMark x1="14800" y1="17037" x2="14000" y2="20278"/>
                      </a14:backgroundRemoval>
                    </a14:imgEffect>
                  </a14:imgLayer>
                </a14:imgProps>
              </a:ext>
            </a:extLst>
          </a:blip>
          <a:srcRect l="2000" t="11852" r="71440" b="59326"/>
          <a:stretch/>
        </p:blipFill>
        <p:spPr>
          <a:xfrm>
            <a:off x="998346" y="1664173"/>
            <a:ext cx="929232" cy="1089045"/>
          </a:xfrm>
          <a:prstGeom prst="rect">
            <a:avLst/>
          </a:prstGeom>
        </p:spPr>
      </p:pic>
      <p:pic>
        <p:nvPicPr>
          <p:cNvPr id="21" name="Picture 20">
            <a:extLst>
              <a:ext uri="{FF2B5EF4-FFF2-40B4-BE49-F238E27FC236}">
                <a16:creationId xmlns:a16="http://schemas.microsoft.com/office/drawing/2014/main" id="{8C224CB2-FA06-4511-9FB4-58574FF75913}"/>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28981" b="55093" l="18000" r="42800">
                        <a14:foregroundMark x1="34700" y1="36111" x2="34700" y2="37315"/>
                        <a14:foregroundMark x1="30800" y1="33426" x2="35600" y2="34630"/>
                        <a14:foregroundMark x1="35300" y1="51481" x2="37200" y2="51759"/>
                      </a14:backgroundRemoval>
                    </a14:imgEffect>
                  </a14:imgLayer>
                </a14:imgProps>
              </a:ext>
            </a:extLst>
          </a:blip>
          <a:srcRect l="17657" t="26205" r="55783" b="44973"/>
          <a:stretch/>
        </p:blipFill>
        <p:spPr>
          <a:xfrm>
            <a:off x="998346" y="2780114"/>
            <a:ext cx="823722" cy="965388"/>
          </a:xfrm>
          <a:prstGeom prst="rect">
            <a:avLst/>
          </a:prstGeom>
        </p:spPr>
      </p:pic>
      <p:pic>
        <p:nvPicPr>
          <p:cNvPr id="23" name="Picture 22">
            <a:extLst>
              <a:ext uri="{FF2B5EF4-FFF2-40B4-BE49-F238E27FC236}">
                <a16:creationId xmlns:a16="http://schemas.microsoft.com/office/drawing/2014/main" id="{DCF271DB-9D01-4071-A9D2-65B8D2716751}"/>
              </a:ext>
            </a:extLst>
          </p:cNvPr>
          <p:cNvPicPr>
            <a:picLocks noChangeAspect="1"/>
          </p:cNvPicPr>
          <p:nvPr/>
        </p:nvPicPr>
        <p:blipFill rotWithShape="1">
          <a:blip r:embed="rId7">
            <a:extLst>
              <a:ext uri="{BEBA8EAE-BF5A-486C-A8C5-ECC9F3942E4B}">
                <a14:imgProps xmlns:a14="http://schemas.microsoft.com/office/drawing/2010/main">
                  <a14:imgLayer r:embed="rId5">
                    <a14:imgEffect>
                      <a14:backgroundRemoval t="5000" b="29907" l="29900" r="51100">
                        <a14:foregroundMark x1="40000" y1="8148" x2="47700" y2="12315"/>
                        <a14:foregroundMark x1="34400" y1="19352" x2="36200" y2="23333"/>
                      </a14:backgroundRemoval>
                    </a14:imgEffect>
                  </a14:imgLayer>
                </a14:imgProps>
              </a:ext>
            </a:extLst>
          </a:blip>
          <a:srcRect l="27278" t="3458" r="46162" b="67720"/>
          <a:stretch/>
        </p:blipFill>
        <p:spPr>
          <a:xfrm>
            <a:off x="998346" y="3869995"/>
            <a:ext cx="823722" cy="965388"/>
          </a:xfrm>
          <a:prstGeom prst="rect">
            <a:avLst/>
          </a:prstGeom>
        </p:spPr>
      </p:pic>
      <p:pic>
        <p:nvPicPr>
          <p:cNvPr id="24" name="Picture 23">
            <a:extLst>
              <a:ext uri="{FF2B5EF4-FFF2-40B4-BE49-F238E27FC236}">
                <a16:creationId xmlns:a16="http://schemas.microsoft.com/office/drawing/2014/main" id="{0AF0E759-D053-4EA0-8DC7-07CCCAC3AF72}"/>
              </a:ext>
            </a:extLst>
          </p:cNvPr>
          <p:cNvPicPr>
            <a:picLocks noChangeAspect="1"/>
          </p:cNvPicPr>
          <p:nvPr/>
        </p:nvPicPr>
        <p:blipFill rotWithShape="1">
          <a:blip r:embed="rId8">
            <a:extLst>
              <a:ext uri="{BEBA8EAE-BF5A-486C-A8C5-ECC9F3942E4B}">
                <a14:imgProps xmlns:a14="http://schemas.microsoft.com/office/drawing/2010/main">
                  <a14:imgLayer r:embed="rId5">
                    <a14:imgEffect>
                      <a14:backgroundRemoval t="17778" b="46944" l="46200" r="71500">
                        <a14:foregroundMark x1="64100" y1="21204" x2="63600" y2="27130"/>
                        <a14:foregroundMark x1="66200" y1="35741" x2="67900" y2="36667"/>
                        <a14:foregroundMark x1="62300" y1="20648" x2="65100" y2="21296"/>
                        <a14:foregroundMark x1="65800" y1="34352" x2="68400" y2="36204"/>
                      </a14:backgroundRemoval>
                    </a14:imgEffect>
                  </a14:imgLayer>
                </a14:imgProps>
              </a:ext>
            </a:extLst>
          </a:blip>
          <a:srcRect l="43691" t="18321" r="29749" b="52857"/>
          <a:stretch/>
        </p:blipFill>
        <p:spPr>
          <a:xfrm>
            <a:off x="1013572" y="4919092"/>
            <a:ext cx="823722" cy="965388"/>
          </a:xfrm>
          <a:prstGeom prst="rect">
            <a:avLst/>
          </a:prstGeom>
        </p:spPr>
      </p:pic>
      <p:pic>
        <p:nvPicPr>
          <p:cNvPr id="26" name="Picture 25">
            <a:extLst>
              <a:ext uri="{FF2B5EF4-FFF2-40B4-BE49-F238E27FC236}">
                <a16:creationId xmlns:a16="http://schemas.microsoft.com/office/drawing/2014/main" id="{1AB39224-95BF-46B9-9523-B63B4CB3CCA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8601" y="293275"/>
            <a:ext cx="10059272" cy="1329043"/>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3928104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randombar(horizontal)">
                                      <p:cBhvr>
                                        <p:cTn id="20" dur="500"/>
                                        <p:tgtEl>
                                          <p:spTgt spid="17"/>
                                        </p:tgtEl>
                                      </p:cBhvr>
                                    </p:animEffect>
                                  </p:childTnLst>
                                </p:cTn>
                              </p:par>
                              <p:par>
                                <p:cTn id="21" presetID="14" presetClass="entr" presetSubtype="1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randombar(horizont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randombar(horizontal)">
                                      <p:cBhvr>
                                        <p:cTn id="28" dur="500"/>
                                        <p:tgtEl>
                                          <p:spTgt spid="18"/>
                                        </p:tgtEl>
                                      </p:cBhvr>
                                    </p:animEffect>
                                  </p:childTnLst>
                                </p:cTn>
                              </p:par>
                              <p:par>
                                <p:cTn id="29" presetID="14" presetClass="entr" presetSubtype="1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randombar(horizontal)">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randombar(horizontal)">
                                      <p:cBhvr>
                                        <p:cTn id="36" dur="500"/>
                                        <p:tgtEl>
                                          <p:spTgt spid="19"/>
                                        </p:tgtEl>
                                      </p:cBhvr>
                                    </p:animEffect>
                                  </p:childTnLst>
                                </p:cTn>
                              </p:par>
                              <p:par>
                                <p:cTn id="37" presetID="14" presetClass="entr" presetSubtype="10"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randombar(horizontal)">
                                      <p:cBhvr>
                                        <p:cTn id="3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ánh đồng Bầu Trời Xanh Cũng Vậy Lúa Mì Phong Cảnh, Lúa Mì, Sóng, Mì Hình  nền Vector để tải xuống miễn phí">
            <a:extLst>
              <a:ext uri="{FF2B5EF4-FFF2-40B4-BE49-F238E27FC236}">
                <a16:creationId xmlns:a16="http://schemas.microsoft.com/office/drawing/2014/main" id="{40CEEE53-7268-441A-B1A0-492836475A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13">
            <a:extLst>
              <a:ext uri="{FF2B5EF4-FFF2-40B4-BE49-F238E27FC236}">
                <a16:creationId xmlns:a16="http://schemas.microsoft.com/office/drawing/2014/main" id="{42098E11-B65D-4664-8644-65E3857DBD72}"/>
              </a:ext>
            </a:extLst>
          </p:cNvPr>
          <p:cNvPicPr>
            <a:picLocks noChangeAspect="1"/>
          </p:cNvPicPr>
          <p:nvPr/>
        </p:nvPicPr>
        <p:blipFill rotWithShape="1">
          <a:blip r:embed="rId3">
            <a:extLst>
              <a:ext uri="{28A0092B-C50C-407E-A947-70E740481C1C}">
                <a14:useLocalDpi xmlns:a14="http://schemas.microsoft.com/office/drawing/2010/main" val="0"/>
              </a:ext>
            </a:extLst>
          </a:blip>
          <a:srcRect t="36798" b="9054"/>
          <a:stretch/>
        </p:blipFill>
        <p:spPr>
          <a:xfrm>
            <a:off x="0" y="933854"/>
            <a:ext cx="12192000" cy="5924145"/>
          </a:xfrm>
          <a:prstGeom prst="rect">
            <a:avLst/>
          </a:prstGeom>
        </p:spPr>
      </p:pic>
      <p:pic>
        <p:nvPicPr>
          <p:cNvPr id="6" name="图片 18">
            <a:extLst>
              <a:ext uri="{FF2B5EF4-FFF2-40B4-BE49-F238E27FC236}">
                <a16:creationId xmlns:a16="http://schemas.microsoft.com/office/drawing/2014/main" id="{8E6C5BD4-57B2-4401-A4ED-3DF9DA2280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0086" y="2393482"/>
            <a:ext cx="3125221" cy="3125219"/>
          </a:xfrm>
          <a:prstGeom prst="rect">
            <a:avLst/>
          </a:prstGeom>
        </p:spPr>
      </p:pic>
      <p:pic>
        <p:nvPicPr>
          <p:cNvPr id="7" name="图片 15" descr="图片包含 照片, 展示&#10;&#10;描述已自动生成">
            <a:extLst>
              <a:ext uri="{FF2B5EF4-FFF2-40B4-BE49-F238E27FC236}">
                <a16:creationId xmlns:a16="http://schemas.microsoft.com/office/drawing/2014/main" id="{FF2860B3-D176-41EC-B039-3BD02AA784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1611" y="2524753"/>
            <a:ext cx="3067266" cy="2997366"/>
          </a:xfrm>
          <a:prstGeom prst="rect">
            <a:avLst/>
          </a:prstGeom>
        </p:spPr>
      </p:pic>
      <p:pic>
        <p:nvPicPr>
          <p:cNvPr id="8" name="图片 21">
            <a:extLst>
              <a:ext uri="{FF2B5EF4-FFF2-40B4-BE49-F238E27FC236}">
                <a16:creationId xmlns:a16="http://schemas.microsoft.com/office/drawing/2014/main" id="{2640F40B-56F6-4ACD-B64A-E9DF9D6AED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51153" y="2102059"/>
            <a:ext cx="3490041" cy="3552310"/>
          </a:xfrm>
          <a:prstGeom prst="rect">
            <a:avLst/>
          </a:prstGeom>
        </p:spPr>
      </p:pic>
      <p:sp>
        <p:nvSpPr>
          <p:cNvPr id="9" name="泪滴形 24">
            <a:extLst>
              <a:ext uri="{FF2B5EF4-FFF2-40B4-BE49-F238E27FC236}">
                <a16:creationId xmlns:a16="http://schemas.microsoft.com/office/drawing/2014/main" id="{45A9C422-CFCB-4BA2-B095-7184E43992FF}"/>
              </a:ext>
            </a:extLst>
          </p:cNvPr>
          <p:cNvSpPr/>
          <p:nvPr/>
        </p:nvSpPr>
        <p:spPr>
          <a:xfrm>
            <a:off x="1698533" y="2117692"/>
            <a:ext cx="833421" cy="814122"/>
          </a:xfrm>
          <a:prstGeom prst="teardrop">
            <a:avLst/>
          </a:prstGeom>
          <a:solidFill>
            <a:srgbClr val="F9C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t>1</a:t>
            </a:r>
            <a:endParaRPr lang="zh-CN" altLang="en-US" sz="6600" b="1" dirty="0"/>
          </a:p>
        </p:txBody>
      </p:sp>
      <p:sp>
        <p:nvSpPr>
          <p:cNvPr id="10" name="泪滴形 25">
            <a:extLst>
              <a:ext uri="{FF2B5EF4-FFF2-40B4-BE49-F238E27FC236}">
                <a16:creationId xmlns:a16="http://schemas.microsoft.com/office/drawing/2014/main" id="{B1D9689B-3A14-4E7A-9A88-EE24B3BD9D86}"/>
              </a:ext>
            </a:extLst>
          </p:cNvPr>
          <p:cNvSpPr/>
          <p:nvPr/>
        </p:nvSpPr>
        <p:spPr>
          <a:xfrm>
            <a:off x="5324716" y="2127459"/>
            <a:ext cx="833421" cy="814122"/>
          </a:xfrm>
          <a:prstGeom prst="teardrop">
            <a:avLst/>
          </a:prstGeom>
          <a:solidFill>
            <a:srgbClr val="F9C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t>2</a:t>
            </a:r>
            <a:endParaRPr lang="zh-CN" altLang="en-US" sz="6600" b="1" dirty="0"/>
          </a:p>
        </p:txBody>
      </p:sp>
      <p:sp>
        <p:nvSpPr>
          <p:cNvPr id="11" name="泪滴形 26">
            <a:extLst>
              <a:ext uri="{FF2B5EF4-FFF2-40B4-BE49-F238E27FC236}">
                <a16:creationId xmlns:a16="http://schemas.microsoft.com/office/drawing/2014/main" id="{2DE01905-1D19-49F8-97BF-0E914299F90E}"/>
              </a:ext>
            </a:extLst>
          </p:cNvPr>
          <p:cNvSpPr/>
          <p:nvPr/>
        </p:nvSpPr>
        <p:spPr>
          <a:xfrm>
            <a:off x="9312061" y="2102059"/>
            <a:ext cx="833421" cy="814122"/>
          </a:xfrm>
          <a:prstGeom prst="teardrop">
            <a:avLst/>
          </a:prstGeom>
          <a:solidFill>
            <a:srgbClr val="F9C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t>3</a:t>
            </a:r>
            <a:endParaRPr lang="zh-CN" altLang="en-US" sz="6600" b="1" dirty="0"/>
          </a:p>
        </p:txBody>
      </p:sp>
      <p:sp>
        <p:nvSpPr>
          <p:cNvPr id="14" name="Rectangle 13">
            <a:extLst>
              <a:ext uri="{FF2B5EF4-FFF2-40B4-BE49-F238E27FC236}">
                <a16:creationId xmlns:a16="http://schemas.microsoft.com/office/drawing/2014/main" id="{55D14280-99AD-4044-92F0-496651DA5A70}"/>
              </a:ext>
            </a:extLst>
          </p:cNvPr>
          <p:cNvSpPr/>
          <p:nvPr/>
        </p:nvSpPr>
        <p:spPr>
          <a:xfrm>
            <a:off x="609125" y="5522119"/>
            <a:ext cx="2976969" cy="646331"/>
          </a:xfrm>
          <a:prstGeom prst="rect">
            <a:avLst/>
          </a:prstGeom>
          <a:noFill/>
        </p:spPr>
        <p:txBody>
          <a:bodyPr wrap="none" lIns="91440" tIns="45720" rIns="91440" bIns="45720">
            <a:spAutoFit/>
          </a:bodyPr>
          <a:lstStyle/>
          <a:p>
            <a:pPr algn="ctr"/>
            <a:r>
              <a:rPr lang="vi-VN" sz="3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rPr>
              <a:t>LUYỆN ĐỌC</a:t>
            </a:r>
            <a:endParaRPr lang="en-US" sz="3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16" name="Rectangle 15">
            <a:extLst>
              <a:ext uri="{FF2B5EF4-FFF2-40B4-BE49-F238E27FC236}">
                <a16:creationId xmlns:a16="http://schemas.microsoft.com/office/drawing/2014/main" id="{A7E3558F-4C9D-4D41-A740-947BA6E5241F}"/>
              </a:ext>
            </a:extLst>
          </p:cNvPr>
          <p:cNvSpPr/>
          <p:nvPr/>
        </p:nvSpPr>
        <p:spPr>
          <a:xfrm>
            <a:off x="4092634" y="5531886"/>
            <a:ext cx="3448381" cy="646331"/>
          </a:xfrm>
          <a:prstGeom prst="rect">
            <a:avLst/>
          </a:prstGeom>
          <a:noFill/>
        </p:spPr>
        <p:txBody>
          <a:bodyPr wrap="none" lIns="91440" tIns="45720" rIns="91440" bIns="45720">
            <a:spAutoFit/>
          </a:bodyPr>
          <a:lstStyle/>
          <a:p>
            <a:pPr algn="ctr"/>
            <a:r>
              <a:rPr lang="vi-VN" sz="3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rPr>
              <a:t>TÌM HIỂU BÀI</a:t>
            </a:r>
            <a:endParaRPr lang="en-US" sz="3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18" name="Rectangle 17">
            <a:extLst>
              <a:ext uri="{FF2B5EF4-FFF2-40B4-BE49-F238E27FC236}">
                <a16:creationId xmlns:a16="http://schemas.microsoft.com/office/drawing/2014/main" id="{E22A7871-41BB-4F72-81A4-19B2B74DA33D}"/>
              </a:ext>
            </a:extLst>
          </p:cNvPr>
          <p:cNvSpPr/>
          <p:nvPr/>
        </p:nvSpPr>
        <p:spPr>
          <a:xfrm>
            <a:off x="7870027" y="5541369"/>
            <a:ext cx="4107151" cy="646331"/>
          </a:xfrm>
          <a:prstGeom prst="rect">
            <a:avLst/>
          </a:prstGeom>
          <a:noFill/>
        </p:spPr>
        <p:txBody>
          <a:bodyPr wrap="none" lIns="91440" tIns="45720" rIns="91440" bIns="45720">
            <a:spAutoFit/>
          </a:bodyPr>
          <a:lstStyle/>
          <a:p>
            <a:pPr algn="ctr"/>
            <a:r>
              <a:rPr lang="vi-VN" sz="3600">
                <a:ln w="0"/>
                <a:effectLst>
                  <a:outerShdw blurRad="38100" dist="19050" dir="2700000" algn="tl" rotWithShape="0">
                    <a:schemeClr val="dk1">
                      <a:alpha val="40000"/>
                    </a:schemeClr>
                  </a:outerShdw>
                </a:effectLst>
                <a:latin typeface="UTM Futura Extra" panose="02040603050506020204" pitchFamily="18" charset="0"/>
              </a:rPr>
              <a:t>LUYỆN ĐỌC HAY</a:t>
            </a:r>
            <a:endParaRPr lang="en-US" sz="3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20" name="Rectangle 19">
            <a:extLst>
              <a:ext uri="{FF2B5EF4-FFF2-40B4-BE49-F238E27FC236}">
                <a16:creationId xmlns:a16="http://schemas.microsoft.com/office/drawing/2014/main" id="{5B8A8B7E-0944-47BA-9B8B-7EB1B9B52BCB}"/>
              </a:ext>
            </a:extLst>
          </p:cNvPr>
          <p:cNvSpPr/>
          <p:nvPr/>
        </p:nvSpPr>
        <p:spPr>
          <a:xfrm>
            <a:off x="2236944" y="247676"/>
            <a:ext cx="7715575" cy="1323439"/>
          </a:xfrm>
          <a:prstGeom prst="rect">
            <a:avLst/>
          </a:prstGeom>
          <a:noFill/>
        </p:spPr>
        <p:txBody>
          <a:bodyPr wrap="none" lIns="91440" tIns="45720" rIns="91440" bIns="45720">
            <a:spAutoFit/>
          </a:bodyPr>
          <a:lstStyle/>
          <a:p>
            <a:pPr algn="ctr"/>
            <a:r>
              <a:rPr lang="en-US" sz="8000" b="1" cap="none" spc="0">
                <a:ln w="57150">
                  <a:solidFill>
                    <a:schemeClr val="tx1">
                      <a:lumMod val="95000"/>
                      <a:lumOff val="5000"/>
                    </a:schemeClr>
                  </a:solidFill>
                  <a:prstDash val="solid"/>
                </a:ln>
                <a:solidFill>
                  <a:srgbClr val="FFFF00"/>
                </a:solidFill>
                <a:effectLst>
                  <a:outerShdw blurRad="38100" dist="38100" dir="2700000" algn="tl">
                    <a:srgbClr val="000000">
                      <a:alpha val="43137"/>
                    </a:srgbClr>
                  </a:outerShdw>
                </a:effectLst>
                <a:latin typeface="UTM American Sans" panose="02040603050506020204" pitchFamily="18" charset="0"/>
              </a:rPr>
              <a:t>CÁC HOẠT ĐỘNG</a:t>
            </a:r>
          </a:p>
        </p:txBody>
      </p:sp>
    </p:spTree>
    <p:extLst>
      <p:ext uri="{BB962C8B-B14F-4D97-AF65-F5344CB8AC3E}">
        <p14:creationId xmlns:p14="http://schemas.microsoft.com/office/powerpoint/2010/main" val="26777391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par>
                                <p:cTn id="24" presetID="14" presetClass="entr" presetSubtype="1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randombar(horizont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par>
                                <p:cTn id="35" presetID="14" presetClass="entr" presetSubtype="1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randombar(horizontal)">
                                      <p:cBhvr>
                                        <p:cTn id="37" dur="500"/>
                                        <p:tgtEl>
                                          <p:spTgt spid="8"/>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randombar(horizontal)">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p:bldP spid="16" grpId="0"/>
      <p:bldP spid="18"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ánh đồng Bầu Trời Xanh Cũng Vậy Lúa Mì Phong Cảnh, Lúa Mì, Sóng, Mì Hình  nền Vector để tải xuống miễn phí">
            <a:extLst>
              <a:ext uri="{FF2B5EF4-FFF2-40B4-BE49-F238E27FC236}">
                <a16:creationId xmlns:a16="http://schemas.microsoft.com/office/drawing/2014/main" id="{F544F1A8-0013-414A-A1D2-EBE2BF43C8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13">
            <a:extLst>
              <a:ext uri="{FF2B5EF4-FFF2-40B4-BE49-F238E27FC236}">
                <a16:creationId xmlns:a16="http://schemas.microsoft.com/office/drawing/2014/main" id="{BB1939D5-C0D5-4B16-9C0D-1386C98E6561}"/>
              </a:ext>
            </a:extLst>
          </p:cNvPr>
          <p:cNvPicPr>
            <a:picLocks noChangeAspect="1"/>
          </p:cNvPicPr>
          <p:nvPr/>
        </p:nvPicPr>
        <p:blipFill rotWithShape="1">
          <a:blip r:embed="rId3">
            <a:extLst>
              <a:ext uri="{28A0092B-C50C-407E-A947-70E740481C1C}">
                <a14:useLocalDpi xmlns:a14="http://schemas.microsoft.com/office/drawing/2010/main" val="0"/>
              </a:ext>
            </a:extLst>
          </a:blip>
          <a:srcRect b="9054"/>
          <a:stretch/>
        </p:blipFill>
        <p:spPr>
          <a:xfrm>
            <a:off x="-14862" y="-3077271"/>
            <a:ext cx="12192000" cy="9950116"/>
          </a:xfrm>
          <a:prstGeom prst="rect">
            <a:avLst/>
          </a:prstGeom>
        </p:spPr>
      </p:pic>
      <p:pic>
        <p:nvPicPr>
          <p:cNvPr id="5" name="图片 15" descr="图片包含 照片, 展示&#10;&#10;描述已自动生成">
            <a:extLst>
              <a:ext uri="{FF2B5EF4-FFF2-40B4-BE49-F238E27FC236}">
                <a16:creationId xmlns:a16="http://schemas.microsoft.com/office/drawing/2014/main" id="{A432B380-5EA6-4EA8-ADBF-33589312DC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1387" y="849224"/>
            <a:ext cx="4386685" cy="4286716"/>
          </a:xfrm>
          <a:prstGeom prst="rect">
            <a:avLst/>
          </a:prstGeom>
        </p:spPr>
      </p:pic>
      <p:sp>
        <p:nvSpPr>
          <p:cNvPr id="6" name="泪滴形 24">
            <a:extLst>
              <a:ext uri="{FF2B5EF4-FFF2-40B4-BE49-F238E27FC236}">
                <a16:creationId xmlns:a16="http://schemas.microsoft.com/office/drawing/2014/main" id="{5191285A-80A9-4476-9F4F-9CB61A124182}"/>
              </a:ext>
            </a:extLst>
          </p:cNvPr>
          <p:cNvSpPr/>
          <p:nvPr/>
        </p:nvSpPr>
        <p:spPr>
          <a:xfrm>
            <a:off x="5497497" y="370972"/>
            <a:ext cx="1191925" cy="1164325"/>
          </a:xfrm>
          <a:prstGeom prst="teardrop">
            <a:avLst/>
          </a:prstGeom>
          <a:solidFill>
            <a:srgbClr val="F9C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600" b="1" dirty="0"/>
              <a:t>1</a:t>
            </a:r>
            <a:endParaRPr lang="zh-CN" altLang="en-US" sz="9600" b="1" dirty="0"/>
          </a:p>
        </p:txBody>
      </p:sp>
      <p:sp>
        <p:nvSpPr>
          <p:cNvPr id="7" name="Rectangle 6">
            <a:extLst>
              <a:ext uri="{FF2B5EF4-FFF2-40B4-BE49-F238E27FC236}">
                <a16:creationId xmlns:a16="http://schemas.microsoft.com/office/drawing/2014/main" id="{8BDA6935-9B6E-4E52-A247-80B8557F12BE}"/>
              </a:ext>
            </a:extLst>
          </p:cNvPr>
          <p:cNvSpPr/>
          <p:nvPr/>
        </p:nvSpPr>
        <p:spPr>
          <a:xfrm>
            <a:off x="-2770409" y="5303185"/>
            <a:ext cx="18206660" cy="1569660"/>
          </a:xfrm>
          <a:prstGeom prst="rect">
            <a:avLst/>
          </a:prstGeom>
          <a:noFill/>
        </p:spPr>
        <p:txBody>
          <a:bodyPr wrap="square" lIns="91440" tIns="45720" rIns="91440" bIns="45720">
            <a:spAutoFit/>
          </a:bodyPr>
          <a:lstStyle/>
          <a:p>
            <a:pPr algn="ctr"/>
            <a:r>
              <a:rPr lang="vi-VN" sz="9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rPr>
              <a:t>LUYỆN ĐỌC</a:t>
            </a:r>
            <a:endParaRPr lang="en-US" sz="9600" b="0" cap="none" spc="0">
              <a:ln w="0"/>
              <a:solidFill>
                <a:schemeClr val="tx1"/>
              </a:solidFill>
              <a:effectLst>
                <a:outerShdw blurRad="38100" dist="19050" dir="2700000" algn="tl" rotWithShape="0">
                  <a:schemeClr val="dk1">
                    <a:alpha val="40000"/>
                  </a:schemeClr>
                </a:outerShdw>
              </a:effectLst>
              <a:latin typeface="UTM Futura Extra" panose="02040603050506020204" pitchFamily="18" charset="0"/>
            </a:endParaRPr>
          </a:p>
        </p:txBody>
      </p:sp>
    </p:spTree>
    <p:extLst>
      <p:ext uri="{BB962C8B-B14F-4D97-AF65-F5344CB8AC3E}">
        <p14:creationId xmlns:p14="http://schemas.microsoft.com/office/powerpoint/2010/main" val="2020079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ánh đồng Bầu Trời Xanh Cũng Vậy Lúa Mì Phong Cảnh, Lúa Mì, Sóng, Mì Hình  nền Vector để tải xuống miễn phí">
            <a:extLst>
              <a:ext uri="{FF2B5EF4-FFF2-40B4-BE49-F238E27FC236}">
                <a16:creationId xmlns:a16="http://schemas.microsoft.com/office/drawing/2014/main" id="{29B9B512-EB8F-4BC8-B5C8-E9FE973B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9449C8F2-8034-4594-91F0-74E836BE50F1}"/>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48FD4B4-F5C6-4004-9D3A-F648F34FE255}"/>
              </a:ext>
            </a:extLst>
          </p:cNvPr>
          <p:cNvSpPr/>
          <p:nvPr/>
        </p:nvSpPr>
        <p:spPr>
          <a:xfrm>
            <a:off x="1030442" y="1905624"/>
            <a:ext cx="6096000" cy="4247317"/>
          </a:xfrm>
          <a:prstGeom prst="rect">
            <a:avLst/>
          </a:prstGeom>
        </p:spPr>
        <p:txBody>
          <a:bodyPr>
            <a:spAutoFit/>
          </a:bodyPr>
          <a:lstStyle/>
          <a:p>
            <a:r>
              <a:rPr lang="vi-VN" b="1" i="0" dirty="0">
                <a:effectLst/>
                <a:latin typeface="+mj-lt"/>
              </a:rPr>
              <a:t>Hạt gạo làng ta</a:t>
            </a:r>
            <a:br>
              <a:rPr lang="vi-VN" b="1" i="0" dirty="0">
                <a:effectLst/>
                <a:latin typeface="+mj-lt"/>
              </a:rPr>
            </a:br>
            <a:r>
              <a:rPr lang="vi-VN" b="1" i="0" dirty="0">
                <a:effectLst/>
                <a:latin typeface="+mj-lt"/>
              </a:rPr>
              <a:t>Có vị phù sa</a:t>
            </a:r>
            <a:br>
              <a:rPr lang="vi-VN" b="1" i="0" dirty="0">
                <a:effectLst/>
                <a:latin typeface="+mj-lt"/>
              </a:rPr>
            </a:br>
            <a:r>
              <a:rPr lang="vi-VN" b="1" i="0" dirty="0">
                <a:effectLst/>
                <a:latin typeface="+mj-lt"/>
              </a:rPr>
              <a:t>Của sông Kinh Thầy</a:t>
            </a:r>
            <a:br>
              <a:rPr lang="vi-VN" b="1" i="0" dirty="0">
                <a:effectLst/>
                <a:latin typeface="+mj-lt"/>
              </a:rPr>
            </a:br>
            <a:r>
              <a:rPr lang="vi-VN" b="1" i="0" dirty="0">
                <a:effectLst/>
                <a:latin typeface="+mj-lt"/>
              </a:rPr>
              <a:t>Có hương sen thơm</a:t>
            </a:r>
            <a:br>
              <a:rPr lang="vi-VN" b="1" i="0" dirty="0">
                <a:effectLst/>
                <a:latin typeface="+mj-lt"/>
              </a:rPr>
            </a:br>
            <a:r>
              <a:rPr lang="vi-VN" b="1" i="0" dirty="0">
                <a:effectLst/>
                <a:latin typeface="+mj-lt"/>
              </a:rPr>
              <a:t>Trong hồ nước đầy</a:t>
            </a:r>
            <a:br>
              <a:rPr lang="vi-VN" b="1" i="0" dirty="0">
                <a:effectLst/>
                <a:latin typeface="+mj-lt"/>
              </a:rPr>
            </a:br>
            <a:r>
              <a:rPr lang="vi-VN" b="1" i="0" dirty="0">
                <a:effectLst/>
                <a:latin typeface="+mj-lt"/>
              </a:rPr>
              <a:t>Có lời mẹ hát</a:t>
            </a:r>
            <a:br>
              <a:rPr lang="vi-VN" b="1" i="0" dirty="0">
                <a:effectLst/>
                <a:latin typeface="+mj-lt"/>
              </a:rPr>
            </a:br>
            <a:r>
              <a:rPr lang="vi-VN" b="1" i="0" dirty="0">
                <a:effectLst/>
                <a:latin typeface="+mj-lt"/>
              </a:rPr>
              <a:t>Ngọt bùi đắng </a:t>
            </a:r>
            <a:r>
              <a:rPr lang="vi-VN" b="1" i="0">
                <a:effectLst/>
                <a:latin typeface="+mj-lt"/>
              </a:rPr>
              <a:t>cay…</a:t>
            </a:r>
          </a:p>
          <a:p>
            <a:endParaRPr lang="vi-VN" b="1" i="0" dirty="0">
              <a:effectLst/>
              <a:latin typeface="+mj-lt"/>
            </a:endParaRPr>
          </a:p>
          <a:p>
            <a:r>
              <a:rPr lang="vi-VN" b="1" i="0" dirty="0">
                <a:effectLst/>
                <a:latin typeface="+mj-lt"/>
              </a:rPr>
              <a:t>Hạt gạo làng ta</a:t>
            </a:r>
            <a:br>
              <a:rPr lang="vi-VN" b="1" i="0" dirty="0">
                <a:effectLst/>
                <a:latin typeface="+mj-lt"/>
              </a:rPr>
            </a:br>
            <a:r>
              <a:rPr lang="vi-VN" b="1" i="0" dirty="0">
                <a:effectLst/>
                <a:latin typeface="+mj-lt"/>
              </a:rPr>
              <a:t>Có bão tháng bảy</a:t>
            </a:r>
            <a:br>
              <a:rPr lang="vi-VN" b="1" i="0" dirty="0">
                <a:effectLst/>
                <a:latin typeface="+mj-lt"/>
              </a:rPr>
            </a:br>
            <a:r>
              <a:rPr lang="vi-VN" b="1" i="0" dirty="0">
                <a:effectLst/>
                <a:latin typeface="+mj-lt"/>
              </a:rPr>
              <a:t>Có mưa tháng ba</a:t>
            </a:r>
            <a:br>
              <a:rPr lang="vi-VN" b="1" i="0" dirty="0">
                <a:effectLst/>
                <a:latin typeface="+mj-lt"/>
              </a:rPr>
            </a:br>
            <a:r>
              <a:rPr lang="vi-VN" b="1" i="0" dirty="0">
                <a:effectLst/>
                <a:latin typeface="+mj-lt"/>
              </a:rPr>
              <a:t>Giọt mồ hôi sa</a:t>
            </a:r>
            <a:br>
              <a:rPr lang="vi-VN" b="1" i="0" dirty="0">
                <a:effectLst/>
                <a:latin typeface="+mj-lt"/>
              </a:rPr>
            </a:br>
            <a:r>
              <a:rPr lang="vi-VN" b="1" i="0" dirty="0">
                <a:effectLst/>
                <a:latin typeface="+mj-lt"/>
              </a:rPr>
              <a:t>Những trưa tháng sáu</a:t>
            </a:r>
            <a:br>
              <a:rPr lang="vi-VN" b="1" i="0">
                <a:effectLst/>
                <a:latin typeface="+mj-lt"/>
              </a:rPr>
            </a:br>
            <a:br>
              <a:rPr lang="vi-VN" b="1" i="0" dirty="0">
                <a:effectLst/>
                <a:latin typeface="+mj-lt"/>
              </a:rPr>
            </a:br>
            <a:endParaRPr lang="vi-VN" b="1" i="0" dirty="0">
              <a:effectLst/>
              <a:latin typeface="+mj-lt"/>
            </a:endParaRPr>
          </a:p>
        </p:txBody>
      </p:sp>
      <p:sp>
        <p:nvSpPr>
          <p:cNvPr id="9" name="Rectangle 8">
            <a:extLst>
              <a:ext uri="{FF2B5EF4-FFF2-40B4-BE49-F238E27FC236}">
                <a16:creationId xmlns:a16="http://schemas.microsoft.com/office/drawing/2014/main" id="{71B8F901-715F-4FC6-8C56-4E13B4F400D9}"/>
              </a:ext>
            </a:extLst>
          </p:cNvPr>
          <p:cNvSpPr/>
          <p:nvPr/>
        </p:nvSpPr>
        <p:spPr>
          <a:xfrm>
            <a:off x="4108912" y="1838265"/>
            <a:ext cx="3971636" cy="4801314"/>
          </a:xfrm>
          <a:prstGeom prst="rect">
            <a:avLst/>
          </a:prstGeom>
        </p:spPr>
        <p:txBody>
          <a:bodyPr wrap="square">
            <a:spAutoFit/>
          </a:bodyPr>
          <a:lstStyle/>
          <a:p>
            <a:r>
              <a:rPr lang="vi-VN" b="1" i="0">
                <a:effectLst/>
                <a:latin typeface="+mj-lt"/>
              </a:rPr>
              <a:t>Nước như ai nấu </a:t>
            </a:r>
          </a:p>
          <a:p>
            <a:r>
              <a:rPr lang="vi-VN" b="1" i="0">
                <a:effectLst/>
                <a:latin typeface="+mj-lt"/>
              </a:rPr>
              <a:t>Chết </a:t>
            </a:r>
            <a:r>
              <a:rPr lang="vi-VN" b="1" i="0" dirty="0">
                <a:effectLst/>
                <a:latin typeface="+mj-lt"/>
              </a:rPr>
              <a:t>cả cá cờ</a:t>
            </a:r>
            <a:br>
              <a:rPr lang="vi-VN" b="1" i="0" dirty="0">
                <a:effectLst/>
                <a:latin typeface="+mj-lt"/>
              </a:rPr>
            </a:br>
            <a:r>
              <a:rPr lang="vi-VN" b="1" i="0" dirty="0">
                <a:effectLst/>
                <a:latin typeface="+mj-lt"/>
              </a:rPr>
              <a:t>Cua ngoi lên bờ</a:t>
            </a:r>
            <a:br>
              <a:rPr lang="vi-VN" b="1" i="0" dirty="0">
                <a:effectLst/>
                <a:latin typeface="+mj-lt"/>
              </a:rPr>
            </a:br>
            <a:r>
              <a:rPr lang="vi-VN" b="1" i="0" dirty="0">
                <a:effectLst/>
                <a:latin typeface="+mj-lt"/>
              </a:rPr>
              <a:t>Mẹ em </a:t>
            </a:r>
            <a:r>
              <a:rPr lang="vi-VN" b="1" i="0">
                <a:effectLst/>
                <a:latin typeface="+mj-lt"/>
              </a:rPr>
              <a:t>xuống cấy …</a:t>
            </a:r>
          </a:p>
          <a:p>
            <a:endParaRPr lang="en-US" b="1" i="0" dirty="0">
              <a:effectLst/>
              <a:latin typeface="+mj-lt"/>
            </a:endParaRPr>
          </a:p>
          <a:p>
            <a:r>
              <a:rPr lang="vi-VN" b="1" i="0" dirty="0">
                <a:effectLst/>
                <a:latin typeface="+mj-lt"/>
              </a:rPr>
              <a:t>Hạt gạo làng ta</a:t>
            </a:r>
            <a:br>
              <a:rPr lang="vi-VN" b="1" i="0" dirty="0">
                <a:effectLst/>
                <a:latin typeface="+mj-lt"/>
              </a:rPr>
            </a:br>
            <a:r>
              <a:rPr lang="vi-VN" b="1" i="0" dirty="0">
                <a:effectLst/>
                <a:latin typeface="+mj-lt"/>
              </a:rPr>
              <a:t>Những năm bom Mỹ</a:t>
            </a:r>
            <a:br>
              <a:rPr lang="vi-VN" b="1" i="0" dirty="0">
                <a:effectLst/>
                <a:latin typeface="+mj-lt"/>
              </a:rPr>
            </a:br>
            <a:r>
              <a:rPr lang="vi-VN" b="1" i="0" dirty="0">
                <a:effectLst/>
                <a:latin typeface="+mj-lt"/>
              </a:rPr>
              <a:t>Trút trên mái nhà</a:t>
            </a:r>
            <a:br>
              <a:rPr lang="vi-VN" b="1" i="0" dirty="0">
                <a:effectLst/>
                <a:latin typeface="+mj-lt"/>
              </a:rPr>
            </a:br>
            <a:r>
              <a:rPr lang="vi-VN" b="1" i="0" dirty="0">
                <a:effectLst/>
                <a:latin typeface="+mj-lt"/>
              </a:rPr>
              <a:t>Những năm cây súng</a:t>
            </a:r>
            <a:br>
              <a:rPr lang="vi-VN" b="1" i="0" dirty="0">
                <a:effectLst/>
                <a:latin typeface="+mj-lt"/>
              </a:rPr>
            </a:br>
            <a:r>
              <a:rPr lang="vi-VN" b="1" i="0" dirty="0">
                <a:effectLst/>
                <a:latin typeface="+mj-lt"/>
              </a:rPr>
              <a:t>Theo người đi xa</a:t>
            </a:r>
            <a:br>
              <a:rPr lang="vi-VN" b="1" i="0" dirty="0">
                <a:effectLst/>
                <a:latin typeface="+mj-lt"/>
              </a:rPr>
            </a:br>
            <a:r>
              <a:rPr lang="vi-VN" b="1" i="0" dirty="0">
                <a:effectLst/>
                <a:latin typeface="+mj-lt"/>
              </a:rPr>
              <a:t>Những năm băng đạn</a:t>
            </a:r>
            <a:br>
              <a:rPr lang="vi-VN" b="1" i="0" dirty="0">
                <a:effectLst/>
                <a:latin typeface="+mj-lt"/>
              </a:rPr>
            </a:br>
            <a:r>
              <a:rPr lang="vi-VN" b="1" i="0" dirty="0">
                <a:effectLst/>
                <a:latin typeface="+mj-lt"/>
              </a:rPr>
              <a:t>Vàng như lúa đồng</a:t>
            </a:r>
            <a:br>
              <a:rPr lang="vi-VN" b="1" i="0" dirty="0">
                <a:effectLst/>
                <a:latin typeface="+mj-lt"/>
              </a:rPr>
            </a:br>
            <a:r>
              <a:rPr lang="vi-VN" b="1" i="0" dirty="0">
                <a:effectLst/>
                <a:latin typeface="+mj-lt"/>
              </a:rPr>
              <a:t>Bát cơm mùa gặt</a:t>
            </a:r>
            <a:br>
              <a:rPr lang="vi-VN" b="1" i="0" dirty="0">
                <a:effectLst/>
                <a:latin typeface="+mj-lt"/>
              </a:rPr>
            </a:br>
            <a:r>
              <a:rPr lang="vi-VN" b="1" i="0" dirty="0">
                <a:effectLst/>
                <a:latin typeface="+mj-lt"/>
              </a:rPr>
              <a:t>Thơm hào </a:t>
            </a:r>
            <a:r>
              <a:rPr lang="vi-VN" b="1" i="0">
                <a:effectLst/>
                <a:latin typeface="+mj-lt"/>
              </a:rPr>
              <a:t>giao thông …</a:t>
            </a:r>
          </a:p>
          <a:p>
            <a:endParaRPr lang="vi-VN" b="1" i="0" dirty="0">
              <a:effectLst/>
              <a:latin typeface="+mj-lt"/>
            </a:endParaRPr>
          </a:p>
          <a:p>
            <a:br>
              <a:rPr lang="vi-VN" b="1" i="0" dirty="0">
                <a:effectLst/>
                <a:latin typeface="+mj-lt"/>
              </a:rPr>
            </a:br>
            <a:endParaRPr lang="vi-VN" b="1" i="0" dirty="0">
              <a:effectLst/>
              <a:latin typeface="+mj-lt"/>
            </a:endParaRPr>
          </a:p>
        </p:txBody>
      </p:sp>
      <p:sp>
        <p:nvSpPr>
          <p:cNvPr id="10" name="Rectangle 9">
            <a:extLst>
              <a:ext uri="{FF2B5EF4-FFF2-40B4-BE49-F238E27FC236}">
                <a16:creationId xmlns:a16="http://schemas.microsoft.com/office/drawing/2014/main" id="{CD8B2BF4-CC48-4FA7-9E93-4794D9719A6E}"/>
              </a:ext>
            </a:extLst>
          </p:cNvPr>
          <p:cNvSpPr/>
          <p:nvPr/>
        </p:nvSpPr>
        <p:spPr>
          <a:xfrm>
            <a:off x="7405684" y="1845959"/>
            <a:ext cx="3020291" cy="3970318"/>
          </a:xfrm>
          <a:prstGeom prst="rect">
            <a:avLst/>
          </a:prstGeom>
        </p:spPr>
        <p:txBody>
          <a:bodyPr wrap="square">
            <a:spAutoFit/>
          </a:bodyPr>
          <a:lstStyle/>
          <a:p>
            <a:r>
              <a:rPr lang="vi-VN" b="1" i="0">
                <a:effectLst/>
                <a:latin typeface="+mj-lt"/>
              </a:rPr>
              <a:t>Hạt gạo làng ta</a:t>
            </a:r>
            <a:br>
              <a:rPr lang="vi-VN" b="1" i="0">
                <a:effectLst/>
                <a:latin typeface="+mj-lt"/>
              </a:rPr>
            </a:br>
            <a:r>
              <a:rPr lang="vi-VN" b="1" i="0">
                <a:effectLst/>
                <a:latin typeface="+mj-lt"/>
              </a:rPr>
              <a:t>Có công các bạn Sớm </a:t>
            </a:r>
            <a:r>
              <a:rPr lang="vi-VN" b="1" i="0" dirty="0">
                <a:effectLst/>
                <a:latin typeface="+mj-lt"/>
              </a:rPr>
              <a:t>nào chống hạn</a:t>
            </a:r>
            <a:br>
              <a:rPr lang="vi-VN" b="1" i="0" dirty="0">
                <a:effectLst/>
                <a:latin typeface="+mj-lt"/>
              </a:rPr>
            </a:br>
            <a:r>
              <a:rPr lang="vi-VN" b="1" i="0" dirty="0">
                <a:effectLst/>
                <a:latin typeface="+mj-lt"/>
              </a:rPr>
              <a:t>Vục mẻ miệng gàu</a:t>
            </a:r>
            <a:endParaRPr lang="en-US" b="1" i="0" dirty="0">
              <a:effectLst/>
              <a:latin typeface="+mj-lt"/>
            </a:endParaRPr>
          </a:p>
          <a:p>
            <a:r>
              <a:rPr lang="vi-VN" b="1" i="0" dirty="0">
                <a:effectLst/>
                <a:latin typeface="+mj-lt"/>
              </a:rPr>
              <a:t>Trưa nào bắt sâu</a:t>
            </a:r>
            <a:br>
              <a:rPr lang="vi-VN" b="1" i="0" dirty="0">
                <a:effectLst/>
                <a:latin typeface="+mj-lt"/>
              </a:rPr>
            </a:br>
            <a:r>
              <a:rPr lang="vi-VN" b="1" i="0" dirty="0">
                <a:effectLst/>
                <a:latin typeface="+mj-lt"/>
              </a:rPr>
              <a:t>Lúa cao rát mặt</a:t>
            </a:r>
            <a:br>
              <a:rPr lang="vi-VN" b="1" i="0" dirty="0">
                <a:effectLst/>
                <a:latin typeface="+mj-lt"/>
              </a:rPr>
            </a:br>
            <a:r>
              <a:rPr lang="vi-VN" b="1" i="0" dirty="0">
                <a:effectLst/>
                <a:latin typeface="+mj-lt"/>
              </a:rPr>
              <a:t>Chiều nào gánh phân</a:t>
            </a:r>
            <a:br>
              <a:rPr lang="vi-VN" b="1" i="0" dirty="0">
                <a:effectLst/>
                <a:latin typeface="+mj-lt"/>
              </a:rPr>
            </a:br>
            <a:r>
              <a:rPr lang="vi-VN" b="1" i="0" dirty="0">
                <a:effectLst/>
                <a:latin typeface="+mj-lt"/>
              </a:rPr>
              <a:t>Quang trành </a:t>
            </a:r>
            <a:r>
              <a:rPr lang="vi-VN" b="1" i="0">
                <a:effectLst/>
                <a:latin typeface="+mj-lt"/>
              </a:rPr>
              <a:t>quết đất.</a:t>
            </a:r>
          </a:p>
          <a:p>
            <a:endParaRPr lang="en-US" b="1" i="0" dirty="0">
              <a:effectLst/>
              <a:latin typeface="+mj-lt"/>
            </a:endParaRPr>
          </a:p>
          <a:p>
            <a:r>
              <a:rPr lang="vi-VN" b="1" i="0" dirty="0">
                <a:effectLst/>
                <a:latin typeface="+mj-lt"/>
              </a:rPr>
              <a:t>Hạt gạo làng ta</a:t>
            </a:r>
            <a:br>
              <a:rPr lang="vi-VN" b="1" dirty="0">
                <a:latin typeface="+mj-lt"/>
              </a:rPr>
            </a:br>
            <a:r>
              <a:rPr lang="vi-VN" b="1" i="0" dirty="0">
                <a:effectLst/>
                <a:latin typeface="+mj-lt"/>
              </a:rPr>
              <a:t>Gửi ra tiền tuyến</a:t>
            </a:r>
            <a:br>
              <a:rPr lang="vi-VN" b="1" dirty="0">
                <a:latin typeface="+mj-lt"/>
              </a:rPr>
            </a:br>
            <a:r>
              <a:rPr lang="vi-VN" b="1" i="0" dirty="0">
                <a:effectLst/>
                <a:latin typeface="+mj-lt"/>
              </a:rPr>
              <a:t>Gửi về phương xa</a:t>
            </a:r>
            <a:br>
              <a:rPr lang="vi-VN" b="1" dirty="0">
                <a:latin typeface="+mj-lt"/>
              </a:rPr>
            </a:br>
            <a:r>
              <a:rPr lang="vi-VN" b="1" i="0" dirty="0">
                <a:effectLst/>
                <a:latin typeface="+mj-lt"/>
              </a:rPr>
              <a:t>Em vui em hát</a:t>
            </a:r>
            <a:br>
              <a:rPr lang="vi-VN" b="1" dirty="0">
                <a:latin typeface="+mj-lt"/>
              </a:rPr>
            </a:br>
            <a:r>
              <a:rPr lang="vi-VN" b="1" i="0" dirty="0">
                <a:effectLst/>
                <a:latin typeface="+mj-lt"/>
              </a:rPr>
              <a:t>Hạt vàng làng ta…</a:t>
            </a:r>
            <a:endParaRPr lang="en-US" b="1" dirty="0">
              <a:latin typeface="+mj-lt"/>
            </a:endParaRPr>
          </a:p>
        </p:txBody>
      </p:sp>
      <p:sp>
        <p:nvSpPr>
          <p:cNvPr id="11" name="文本框 38">
            <a:extLst>
              <a:ext uri="{FF2B5EF4-FFF2-40B4-BE49-F238E27FC236}">
                <a16:creationId xmlns:a16="http://schemas.microsoft.com/office/drawing/2014/main" id="{FDD55F6E-E2F6-4CD7-9205-921F1D5A6D45}"/>
              </a:ext>
            </a:extLst>
          </p:cNvPr>
          <p:cNvSpPr txBox="1"/>
          <p:nvPr/>
        </p:nvSpPr>
        <p:spPr>
          <a:xfrm>
            <a:off x="3046730" y="194101"/>
            <a:ext cx="6096000" cy="830997"/>
          </a:xfrm>
          <a:prstGeom prst="rect">
            <a:avLst/>
          </a:prstGeom>
          <a:noFill/>
        </p:spPr>
        <p:txBody>
          <a:bodyPr wrap="square">
            <a:spAutoFit/>
          </a:bodyPr>
          <a:lstStyle/>
          <a:p>
            <a:pPr algn="ctr"/>
            <a:r>
              <a:rPr lang="en-US" altLang="zh-CN" sz="4800">
                <a:ln w="1905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TẬP ĐỌC</a:t>
            </a:r>
          </a:p>
        </p:txBody>
      </p:sp>
      <p:sp>
        <p:nvSpPr>
          <p:cNvPr id="12" name="文本框 36">
            <a:extLst>
              <a:ext uri="{FF2B5EF4-FFF2-40B4-BE49-F238E27FC236}">
                <a16:creationId xmlns:a16="http://schemas.microsoft.com/office/drawing/2014/main" id="{1CF365DE-06D9-41EC-85A8-48F419247B86}"/>
              </a:ext>
            </a:extLst>
          </p:cNvPr>
          <p:cNvSpPr txBox="1"/>
          <p:nvPr/>
        </p:nvSpPr>
        <p:spPr>
          <a:xfrm>
            <a:off x="728980" y="1040725"/>
            <a:ext cx="10731500" cy="769441"/>
          </a:xfrm>
          <a:prstGeom prst="rect">
            <a:avLst/>
          </a:prstGeom>
          <a:noFill/>
        </p:spPr>
        <p:txBody>
          <a:bodyPr wrap="square" rtlCol="0">
            <a:spAutoFit/>
          </a:bodyPr>
          <a:lstStyle/>
          <a:p>
            <a:pPr algn="ctr"/>
            <a:r>
              <a:rPr lang="vi-VN" altLang="zh-CN" sz="4400" i="0">
                <a:ln w="19050">
                  <a:noFill/>
                </a:ln>
                <a:solidFill>
                  <a:sysClr val="windowText" lastClr="000000"/>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HẠT GẠO LÀNG TA</a:t>
            </a:r>
            <a:endParaRPr lang="en-US" altLang="zh-CN" sz="4400" i="0" dirty="0">
              <a:ln w="19050">
                <a:noFill/>
              </a:ln>
              <a:solidFill>
                <a:sysClr val="windowText" lastClr="000000"/>
              </a:solidFill>
              <a:effectLst>
                <a:outerShdw blurRad="38100" dist="38100" dir="2700000" algn="tl">
                  <a:srgbClr val="000000">
                    <a:alpha val="43137"/>
                  </a:srgbClr>
                </a:outerShdw>
              </a:effectLst>
              <a:latin typeface="UTM Cookies" panose="02040603050506020204" pitchFamily="18" charset="0"/>
              <a:ea typeface="思源黑体 CN Bold" panose="020B0800000000000000" pitchFamily="34" charset="-122"/>
            </a:endParaRPr>
          </a:p>
        </p:txBody>
      </p:sp>
      <p:sp>
        <p:nvSpPr>
          <p:cNvPr id="13" name="Rectangle 12">
            <a:extLst>
              <a:ext uri="{FF2B5EF4-FFF2-40B4-BE49-F238E27FC236}">
                <a16:creationId xmlns:a16="http://schemas.microsoft.com/office/drawing/2014/main" id="{8977C5FE-9702-4D76-85CE-80FF0D6BE5AF}"/>
              </a:ext>
            </a:extLst>
          </p:cNvPr>
          <p:cNvSpPr/>
          <p:nvPr/>
        </p:nvSpPr>
        <p:spPr>
          <a:xfrm>
            <a:off x="7492226" y="5844376"/>
            <a:ext cx="2409954" cy="400110"/>
          </a:xfrm>
          <a:prstGeom prst="rect">
            <a:avLst/>
          </a:prstGeom>
          <a:noFill/>
        </p:spPr>
        <p:txBody>
          <a:bodyPr wrap="none" lIns="91440" tIns="45720" rIns="91440" bIns="45720">
            <a:spAutoFit/>
          </a:bodyPr>
          <a:lstStyle/>
          <a:p>
            <a:pPr algn="ctr"/>
            <a:r>
              <a:rPr lang="vi-VN"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rPr>
              <a:t>Trần Đăng Khoa</a:t>
            </a:r>
            <a:endParaRPr lang="en-US"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endParaRPr>
          </a:p>
        </p:txBody>
      </p:sp>
      <p:pic>
        <p:nvPicPr>
          <p:cNvPr id="14" name="图片 6">
            <a:extLst>
              <a:ext uri="{FF2B5EF4-FFF2-40B4-BE49-F238E27FC236}">
                <a16:creationId xmlns:a16="http://schemas.microsoft.com/office/drawing/2014/main" id="{EBB27535-EB09-4A27-B455-2BD7EE9220A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8669" l="0" r="100000">
                        <a14:foregroundMark x1="88902" y1="86290" x2="88902" y2="86290"/>
                        <a14:foregroundMark x1="72998" y1="84315" x2="72998" y2="84315"/>
                        <a14:foregroundMark x1="67162" y1="85847" x2="67162" y2="85847"/>
                        <a14:foregroundMark x1="53833" y1="84153" x2="53833" y2="84153"/>
                      </a14:backgroundRemoval>
                    </a14:imgEffect>
                  </a14:imgLayer>
                </a14:imgProps>
              </a:ext>
              <a:ext uri="{28A0092B-C50C-407E-A947-70E740481C1C}">
                <a14:useLocalDpi xmlns:a14="http://schemas.microsoft.com/office/drawing/2010/main" val="0"/>
              </a:ext>
            </a:extLst>
          </a:blip>
          <a:stretch>
            <a:fillRect/>
          </a:stretch>
        </p:blipFill>
        <p:spPr>
          <a:xfrm flipH="1">
            <a:off x="9792928" y="3385287"/>
            <a:ext cx="2520918" cy="3576588"/>
          </a:xfrm>
          <a:prstGeom prst="rect">
            <a:avLst/>
          </a:prstGeom>
        </p:spPr>
      </p:pic>
      <p:pic>
        <p:nvPicPr>
          <p:cNvPr id="15" name="图片 15">
            <a:extLst>
              <a:ext uri="{FF2B5EF4-FFF2-40B4-BE49-F238E27FC236}">
                <a16:creationId xmlns:a16="http://schemas.microsoft.com/office/drawing/2014/main" id="{127D9132-0107-418B-B64E-003BCB96E8FA}"/>
              </a:ext>
            </a:extLst>
          </p:cNvPr>
          <p:cNvPicPr>
            <a:picLocks noChangeAspect="1"/>
          </p:cNvPicPr>
          <p:nvPr/>
        </p:nvPicPr>
        <p:blipFill rotWithShape="1">
          <a:blip r:embed="rId5">
            <a:extLst>
              <a:ext uri="{28A0092B-C50C-407E-A947-70E740481C1C}">
                <a14:useLocalDpi xmlns:a14="http://schemas.microsoft.com/office/drawing/2010/main" val="0"/>
              </a:ext>
            </a:extLst>
          </a:blip>
          <a:srcRect l="4605" t="60461" r="58546" b="18486"/>
          <a:stretch/>
        </p:blipFill>
        <p:spPr>
          <a:xfrm>
            <a:off x="-501659" y="-427902"/>
            <a:ext cx="2788939" cy="2390397"/>
          </a:xfrm>
          <a:prstGeom prst="rect">
            <a:avLst/>
          </a:prstGeom>
        </p:spPr>
      </p:pic>
    </p:spTree>
    <p:extLst>
      <p:ext uri="{BB962C8B-B14F-4D97-AF65-F5344CB8AC3E}">
        <p14:creationId xmlns:p14="http://schemas.microsoft.com/office/powerpoint/2010/main" val="37590725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randombar(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ánh đồng Bầu Trời Xanh Cũng Vậy Lúa Mì Phong Cảnh, Lúa Mì, Sóng, Mì Hình  nền Vector để tải xuống miễn phí">
            <a:extLst>
              <a:ext uri="{FF2B5EF4-FFF2-40B4-BE49-F238E27FC236}">
                <a16:creationId xmlns:a16="http://schemas.microsoft.com/office/drawing/2014/main" id="{1D6EA03C-2621-476A-A480-CCDB06B1F5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9" name="Cloud 8">
            <a:extLst>
              <a:ext uri="{FF2B5EF4-FFF2-40B4-BE49-F238E27FC236}">
                <a16:creationId xmlns:a16="http://schemas.microsoft.com/office/drawing/2014/main" id="{F7315974-D53A-47E2-85D0-1B3EB9D61DED}"/>
              </a:ext>
            </a:extLst>
          </p:cNvPr>
          <p:cNvSpPr/>
          <p:nvPr/>
        </p:nvSpPr>
        <p:spPr>
          <a:xfrm>
            <a:off x="3604192" y="803607"/>
            <a:ext cx="8044315" cy="5065785"/>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loud 6">
            <a:extLst>
              <a:ext uri="{FF2B5EF4-FFF2-40B4-BE49-F238E27FC236}">
                <a16:creationId xmlns:a16="http://schemas.microsoft.com/office/drawing/2014/main" id="{E43FA66B-F0FA-40D8-B34D-C44177C3434C}"/>
              </a:ext>
            </a:extLst>
          </p:cNvPr>
          <p:cNvSpPr/>
          <p:nvPr/>
        </p:nvSpPr>
        <p:spPr>
          <a:xfrm>
            <a:off x="4051300" y="1295400"/>
            <a:ext cx="7150100" cy="4082200"/>
          </a:xfrm>
          <a:prstGeom prst="clou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片 9">
            <a:extLst>
              <a:ext uri="{FF2B5EF4-FFF2-40B4-BE49-F238E27FC236}">
                <a16:creationId xmlns:a16="http://schemas.microsoft.com/office/drawing/2014/main" id="{78773B54-DE6D-4DB8-B2F8-6DA6F893D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246" y="1611000"/>
            <a:ext cx="5682400" cy="5682400"/>
          </a:xfrm>
          <a:prstGeom prst="rect">
            <a:avLst/>
          </a:prstGeom>
        </p:spPr>
      </p:pic>
      <p:sp>
        <p:nvSpPr>
          <p:cNvPr id="8" name="TextBox 7">
            <a:extLst>
              <a:ext uri="{FF2B5EF4-FFF2-40B4-BE49-F238E27FC236}">
                <a16:creationId xmlns:a16="http://schemas.microsoft.com/office/drawing/2014/main" id="{56B22C56-2526-472C-AB39-7399B2E8F4CE}"/>
              </a:ext>
            </a:extLst>
          </p:cNvPr>
          <p:cNvSpPr txBox="1"/>
          <p:nvPr/>
        </p:nvSpPr>
        <p:spPr>
          <a:xfrm>
            <a:off x="5245099" y="2197942"/>
            <a:ext cx="5252185" cy="2123658"/>
          </a:xfrm>
          <a:prstGeom prst="rect">
            <a:avLst/>
          </a:prstGeom>
          <a:noFill/>
        </p:spPr>
        <p:txBody>
          <a:bodyPr wrap="square">
            <a:spAutoFit/>
          </a:bodyPr>
          <a:lstStyle/>
          <a:p>
            <a:pPr algn="ctr"/>
            <a:r>
              <a:rPr lang="vi-VN" sz="44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rPr>
              <a:t>Bài thơ được chia làm 5 đoạn tương ứng với 5 khổ thơ.</a:t>
            </a:r>
            <a:endParaRPr lang="en-US" sz="4400">
              <a:solidFill>
                <a:schemeClr val="bg1"/>
              </a:solidFill>
              <a:effectLst>
                <a:outerShdw blurRad="38100" dist="38100" dir="2700000" algn="tl">
                  <a:srgbClr val="000000">
                    <a:alpha val="43137"/>
                  </a:srgbClr>
                </a:outerShdw>
              </a:effectLst>
              <a:latin typeface="UTM Flamenco" panose="0204060305050602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948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711</TotalTime>
  <Words>1614</Words>
  <Application>Microsoft Office PowerPoint</Application>
  <PresentationFormat>Widescreen</PresentationFormat>
  <Paragraphs>166</Paragraphs>
  <Slides>39</Slides>
  <Notes>0</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39</vt:i4>
      </vt:variant>
    </vt:vector>
  </HeadingPairs>
  <TitlesOfParts>
    <vt:vector size="52" baseType="lpstr">
      <vt:lpstr>Arial</vt:lpstr>
      <vt:lpstr>Calibri</vt:lpstr>
      <vt:lpstr>Calibri Light</vt:lpstr>
      <vt:lpstr>iCiel Pequena</vt:lpstr>
      <vt:lpstr>Times New Roman</vt:lpstr>
      <vt:lpstr>UTM American Sans</vt:lpstr>
      <vt:lpstr>UTM Arruba KT</vt:lpstr>
      <vt:lpstr>UTM Cookies</vt:lpstr>
      <vt:lpstr>UTM Flamenco</vt:lpstr>
      <vt:lpstr>UTM Futura Extra</vt:lpstr>
      <vt:lpstr>UTM Showcard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37</cp:revision>
  <dcterms:created xsi:type="dcterms:W3CDTF">2021-12-01T11:46:19Z</dcterms:created>
  <dcterms:modified xsi:type="dcterms:W3CDTF">2021-12-08T13:24:41Z</dcterms:modified>
</cp:coreProperties>
</file>