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56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3" r:id="rId18"/>
    <p:sldId id="273" r:id="rId19"/>
  </p:sldIdLst>
  <p:sldSz cx="12192000" cy="6858000"/>
  <p:notesSz cx="6858000" cy="9144000"/>
  <p:embeddedFontLst>
    <p:embeddedFont>
      <p:font typeface="等线" panose="02010600030101010101" pitchFamily="2" charset="-122"/>
      <p:regular r:id="rId21"/>
    </p:embeddedFont>
    <p:embeddedFont>
      <p:font typeface="等线 Light" panose="02010600030101010101" pitchFamily="2" charset="-122"/>
      <p:regular r:id="rId22"/>
    </p:embeddedFont>
    <p:embeddedFont>
      <p:font typeface="#9Slide03 AmpleSoft Bold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 Math" panose="02040503050406030204" pitchFamily="18" charset="0"/>
      <p:regular r:id="rId28"/>
    </p:embeddedFont>
    <p:embeddedFont>
      <p:font typeface="HP001 4 hàng" panose="020B0603050302020204" pitchFamily="34" charset="0"/>
      <p:regular r:id="rId29"/>
      <p:bold r:id="rId30"/>
    </p:embeddedFont>
    <p:embeddedFont>
      <p:font typeface="SVN-SAF" panose="02040603050506020204" pitchFamily="18" charset="0"/>
      <p:regular r:id="rId31"/>
    </p:embeddedFont>
    <p:embeddedFont>
      <p:font typeface="UTM Aptima" panose="02040603050506020204" pitchFamily="18" charset="0"/>
      <p:regular r:id="rId32"/>
      <p:bold r:id="rId33"/>
      <p:italic r:id="rId34"/>
      <p:boldItalic r:id="rId35"/>
    </p:embeddedFont>
    <p:embeddedFont>
      <p:font typeface="UTM Colossalis" panose="02040603050506020204" pitchFamily="18" charset="0"/>
      <p:regular r:id="rId36"/>
    </p:embeddedFont>
    <p:embeddedFont>
      <p:font typeface="UTM Eremitage" panose="02040603050506020204" pitchFamily="18" charset="0"/>
      <p:regular r:id="rId37"/>
    </p:embeddedFont>
    <p:embeddedFont>
      <p:font typeface="UTM Showcard" panose="02040603050506020204" pitchFamily="18" charset="0"/>
      <p:regular r:id="rId38"/>
    </p:embeddedFont>
    <p:embeddedFont>
      <p:font typeface="UTM Wedding K&amp;T" panose="02040603050506020204" pitchFamily="18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FF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D1611-B82C-4EE8-A8B5-EB7C89BE2945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7F359-3148-424A-B069-35E5ED3A3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79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850F40-DB3E-4DC4-95ED-4CBE898A09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520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E60AD-C1FB-440E-9DE4-1C76447899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3BE2F-24E9-4AA9-93A2-F5F16827C1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398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E60AD-C1FB-440E-9DE4-1C76447899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3BE2F-24E9-4AA9-93A2-F5F16827C1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5" name="组合 13"/>
          <p:cNvGrpSpPr/>
          <p:nvPr userDrawn="1"/>
        </p:nvGrpSpPr>
        <p:grpSpPr>
          <a:xfrm>
            <a:off x="-601458" y="0"/>
            <a:ext cx="13046571" cy="7113613"/>
            <a:chOff x="-601458" y="0"/>
            <a:chExt cx="13046571" cy="7113613"/>
          </a:xfrm>
        </p:grpSpPr>
        <p:pic>
          <p:nvPicPr>
            <p:cNvPr id="6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7010400"/>
            </a:xfrm>
            <a:prstGeom prst="rect">
              <a:avLst/>
            </a:prstGeom>
          </p:spPr>
        </p:pic>
        <p:pic>
          <p:nvPicPr>
            <p:cNvPr id="7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29" y="3394731"/>
              <a:ext cx="12193057" cy="3718882"/>
            </a:xfrm>
            <a:prstGeom prst="rect">
              <a:avLst/>
            </a:prstGeom>
          </p:spPr>
        </p:pic>
        <p:pic>
          <p:nvPicPr>
            <p:cNvPr id="8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601458" y="2758402"/>
              <a:ext cx="13046571" cy="3810330"/>
            </a:xfrm>
            <a:prstGeom prst="rect">
              <a:avLst/>
            </a:prstGeom>
          </p:spPr>
        </p:pic>
        <p:pic>
          <p:nvPicPr>
            <p:cNvPr id="9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0106" y="238364"/>
              <a:ext cx="1304289" cy="762393"/>
            </a:xfrm>
            <a:prstGeom prst="rect">
              <a:avLst/>
            </a:prstGeom>
          </p:spPr>
        </p:pic>
        <p:pic>
          <p:nvPicPr>
            <p:cNvPr id="10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728547" y="2187925"/>
              <a:ext cx="1328401" cy="776487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 userDrawn="1"/>
        </p:nvSpPr>
        <p:spPr>
          <a:xfrm>
            <a:off x="11099830" y="6364069"/>
            <a:ext cx="1241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FF00"/>
                </a:solidFill>
                <a:latin typeface="UTM Wedding K&amp;T" panose="02040603050506020204" pitchFamily="18" charset="0"/>
              </a:rPr>
              <a:t>Bích</a:t>
            </a:r>
            <a:r>
              <a:rPr lang="en-US" sz="3600" baseline="0" dirty="0">
                <a:solidFill>
                  <a:srgbClr val="00FF00"/>
                </a:solidFill>
                <a:latin typeface="UTM Wedding K&amp;T" panose="02040603050506020204" pitchFamily="18" charset="0"/>
              </a:rPr>
              <a:t> </a:t>
            </a:r>
            <a:endParaRPr lang="en-US" sz="3600" dirty="0">
              <a:solidFill>
                <a:srgbClr val="00FF00"/>
              </a:solidFill>
              <a:latin typeface="UTM Wedding K&amp;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E60AD-C1FB-440E-9DE4-1C76447899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3BE2F-24E9-4AA9-93A2-F5F16827C1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769" b="98512" l="0" r="100000">
                        <a14:foregroundMark x1="6072" y1="94545" x2="99587" y2="96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2" t="86497" b="-1256"/>
          <a:stretch/>
        </p:blipFill>
        <p:spPr>
          <a:xfrm>
            <a:off x="0" y="5050971"/>
            <a:ext cx="12192000" cy="209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6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E60AD-C1FB-440E-9DE4-1C76447899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3BE2F-24E9-4AA9-93A2-F5F16827C10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6" name="图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86943" y="3303282"/>
            <a:ext cx="13046571" cy="3810330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29" y="4673599"/>
            <a:ext cx="12193057" cy="244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1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1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8" r:id="rId3"/>
    <p:sldLayoutId id="214748366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8.wdp"/><Relationship Id="rId18" Type="http://schemas.openxmlformats.org/officeDocument/2006/relationships/image" Target="../media/image29.png"/><Relationship Id="rId3" Type="http://schemas.microsoft.com/office/2007/relationships/hdphoto" Target="../media/hdphoto3.wdp"/><Relationship Id="rId21" Type="http://schemas.microsoft.com/office/2007/relationships/hdphoto" Target="../media/hdphoto12.wdp"/><Relationship Id="rId7" Type="http://schemas.microsoft.com/office/2007/relationships/hdphoto" Target="../media/hdphoto5.wdp"/><Relationship Id="rId12" Type="http://schemas.openxmlformats.org/officeDocument/2006/relationships/image" Target="../media/image26.png"/><Relationship Id="rId17" Type="http://schemas.microsoft.com/office/2007/relationships/hdphoto" Target="../media/hdphoto10.wdp"/><Relationship Id="rId2" Type="http://schemas.openxmlformats.org/officeDocument/2006/relationships/image" Target="../media/image16.png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microsoft.com/office/2007/relationships/hdphoto" Target="../media/hdphoto9.wdp"/><Relationship Id="rId10" Type="http://schemas.openxmlformats.org/officeDocument/2006/relationships/image" Target="../media/image25.png"/><Relationship Id="rId19" Type="http://schemas.microsoft.com/office/2007/relationships/hdphoto" Target="../media/hdphoto11.wdp"/><Relationship Id="rId4" Type="http://schemas.openxmlformats.org/officeDocument/2006/relationships/image" Target="../media/image17.png"/><Relationship Id="rId9" Type="http://schemas.microsoft.com/office/2007/relationships/hdphoto" Target="../media/hdphoto6.wdp"/><Relationship Id="rId1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6.wdp"/><Relationship Id="rId18" Type="http://schemas.openxmlformats.org/officeDocument/2006/relationships/image" Target="../media/image38.png"/><Relationship Id="rId3" Type="http://schemas.openxmlformats.org/officeDocument/2006/relationships/image" Target="../media/image8.png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33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4.png"/><Relationship Id="rId16" Type="http://schemas.openxmlformats.org/officeDocument/2006/relationships/image" Target="../media/image37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microsoft.com/office/2007/relationships/hdphoto" Target="../media/hdphoto13.wdp"/><Relationship Id="rId24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microsoft.com/office/2007/relationships/hdphoto" Target="../media/hdphoto7.wdp"/><Relationship Id="rId23" Type="http://schemas.microsoft.com/office/2007/relationships/hdphoto" Target="../media/hdphoto11.wdp"/><Relationship Id="rId10" Type="http://schemas.openxmlformats.org/officeDocument/2006/relationships/image" Target="../media/image32.png"/><Relationship Id="rId19" Type="http://schemas.microsoft.com/office/2007/relationships/hdphoto" Target="../media/hdphoto9.wdp"/><Relationship Id="rId4" Type="http://schemas.openxmlformats.org/officeDocument/2006/relationships/image" Target="../media/image34.png"/><Relationship Id="rId9" Type="http://schemas.microsoft.com/office/2007/relationships/hdphoto" Target="../media/hdphoto4.wdp"/><Relationship Id="rId14" Type="http://schemas.openxmlformats.org/officeDocument/2006/relationships/image" Target="../media/image36.png"/><Relationship Id="rId22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hdphoto" Target="../media/hdphoto14.wdp"/><Relationship Id="rId7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microsoft.com/office/2007/relationships/hdphoto" Target="../media/hdphoto15.wdp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microsoft.com/office/2007/relationships/hdphoto" Target="../media/hdphoto16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microsoft.com/office/2007/relationships/hdphoto" Target="../media/hdphoto18.wdp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microsoft.com/office/2007/relationships/hdphoto" Target="../media/hdphoto20.wdp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microsoft.com/office/2007/relationships/hdphoto" Target="../media/hdphoto22.wdp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8.wdp"/><Relationship Id="rId18" Type="http://schemas.openxmlformats.org/officeDocument/2006/relationships/image" Target="../media/image29.png"/><Relationship Id="rId3" Type="http://schemas.microsoft.com/office/2007/relationships/hdphoto" Target="../media/hdphoto3.wdp"/><Relationship Id="rId21" Type="http://schemas.microsoft.com/office/2007/relationships/hdphoto" Target="../media/hdphoto12.wdp"/><Relationship Id="rId7" Type="http://schemas.microsoft.com/office/2007/relationships/hdphoto" Target="../media/hdphoto5.wdp"/><Relationship Id="rId12" Type="http://schemas.openxmlformats.org/officeDocument/2006/relationships/image" Target="../media/image26.png"/><Relationship Id="rId17" Type="http://schemas.microsoft.com/office/2007/relationships/hdphoto" Target="../media/hdphoto10.wdp"/><Relationship Id="rId2" Type="http://schemas.openxmlformats.org/officeDocument/2006/relationships/image" Target="../media/image16.png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microsoft.com/office/2007/relationships/hdphoto" Target="../media/hdphoto9.wdp"/><Relationship Id="rId10" Type="http://schemas.openxmlformats.org/officeDocument/2006/relationships/image" Target="../media/image25.png"/><Relationship Id="rId19" Type="http://schemas.microsoft.com/office/2007/relationships/hdphoto" Target="../media/hdphoto11.wdp"/><Relationship Id="rId4" Type="http://schemas.openxmlformats.org/officeDocument/2006/relationships/image" Target="../media/image17.png"/><Relationship Id="rId9" Type="http://schemas.microsoft.com/office/2007/relationships/hdphoto" Target="../media/hdphoto6.wdp"/><Relationship Id="rId1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0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8.png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任意多边形 24"/>
          <p:cNvSpPr/>
          <p:nvPr/>
        </p:nvSpPr>
        <p:spPr>
          <a:xfrm>
            <a:off x="1420504" y="579916"/>
            <a:ext cx="9238777" cy="4965855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panose="00000500000000000000" pitchFamily="2" charset="-122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3394731"/>
            <a:ext cx="12193057" cy="371888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1458" y="2758402"/>
            <a:ext cx="13046571" cy="38103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781" y="2805742"/>
            <a:ext cx="2147182" cy="259953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0" t="38730" b="28254"/>
          <a:stretch/>
        </p:blipFill>
        <p:spPr>
          <a:xfrm>
            <a:off x="7489636" y="2786724"/>
            <a:ext cx="4702628" cy="454289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106" y="238364"/>
            <a:ext cx="1304289" cy="76239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547" y="2187925"/>
            <a:ext cx="1328401" cy="77648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135" y="1647081"/>
            <a:ext cx="1153096" cy="1420544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4769603" y="4272709"/>
            <a:ext cx="2719769" cy="555545"/>
            <a:chOff x="4418275" y="3656991"/>
            <a:chExt cx="2719769" cy="555545"/>
          </a:xfrm>
        </p:grpSpPr>
        <p:sp>
          <p:nvSpPr>
            <p:cNvPr id="30" name="圆角矩形 29"/>
            <p:cNvSpPr/>
            <p:nvPr/>
          </p:nvSpPr>
          <p:spPr>
            <a:xfrm>
              <a:off x="4418275" y="3656991"/>
              <a:ext cx="2719769" cy="555545"/>
            </a:xfrm>
            <a:prstGeom prst="roundRect">
              <a:avLst/>
            </a:prstGeom>
            <a:solidFill>
              <a:srgbClr val="E97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31" name="圆角矩形 30"/>
            <p:cNvSpPr/>
            <p:nvPr/>
          </p:nvSpPr>
          <p:spPr>
            <a:xfrm>
              <a:off x="4503273" y="3693978"/>
              <a:ext cx="2536155" cy="452530"/>
            </a:xfrm>
            <a:prstGeom prst="roundRect">
              <a:avLst/>
            </a:pr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421454" y="1273776"/>
            <a:ext cx="4958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BC74AD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Eremitage" panose="02040603050506020204" pitchFamily="18" charset="0"/>
                <a:ea typeface="+mn-ea"/>
                <a:cs typeface="+mn-cs"/>
              </a:rPr>
              <a:t>GIỚI THIỆU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5715" y="2191820"/>
            <a:ext cx="5597236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E63A0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67C728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Ỉ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E9797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3E75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34884" y="4323762"/>
            <a:ext cx="2481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3E751"/>
                </a:solidFill>
                <a:effectLst/>
                <a:uLnTx/>
                <a:uFillTx/>
                <a:latin typeface="UTM Eremitage" panose="02040603050506020204" pitchFamily="18" charset="0"/>
                <a:ea typeface="+mn-ea"/>
                <a:cs typeface="+mn-cs"/>
              </a:rPr>
              <a:t>Trang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3E751"/>
                </a:solidFill>
                <a:effectLst/>
                <a:uLnTx/>
                <a:uFillTx/>
                <a:latin typeface="UTM Eremitage" panose="02040603050506020204" pitchFamily="18" charset="0"/>
                <a:ea typeface="+mn-ea"/>
                <a:cs typeface="+mn-cs"/>
              </a:rPr>
              <a:t> 146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25A8055-BC66-4C8B-9DC8-3D7F76B55A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363" y="2379020"/>
            <a:ext cx="688487" cy="117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74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2"/>
          <p:cNvSpPr/>
          <p:nvPr/>
        </p:nvSpPr>
        <p:spPr>
          <a:xfrm>
            <a:off x="789673" y="1704660"/>
            <a:ext cx="10756333" cy="6013149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" name="圆角矩形 8"/>
          <p:cNvSpPr/>
          <p:nvPr/>
        </p:nvSpPr>
        <p:spPr>
          <a:xfrm>
            <a:off x="1801710" y="248462"/>
            <a:ext cx="8850247" cy="1456198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" name="圆角矩形 8"/>
          <p:cNvSpPr/>
          <p:nvPr/>
        </p:nvSpPr>
        <p:spPr>
          <a:xfrm>
            <a:off x="2034576" y="327978"/>
            <a:ext cx="8370040" cy="1245409"/>
          </a:xfrm>
          <a:prstGeom prst="roundRect">
            <a:avLst/>
          </a:prstGeom>
          <a:noFill/>
          <a:ln w="28575">
            <a:solidFill>
              <a:srgbClr val="FF3399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8743" y="334242"/>
            <a:ext cx="8168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Bài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</a:rPr>
              <a:t> 2: </a:t>
            </a:r>
            <a:r>
              <a:rPr lang="en-US" sz="3600" b="1" dirty="0" err="1">
                <a:latin typeface="UTM Aptima" panose="02040603050506020204" pitchFamily="18" charset="0"/>
              </a:rPr>
              <a:t>Trong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một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tổ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có</a:t>
            </a:r>
            <a:r>
              <a:rPr lang="en-US" sz="3600" b="1" dirty="0">
                <a:latin typeface="UTM Aptima" panose="02040603050506020204" pitchFamily="18" charset="0"/>
              </a:rPr>
              <a:t> 5 </a:t>
            </a:r>
            <a:r>
              <a:rPr lang="en-US" sz="3600" b="1" dirty="0" err="1"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trai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và</a:t>
            </a:r>
            <a:r>
              <a:rPr lang="en-US" sz="3600" b="1" dirty="0">
                <a:latin typeface="UTM Aptima" panose="02040603050506020204" pitchFamily="18" charset="0"/>
              </a:rPr>
              <a:t> 6    </a:t>
            </a:r>
            <a:r>
              <a:rPr lang="en-US" sz="3600" b="1" dirty="0" err="1"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gái</a:t>
            </a:r>
            <a:r>
              <a:rPr lang="en-US" sz="3600" b="1" dirty="0">
                <a:latin typeface="UTM Aptima" panose="02040603050506020204" pitchFamily="18" charset="0"/>
              </a:rPr>
              <a:t>:</a:t>
            </a:r>
          </a:p>
        </p:txBody>
      </p:sp>
      <p:pic>
        <p:nvPicPr>
          <p:cNvPr id="6" name="Picture 2" descr="Cartoon happy school boy waving hand Premium Vect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1702" y1="31789" x2="57234" y2="38658"/>
                        <a14:foregroundMark x1="51064" y1="85304" x2="51064" y2="85304"/>
                        <a14:foregroundMark x1="37660" y1="88179" x2="37660" y2="8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4655" y="4163662"/>
            <a:ext cx="2353596" cy="31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71" b="97089" l="9885" r="89994">
                        <a14:foregroundMark x1="42753" y1="51668" x2="43420" y2="55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51" y="4352606"/>
            <a:ext cx="2782917" cy="27829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885" r="89994">
                        <a14:foregroundMark x1="35476" y1="37902" x2="61492" y2="40934"/>
                        <a14:foregroundMark x1="52577" y1="29715" x2="56095" y2="42814"/>
                        <a14:foregroundMark x1="38508" y1="31595" x2="38084" y2="41419"/>
                        <a14:foregroundMark x1="42025" y1="90540" x2="49545" y2="93329"/>
                        <a14:foregroundMark x1="53487" y1="95694" x2="55852" y2="97514"/>
                        <a14:foregroundMark x1="50697" y1="96847" x2="55124" y2="98241"/>
                        <a14:foregroundMark x1="36204" y1="88660" x2="30807" y2="90782"/>
                        <a14:foregroundMark x1="43420" y1="63129" x2="48150" y2="636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4868" y="5021735"/>
            <a:ext cx="1877242" cy="18772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22" b="89994" l="9943" r="89976">
                        <a14:foregroundMark x1="41229" y1="53790" x2="38480" y2="608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470" y="4302213"/>
            <a:ext cx="2229621" cy="29728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277" b="89994" l="9943" r="89976">
                        <a14:foregroundMark x1="52789" y1="26683" x2="49070" y2="3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961" y="4302213"/>
            <a:ext cx="2284464" cy="3045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853" b="91389" l="9932" r="89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505" y="4519922"/>
            <a:ext cx="2208612" cy="27607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792" b="93814" l="9863" r="89976">
                        <a14:foregroundMark x1="37672" y1="62705" x2="37672" y2="66404"/>
                        <a14:foregroundMark x1="35166" y1="60340" x2="35166" y2="60340"/>
                        <a14:foregroundMark x1="53840" y1="78351" x2="60388" y2="881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67010" y="4113948"/>
            <a:ext cx="2425663" cy="32342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07" b="92238" l="9863" r="89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67" y="4217333"/>
            <a:ext cx="2287097" cy="304946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671" b="92784" l="9932" r="89917">
                        <a14:foregroundMark x1="35861" y1="44815" x2="38438" y2="46028"/>
                        <a14:foregroundMark x1="48673" y1="47847" x2="57771" y2="48332"/>
                        <a14:foregroundMark x1="49886" y1="45058" x2="46626" y2="51364"/>
                        <a14:foregroundMark x1="46323" y1="44148" x2="46626" y2="48090"/>
                        <a14:foregroundMark x1="31160" y1="84839" x2="40182" y2="77562"/>
                        <a14:foregroundMark x1="52767" y1="77320" x2="60955" y2="86477"/>
                        <a14:foregroundMark x1="27900" y1="89024" x2="27900" y2="89024"/>
                        <a14:foregroundMark x1="53071" y1="86962" x2="55421" y2="88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922" y="4414678"/>
            <a:ext cx="2281694" cy="28521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788" b="92848" l="9957" r="89957">
                        <a14:foregroundMark x1="35931" y1="35818" x2="64675" y2="35333"/>
                        <a14:foregroundMark x1="39654" y1="80242" x2="34286" y2="87939"/>
                        <a14:foregroundMark x1="59048" y1="81152" x2="67013" y2="88182"/>
                        <a14:foregroundMark x1="42338" y1="81636" x2="40346" y2="85636"/>
                        <a14:foregroundMark x1="31948" y1="87697" x2="36970" y2="87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325" y="4374613"/>
            <a:ext cx="1979717" cy="282802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46994" y="2540602"/>
            <a:ext cx="9959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a)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Viết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tỉ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của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trai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và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của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cả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tổ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60023" y="3494656"/>
            <a:ext cx="9959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b)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Viết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tỉ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của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gái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và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của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cả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tổ</a:t>
            </a:r>
            <a:r>
              <a:rPr lang="en-US" sz="3600" b="1" dirty="0">
                <a:solidFill>
                  <a:srgbClr val="FF0066"/>
                </a:solidFill>
                <a:latin typeface="UTM Aptima" panose="0204060305050602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1548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8"/>
          <p:cNvSpPr/>
          <p:nvPr/>
        </p:nvSpPr>
        <p:spPr>
          <a:xfrm>
            <a:off x="318656" y="248462"/>
            <a:ext cx="11679465" cy="6512556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" name="圆角矩形 8"/>
          <p:cNvSpPr/>
          <p:nvPr/>
        </p:nvSpPr>
        <p:spPr>
          <a:xfrm>
            <a:off x="629735" y="464458"/>
            <a:ext cx="11097696" cy="6008914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379" y="-425103"/>
            <a:ext cx="3043692" cy="1779122"/>
          </a:xfrm>
          <a:prstGeom prst="rect">
            <a:avLst/>
          </a:prstGeom>
        </p:spPr>
      </p:pic>
      <p:pic>
        <p:nvPicPr>
          <p:cNvPr id="8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84297"/>
            <a:ext cx="1153096" cy="1420544"/>
          </a:xfrm>
          <a:prstGeom prst="rect">
            <a:avLst/>
          </a:prstGeom>
        </p:spPr>
      </p:pic>
      <p:pic>
        <p:nvPicPr>
          <p:cNvPr id="10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2760" y="2994284"/>
            <a:ext cx="1153096" cy="14205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09860" y="464458"/>
            <a:ext cx="1703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u="sng" dirty="0" err="1">
                <a:solidFill>
                  <a:srgbClr val="002060"/>
                </a:solidFill>
                <a:latin typeface="UTM Aptima" panose="02040603050506020204" pitchFamily="18" charset="0"/>
              </a:rPr>
              <a:t>Bài</a:t>
            </a:r>
            <a:r>
              <a:rPr lang="en-US" sz="3600" b="1" u="sng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u="sng" dirty="0" err="1">
                <a:solidFill>
                  <a:srgbClr val="002060"/>
                </a:solidFill>
                <a:latin typeface="UTM Aptima" panose="02040603050506020204" pitchFamily="18" charset="0"/>
              </a:rPr>
              <a:t>giải</a:t>
            </a:r>
            <a:endParaRPr lang="en-US" sz="3600" b="1" u="sng" dirty="0">
              <a:latin typeface="UTM Aptima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0925" y="1207771"/>
            <a:ext cx="942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sinh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cả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tổ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là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</a:rPr>
              <a:t>: 5 + 6 = 11 (</a:t>
            </a:r>
            <a:r>
              <a:rPr lang="en-US" sz="36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UTM Aptima" panose="02040603050506020204" pitchFamily="18" charset="0"/>
              </a:rPr>
              <a:t>)</a:t>
            </a:r>
            <a:endParaRPr lang="en-US" sz="3600" b="1" dirty="0">
              <a:latin typeface="UTM Aptima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3083" y="1987688"/>
            <a:ext cx="9959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a)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Tỉ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của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trai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và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của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cả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tổ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là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18068" y="2580303"/>
                <a:ext cx="3313174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5 : 11 hay</a:t>
                </a:r>
                <a:r>
                  <a:rPr lang="en-US" sz="32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068" y="2580303"/>
                <a:ext cx="3313174" cy="1202252"/>
              </a:xfrm>
              <a:prstGeom prst="rect">
                <a:avLst/>
              </a:prstGeom>
              <a:blipFill>
                <a:blip r:embed="rId4"/>
                <a:stretch>
                  <a:fillRect l="-5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093083" y="3675385"/>
            <a:ext cx="9959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b)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Tỉ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của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gái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và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số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bạn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của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cả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tổ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UTM Aptima" panose="02040603050506020204" pitchFamily="18" charset="0"/>
              </a:rPr>
              <a:t>là</a:t>
            </a:r>
            <a:r>
              <a:rPr lang="en-US" sz="3600" b="1" dirty="0">
                <a:solidFill>
                  <a:srgbClr val="7030A0"/>
                </a:solidFill>
                <a:latin typeface="UTM Aptima" panose="02040603050506020204" pitchFamily="18" charset="0"/>
              </a:rPr>
              <a:t>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04891" y="4321716"/>
                <a:ext cx="3313174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6 : 11 hay</a:t>
                </a:r>
                <a:r>
                  <a:rPr lang="en-US" sz="32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891" y="4321716"/>
                <a:ext cx="3313174" cy="1155766"/>
              </a:xfrm>
              <a:prstGeom prst="rect">
                <a:avLst/>
              </a:prstGeom>
              <a:blipFill>
                <a:blip r:embed="rId5"/>
                <a:stretch>
                  <a:fillRect l="-5709" b="-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" descr="Cartoon happy school boy waving hand Premium Vecto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1702" y1="31789" x2="57234" y2="38658"/>
                        <a14:foregroundMark x1="51064" y1="85304" x2="51064" y2="85304"/>
                        <a14:foregroundMark x1="37660" y1="88179" x2="37660" y2="8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4655" y="5374394"/>
            <a:ext cx="1444579" cy="192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71" b="97089" l="9885" r="89994">
                        <a14:foregroundMark x1="42753" y1="51668" x2="43420" y2="55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52" y="5427437"/>
            <a:ext cx="1708086" cy="170808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885" r="89994">
                        <a14:foregroundMark x1="35476" y1="37902" x2="61492" y2="40934"/>
                        <a14:foregroundMark x1="52577" y1="29715" x2="56095" y2="42814"/>
                        <a14:foregroundMark x1="38508" y1="31595" x2="38084" y2="41419"/>
                        <a14:foregroundMark x1="42025" y1="90540" x2="49545" y2="93329"/>
                        <a14:foregroundMark x1="53487" y1="95694" x2="55852" y2="97514"/>
                        <a14:foregroundMark x1="50697" y1="96847" x2="55124" y2="98241"/>
                        <a14:foregroundMark x1="36204" y1="88660" x2="30807" y2="90782"/>
                        <a14:foregroundMark x1="43420" y1="63129" x2="48150" y2="636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4868" y="5746771"/>
            <a:ext cx="1152205" cy="115220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822" b="89994" l="9943" r="89976">
                        <a14:foregroundMark x1="41229" y1="53790" x2="38480" y2="608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471" y="5450392"/>
            <a:ext cx="1368486" cy="182464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277" b="89994" l="9943" r="89976">
                        <a14:foregroundMark x1="52789" y1="26683" x2="49070" y2="3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961" y="5478633"/>
            <a:ext cx="1402148" cy="186953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853" b="91389" l="9932" r="89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505" y="5586197"/>
            <a:ext cx="1355592" cy="169449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792" b="93814" l="9863" r="89976">
                        <a14:foregroundMark x1="37672" y1="62705" x2="37672" y2="66404"/>
                        <a14:foregroundMark x1="35166" y1="60340" x2="35166" y2="60340"/>
                        <a14:foregroundMark x1="53840" y1="78351" x2="60388" y2="881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67010" y="5363082"/>
            <a:ext cx="1488812" cy="198508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307" b="92238" l="9863" r="89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68" y="5395110"/>
            <a:ext cx="1403764" cy="187168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6671" b="92784" l="9932" r="89917">
                        <a14:foregroundMark x1="35861" y1="44815" x2="38438" y2="46028"/>
                        <a14:foregroundMark x1="48673" y1="47847" x2="57771" y2="48332"/>
                        <a14:foregroundMark x1="49886" y1="45058" x2="46626" y2="51364"/>
                        <a14:foregroundMark x1="46323" y1="44148" x2="46626" y2="48090"/>
                        <a14:foregroundMark x1="31160" y1="84839" x2="40182" y2="77562"/>
                        <a14:foregroundMark x1="52767" y1="77320" x2="60955" y2="86477"/>
                        <a14:foregroundMark x1="27900" y1="89024" x2="27900" y2="89024"/>
                        <a14:foregroundMark x1="53071" y1="86962" x2="55421" y2="88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922" y="5516236"/>
            <a:ext cx="1400448" cy="17505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6788" b="92848" l="9957" r="89957">
                        <a14:foregroundMark x1="35931" y1="35818" x2="64675" y2="35333"/>
                        <a14:foregroundMark x1="39654" y1="80242" x2="34286" y2="87939"/>
                        <a14:foregroundMark x1="59048" y1="81152" x2="67013" y2="88182"/>
                        <a14:foregroundMark x1="42338" y1="81636" x2="40346" y2="85636"/>
                        <a14:foregroundMark x1="31948" y1="87697" x2="36970" y2="87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326" y="5466865"/>
            <a:ext cx="1215102" cy="173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2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12"/>
          <p:cNvSpPr/>
          <p:nvPr/>
        </p:nvSpPr>
        <p:spPr>
          <a:xfrm>
            <a:off x="1826904" y="1022272"/>
            <a:ext cx="9238777" cy="4965855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" name="内容占位符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0" b="63235"/>
          <a:stretch/>
        </p:blipFill>
        <p:spPr>
          <a:xfrm>
            <a:off x="7084700" y="2052799"/>
            <a:ext cx="4920342" cy="4306713"/>
          </a:xfrm>
          <a:prstGeom prst="rect">
            <a:avLst/>
          </a:prstGeom>
        </p:spPr>
      </p:pic>
      <p:pic>
        <p:nvPicPr>
          <p:cNvPr id="4" name="图片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9" r="51592" b="50476"/>
          <a:stretch/>
        </p:blipFill>
        <p:spPr>
          <a:xfrm>
            <a:off x="0" y="2910114"/>
            <a:ext cx="4580695" cy="3947886"/>
          </a:xfrm>
          <a:prstGeom prst="rect">
            <a:avLst/>
          </a:prstGeom>
        </p:spPr>
      </p:pic>
      <p:pic>
        <p:nvPicPr>
          <p:cNvPr id="5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371" y="0"/>
            <a:ext cx="2577503" cy="1506622"/>
          </a:xfrm>
          <a:prstGeom prst="rect">
            <a:avLst/>
          </a:prstGeom>
        </p:spPr>
      </p:pic>
      <p:pic>
        <p:nvPicPr>
          <p:cNvPr id="6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6641" y="2133627"/>
            <a:ext cx="1328401" cy="776487"/>
          </a:xfrm>
          <a:prstGeom prst="rect">
            <a:avLst/>
          </a:prstGeom>
        </p:spPr>
      </p:pic>
      <p:pic>
        <p:nvPicPr>
          <p:cNvPr id="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136" y="3473013"/>
            <a:ext cx="1328401" cy="776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75805" y="1860643"/>
            <a:ext cx="9313062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US" sz="11500" dirty="0">
                <a:ln>
                  <a:solidFill>
                    <a:srgbClr val="FFFF00"/>
                  </a:solidFill>
                </a:ln>
                <a:solidFill>
                  <a:srgbClr val="00FF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SVN-Moon star" panose="00000400000000000000" pitchFamily="2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714023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8"/>
          <p:cNvSpPr/>
          <p:nvPr/>
        </p:nvSpPr>
        <p:spPr>
          <a:xfrm>
            <a:off x="1665232" y="-60246"/>
            <a:ext cx="8850247" cy="1456198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" name="图片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36877" y="-188822"/>
            <a:ext cx="3446957" cy="17133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5584" y="209185"/>
            <a:ext cx="9021169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just"/>
            <a:r>
              <a:rPr lang="en-US" sz="48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Tỉ</a:t>
            </a:r>
            <a:r>
              <a:rPr lang="en-US" sz="48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8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của</a:t>
            </a:r>
            <a:r>
              <a:rPr lang="en-US" sz="48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8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heo</a:t>
            </a:r>
            <a:r>
              <a:rPr lang="en-US" sz="48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và</a:t>
            </a:r>
            <a:r>
              <a:rPr lang="en-US" sz="48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8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gà</a:t>
            </a:r>
            <a:r>
              <a:rPr lang="en-US" sz="48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:</a:t>
            </a:r>
          </a:p>
        </p:txBody>
      </p:sp>
      <p:sp>
        <p:nvSpPr>
          <p:cNvPr id="6" name="任意多边形 12"/>
          <p:cNvSpPr/>
          <p:nvPr/>
        </p:nvSpPr>
        <p:spPr>
          <a:xfrm>
            <a:off x="-143298" y="1247124"/>
            <a:ext cx="6496333" cy="4334811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1225" y1="30625" x2="20982" y2="37599"/>
                        <a14:foregroundMark x1="39903" y1="33414" x2="40509" y2="38205"/>
                        <a14:foregroundMark x1="35355" y1="32444" x2="42329" y2="40570"/>
                        <a14:foregroundMark x1="31534" y1="41783" x2="44269" y2="34445"/>
                        <a14:foregroundMark x1="36325" y1="34203" x2="31534" y2="40813"/>
                        <a14:foregroundMark x1="20619" y1="33232" x2="18011" y2="394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572" y="1040182"/>
            <a:ext cx="2137012" cy="21370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1225" y1="30625" x2="20982" y2="37599"/>
                        <a14:foregroundMark x1="39903" y1="33414" x2="40509" y2="38205"/>
                        <a14:foregroundMark x1="35355" y1="32444" x2="42329" y2="40570"/>
                        <a14:foregroundMark x1="31534" y1="41783" x2="44269" y2="34445"/>
                        <a14:foregroundMark x1="36325" y1="34203" x2="31534" y2="40813"/>
                        <a14:foregroundMark x1="20619" y1="33232" x2="18011" y2="394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07758" y="1133804"/>
            <a:ext cx="2093794" cy="20937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1225" y1="30625" x2="20982" y2="37599"/>
                        <a14:foregroundMark x1="39903" y1="33414" x2="40509" y2="38205"/>
                        <a14:foregroundMark x1="35355" y1="32444" x2="42329" y2="40570"/>
                        <a14:foregroundMark x1="31534" y1="41783" x2="44269" y2="34445"/>
                        <a14:foregroundMark x1="36325" y1="34203" x2="31534" y2="40813"/>
                        <a14:foregroundMark x1="20619" y1="33232" x2="18011" y2="394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38266" y="1247124"/>
            <a:ext cx="1931158" cy="19311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7553" y1="25500" x2="38704" y2="3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059" y="2959918"/>
            <a:ext cx="2149523" cy="21495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37553" y1="25500" x2="38704" y2="32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58703" y="3114278"/>
            <a:ext cx="2149523" cy="2149523"/>
          </a:xfrm>
          <a:prstGeom prst="rect">
            <a:avLst/>
          </a:prstGeom>
        </p:spPr>
      </p:pic>
      <p:sp>
        <p:nvSpPr>
          <p:cNvPr id="13" name="圆角矩形 53"/>
          <p:cNvSpPr/>
          <p:nvPr/>
        </p:nvSpPr>
        <p:spPr>
          <a:xfrm>
            <a:off x="6706168" y="2396270"/>
            <a:ext cx="5298175" cy="3276818"/>
          </a:xfrm>
          <a:prstGeom prst="roundRect">
            <a:avLst>
              <a:gd name="adj" fmla="val 10653"/>
            </a:avLst>
          </a:prstGeom>
          <a:solidFill>
            <a:schemeClr val="bg1"/>
          </a:solidFill>
          <a:ln w="38100">
            <a:solidFill>
              <a:srgbClr val="91F0FD"/>
            </a:solidFill>
          </a:ln>
          <a:effectLst>
            <a:outerShdw blurRad="1651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ysClr val="windowText" lastClr="000000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166392" y="3114278"/>
                <a:ext cx="4711710" cy="2042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3 : 2 hay</a:t>
                </a:r>
                <a:r>
                  <a:rPr lang="en-US" sz="60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8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392" y="3114278"/>
                <a:ext cx="4711710" cy="2042034"/>
              </a:xfrm>
              <a:prstGeom prst="rect">
                <a:avLst/>
              </a:prstGeom>
              <a:blipFill>
                <a:blip r:embed="rId10"/>
                <a:stretch>
                  <a:fillRect l="-8926" b="-3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966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8"/>
          <p:cNvSpPr/>
          <p:nvPr/>
        </p:nvSpPr>
        <p:spPr>
          <a:xfrm>
            <a:off x="1665232" y="-60246"/>
            <a:ext cx="9266625" cy="1456198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74467" y="221544"/>
            <a:ext cx="952295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just"/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Tỉ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của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hoa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hồng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hoa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cúc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:</a:t>
            </a:r>
          </a:p>
        </p:txBody>
      </p:sp>
      <p:sp>
        <p:nvSpPr>
          <p:cNvPr id="4" name="任意多边形 12"/>
          <p:cNvSpPr/>
          <p:nvPr/>
        </p:nvSpPr>
        <p:spPr>
          <a:xfrm>
            <a:off x="-696035" y="1044889"/>
            <a:ext cx="7820167" cy="6083949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4" y="1241373"/>
            <a:ext cx="2062313" cy="20623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239" y="3431212"/>
            <a:ext cx="2454260" cy="24542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796" y="1368899"/>
            <a:ext cx="2062313" cy="20623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611" y="1395952"/>
            <a:ext cx="2062313" cy="20623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014" y="1535471"/>
            <a:ext cx="2062313" cy="20623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73" y="3527223"/>
            <a:ext cx="2454260" cy="24542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507" y="3485318"/>
            <a:ext cx="2454260" cy="24542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57" y="3527223"/>
            <a:ext cx="2454260" cy="24542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402" y="3527326"/>
            <a:ext cx="2454260" cy="24542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47" y="3597784"/>
            <a:ext cx="2454260" cy="2454260"/>
          </a:xfrm>
          <a:prstGeom prst="rect">
            <a:avLst/>
          </a:prstGeom>
        </p:spPr>
      </p:pic>
      <p:sp>
        <p:nvSpPr>
          <p:cNvPr id="15" name="圆角矩形 53"/>
          <p:cNvSpPr/>
          <p:nvPr/>
        </p:nvSpPr>
        <p:spPr>
          <a:xfrm>
            <a:off x="7353574" y="2320119"/>
            <a:ext cx="4726864" cy="2959074"/>
          </a:xfrm>
          <a:prstGeom prst="roundRect">
            <a:avLst>
              <a:gd name="adj" fmla="val 10653"/>
            </a:avLst>
          </a:prstGeom>
          <a:solidFill>
            <a:schemeClr val="bg1"/>
          </a:solidFill>
          <a:ln w="38100">
            <a:solidFill>
              <a:srgbClr val="91F0FD"/>
            </a:solidFill>
          </a:ln>
          <a:effectLst>
            <a:outerShdw blurRad="1651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ysClr val="windowText" lastClr="000000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750559" y="2740969"/>
                <a:ext cx="4203638" cy="2044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4 : 6 hay</a:t>
                </a:r>
                <a:r>
                  <a:rPr lang="en-US" sz="60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8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559" y="2740969"/>
                <a:ext cx="4203638" cy="2044791"/>
              </a:xfrm>
              <a:prstGeom prst="rect">
                <a:avLst/>
              </a:prstGeom>
              <a:blipFill>
                <a:blip r:embed="rId6"/>
                <a:stretch>
                  <a:fillRect l="-9855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62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5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8"/>
          <p:cNvSpPr/>
          <p:nvPr/>
        </p:nvSpPr>
        <p:spPr>
          <a:xfrm>
            <a:off x="1665232" y="-60246"/>
            <a:ext cx="9266625" cy="1456198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74467" y="221544"/>
            <a:ext cx="952295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just"/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Tỉ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của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cặp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đỏ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cặp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xanh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:</a:t>
            </a:r>
          </a:p>
        </p:txBody>
      </p:sp>
      <p:sp>
        <p:nvSpPr>
          <p:cNvPr id="4" name="任意多边形 12"/>
          <p:cNvSpPr/>
          <p:nvPr/>
        </p:nvSpPr>
        <p:spPr>
          <a:xfrm>
            <a:off x="-696035" y="1044889"/>
            <a:ext cx="7820167" cy="6083949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02423" y="1295508"/>
            <a:ext cx="2365895" cy="23658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460" y="3518495"/>
            <a:ext cx="2442968" cy="24429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5255" y="1268949"/>
            <a:ext cx="2365895" cy="23658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55915" y="1267759"/>
            <a:ext cx="2365895" cy="23658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43529" y="1266569"/>
            <a:ext cx="2365895" cy="23658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9231" y="1219430"/>
            <a:ext cx="2365895" cy="23658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35" y="3477666"/>
            <a:ext cx="2442968" cy="2442968"/>
          </a:xfrm>
          <a:prstGeom prst="rect">
            <a:avLst/>
          </a:prstGeom>
        </p:spPr>
      </p:pic>
      <p:sp>
        <p:nvSpPr>
          <p:cNvPr id="12" name="圆角矩形 53"/>
          <p:cNvSpPr/>
          <p:nvPr/>
        </p:nvSpPr>
        <p:spPr>
          <a:xfrm>
            <a:off x="7353574" y="2320119"/>
            <a:ext cx="4726864" cy="2959074"/>
          </a:xfrm>
          <a:prstGeom prst="roundRect">
            <a:avLst>
              <a:gd name="adj" fmla="val 10653"/>
            </a:avLst>
          </a:prstGeom>
          <a:solidFill>
            <a:schemeClr val="bg1"/>
          </a:solidFill>
          <a:ln w="38100">
            <a:solidFill>
              <a:srgbClr val="91F0FD"/>
            </a:solidFill>
          </a:ln>
          <a:effectLst>
            <a:outerShdw blurRad="1651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ysClr val="windowText" lastClr="000000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50559" y="2740969"/>
                <a:ext cx="4203638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5 : 2 hay</a:t>
                </a:r>
                <a:r>
                  <a:rPr lang="en-US" sz="60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8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559" y="2740969"/>
                <a:ext cx="4203638" cy="2062103"/>
              </a:xfrm>
              <a:prstGeom prst="rect">
                <a:avLst/>
              </a:prstGeom>
              <a:blipFill>
                <a:blip r:embed="rId6"/>
                <a:stretch>
                  <a:fillRect l="-9855" b="-3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063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2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8"/>
          <p:cNvSpPr/>
          <p:nvPr/>
        </p:nvSpPr>
        <p:spPr>
          <a:xfrm>
            <a:off x="1665232" y="-60246"/>
            <a:ext cx="9266625" cy="1456198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74467" y="221544"/>
            <a:ext cx="9522957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just"/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Tỉ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của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bút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chì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bút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bi:</a:t>
            </a:r>
          </a:p>
        </p:txBody>
      </p:sp>
      <p:sp>
        <p:nvSpPr>
          <p:cNvPr id="4" name="任意多边形 12"/>
          <p:cNvSpPr/>
          <p:nvPr/>
        </p:nvSpPr>
        <p:spPr>
          <a:xfrm>
            <a:off x="-696035" y="1044889"/>
            <a:ext cx="7820167" cy="6083949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939" y1="33212" x2="64788" y2="41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933">
            <a:off x="-1341432" y="3168246"/>
            <a:ext cx="3350525" cy="3350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24769" y1="85000" x2="19385" y2="89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306" y="1044889"/>
            <a:ext cx="2578026" cy="25780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24769" y1="85000" x2="19385" y2="89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35" y="1044889"/>
            <a:ext cx="2578026" cy="25780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24769" y1="85000" x2="19385" y2="89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35" y="1160348"/>
            <a:ext cx="2578026" cy="25780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24769" y1="85000" x2="19385" y2="89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776" y="1044889"/>
            <a:ext cx="2578026" cy="25780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939" y1="33212" x2="64788" y2="41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933">
            <a:off x="-517636" y="3338567"/>
            <a:ext cx="3350525" cy="33505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939" y1="33212" x2="64788" y2="41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933">
            <a:off x="312134" y="3440941"/>
            <a:ext cx="3350525" cy="33505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939" y1="33212" x2="64788" y2="41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933">
            <a:off x="1018172" y="3396113"/>
            <a:ext cx="3350525" cy="33505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939" y1="33212" x2="64788" y2="41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933">
            <a:off x="1761281" y="3498487"/>
            <a:ext cx="3350525" cy="33505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939" y1="33212" x2="64788" y2="41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933">
            <a:off x="2511368" y="3389754"/>
            <a:ext cx="3350525" cy="33505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939" y1="33212" x2="64788" y2="41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933">
            <a:off x="3288103" y="3512066"/>
            <a:ext cx="3350525" cy="33505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939" y1="33212" x2="64788" y2="41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9933">
            <a:off x="4228754" y="3525646"/>
            <a:ext cx="3350525" cy="3350525"/>
          </a:xfrm>
          <a:prstGeom prst="rect">
            <a:avLst/>
          </a:prstGeom>
        </p:spPr>
      </p:pic>
      <p:sp>
        <p:nvSpPr>
          <p:cNvPr id="18" name="圆角矩形 53"/>
          <p:cNvSpPr/>
          <p:nvPr/>
        </p:nvSpPr>
        <p:spPr>
          <a:xfrm>
            <a:off x="7353574" y="2320119"/>
            <a:ext cx="4726864" cy="2959074"/>
          </a:xfrm>
          <a:prstGeom prst="roundRect">
            <a:avLst>
              <a:gd name="adj" fmla="val 10653"/>
            </a:avLst>
          </a:prstGeom>
          <a:solidFill>
            <a:schemeClr val="bg1"/>
          </a:solidFill>
          <a:ln w="38100">
            <a:solidFill>
              <a:srgbClr val="91F0FD"/>
            </a:solidFill>
          </a:ln>
          <a:effectLst>
            <a:outerShdw blurRad="1651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ysClr val="windowText" lastClr="000000"/>
              </a:solidFill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750559" y="2740969"/>
                <a:ext cx="4203638" cy="2045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4 : 8 hay</a:t>
                </a:r>
                <a:r>
                  <a:rPr lang="en-US" sz="60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8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8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559" y="2740969"/>
                <a:ext cx="4203638" cy="2045175"/>
              </a:xfrm>
              <a:prstGeom prst="rect">
                <a:avLst/>
              </a:prstGeom>
              <a:blipFill>
                <a:blip r:embed="rId6"/>
                <a:stretch>
                  <a:fillRect l="-9855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987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8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3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73484" y="3261144"/>
            <a:ext cx="13046571" cy="3810330"/>
          </a:xfrm>
          <a:prstGeom prst="rect">
            <a:avLst/>
          </a:prstGeom>
        </p:spPr>
      </p:pic>
      <p:pic>
        <p:nvPicPr>
          <p:cNvPr id="4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4673599"/>
            <a:ext cx="12193057" cy="2440013"/>
          </a:xfrm>
          <a:prstGeom prst="rect">
            <a:avLst/>
          </a:prstGeom>
        </p:spPr>
      </p:pic>
      <p:grpSp>
        <p:nvGrpSpPr>
          <p:cNvPr id="5" name="组合 16"/>
          <p:cNvGrpSpPr/>
          <p:nvPr/>
        </p:nvGrpSpPr>
        <p:grpSpPr>
          <a:xfrm>
            <a:off x="1472330" y="-99585"/>
            <a:ext cx="2612571" cy="2980049"/>
            <a:chOff x="1712686" y="1316274"/>
            <a:chExt cx="2612571" cy="2980049"/>
          </a:xfrm>
        </p:grpSpPr>
        <p:grpSp>
          <p:nvGrpSpPr>
            <p:cNvPr id="6" name="组合 13"/>
            <p:cNvGrpSpPr/>
            <p:nvPr/>
          </p:nvGrpSpPr>
          <p:grpSpPr>
            <a:xfrm>
              <a:off x="1712686" y="1683752"/>
              <a:ext cx="2612571" cy="2612571"/>
              <a:chOff x="1436914" y="1996996"/>
              <a:chExt cx="2612571" cy="2612571"/>
            </a:xfrm>
          </p:grpSpPr>
          <p:sp>
            <p:nvSpPr>
              <p:cNvPr id="8" name="椭圆 3"/>
              <p:cNvSpPr/>
              <p:nvPr/>
            </p:nvSpPr>
            <p:spPr>
              <a:xfrm>
                <a:off x="1436914" y="1996996"/>
                <a:ext cx="2612571" cy="2612571"/>
              </a:xfrm>
              <a:prstGeom prst="ellipse">
                <a:avLst/>
              </a:prstGeom>
              <a:solidFill>
                <a:srgbClr val="3868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6600" dirty="0">
                    <a:solidFill>
                      <a:srgbClr val="FFFF00"/>
                    </a:solidFill>
                    <a:effectLst>
                      <a:reflection blurRad="6350" stA="55000" endA="300" endPos="45500" dir="5400000" sy="-100000" algn="bl" rotWithShape="0"/>
                    </a:effectLst>
                    <a:latin typeface="UTM Showcard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DẶN</a:t>
                </a:r>
                <a:r>
                  <a:rPr lang="en-US" altLang="zh-CN" sz="6600" dirty="0">
                    <a:solidFill>
                      <a:srgbClr val="FFFF00"/>
                    </a:solidFill>
                    <a:latin typeface="UTM Showcard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 </a:t>
                </a:r>
                <a:endParaRPr lang="zh-CN" altLang="en-US" sz="6600" dirty="0">
                  <a:solidFill>
                    <a:srgbClr val="FFFF00"/>
                  </a:solidFill>
                  <a:latin typeface="UTM Showcard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9" name="椭圆 12"/>
              <p:cNvSpPr/>
              <p:nvPr/>
            </p:nvSpPr>
            <p:spPr>
              <a:xfrm>
                <a:off x="1523358" y="2083440"/>
                <a:ext cx="2439681" cy="2439681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pic>
          <p:nvPicPr>
            <p:cNvPr id="7" name="图片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9886" y="1316274"/>
              <a:ext cx="1145132" cy="1145132"/>
            </a:xfrm>
            <a:prstGeom prst="rect">
              <a:avLst/>
            </a:prstGeom>
          </p:spPr>
        </p:pic>
      </p:grpSp>
      <p:grpSp>
        <p:nvGrpSpPr>
          <p:cNvPr id="10" name="组合 17"/>
          <p:cNvGrpSpPr/>
          <p:nvPr/>
        </p:nvGrpSpPr>
        <p:grpSpPr>
          <a:xfrm>
            <a:off x="5525879" y="13494"/>
            <a:ext cx="2612571" cy="2980049"/>
            <a:chOff x="1712686" y="1316274"/>
            <a:chExt cx="2612571" cy="2980049"/>
          </a:xfrm>
        </p:grpSpPr>
        <p:grpSp>
          <p:nvGrpSpPr>
            <p:cNvPr id="11" name="组合 18"/>
            <p:cNvGrpSpPr/>
            <p:nvPr/>
          </p:nvGrpSpPr>
          <p:grpSpPr>
            <a:xfrm>
              <a:off x="1712686" y="1683752"/>
              <a:ext cx="2612571" cy="2612571"/>
              <a:chOff x="1436914" y="1996996"/>
              <a:chExt cx="2612571" cy="2612571"/>
            </a:xfrm>
          </p:grpSpPr>
          <p:sp>
            <p:nvSpPr>
              <p:cNvPr id="13" name="椭圆 21"/>
              <p:cNvSpPr/>
              <p:nvPr/>
            </p:nvSpPr>
            <p:spPr>
              <a:xfrm>
                <a:off x="1436914" y="1996996"/>
                <a:ext cx="2612571" cy="2612571"/>
              </a:xfrm>
              <a:prstGeom prst="ellipse">
                <a:avLst/>
              </a:prstGeom>
              <a:solidFill>
                <a:srgbClr val="F8A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7200" dirty="0">
                    <a:solidFill>
                      <a:srgbClr val="0000FF"/>
                    </a:solidFill>
                    <a:effectLst>
                      <a:reflection blurRad="6350" stA="55000" endA="300" endPos="45500" dir="5400000" sy="-100000" algn="bl" rotWithShape="0"/>
                    </a:effectLst>
                    <a:latin typeface="UTM Showcard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DÒ</a:t>
                </a:r>
                <a:endParaRPr lang="zh-CN" altLang="en-US" sz="7200" dirty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Showcard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4" name="椭圆 22"/>
              <p:cNvSpPr/>
              <p:nvPr/>
            </p:nvSpPr>
            <p:spPr>
              <a:xfrm>
                <a:off x="1523358" y="2083440"/>
                <a:ext cx="2439681" cy="2439681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pic>
          <p:nvPicPr>
            <p:cNvPr id="12" name="图片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9886" y="1316274"/>
              <a:ext cx="1145132" cy="1145132"/>
            </a:xfrm>
            <a:prstGeom prst="rect">
              <a:avLst/>
            </a:prstGeom>
          </p:spPr>
        </p:pic>
      </p:grpSp>
      <p:grpSp>
        <p:nvGrpSpPr>
          <p:cNvPr id="15" name="组合 23"/>
          <p:cNvGrpSpPr/>
          <p:nvPr/>
        </p:nvGrpSpPr>
        <p:grpSpPr>
          <a:xfrm>
            <a:off x="7797464" y="3235774"/>
            <a:ext cx="2612571" cy="2980049"/>
            <a:chOff x="1712686" y="1316274"/>
            <a:chExt cx="2612571" cy="2980049"/>
          </a:xfrm>
        </p:grpSpPr>
        <p:grpSp>
          <p:nvGrpSpPr>
            <p:cNvPr id="16" name="组合 24"/>
            <p:cNvGrpSpPr/>
            <p:nvPr/>
          </p:nvGrpSpPr>
          <p:grpSpPr>
            <a:xfrm>
              <a:off x="1712686" y="1683752"/>
              <a:ext cx="2612571" cy="2612571"/>
              <a:chOff x="1436914" y="1996996"/>
              <a:chExt cx="2612571" cy="2612571"/>
            </a:xfrm>
          </p:grpSpPr>
          <p:sp>
            <p:nvSpPr>
              <p:cNvPr id="18" name="椭圆 27"/>
              <p:cNvSpPr/>
              <p:nvPr/>
            </p:nvSpPr>
            <p:spPr>
              <a:xfrm>
                <a:off x="1436914" y="1996996"/>
                <a:ext cx="2612571" cy="2612571"/>
              </a:xfrm>
              <a:prstGeom prst="ellipse">
                <a:avLst/>
              </a:prstGeom>
              <a:solidFill>
                <a:srgbClr val="E979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 b="1" dirty="0" err="1">
                    <a:solidFill>
                      <a:srgbClr val="00FF00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Chuẩn</a:t>
                </a:r>
                <a:r>
                  <a:rPr lang="en-US" altLang="zh-CN" sz="4000" b="1" dirty="0">
                    <a:solidFill>
                      <a:srgbClr val="00FF00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 </a:t>
                </a:r>
                <a:r>
                  <a:rPr lang="en-US" altLang="zh-CN" sz="4000" b="1" dirty="0" err="1">
                    <a:solidFill>
                      <a:srgbClr val="00FF00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bị</a:t>
                </a:r>
                <a:r>
                  <a:rPr lang="en-US" altLang="zh-CN" sz="4000" b="1" dirty="0">
                    <a:solidFill>
                      <a:srgbClr val="00FF00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 </a:t>
                </a:r>
                <a:r>
                  <a:rPr lang="en-US" altLang="zh-CN" sz="4000" b="1" dirty="0" err="1">
                    <a:solidFill>
                      <a:srgbClr val="00FF00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bài</a:t>
                </a:r>
                <a:r>
                  <a:rPr lang="en-US" altLang="zh-CN" sz="4000" b="1" dirty="0">
                    <a:solidFill>
                      <a:srgbClr val="00FF00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 </a:t>
                </a:r>
                <a:r>
                  <a:rPr lang="en-US" altLang="zh-CN" sz="4000" b="1" dirty="0" err="1">
                    <a:solidFill>
                      <a:srgbClr val="00FF00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sau</a:t>
                </a:r>
                <a:endParaRPr lang="zh-CN" altLang="en-US" sz="4000" b="1" dirty="0">
                  <a:solidFill>
                    <a:srgbClr val="00FF00"/>
                  </a:solidFill>
                  <a:latin typeface="UTM Aptima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9" name="椭圆 28"/>
              <p:cNvSpPr/>
              <p:nvPr/>
            </p:nvSpPr>
            <p:spPr>
              <a:xfrm>
                <a:off x="1523358" y="2083440"/>
                <a:ext cx="2439681" cy="2439681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pic>
          <p:nvPicPr>
            <p:cNvPr id="17" name="图片 2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9886" y="1316274"/>
              <a:ext cx="1145132" cy="1145132"/>
            </a:xfrm>
            <a:prstGeom prst="rect">
              <a:avLst/>
            </a:prstGeom>
          </p:spPr>
        </p:pic>
      </p:grpSp>
      <p:grpSp>
        <p:nvGrpSpPr>
          <p:cNvPr id="20" name="组合 29"/>
          <p:cNvGrpSpPr/>
          <p:nvPr/>
        </p:nvGrpSpPr>
        <p:grpSpPr>
          <a:xfrm>
            <a:off x="1078174" y="3108502"/>
            <a:ext cx="3168116" cy="3432876"/>
            <a:chOff x="1712686" y="1268083"/>
            <a:chExt cx="2612571" cy="3028240"/>
          </a:xfrm>
        </p:grpSpPr>
        <p:grpSp>
          <p:nvGrpSpPr>
            <p:cNvPr id="21" name="组合 30"/>
            <p:cNvGrpSpPr/>
            <p:nvPr/>
          </p:nvGrpSpPr>
          <p:grpSpPr>
            <a:xfrm>
              <a:off x="1712686" y="1683752"/>
              <a:ext cx="2612571" cy="2612571"/>
              <a:chOff x="1436914" y="1996996"/>
              <a:chExt cx="2612571" cy="2612571"/>
            </a:xfrm>
          </p:grpSpPr>
          <p:sp>
            <p:nvSpPr>
              <p:cNvPr id="23" name="椭圆 33"/>
              <p:cNvSpPr/>
              <p:nvPr/>
            </p:nvSpPr>
            <p:spPr>
              <a:xfrm>
                <a:off x="1436914" y="1996996"/>
                <a:ext cx="2612571" cy="2612571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800" b="1" dirty="0" err="1">
                    <a:solidFill>
                      <a:srgbClr val="FF0066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Hoàn</a:t>
                </a:r>
                <a:r>
                  <a:rPr lang="en-US" altLang="zh-CN" sz="3800" b="1" dirty="0">
                    <a:solidFill>
                      <a:srgbClr val="FF0066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 </a:t>
                </a:r>
                <a:r>
                  <a:rPr lang="en-US" altLang="zh-CN" sz="3800" b="1" dirty="0" err="1">
                    <a:solidFill>
                      <a:srgbClr val="FF0066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thành</a:t>
                </a:r>
                <a:r>
                  <a:rPr lang="en-US" altLang="zh-CN" sz="3800" b="1" dirty="0">
                    <a:solidFill>
                      <a:srgbClr val="FF0066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 </a:t>
                </a:r>
                <a:r>
                  <a:rPr lang="en-US" altLang="zh-CN" sz="3800" b="1" dirty="0" err="1">
                    <a:solidFill>
                      <a:srgbClr val="FF0066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bài</a:t>
                </a:r>
                <a:r>
                  <a:rPr lang="en-US" altLang="zh-CN" sz="3800" b="1" dirty="0">
                    <a:solidFill>
                      <a:srgbClr val="FF0066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 </a:t>
                </a:r>
                <a:r>
                  <a:rPr lang="en-US" altLang="zh-CN" sz="3800" b="1" dirty="0" err="1">
                    <a:solidFill>
                      <a:srgbClr val="FF0066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tập</a:t>
                </a:r>
                <a:r>
                  <a:rPr lang="en-US" altLang="zh-CN" sz="3800" b="1" dirty="0">
                    <a:solidFill>
                      <a:srgbClr val="FF0066"/>
                    </a:solidFill>
                    <a:latin typeface="UTM Aptima" panose="02040603050506020204" pitchFamily="18" charset="0"/>
                    <a:ea typeface="inpin heiti" panose="00000500000000000000" pitchFamily="2" charset="-122"/>
                    <a:sym typeface="inpin heiti" panose="00000500000000000000" pitchFamily="2" charset="-122"/>
                  </a:rPr>
                  <a:t> 1,3</a:t>
                </a:r>
                <a:endParaRPr lang="zh-CN" altLang="en-US" sz="3800" b="1" dirty="0">
                  <a:solidFill>
                    <a:srgbClr val="FF0066"/>
                  </a:solidFill>
                  <a:latin typeface="UTM Aptima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4" name="椭圆 34"/>
              <p:cNvSpPr/>
              <p:nvPr/>
            </p:nvSpPr>
            <p:spPr>
              <a:xfrm>
                <a:off x="1523358" y="2083440"/>
                <a:ext cx="2439681" cy="2439681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pic>
          <p:nvPicPr>
            <p:cNvPr id="22" name="图片 3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3009" y="1268083"/>
              <a:ext cx="1145132" cy="1145132"/>
            </a:xfrm>
            <a:prstGeom prst="rect">
              <a:avLst/>
            </a:prstGeom>
          </p:spPr>
        </p:pic>
      </p:grpSp>
      <p:pic>
        <p:nvPicPr>
          <p:cNvPr id="25" name="图片 4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017" b="81240" l="40975" r="54936">
                        <a14:foregroundMark x1="49195" y1="38430" x2="50103" y2="44711"/>
                        <a14:foregroundMark x1="52169" y1="39256" x2="52334" y2="44380"/>
                        <a14:foregroundMark x1="44734" y1="73058" x2="44816" y2="74959"/>
                        <a14:foregroundMark x1="51921" y1="72562" x2="53119" y2="74793"/>
                        <a14:foregroundMark x1="50516" y1="45950" x2="50640" y2="4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94" t="26484" r="44012" b="15227"/>
          <a:stretch/>
        </p:blipFill>
        <p:spPr>
          <a:xfrm>
            <a:off x="4246554" y="3221581"/>
            <a:ext cx="2206214" cy="38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2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2"/>
          <p:cNvSpPr/>
          <p:nvPr/>
        </p:nvSpPr>
        <p:spPr>
          <a:xfrm>
            <a:off x="791831" y="982639"/>
            <a:ext cx="10756333" cy="6543857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6" name="Picture 2" descr="Cartoon happy school boy waving hand Premium Vect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1702" y1="31789" x2="57234" y2="38658"/>
                        <a14:foregroundMark x1="51064" y1="85304" x2="51064" y2="85304"/>
                        <a14:foregroundMark x1="37660" y1="88179" x2="37660" y2="8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84655" y="4163662"/>
            <a:ext cx="2353596" cy="31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71" b="97089" l="9885" r="89994">
                        <a14:foregroundMark x1="42753" y1="51668" x2="43420" y2="55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51" y="4352606"/>
            <a:ext cx="2782917" cy="27829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885" r="89994">
                        <a14:foregroundMark x1="35476" y1="37902" x2="61492" y2="40934"/>
                        <a14:foregroundMark x1="52577" y1="29715" x2="56095" y2="42814"/>
                        <a14:foregroundMark x1="38508" y1="31595" x2="38084" y2="41419"/>
                        <a14:foregroundMark x1="42025" y1="90540" x2="49545" y2="93329"/>
                        <a14:foregroundMark x1="53487" y1="95694" x2="55852" y2="97514"/>
                        <a14:foregroundMark x1="50697" y1="96847" x2="55124" y2="98241"/>
                        <a14:foregroundMark x1="36204" y1="88660" x2="30807" y2="90782"/>
                        <a14:foregroundMark x1="43420" y1="63129" x2="48150" y2="636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4868" y="5021735"/>
            <a:ext cx="1877242" cy="18772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22" b="89994" l="9943" r="89976">
                        <a14:foregroundMark x1="41229" y1="53790" x2="38480" y2="608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470" y="4302213"/>
            <a:ext cx="2229621" cy="29728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277" b="89994" l="9943" r="89976">
                        <a14:foregroundMark x1="52789" y1="26683" x2="49070" y2="3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961" y="4302213"/>
            <a:ext cx="2284464" cy="3045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853" b="91389" l="9932" r="89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505" y="4519922"/>
            <a:ext cx="2208612" cy="27607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792" b="93814" l="9863" r="89976">
                        <a14:foregroundMark x1="37672" y1="62705" x2="37672" y2="66404"/>
                        <a14:foregroundMark x1="35166" y1="60340" x2="35166" y2="60340"/>
                        <a14:foregroundMark x1="53840" y1="78351" x2="60388" y2="881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67010" y="4113948"/>
            <a:ext cx="2425663" cy="32342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07" b="92238" l="9863" r="899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067" y="4217333"/>
            <a:ext cx="2287097" cy="304946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671" b="92784" l="9932" r="89917">
                        <a14:foregroundMark x1="35861" y1="44815" x2="38438" y2="46028"/>
                        <a14:foregroundMark x1="48673" y1="47847" x2="57771" y2="48332"/>
                        <a14:foregroundMark x1="49886" y1="45058" x2="46626" y2="51364"/>
                        <a14:foregroundMark x1="46323" y1="44148" x2="46626" y2="48090"/>
                        <a14:foregroundMark x1="31160" y1="84839" x2="40182" y2="77562"/>
                        <a14:foregroundMark x1="52767" y1="77320" x2="60955" y2="86477"/>
                        <a14:foregroundMark x1="27900" y1="89024" x2="27900" y2="89024"/>
                        <a14:foregroundMark x1="53071" y1="86962" x2="55421" y2="885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922" y="4414678"/>
            <a:ext cx="2281694" cy="285211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788" b="92848" l="9957" r="89957">
                        <a14:foregroundMark x1="35931" y1="35818" x2="64675" y2="35333"/>
                        <a14:foregroundMark x1="39654" y1="80242" x2="34286" y2="87939"/>
                        <a14:foregroundMark x1="59048" y1="81152" x2="67013" y2="88182"/>
                        <a14:foregroundMark x1="42338" y1="81636" x2="40346" y2="85636"/>
                        <a14:foregroundMark x1="31948" y1="87697" x2="36970" y2="87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325" y="4374613"/>
            <a:ext cx="1979717" cy="28280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90777" y="2197283"/>
            <a:ext cx="81584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UTM Wedding K&amp;T" panose="02040603050506020204" pitchFamily="18" charset="0"/>
              </a:rPr>
              <a:t>Tạm</a:t>
            </a:r>
            <a:r>
              <a:rPr lang="en-US" sz="115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UTM Wedding K&amp;T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UTM Wedding K&amp;T" panose="02040603050506020204" pitchFamily="18" charset="0"/>
              </a:rPr>
              <a:t>biệt</a:t>
            </a:r>
            <a:r>
              <a:rPr lang="en-US" sz="115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UTM Wedding K&amp;T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UTM Wedding K&amp;T" panose="02040603050506020204" pitchFamily="18" charset="0"/>
              </a:rPr>
              <a:t>các</a:t>
            </a:r>
            <a:r>
              <a:rPr lang="en-US" sz="115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UTM Wedding K&amp;T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UTM Wedding K&amp;T" panose="02040603050506020204" pitchFamily="18" charset="0"/>
              </a:rPr>
              <a:t>bạn</a:t>
            </a:r>
            <a:r>
              <a:rPr lang="en-US" sz="115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UTM Wedding K&amp;T" panose="02040603050506020204" pitchFamily="18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64801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"/>
          <p:cNvGrpSpPr/>
          <p:nvPr/>
        </p:nvGrpSpPr>
        <p:grpSpPr>
          <a:xfrm>
            <a:off x="2934269" y="0"/>
            <a:ext cx="6059605" cy="1342769"/>
            <a:chOff x="5021943" y="0"/>
            <a:chExt cx="3309257" cy="1000757"/>
          </a:xfrm>
        </p:grpSpPr>
        <p:sp>
          <p:nvSpPr>
            <p:cNvPr id="3" name="流程图: 离页连接符 14"/>
            <p:cNvSpPr/>
            <p:nvPr/>
          </p:nvSpPr>
          <p:spPr>
            <a:xfrm>
              <a:off x="5021943" y="0"/>
              <a:ext cx="3309257" cy="1000757"/>
            </a:xfrm>
            <a:prstGeom prst="flowChartOffpageConnector">
              <a:avLst/>
            </a:prstGeom>
            <a:solidFill>
              <a:srgbClr val="E979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600" b="1" dirty="0">
                  <a:solidFill>
                    <a:srgbClr val="FFFF00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VF Haymaker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YÊU CẦU CẦN ĐẠT</a:t>
              </a:r>
              <a:endParaRPr lang="zh-CN" altLang="en-US" sz="3600" b="1" dirty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VF Haymaker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4" name="流程图: 离页连接符 15"/>
            <p:cNvSpPr/>
            <p:nvPr/>
          </p:nvSpPr>
          <p:spPr>
            <a:xfrm>
              <a:off x="5148942" y="0"/>
              <a:ext cx="3055257" cy="923945"/>
            </a:xfrm>
            <a:prstGeom prst="flowChartOffpageConnector">
              <a:avLst/>
            </a:prstGeom>
            <a:noFill/>
            <a:ln w="2857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5" name="组合 12"/>
          <p:cNvGrpSpPr/>
          <p:nvPr/>
        </p:nvGrpSpPr>
        <p:grpSpPr>
          <a:xfrm>
            <a:off x="847055" y="1647208"/>
            <a:ext cx="943429" cy="943429"/>
            <a:chOff x="2656114" y="1146629"/>
            <a:chExt cx="943429" cy="943429"/>
          </a:xfrm>
        </p:grpSpPr>
        <p:sp>
          <p:nvSpPr>
            <p:cNvPr id="6" name="椭圆 8"/>
            <p:cNvSpPr/>
            <p:nvPr/>
          </p:nvSpPr>
          <p:spPr>
            <a:xfrm>
              <a:off x="2656114" y="1146629"/>
              <a:ext cx="943429" cy="943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7" name="椭圆 9"/>
            <p:cNvSpPr/>
            <p:nvPr/>
          </p:nvSpPr>
          <p:spPr>
            <a:xfrm>
              <a:off x="2722978" y="1209682"/>
              <a:ext cx="809699" cy="809699"/>
            </a:xfrm>
            <a:prstGeom prst="ellipse">
              <a:avLst/>
            </a:prstGeom>
            <a:noFill/>
            <a:ln w="38100">
              <a:solidFill>
                <a:srgbClr val="E9797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文本框 10"/>
            <p:cNvSpPr txBox="1"/>
            <p:nvPr/>
          </p:nvSpPr>
          <p:spPr>
            <a:xfrm>
              <a:off x="2738365" y="1229545"/>
              <a:ext cx="78377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solidFill>
                    <a:srgbClr val="E97974"/>
                  </a:solidFill>
                  <a:latin typeface="#9Slide03 AmpleSoft Bold" panose="0200000000000000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01</a:t>
              </a:r>
              <a:endParaRPr lang="zh-CN" altLang="en-US" sz="4400" dirty="0">
                <a:solidFill>
                  <a:srgbClr val="E97974"/>
                </a:solidFill>
                <a:latin typeface="#9Slide03 AmpleSoft Bold" panose="0200000000000000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9" name="组合 25"/>
          <p:cNvGrpSpPr/>
          <p:nvPr/>
        </p:nvGrpSpPr>
        <p:grpSpPr>
          <a:xfrm>
            <a:off x="6795313" y="1626400"/>
            <a:ext cx="943429" cy="943429"/>
            <a:chOff x="2656114" y="1146629"/>
            <a:chExt cx="943429" cy="943429"/>
          </a:xfrm>
        </p:grpSpPr>
        <p:sp>
          <p:nvSpPr>
            <p:cNvPr id="10" name="椭圆 27"/>
            <p:cNvSpPr/>
            <p:nvPr/>
          </p:nvSpPr>
          <p:spPr>
            <a:xfrm>
              <a:off x="2656114" y="1146629"/>
              <a:ext cx="943429" cy="943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1" name="椭圆 28"/>
            <p:cNvSpPr/>
            <p:nvPr/>
          </p:nvSpPr>
          <p:spPr>
            <a:xfrm>
              <a:off x="2722978" y="1209682"/>
              <a:ext cx="809699" cy="809699"/>
            </a:xfrm>
            <a:prstGeom prst="ellipse">
              <a:avLst/>
            </a:prstGeom>
            <a:noFill/>
            <a:ln w="38100">
              <a:solidFill>
                <a:srgbClr val="E9797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29"/>
            <p:cNvSpPr txBox="1"/>
            <p:nvPr/>
          </p:nvSpPr>
          <p:spPr>
            <a:xfrm>
              <a:off x="2724510" y="1215690"/>
              <a:ext cx="8626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solidFill>
                    <a:srgbClr val="E97974"/>
                  </a:solidFill>
                  <a:latin typeface="#9Slide03 AmpleSoft Bold" panose="0200000000000000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02</a:t>
              </a:r>
              <a:endParaRPr lang="zh-CN" altLang="en-US" sz="4400" dirty="0">
                <a:solidFill>
                  <a:srgbClr val="E97974"/>
                </a:solidFill>
                <a:latin typeface="#9Slide03 AmpleSoft Bold" panose="0200000000000000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13" name="组合 33"/>
          <p:cNvGrpSpPr/>
          <p:nvPr/>
        </p:nvGrpSpPr>
        <p:grpSpPr>
          <a:xfrm>
            <a:off x="890106" y="3406515"/>
            <a:ext cx="943429" cy="943429"/>
            <a:chOff x="2656114" y="1146629"/>
            <a:chExt cx="943429" cy="943429"/>
          </a:xfrm>
        </p:grpSpPr>
        <p:sp>
          <p:nvSpPr>
            <p:cNvPr id="14" name="椭圆 35"/>
            <p:cNvSpPr/>
            <p:nvPr/>
          </p:nvSpPr>
          <p:spPr>
            <a:xfrm>
              <a:off x="2656114" y="1146629"/>
              <a:ext cx="943429" cy="943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5" name="椭圆 36"/>
            <p:cNvSpPr/>
            <p:nvPr/>
          </p:nvSpPr>
          <p:spPr>
            <a:xfrm>
              <a:off x="2722978" y="1209682"/>
              <a:ext cx="809699" cy="809699"/>
            </a:xfrm>
            <a:prstGeom prst="ellipse">
              <a:avLst/>
            </a:prstGeom>
            <a:noFill/>
            <a:ln w="38100">
              <a:solidFill>
                <a:srgbClr val="E9797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6" name="文本框 37"/>
            <p:cNvSpPr txBox="1"/>
            <p:nvPr/>
          </p:nvSpPr>
          <p:spPr>
            <a:xfrm>
              <a:off x="2695314" y="1187980"/>
              <a:ext cx="86838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solidFill>
                    <a:srgbClr val="E97974"/>
                  </a:solidFill>
                  <a:latin typeface="#9Slide03 AmpleSoft Bold" panose="0200000000000000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03</a:t>
              </a:r>
              <a:endParaRPr lang="zh-CN" altLang="en-US" sz="4400" dirty="0">
                <a:solidFill>
                  <a:srgbClr val="E97974"/>
                </a:solidFill>
                <a:latin typeface="#9Slide03 AmpleSoft Bold" panose="0200000000000000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17" name="组合 41"/>
          <p:cNvGrpSpPr/>
          <p:nvPr/>
        </p:nvGrpSpPr>
        <p:grpSpPr>
          <a:xfrm>
            <a:off x="6838364" y="3385707"/>
            <a:ext cx="1072577" cy="943429"/>
            <a:chOff x="2656114" y="1146629"/>
            <a:chExt cx="1072577" cy="943429"/>
          </a:xfrm>
        </p:grpSpPr>
        <p:sp>
          <p:nvSpPr>
            <p:cNvPr id="18" name="椭圆 43"/>
            <p:cNvSpPr/>
            <p:nvPr/>
          </p:nvSpPr>
          <p:spPr>
            <a:xfrm>
              <a:off x="2656114" y="1146629"/>
              <a:ext cx="943429" cy="94342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19" name="椭圆 44"/>
            <p:cNvSpPr/>
            <p:nvPr/>
          </p:nvSpPr>
          <p:spPr>
            <a:xfrm>
              <a:off x="2722978" y="1209682"/>
              <a:ext cx="809699" cy="809699"/>
            </a:xfrm>
            <a:prstGeom prst="ellipse">
              <a:avLst/>
            </a:prstGeom>
            <a:noFill/>
            <a:ln w="38100">
              <a:solidFill>
                <a:srgbClr val="E9797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0" name="文本框 45"/>
            <p:cNvSpPr txBox="1"/>
            <p:nvPr/>
          </p:nvSpPr>
          <p:spPr>
            <a:xfrm>
              <a:off x="2710655" y="1201835"/>
              <a:ext cx="101803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dirty="0">
                  <a:solidFill>
                    <a:srgbClr val="E97974"/>
                  </a:solidFill>
                  <a:latin typeface="#9Slide03 AmpleSoft Bold" panose="0200000000000000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04</a:t>
              </a:r>
              <a:endParaRPr lang="zh-CN" altLang="en-US" sz="4400" dirty="0">
                <a:solidFill>
                  <a:srgbClr val="E97974"/>
                </a:solidFill>
                <a:latin typeface="#9Slide03 AmpleSoft Bold" panose="0200000000000000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21" name="圆角矩形 8"/>
          <p:cNvSpPr/>
          <p:nvPr/>
        </p:nvSpPr>
        <p:spPr>
          <a:xfrm>
            <a:off x="1898631" y="1658029"/>
            <a:ext cx="4391333" cy="1599941"/>
          </a:xfrm>
          <a:prstGeom prst="roundRect">
            <a:avLst/>
          </a:prstGeom>
          <a:noFill/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09033" y="1810183"/>
            <a:ext cx="43050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Kiến thức</a:t>
            </a:r>
            <a:endParaRPr lang="en-US" sz="28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  <a:p>
            <a:r>
              <a:rPr lang="nl-NL" sz="28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- Nắm được kiến thức về tỉ số</a:t>
            </a:r>
            <a:endParaRPr lang="en-US" sz="28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3" name="圆角矩形 8"/>
          <p:cNvSpPr/>
          <p:nvPr/>
        </p:nvSpPr>
        <p:spPr>
          <a:xfrm>
            <a:off x="7759852" y="1658029"/>
            <a:ext cx="4182766" cy="1599941"/>
          </a:xfrm>
          <a:prstGeom prst="roundRect">
            <a:avLst/>
          </a:prstGeom>
          <a:noFill/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26716" y="1780666"/>
            <a:ext cx="41976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Kĩ năng</a:t>
            </a:r>
            <a:endParaRPr lang="en-US" sz="28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  <a:p>
            <a:r>
              <a:rPr lang="nl-NL" sz="28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- </a:t>
            </a:r>
            <a:r>
              <a:rPr lang="vi-VN" sz="28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Biết lập tỉ số của hai đại lượng cùng loại.</a:t>
            </a:r>
            <a:endParaRPr lang="en-US" sz="28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5" name="圆角矩形 8"/>
          <p:cNvSpPr/>
          <p:nvPr/>
        </p:nvSpPr>
        <p:spPr>
          <a:xfrm>
            <a:off x="1923043" y="3613501"/>
            <a:ext cx="4391333" cy="1599941"/>
          </a:xfrm>
          <a:prstGeom prst="roundRect">
            <a:avLst/>
          </a:prstGeom>
          <a:noFill/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33445" y="3765655"/>
            <a:ext cx="43050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Phẩm chất</a:t>
            </a:r>
            <a:endParaRPr lang="en-US" sz="28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  <a:p>
            <a:r>
              <a:rPr lang="nl-NL" sz="28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- HS có phẩm chất học tập tích cực.</a:t>
            </a:r>
            <a:endParaRPr lang="en-US" sz="28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7" name="圆角矩形 8"/>
          <p:cNvSpPr/>
          <p:nvPr/>
        </p:nvSpPr>
        <p:spPr>
          <a:xfrm>
            <a:off x="7814292" y="3643733"/>
            <a:ext cx="4181882" cy="1599941"/>
          </a:xfrm>
          <a:prstGeom prst="roundRect">
            <a:avLst/>
          </a:prstGeom>
          <a:noFill/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924693" y="3643482"/>
            <a:ext cx="4099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Góp phần phát triển năng lực giải toán về tỉ số.</a:t>
            </a:r>
            <a:endParaRPr lang="en-US" sz="28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436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  <p:bldP spid="24" grpId="0"/>
      <p:bldP spid="25" grpId="0" animBg="1"/>
      <p:bldP spid="26" grpId="0"/>
      <p:bldP spid="27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12"/>
          <p:cNvSpPr/>
          <p:nvPr/>
        </p:nvSpPr>
        <p:spPr>
          <a:xfrm>
            <a:off x="1826904" y="1022272"/>
            <a:ext cx="9238777" cy="4965855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" name="内容占位符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0" b="63235"/>
          <a:stretch/>
        </p:blipFill>
        <p:spPr>
          <a:xfrm>
            <a:off x="7084700" y="2052799"/>
            <a:ext cx="4920342" cy="4306713"/>
          </a:xfrm>
          <a:prstGeom prst="rect">
            <a:avLst/>
          </a:prstGeom>
        </p:spPr>
      </p:pic>
      <p:pic>
        <p:nvPicPr>
          <p:cNvPr id="4" name="图片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9" r="51592" b="50476"/>
          <a:stretch/>
        </p:blipFill>
        <p:spPr>
          <a:xfrm>
            <a:off x="0" y="2910114"/>
            <a:ext cx="4580695" cy="3947886"/>
          </a:xfrm>
          <a:prstGeom prst="rect">
            <a:avLst/>
          </a:prstGeom>
        </p:spPr>
      </p:pic>
      <p:pic>
        <p:nvPicPr>
          <p:cNvPr id="5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371" y="0"/>
            <a:ext cx="2577503" cy="1506622"/>
          </a:xfrm>
          <a:prstGeom prst="rect">
            <a:avLst/>
          </a:prstGeom>
        </p:spPr>
      </p:pic>
      <p:pic>
        <p:nvPicPr>
          <p:cNvPr id="6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6641" y="2133627"/>
            <a:ext cx="1328401" cy="776487"/>
          </a:xfrm>
          <a:prstGeom prst="rect">
            <a:avLst/>
          </a:prstGeom>
        </p:spPr>
      </p:pic>
      <p:pic>
        <p:nvPicPr>
          <p:cNvPr id="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136" y="3473013"/>
            <a:ext cx="1328401" cy="776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63579" y="1219199"/>
            <a:ext cx="9313062" cy="2630905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US" sz="9600" dirty="0">
                <a:solidFill>
                  <a:srgbClr val="F3E751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SVN-SAF" panose="02040603050506020204" pitchFamily="18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49779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8"/>
          <p:cNvSpPr/>
          <p:nvPr/>
        </p:nvSpPr>
        <p:spPr>
          <a:xfrm>
            <a:off x="318656" y="248462"/>
            <a:ext cx="11679465" cy="6512556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5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379" y="-425103"/>
            <a:ext cx="3043692" cy="1779122"/>
          </a:xfrm>
          <a:prstGeom prst="rect">
            <a:avLst/>
          </a:prstGeom>
        </p:spPr>
      </p:pic>
      <p:pic>
        <p:nvPicPr>
          <p:cNvPr id="7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628" y="5340474"/>
            <a:ext cx="1153096" cy="1420544"/>
          </a:xfrm>
          <a:prstGeom prst="rect">
            <a:avLst/>
          </a:prstGeom>
        </p:spPr>
      </p:pic>
      <p:sp>
        <p:nvSpPr>
          <p:cNvPr id="8" name="圆角矩形 8"/>
          <p:cNvSpPr/>
          <p:nvPr/>
        </p:nvSpPr>
        <p:spPr>
          <a:xfrm>
            <a:off x="629735" y="464458"/>
            <a:ext cx="11097696" cy="6008914"/>
          </a:xfrm>
          <a:prstGeom prst="roundRect">
            <a:avLst/>
          </a:prstGeom>
          <a:noFill/>
          <a:ln w="28575">
            <a:solidFill>
              <a:srgbClr val="F3E75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9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502" y="4706196"/>
            <a:ext cx="1578976" cy="19116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87581" y="464630"/>
            <a:ext cx="9635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UTM Aptima" panose="02040603050506020204" pitchFamily="18" charset="0"/>
              </a:rPr>
              <a:t>Ví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dụ</a:t>
            </a:r>
            <a:r>
              <a:rPr lang="en-US" sz="3600" b="1" dirty="0">
                <a:latin typeface="UTM Aptima" panose="02040603050506020204" pitchFamily="18" charset="0"/>
              </a:rPr>
              <a:t> 1: </a:t>
            </a:r>
            <a:r>
              <a:rPr lang="en-US" sz="3600" b="1" dirty="0" err="1">
                <a:latin typeface="UTM Aptima" panose="02040603050506020204" pitchFamily="18" charset="0"/>
              </a:rPr>
              <a:t>Một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đội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xe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có</a:t>
            </a:r>
            <a:r>
              <a:rPr lang="en-US" sz="3600" b="1" dirty="0">
                <a:latin typeface="UTM Aptima" panose="02040603050506020204" pitchFamily="18" charset="0"/>
              </a:rPr>
              <a:t> 5 </a:t>
            </a:r>
            <a:r>
              <a:rPr lang="en-US" sz="3600" b="1" dirty="0" err="1">
                <a:latin typeface="UTM Aptima" panose="02040603050506020204" pitchFamily="18" charset="0"/>
              </a:rPr>
              <a:t>xe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tải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và</a:t>
            </a:r>
            <a:r>
              <a:rPr lang="en-US" sz="3600" b="1" dirty="0">
                <a:latin typeface="UTM Aptima" panose="02040603050506020204" pitchFamily="18" charset="0"/>
              </a:rPr>
              <a:t> 7 </a:t>
            </a:r>
            <a:r>
              <a:rPr lang="en-US" sz="3600" b="1" dirty="0" err="1">
                <a:latin typeface="UTM Aptima" panose="02040603050506020204" pitchFamily="18" charset="0"/>
              </a:rPr>
              <a:t>xe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khách</a:t>
            </a:r>
            <a:r>
              <a:rPr lang="en-US" sz="3600" b="1" dirty="0">
                <a:latin typeface="UTM Aptima" panose="02040603050506020204" pitchFamily="18" charset="0"/>
              </a:rPr>
              <a:t>.</a:t>
            </a:r>
          </a:p>
        </p:txBody>
      </p:sp>
      <p:sp>
        <p:nvSpPr>
          <p:cNvPr id="11" name="Rectangle 47"/>
          <p:cNvSpPr>
            <a:spLocks noChangeArrowheads="1"/>
          </p:cNvSpPr>
          <p:nvPr/>
        </p:nvSpPr>
        <p:spPr bwMode="auto">
          <a:xfrm>
            <a:off x="1401963" y="1548094"/>
            <a:ext cx="1371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UTM Aptima" panose="02040603050506020204" pitchFamily="18" charset="0"/>
              </a:rPr>
              <a:t>Sô</a:t>
            </a:r>
            <a:r>
              <a:rPr lang="en-US" altLang="en-US" b="1" dirty="0">
                <a:solidFill>
                  <a:srgbClr val="0000FF"/>
                </a:solidFill>
                <a:latin typeface="UTM Aptima" panose="02040603050506020204" pitchFamily="18" charset="0"/>
              </a:rPr>
              <a:t>́ </a:t>
            </a:r>
            <a:r>
              <a:rPr lang="en-US" altLang="en-US" b="1" dirty="0" err="1">
                <a:solidFill>
                  <a:srgbClr val="0000FF"/>
                </a:solidFill>
                <a:latin typeface="UTM Aptima" panose="02040603050506020204" pitchFamily="18" charset="0"/>
              </a:rPr>
              <a:t>xe</a:t>
            </a:r>
            <a:r>
              <a:rPr lang="en-US" altLang="en-US" b="1" dirty="0">
                <a:solidFill>
                  <a:srgbClr val="0000FF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UTM Aptima" panose="02040603050506020204" pitchFamily="18" charset="0"/>
              </a:rPr>
              <a:t>tải</a:t>
            </a:r>
            <a:r>
              <a:rPr lang="en-US" altLang="en-US" b="1" dirty="0">
                <a:solidFill>
                  <a:srgbClr val="0000FF"/>
                </a:solidFill>
                <a:latin typeface="UTM Aptima" panose="02040603050506020204" pitchFamily="18" charset="0"/>
              </a:rPr>
              <a:t> :</a:t>
            </a:r>
          </a:p>
        </p:txBody>
      </p:sp>
      <p:sp>
        <p:nvSpPr>
          <p:cNvPr id="12" name="Rectangle 54"/>
          <p:cNvSpPr>
            <a:spLocks noChangeArrowheads="1"/>
          </p:cNvSpPr>
          <p:nvPr/>
        </p:nvSpPr>
        <p:spPr bwMode="auto">
          <a:xfrm>
            <a:off x="1255913" y="2491069"/>
            <a:ext cx="1371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Sô</a:t>
            </a:r>
            <a:r>
              <a:rPr lang="en-US" altLang="en-US" b="1" dirty="0">
                <a:solidFill>
                  <a:srgbClr val="FF0066"/>
                </a:solidFill>
                <a:latin typeface="UTM Aptima" panose="02040603050506020204" pitchFamily="18" charset="0"/>
              </a:rPr>
              <a:t>́ </a:t>
            </a:r>
            <a:r>
              <a:rPr lang="en-US" altLang="en-US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xe</a:t>
            </a:r>
            <a:r>
              <a:rPr lang="en-US" altLang="en-US" b="1" dirty="0">
                <a:solidFill>
                  <a:srgbClr val="FF0066"/>
                </a:solidFill>
                <a:latin typeface="UTM Aptima" panose="02040603050506020204" pitchFamily="18" charset="0"/>
              </a:rPr>
              <a:t> </a:t>
            </a:r>
            <a:r>
              <a:rPr lang="en-US" altLang="en-US" b="1" dirty="0" err="1">
                <a:solidFill>
                  <a:srgbClr val="FF0066"/>
                </a:solidFill>
                <a:latin typeface="UTM Aptima" panose="02040603050506020204" pitchFamily="18" charset="0"/>
              </a:rPr>
              <a:t>khách</a:t>
            </a:r>
            <a:r>
              <a:rPr lang="en-US" altLang="en-US" b="1" dirty="0">
                <a:solidFill>
                  <a:srgbClr val="FF0066"/>
                </a:solidFill>
                <a:latin typeface="UTM Aptima" panose="02040603050506020204" pitchFamily="18" charset="0"/>
              </a:rPr>
              <a:t> :</a:t>
            </a:r>
          </a:p>
        </p:txBody>
      </p:sp>
      <p:grpSp>
        <p:nvGrpSpPr>
          <p:cNvPr id="13" name="Group 3"/>
          <p:cNvGrpSpPr>
            <a:grpSpLocks/>
          </p:cNvGrpSpPr>
          <p:nvPr/>
        </p:nvGrpSpPr>
        <p:grpSpPr bwMode="auto">
          <a:xfrm>
            <a:off x="3092219" y="1776694"/>
            <a:ext cx="990600" cy="152400"/>
            <a:chOff x="1296" y="1632"/>
            <a:chExt cx="624" cy="96"/>
          </a:xfrm>
        </p:grpSpPr>
        <p:sp>
          <p:nvSpPr>
            <p:cNvPr id="14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3"/>
          <p:cNvGrpSpPr>
            <a:grpSpLocks/>
          </p:cNvGrpSpPr>
          <p:nvPr/>
        </p:nvGrpSpPr>
        <p:grpSpPr bwMode="auto">
          <a:xfrm>
            <a:off x="4082819" y="1776694"/>
            <a:ext cx="990600" cy="152400"/>
            <a:chOff x="1296" y="1632"/>
            <a:chExt cx="624" cy="96"/>
          </a:xfrm>
        </p:grpSpPr>
        <p:sp>
          <p:nvSpPr>
            <p:cNvPr id="18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3"/>
          <p:cNvGrpSpPr>
            <a:grpSpLocks/>
          </p:cNvGrpSpPr>
          <p:nvPr/>
        </p:nvGrpSpPr>
        <p:grpSpPr bwMode="auto">
          <a:xfrm>
            <a:off x="5079939" y="1778656"/>
            <a:ext cx="990600" cy="152400"/>
            <a:chOff x="1296" y="1632"/>
            <a:chExt cx="624" cy="96"/>
          </a:xfrm>
        </p:grpSpPr>
        <p:sp>
          <p:nvSpPr>
            <p:cNvPr id="22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3"/>
          <p:cNvGrpSpPr>
            <a:grpSpLocks/>
          </p:cNvGrpSpPr>
          <p:nvPr/>
        </p:nvGrpSpPr>
        <p:grpSpPr bwMode="auto">
          <a:xfrm>
            <a:off x="6066189" y="1778656"/>
            <a:ext cx="990600" cy="152400"/>
            <a:chOff x="1296" y="1632"/>
            <a:chExt cx="624" cy="96"/>
          </a:xfrm>
        </p:grpSpPr>
        <p:sp>
          <p:nvSpPr>
            <p:cNvPr id="26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3"/>
          <p:cNvGrpSpPr>
            <a:grpSpLocks/>
          </p:cNvGrpSpPr>
          <p:nvPr/>
        </p:nvGrpSpPr>
        <p:grpSpPr bwMode="auto">
          <a:xfrm>
            <a:off x="7050944" y="1776903"/>
            <a:ext cx="990600" cy="152400"/>
            <a:chOff x="1296" y="1632"/>
            <a:chExt cx="624" cy="96"/>
          </a:xfrm>
        </p:grpSpPr>
        <p:sp>
          <p:nvSpPr>
            <p:cNvPr id="30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3"/>
          <p:cNvGrpSpPr>
            <a:grpSpLocks/>
          </p:cNvGrpSpPr>
          <p:nvPr/>
        </p:nvGrpSpPr>
        <p:grpSpPr bwMode="auto">
          <a:xfrm>
            <a:off x="3111269" y="2672044"/>
            <a:ext cx="990600" cy="152400"/>
            <a:chOff x="1296" y="1632"/>
            <a:chExt cx="624" cy="96"/>
          </a:xfrm>
        </p:grpSpPr>
        <p:sp>
          <p:nvSpPr>
            <p:cNvPr id="34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7" name="Group 3"/>
          <p:cNvGrpSpPr>
            <a:grpSpLocks/>
          </p:cNvGrpSpPr>
          <p:nvPr/>
        </p:nvGrpSpPr>
        <p:grpSpPr bwMode="auto">
          <a:xfrm>
            <a:off x="4101869" y="2672044"/>
            <a:ext cx="990600" cy="152400"/>
            <a:chOff x="1296" y="1632"/>
            <a:chExt cx="624" cy="96"/>
          </a:xfrm>
        </p:grpSpPr>
        <p:sp>
          <p:nvSpPr>
            <p:cNvPr id="38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" name="Group 3"/>
          <p:cNvGrpSpPr>
            <a:grpSpLocks/>
          </p:cNvGrpSpPr>
          <p:nvPr/>
        </p:nvGrpSpPr>
        <p:grpSpPr bwMode="auto">
          <a:xfrm>
            <a:off x="5090283" y="2673555"/>
            <a:ext cx="990600" cy="152400"/>
            <a:chOff x="1296" y="1632"/>
            <a:chExt cx="624" cy="96"/>
          </a:xfrm>
        </p:grpSpPr>
        <p:sp>
          <p:nvSpPr>
            <p:cNvPr id="42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6076540" y="2673555"/>
            <a:ext cx="990600" cy="152400"/>
            <a:chOff x="1296" y="1632"/>
            <a:chExt cx="624" cy="96"/>
          </a:xfrm>
        </p:grpSpPr>
        <p:sp>
          <p:nvSpPr>
            <p:cNvPr id="46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9" name="Group 3"/>
          <p:cNvGrpSpPr>
            <a:grpSpLocks/>
          </p:cNvGrpSpPr>
          <p:nvPr/>
        </p:nvGrpSpPr>
        <p:grpSpPr bwMode="auto">
          <a:xfrm>
            <a:off x="7073161" y="2672253"/>
            <a:ext cx="990600" cy="152400"/>
            <a:chOff x="1296" y="1632"/>
            <a:chExt cx="624" cy="96"/>
          </a:xfrm>
        </p:grpSpPr>
        <p:sp>
          <p:nvSpPr>
            <p:cNvPr id="50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3" name="Group 3"/>
          <p:cNvGrpSpPr>
            <a:grpSpLocks/>
          </p:cNvGrpSpPr>
          <p:nvPr/>
        </p:nvGrpSpPr>
        <p:grpSpPr bwMode="auto">
          <a:xfrm>
            <a:off x="8058962" y="2672044"/>
            <a:ext cx="990600" cy="152400"/>
            <a:chOff x="1296" y="1632"/>
            <a:chExt cx="624" cy="96"/>
          </a:xfrm>
        </p:grpSpPr>
        <p:sp>
          <p:nvSpPr>
            <p:cNvPr id="54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5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7" name="Group 3"/>
          <p:cNvGrpSpPr>
            <a:grpSpLocks/>
          </p:cNvGrpSpPr>
          <p:nvPr/>
        </p:nvGrpSpPr>
        <p:grpSpPr bwMode="auto">
          <a:xfrm>
            <a:off x="9036551" y="2672022"/>
            <a:ext cx="990600" cy="152400"/>
            <a:chOff x="1296" y="1632"/>
            <a:chExt cx="624" cy="96"/>
          </a:xfrm>
        </p:grpSpPr>
        <p:sp>
          <p:nvSpPr>
            <p:cNvPr id="58" name="Line 4"/>
            <p:cNvSpPr>
              <a:spLocks noChangeShapeType="1"/>
            </p:cNvSpPr>
            <p:nvPr/>
          </p:nvSpPr>
          <p:spPr bwMode="auto">
            <a:xfrm>
              <a:off x="1296" y="1680"/>
              <a:ext cx="624" cy="0"/>
            </a:xfrm>
            <a:prstGeom prst="line">
              <a:avLst/>
            </a:prstGeom>
            <a:ln w="381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9" name="Line 5"/>
            <p:cNvSpPr>
              <a:spLocks noChangeShapeType="1"/>
            </p:cNvSpPr>
            <p:nvPr/>
          </p:nvSpPr>
          <p:spPr bwMode="auto">
            <a:xfrm>
              <a:off x="1296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6"/>
            <p:cNvSpPr>
              <a:spLocks noChangeShapeType="1"/>
            </p:cNvSpPr>
            <p:nvPr/>
          </p:nvSpPr>
          <p:spPr bwMode="auto">
            <a:xfrm>
              <a:off x="1920" y="163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" name="AutoShape 34"/>
          <p:cNvSpPr>
            <a:spLocks/>
          </p:cNvSpPr>
          <p:nvPr/>
        </p:nvSpPr>
        <p:spPr bwMode="auto">
          <a:xfrm rot="5400000">
            <a:off x="5400307" y="-923144"/>
            <a:ext cx="360363" cy="4922113"/>
          </a:xfrm>
          <a:prstGeom prst="leftBrace">
            <a:avLst>
              <a:gd name="adj1" fmla="val 48265"/>
              <a:gd name="adj2" fmla="val 50000"/>
            </a:avLst>
          </a:prstGeom>
          <a:ln w="38100">
            <a:solidFill>
              <a:srgbClr val="FFC000"/>
            </a:solidFill>
            <a:prstDash val="dash"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10800000" vert="eaVert" wrap="none" anchor="ctr"/>
          <a:lstStyle>
            <a:lvl1pPr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62" name="Rectangle 58"/>
          <p:cNvSpPr>
            <a:spLocks noChangeArrowheads="1"/>
          </p:cNvSpPr>
          <p:nvPr/>
        </p:nvSpPr>
        <p:spPr bwMode="auto">
          <a:xfrm>
            <a:off x="5077330" y="1057600"/>
            <a:ext cx="914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ptima" panose="02040603050506020204" pitchFamily="18" charset="0"/>
              </a:rPr>
              <a:t>5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ptima" panose="02040603050506020204" pitchFamily="18" charset="0"/>
              </a:rPr>
              <a:t>xe</a:t>
            </a:r>
            <a:endParaRPr lang="en-US" altLang="en-US" b="1" dirty="0">
              <a:solidFill>
                <a:schemeClr val="accent1">
                  <a:lumMod val="75000"/>
                </a:schemeClr>
              </a:solidFill>
              <a:latin typeface="UTM Aptima" panose="02040603050506020204" pitchFamily="18" charset="0"/>
            </a:endParaRPr>
          </a:p>
        </p:txBody>
      </p:sp>
      <p:sp>
        <p:nvSpPr>
          <p:cNvPr id="65" name="AutoShape 34"/>
          <p:cNvSpPr>
            <a:spLocks/>
          </p:cNvSpPr>
          <p:nvPr/>
        </p:nvSpPr>
        <p:spPr bwMode="auto">
          <a:xfrm rot="5400000">
            <a:off x="6403133" y="-1007566"/>
            <a:ext cx="360363" cy="6887671"/>
          </a:xfrm>
          <a:prstGeom prst="leftBrace">
            <a:avLst>
              <a:gd name="adj1" fmla="val 48265"/>
              <a:gd name="adj2" fmla="val 50000"/>
            </a:avLst>
          </a:prstGeom>
          <a:ln w="38100">
            <a:solidFill>
              <a:srgbClr val="FFC000"/>
            </a:solidFill>
            <a:prstDash val="dash"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ot="10800000" vert="eaVert" wrap="none" anchor="ctr"/>
          <a:lstStyle>
            <a:lvl1pPr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1pPr>
            <a:lvl2pPr marL="742950" indent="-285750"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2pPr>
            <a:lvl3pPr marL="1143000" indent="-228600"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3pPr>
            <a:lvl4pPr marL="1600200" indent="-228600"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4pPr>
            <a:lvl5pPr marL="2057400" indent="-228600"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00"/>
                </a:solidFill>
                <a:latin typeface="HP001 4 hàng" panose="020B06030503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66" name="Rectangle 58"/>
          <p:cNvSpPr>
            <a:spLocks noChangeArrowheads="1"/>
          </p:cNvSpPr>
          <p:nvPr/>
        </p:nvSpPr>
        <p:spPr bwMode="auto">
          <a:xfrm>
            <a:off x="6132104" y="1943928"/>
            <a:ext cx="914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latin typeface="UTM Aptima" panose="02040603050506020204" pitchFamily="18" charset="0"/>
              </a:rPr>
              <a:t>7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  <a:latin typeface="UTM Aptima" panose="02040603050506020204" pitchFamily="18" charset="0"/>
              </a:rPr>
              <a:t>xe</a:t>
            </a:r>
            <a:endParaRPr lang="en-US" altLang="en-US" b="1" dirty="0">
              <a:solidFill>
                <a:schemeClr val="accent1">
                  <a:lumMod val="75000"/>
                </a:schemeClr>
              </a:solidFill>
              <a:latin typeface="UTM Aptima" panose="02040603050506020204" pitchFamily="18" charset="0"/>
            </a:endParaRPr>
          </a:p>
        </p:txBody>
      </p:sp>
      <p:sp>
        <p:nvSpPr>
          <p:cNvPr id="67" name="Rectangle 59"/>
          <p:cNvSpPr>
            <a:spLocks noChangeArrowheads="1"/>
          </p:cNvSpPr>
          <p:nvPr/>
        </p:nvSpPr>
        <p:spPr bwMode="auto">
          <a:xfrm>
            <a:off x="645691" y="3041642"/>
            <a:ext cx="1371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UTM Aptima" panose="02040603050506020204" pitchFamily="18" charset="0"/>
              </a:rPr>
              <a:t>Ta </a:t>
            </a:r>
            <a:r>
              <a:rPr lang="en-US" altLang="en-US" sz="2400" b="1" dirty="0" err="1">
                <a:solidFill>
                  <a:srgbClr val="002060"/>
                </a:solidFill>
                <a:latin typeface="UTM Aptima" panose="02040603050506020204" pitchFamily="18" charset="0"/>
              </a:rPr>
              <a:t>nói</a:t>
            </a:r>
            <a:r>
              <a:rPr lang="en-US" altLang="en-US" sz="2400" b="1" dirty="0">
                <a:solidFill>
                  <a:srgbClr val="002060"/>
                </a:solidFill>
                <a:latin typeface="UTM Aptima" panose="02040603050506020204" pitchFamily="18" charset="0"/>
              </a:rPr>
              <a:t>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Rectangle 60"/>
              <p:cNvSpPr>
                <a:spLocks noChangeArrowheads="1"/>
              </p:cNvSpPr>
              <p:nvPr/>
            </p:nvSpPr>
            <p:spPr bwMode="auto">
              <a:xfrm>
                <a:off x="1014659" y="3092108"/>
                <a:ext cx="9416720" cy="5111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Tỉ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của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xe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tải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và</a:t>
                </a:r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xe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khách</a:t>
                </a:r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là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 5 : 7 hay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altLang="en-US" sz="36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8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4659" y="3092108"/>
                <a:ext cx="9416720" cy="511175"/>
              </a:xfrm>
              <a:prstGeom prst="rect">
                <a:avLst/>
              </a:prstGeom>
              <a:blipFill>
                <a:blip r:embed="rId5"/>
                <a:stretch>
                  <a:fillRect l="-1165" b="-91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ight Arrow 68"/>
          <p:cNvSpPr/>
          <p:nvPr/>
        </p:nvSpPr>
        <p:spPr>
          <a:xfrm>
            <a:off x="875029" y="4286187"/>
            <a:ext cx="368968" cy="180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Rectangle 62"/>
              <p:cNvSpPr>
                <a:spLocks noChangeArrowheads="1"/>
              </p:cNvSpPr>
              <p:nvPr/>
            </p:nvSpPr>
            <p:spPr bwMode="auto">
              <a:xfrm>
                <a:off x="926430" y="3838063"/>
                <a:ext cx="9797072" cy="609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indent="0">
                  <a:buNone/>
                </a:pPr>
                <a:r>
                  <a:rPr lang="en-US" altLang="en-US" b="1" dirty="0">
                    <a:solidFill>
                      <a:schemeClr val="accent2"/>
                    </a:solidFill>
                  </a:rPr>
                  <a:t>    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Ti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̉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này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cho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biết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xe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tải</a:t>
                </a:r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bằng</a:t>
                </a:r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số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xe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khách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70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6430" y="3838063"/>
                <a:ext cx="9797072" cy="609600"/>
              </a:xfrm>
              <a:prstGeom prst="rect">
                <a:avLst/>
              </a:prstGeom>
              <a:blipFill>
                <a:blip r:embed="rId6"/>
                <a:stretch>
                  <a:fillRect b="-61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60"/>
              <p:cNvSpPr>
                <a:spLocks noChangeArrowheads="1"/>
              </p:cNvSpPr>
              <p:nvPr/>
            </p:nvSpPr>
            <p:spPr bwMode="auto">
              <a:xfrm>
                <a:off x="1022683" y="4592053"/>
                <a:ext cx="8001000" cy="5111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Tỉ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của</a:t>
                </a:r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xe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khách</a:t>
                </a:r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và</a:t>
                </a:r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số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xe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tải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là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 7 : 5 hay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altLang="en-US" sz="3600" b="1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1" name="Rectangle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2683" y="4592053"/>
                <a:ext cx="8001000" cy="511175"/>
              </a:xfrm>
              <a:prstGeom prst="rect">
                <a:avLst/>
              </a:prstGeom>
              <a:blipFill>
                <a:blip r:embed="rId7"/>
                <a:stretch>
                  <a:fillRect l="-1372" b="-8928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62"/>
              <p:cNvSpPr>
                <a:spLocks noChangeArrowheads="1"/>
              </p:cNvSpPr>
              <p:nvPr/>
            </p:nvSpPr>
            <p:spPr bwMode="auto">
              <a:xfrm>
                <a:off x="926429" y="5374099"/>
                <a:ext cx="9492715" cy="609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indent="0">
                  <a:buNone/>
                </a:pPr>
                <a:r>
                  <a:rPr lang="en-US" altLang="en-US" b="1" dirty="0">
                    <a:solidFill>
                      <a:schemeClr val="accent2"/>
                    </a:solidFill>
                  </a:rPr>
                  <a:t>    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Ti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̉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này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cho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biết</a:t>
                </a:r>
                <a:r>
                  <a:rPr lang="en-US" altLang="en-US" b="1" dirty="0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xe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khách</a:t>
                </a:r>
                <a:r>
                  <a:rPr lang="en-US" altLang="en-US" b="1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2060"/>
                    </a:solidFill>
                    <a:latin typeface="UTM Aptima" panose="02040603050506020204" pitchFamily="18" charset="0"/>
                  </a:rPr>
                  <a:t>bằng</a:t>
                </a:r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en-US" b="1" dirty="0">
                    <a:solidFill>
                      <a:schemeClr val="accent2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số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xe</a:t>
                </a:r>
                <a:r>
                  <a:rPr lang="en-US" altLang="en-US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tải</a:t>
                </a:r>
                <a:r>
                  <a:rPr lang="en-US" altLang="en-US" sz="24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2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6429" y="5374099"/>
                <a:ext cx="9492715" cy="609600"/>
              </a:xfrm>
              <a:prstGeom prst="rect">
                <a:avLst/>
              </a:prstGeom>
              <a:blipFill>
                <a:blip r:embed="rId8"/>
                <a:stretch>
                  <a:fillRect b="-59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ight Arrow 72"/>
          <p:cNvSpPr/>
          <p:nvPr/>
        </p:nvSpPr>
        <p:spPr>
          <a:xfrm>
            <a:off x="919141" y="5762048"/>
            <a:ext cx="368968" cy="180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766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61" grpId="0" animBg="1"/>
      <p:bldP spid="62" grpId="0"/>
      <p:bldP spid="65" grpId="0" animBg="1"/>
      <p:bldP spid="66" grpId="0"/>
      <p:bldP spid="67" grpId="0"/>
      <p:bldP spid="68" grpId="0"/>
      <p:bldP spid="69" grpId="0" animBg="1"/>
      <p:bldP spid="70" grpId="0"/>
      <p:bldP spid="71" grpId="0"/>
      <p:bldP spid="72" grpId="0"/>
      <p:bldP spid="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8"/>
          <p:cNvSpPr/>
          <p:nvPr/>
        </p:nvSpPr>
        <p:spPr>
          <a:xfrm>
            <a:off x="318656" y="248462"/>
            <a:ext cx="11679465" cy="6512556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3" name="圆角矩形 8"/>
          <p:cNvSpPr/>
          <p:nvPr/>
        </p:nvSpPr>
        <p:spPr>
          <a:xfrm>
            <a:off x="629735" y="464458"/>
            <a:ext cx="11097696" cy="6008914"/>
          </a:xfrm>
          <a:prstGeom prst="roundRect">
            <a:avLst/>
          </a:prstGeom>
          <a:noFill/>
          <a:ln w="28575">
            <a:solidFill>
              <a:srgbClr val="F3E75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4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1295" y="-846317"/>
            <a:ext cx="4250836" cy="24847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9256" y="327639"/>
            <a:ext cx="2060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UTM Aptima" panose="02040603050506020204" pitchFamily="18" charset="0"/>
              </a:rPr>
              <a:t>Ví</a:t>
            </a:r>
            <a:r>
              <a:rPr lang="en-US" sz="3600" b="1" dirty="0">
                <a:latin typeface="UTM Aptima" panose="02040603050506020204" pitchFamily="18" charset="0"/>
              </a:rPr>
              <a:t> </a:t>
            </a:r>
            <a:r>
              <a:rPr lang="en-US" sz="3600" b="1" dirty="0" err="1">
                <a:latin typeface="UTM Aptima" panose="02040603050506020204" pitchFamily="18" charset="0"/>
              </a:rPr>
              <a:t>dụ</a:t>
            </a:r>
            <a:r>
              <a:rPr lang="en-US" sz="3600" b="1" dirty="0">
                <a:latin typeface="UTM Aptima" panose="02040603050506020204" pitchFamily="18" charset="0"/>
              </a:rPr>
              <a:t> 2:</a:t>
            </a:r>
            <a:endParaRPr lang="en-US" sz="3600" dirty="0"/>
          </a:p>
        </p:txBody>
      </p:sp>
      <p:graphicFrame>
        <p:nvGraphicFramePr>
          <p:cNvPr id="9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1468152"/>
              </p:ext>
            </p:extLst>
          </p:nvPr>
        </p:nvGraphicFramePr>
        <p:xfrm>
          <a:off x="2056268" y="1179391"/>
          <a:ext cx="8077200" cy="4297680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860730565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729814322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283154886"/>
                    </a:ext>
                  </a:extLst>
                </a:gridCol>
              </a:tblGrid>
              <a:tr h="9144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Số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thứ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nhất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UTM Aptima" panose="020406030505060202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Số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thứ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hai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UTM Aptima" panose="020406030505060202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Tỉ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số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của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số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thứ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nhất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và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số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thứ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UTM Aptima" panose="02040603050506020204" pitchFamily="18" charset="0"/>
                        </a:rPr>
                        <a:t>hai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UTM Aptima" panose="020406030505060202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726970"/>
                  </a:ext>
                </a:extLst>
              </a:tr>
              <a:tr h="10668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UTM Aptima" panose="02040603050506020204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UTM Aptima" panose="02040603050506020204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ptima" panose="0204060305050602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831806"/>
                  </a:ext>
                </a:extLst>
              </a:tr>
              <a:tr h="10668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UTM Aptima" panose="02040603050506020204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UTM Aptima" panose="02040603050506020204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ptima" panose="0204060305050602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379294"/>
                  </a:ext>
                </a:extLst>
              </a:tr>
              <a:tr h="12192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UTM Aptima" panose="02040603050506020204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UTM Aptima" panose="02040603050506020204" pitchFamily="18" charset="0"/>
                        </a:rPr>
                        <a:t>b (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UTM Aptima" panose="02040603050506020204" pitchFamily="18" charset="0"/>
                        </a:rPr>
                        <a:t>khác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UTM Aptima" panose="02040603050506020204" pitchFamily="18" charset="0"/>
                        </a:rPr>
                        <a:t> 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ptima" panose="0204060305050602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51648"/>
                  </a:ext>
                </a:extLst>
              </a:tr>
            </a:tbl>
          </a:graphicData>
        </a:graphic>
      </p:graphicFrame>
      <p:grpSp>
        <p:nvGrpSpPr>
          <p:cNvPr id="10" name="Group 49"/>
          <p:cNvGrpSpPr>
            <a:grpSpLocks/>
          </p:cNvGrpSpPr>
          <p:nvPr/>
        </p:nvGrpSpPr>
        <p:grpSpPr bwMode="auto">
          <a:xfrm>
            <a:off x="6893075" y="2109342"/>
            <a:ext cx="2222500" cy="1092200"/>
            <a:chOff x="3072" y="1040"/>
            <a:chExt cx="1400" cy="688"/>
          </a:xfrm>
        </p:grpSpPr>
        <p:sp>
          <p:nvSpPr>
            <p:cNvPr id="11" name="Rectangle 37"/>
            <p:cNvSpPr>
              <a:spLocks noChangeArrowheads="1"/>
            </p:cNvSpPr>
            <p:nvPr/>
          </p:nvSpPr>
          <p:spPr bwMode="auto">
            <a:xfrm>
              <a:off x="3072" y="1200"/>
              <a:ext cx="1094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latin typeface="UTM Aptima" panose="02040603050506020204" pitchFamily="18" charset="0"/>
                </a:rPr>
                <a:t>5 : 7  </a:t>
              </a:r>
              <a:r>
                <a:rPr lang="en-US" altLang="en-US" b="1" dirty="0">
                  <a:latin typeface="UTM Aptima" panose="02040603050506020204" pitchFamily="18" charset="0"/>
                </a:rPr>
                <a:t>hay</a:t>
              </a:r>
            </a:p>
          </p:txBody>
        </p:sp>
        <p:graphicFrame>
          <p:nvGraphicFramePr>
            <p:cNvPr id="12" name="Object 42"/>
            <p:cNvGraphicFramePr>
              <a:graphicFrameLocks noChangeAspect="1"/>
            </p:cNvGraphicFramePr>
            <p:nvPr/>
          </p:nvGraphicFramePr>
          <p:xfrm>
            <a:off x="4128" y="1040"/>
            <a:ext cx="344" cy="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52334" imgH="393529" progId="Equation.3">
                    <p:embed/>
                  </p:oleObj>
                </mc:Choice>
                <mc:Fallback>
                  <p:oleObj name="Equation" r:id="rId3" imgW="152334" imgH="393529" progId="Equation.3">
                    <p:embed/>
                    <p:pic>
                      <p:nvPicPr>
                        <p:cNvPr id="12333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040"/>
                          <a:ext cx="344" cy="6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Group 50"/>
          <p:cNvGrpSpPr>
            <a:grpSpLocks/>
          </p:cNvGrpSpPr>
          <p:nvPr/>
        </p:nvGrpSpPr>
        <p:grpSpPr bwMode="auto">
          <a:xfrm>
            <a:off x="6920367" y="3133300"/>
            <a:ext cx="2222500" cy="1092200"/>
            <a:chOff x="3072" y="1824"/>
            <a:chExt cx="1400" cy="688"/>
          </a:xfrm>
        </p:grpSpPr>
        <p:sp>
          <p:nvSpPr>
            <p:cNvPr id="14" name="Rectangle 41"/>
            <p:cNvSpPr>
              <a:spLocks noChangeArrowheads="1"/>
            </p:cNvSpPr>
            <p:nvPr/>
          </p:nvSpPr>
          <p:spPr bwMode="auto">
            <a:xfrm>
              <a:off x="3072" y="1968"/>
              <a:ext cx="1094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latin typeface="UTM Aptima" panose="02040603050506020204" pitchFamily="18" charset="0"/>
                </a:rPr>
                <a:t>3 : 6  hay</a:t>
              </a:r>
            </a:p>
          </p:txBody>
        </p:sp>
        <p:graphicFrame>
          <p:nvGraphicFramePr>
            <p:cNvPr id="15" name="Object 46"/>
            <p:cNvGraphicFramePr>
              <a:graphicFrameLocks noChangeAspect="1"/>
            </p:cNvGraphicFramePr>
            <p:nvPr/>
          </p:nvGraphicFramePr>
          <p:xfrm>
            <a:off x="4128" y="1824"/>
            <a:ext cx="344" cy="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52334" imgH="393529" progId="Equation.3">
                    <p:embed/>
                  </p:oleObj>
                </mc:Choice>
                <mc:Fallback>
                  <p:oleObj name="Equation" r:id="rId5" imgW="152334" imgH="393529" progId="Equation.3">
                    <p:embed/>
                    <p:pic>
                      <p:nvPicPr>
                        <p:cNvPr id="12331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824"/>
                          <a:ext cx="344" cy="6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Group 51"/>
          <p:cNvGrpSpPr>
            <a:grpSpLocks/>
          </p:cNvGrpSpPr>
          <p:nvPr/>
        </p:nvGrpSpPr>
        <p:grpSpPr bwMode="auto">
          <a:xfrm>
            <a:off x="6851182" y="4276300"/>
            <a:ext cx="2222500" cy="1092200"/>
            <a:chOff x="3072" y="2640"/>
            <a:chExt cx="1400" cy="688"/>
          </a:xfrm>
        </p:grpSpPr>
        <p:sp>
          <p:nvSpPr>
            <p:cNvPr id="17" name="Rectangle 40"/>
            <p:cNvSpPr>
              <a:spLocks noChangeArrowheads="1"/>
            </p:cNvSpPr>
            <p:nvPr/>
          </p:nvSpPr>
          <p:spPr bwMode="auto">
            <a:xfrm>
              <a:off x="3072" y="2784"/>
              <a:ext cx="1104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200" b="1" dirty="0">
                  <a:latin typeface="UTM Aptima" panose="02040603050506020204" pitchFamily="18" charset="0"/>
                </a:rPr>
                <a:t>a : b  hay</a:t>
              </a:r>
            </a:p>
          </p:txBody>
        </p:sp>
        <p:graphicFrame>
          <p:nvGraphicFramePr>
            <p:cNvPr id="18" name="Object 47"/>
            <p:cNvGraphicFramePr>
              <a:graphicFrameLocks noChangeAspect="1"/>
            </p:cNvGraphicFramePr>
            <p:nvPr/>
          </p:nvGraphicFramePr>
          <p:xfrm>
            <a:off x="4128" y="2640"/>
            <a:ext cx="344" cy="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152334" imgH="393529" progId="Equation.3">
                    <p:embed/>
                  </p:oleObj>
                </mc:Choice>
                <mc:Fallback>
                  <p:oleObj name="Equation" r:id="rId7" imgW="152334" imgH="393529" progId="Equation.3">
                    <p:embed/>
                    <p:pic>
                      <p:nvPicPr>
                        <p:cNvPr id="12329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2640"/>
                          <a:ext cx="344" cy="6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55"/>
              <p:cNvSpPr>
                <a:spLocks noChangeArrowheads="1"/>
              </p:cNvSpPr>
              <p:nvPr/>
            </p:nvSpPr>
            <p:spPr bwMode="auto">
              <a:xfrm>
                <a:off x="1568360" y="5685429"/>
                <a:ext cx="8534400" cy="533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200" b="1" i="1" u="sng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Ta </a:t>
                </a:r>
                <a:r>
                  <a:rPr lang="en-US" altLang="en-US" sz="3200" b="1" i="1" u="sng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nói</a:t>
                </a:r>
                <a:r>
                  <a:rPr lang="en-US" altLang="en-US" sz="3200" b="1" i="1" u="sng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sz="3200" b="1" i="1" u="sng" dirty="0" err="1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rằng</a:t>
                </a:r>
                <a:r>
                  <a:rPr lang="en-US" altLang="en-US" sz="3200" b="1" i="1" u="sng" dirty="0">
                    <a:solidFill>
                      <a:srgbClr val="FF0066"/>
                    </a:solidFill>
                    <a:latin typeface="UTM Aptima" panose="02040603050506020204" pitchFamily="18" charset="0"/>
                  </a:rPr>
                  <a:t>:</a:t>
                </a:r>
                <a:r>
                  <a:rPr lang="en-US" altLang="en-US" sz="3200" b="1" i="1" dirty="0">
                    <a:latin typeface="UTM Aptima" panose="02040603050506020204" pitchFamily="18" charset="0"/>
                  </a:rPr>
                  <a:t> </a:t>
                </a:r>
                <a:r>
                  <a:rPr lang="en-US" altLang="en-US" sz="3200" b="1" i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Ti</a:t>
                </a:r>
                <a:r>
                  <a:rPr lang="en-US" altLang="en-US" sz="3200" b="1" i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̉ </a:t>
                </a:r>
                <a:r>
                  <a:rPr lang="en-US" altLang="en-US" sz="3200" b="1" i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sô</a:t>
                </a:r>
                <a:r>
                  <a:rPr lang="en-US" altLang="en-US" sz="3200" b="1" i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́ </a:t>
                </a:r>
                <a:r>
                  <a:rPr lang="en-US" altLang="en-US" sz="3200" b="1" i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của</a:t>
                </a:r>
                <a:r>
                  <a:rPr lang="en-US" altLang="en-US" sz="3200" b="1" i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sz="3200" b="1" i="1" dirty="0">
                    <a:latin typeface="UTM Aptima" panose="02040603050506020204" pitchFamily="18" charset="0"/>
                  </a:rPr>
                  <a:t>a</a:t>
                </a:r>
                <a:r>
                  <a:rPr lang="en-US" altLang="en-US" sz="3200" b="1" i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sz="3200" b="1" i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và</a:t>
                </a:r>
                <a:r>
                  <a:rPr lang="en-US" altLang="en-US" sz="3200" b="1" i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sz="3200" b="1" i="1" dirty="0">
                    <a:latin typeface="UTM Aptima" panose="02040603050506020204" pitchFamily="18" charset="0"/>
                  </a:rPr>
                  <a:t>b</a:t>
                </a:r>
                <a:r>
                  <a:rPr lang="en-US" altLang="en-US" sz="3200" b="1" i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sz="3200" b="1" i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là</a:t>
                </a:r>
                <a:r>
                  <a:rPr lang="en-US" altLang="en-US" sz="3200" b="1" i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sz="3200" b="1" i="1" dirty="0">
                    <a:latin typeface="UTM Aptima" panose="02040603050506020204" pitchFamily="18" charset="0"/>
                  </a:rPr>
                  <a:t>a : b</a:t>
                </a:r>
                <a:r>
                  <a:rPr lang="en-US" altLang="en-US" sz="3200" b="1" i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hay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altLang="en-US" sz="3200" b="1" i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altLang="en-US" sz="3200" b="1" i="1" dirty="0">
                    <a:solidFill>
                      <a:srgbClr val="FF3300"/>
                    </a:solidFill>
                    <a:latin typeface="UTM Aptima" panose="02040603050506020204" pitchFamily="18" charset="0"/>
                  </a:rPr>
                  <a:t>(b </a:t>
                </a:r>
                <a:r>
                  <a:rPr lang="en-US" altLang="en-US" sz="3200" b="1" i="1" dirty="0" err="1">
                    <a:solidFill>
                      <a:srgbClr val="FF3300"/>
                    </a:solidFill>
                    <a:latin typeface="UTM Aptima" panose="02040603050506020204" pitchFamily="18" charset="0"/>
                  </a:rPr>
                  <a:t>khác</a:t>
                </a:r>
                <a:r>
                  <a:rPr lang="en-US" altLang="en-US" sz="3200" b="1" i="1" dirty="0">
                    <a:solidFill>
                      <a:srgbClr val="FF3300"/>
                    </a:solidFill>
                    <a:latin typeface="UTM Aptima" panose="02040603050506020204" pitchFamily="18" charset="0"/>
                  </a:rPr>
                  <a:t> 0)</a:t>
                </a:r>
              </a:p>
            </p:txBody>
          </p:sp>
        </mc:Choice>
        <mc:Fallback xmlns="">
          <p:sp>
            <p:nvSpPr>
              <p:cNvPr id="23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68360" y="5685429"/>
                <a:ext cx="8534400" cy="533400"/>
              </a:xfrm>
              <a:prstGeom prst="rect">
                <a:avLst/>
              </a:prstGeom>
              <a:blipFill>
                <a:blip r:embed="rId10"/>
                <a:stretch>
                  <a:fillRect l="-8571" t="-26437" r="-8714" b="-4712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8460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12"/>
          <p:cNvSpPr/>
          <p:nvPr/>
        </p:nvSpPr>
        <p:spPr>
          <a:xfrm>
            <a:off x="1826904" y="1022272"/>
            <a:ext cx="9238777" cy="4965855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" name="内容占位符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0" b="63235"/>
          <a:stretch/>
        </p:blipFill>
        <p:spPr>
          <a:xfrm>
            <a:off x="7084700" y="2052799"/>
            <a:ext cx="4920342" cy="4306713"/>
          </a:xfrm>
          <a:prstGeom prst="rect">
            <a:avLst/>
          </a:prstGeom>
        </p:spPr>
      </p:pic>
      <p:pic>
        <p:nvPicPr>
          <p:cNvPr id="4" name="图片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9" r="51592" b="50476"/>
          <a:stretch/>
        </p:blipFill>
        <p:spPr>
          <a:xfrm>
            <a:off x="0" y="2910114"/>
            <a:ext cx="4580695" cy="3947886"/>
          </a:xfrm>
          <a:prstGeom prst="rect">
            <a:avLst/>
          </a:prstGeom>
        </p:spPr>
      </p:pic>
      <p:pic>
        <p:nvPicPr>
          <p:cNvPr id="5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371" y="0"/>
            <a:ext cx="2577503" cy="1506622"/>
          </a:xfrm>
          <a:prstGeom prst="rect">
            <a:avLst/>
          </a:prstGeom>
        </p:spPr>
      </p:pic>
      <p:pic>
        <p:nvPicPr>
          <p:cNvPr id="6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6641" y="2133627"/>
            <a:ext cx="1328401" cy="776487"/>
          </a:xfrm>
          <a:prstGeom prst="rect">
            <a:avLst/>
          </a:prstGeom>
        </p:spPr>
      </p:pic>
      <p:pic>
        <p:nvPicPr>
          <p:cNvPr id="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136" y="3473013"/>
            <a:ext cx="1328401" cy="776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7416" y="1335374"/>
            <a:ext cx="9313062" cy="43396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US" sz="13800" dirty="0">
                <a:ln w="76200">
                  <a:solidFill>
                    <a:srgbClr val="FFFF00"/>
                  </a:solidFill>
                </a:ln>
                <a:solidFill>
                  <a:srgbClr val="7030A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SVN-Moon star" panose="00000400000000000000" pitchFamily="2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530493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任意多边形 12"/>
          <p:cNvSpPr/>
          <p:nvPr/>
        </p:nvSpPr>
        <p:spPr>
          <a:xfrm>
            <a:off x="5964036" y="4089408"/>
            <a:ext cx="5038591" cy="2665308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7" name="任意多边形 12"/>
          <p:cNvSpPr/>
          <p:nvPr/>
        </p:nvSpPr>
        <p:spPr>
          <a:xfrm>
            <a:off x="383517" y="1185713"/>
            <a:ext cx="5038591" cy="2665308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" name="圆角矩形 8"/>
          <p:cNvSpPr/>
          <p:nvPr/>
        </p:nvSpPr>
        <p:spPr>
          <a:xfrm>
            <a:off x="1801711" y="248462"/>
            <a:ext cx="5818432" cy="1084619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5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7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04" y="5266105"/>
            <a:ext cx="1153096" cy="1420544"/>
          </a:xfrm>
          <a:prstGeom prst="rect">
            <a:avLst/>
          </a:prstGeom>
        </p:spPr>
      </p:pic>
      <p:sp>
        <p:nvSpPr>
          <p:cNvPr id="8" name="圆角矩形 8"/>
          <p:cNvSpPr/>
          <p:nvPr/>
        </p:nvSpPr>
        <p:spPr>
          <a:xfrm>
            <a:off x="2034576" y="327978"/>
            <a:ext cx="5306698" cy="927617"/>
          </a:xfrm>
          <a:prstGeom prst="roundRect">
            <a:avLst/>
          </a:prstGeom>
          <a:noFill/>
          <a:ln w="28575">
            <a:solidFill>
              <a:srgbClr val="FF3399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653" b="80992" l="76043" r="91863">
                        <a14:foregroundMark x1="83974" y1="40083" x2="85708" y2="46942"/>
                        <a14:foregroundMark x1="87608" y1="40083" x2="85998" y2="43223"/>
                        <a14:foregroundMark x1="83271" y1="40083" x2="83850" y2="43471"/>
                        <a14:foregroundMark x1="88021" y1="68595" x2="88021" y2="76116"/>
                        <a14:foregroundMark x1="88187" y1="76116" x2="89013" y2="76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47" t="29370" r="6206" b="16380"/>
          <a:stretch/>
        </p:blipFill>
        <p:spPr>
          <a:xfrm>
            <a:off x="9641414" y="3287858"/>
            <a:ext cx="2786742" cy="3968995"/>
          </a:xfrm>
          <a:prstGeom prst="rect">
            <a:avLst/>
          </a:prstGeom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379" y="-425103"/>
            <a:ext cx="3043692" cy="177912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10738" y="464458"/>
            <a:ext cx="7034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UTM Aptima" panose="02040603050506020204" pitchFamily="18" charset="0"/>
              </a:rPr>
              <a:t>Bài</a:t>
            </a:r>
            <a:r>
              <a:rPr lang="en-US" sz="3200" b="1" dirty="0">
                <a:latin typeface="UTM Aptima" panose="02040603050506020204" pitchFamily="18" charset="0"/>
              </a:rPr>
              <a:t> 1: </a:t>
            </a:r>
            <a:r>
              <a:rPr lang="en-US" sz="3200" b="1" dirty="0" err="1">
                <a:latin typeface="UTM Aptima" panose="02040603050506020204" pitchFamily="18" charset="0"/>
              </a:rPr>
              <a:t>Viết</a:t>
            </a:r>
            <a:r>
              <a:rPr lang="en-US" sz="3200" b="1" dirty="0"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latin typeface="UTM Aptima" panose="02040603050506020204" pitchFamily="18" charset="0"/>
              </a:rPr>
              <a:t>tỉ</a:t>
            </a:r>
            <a:r>
              <a:rPr lang="en-US" sz="3200" b="1" dirty="0"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latin typeface="UTM Aptima" panose="02040603050506020204" pitchFamily="18" charset="0"/>
              </a:rPr>
              <a:t>số</a:t>
            </a:r>
            <a:r>
              <a:rPr lang="en-US" sz="3200" b="1" dirty="0"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latin typeface="UTM Aptima" panose="02040603050506020204" pitchFamily="18" charset="0"/>
              </a:rPr>
              <a:t>của</a:t>
            </a:r>
            <a:r>
              <a:rPr lang="en-US" sz="3200" b="1" dirty="0">
                <a:latin typeface="UTM Aptima" panose="02040603050506020204" pitchFamily="18" charset="0"/>
              </a:rPr>
              <a:t> a </a:t>
            </a:r>
            <a:r>
              <a:rPr lang="en-US" sz="3200" b="1" dirty="0" err="1">
                <a:latin typeface="UTM Aptima" panose="02040603050506020204" pitchFamily="18" charset="0"/>
              </a:rPr>
              <a:t>và</a:t>
            </a:r>
            <a:r>
              <a:rPr lang="en-US" sz="3200" b="1" dirty="0">
                <a:latin typeface="UTM Aptima" panose="02040603050506020204" pitchFamily="18" charset="0"/>
              </a:rPr>
              <a:t> b, </a:t>
            </a:r>
            <a:r>
              <a:rPr lang="en-US" sz="3200" b="1" dirty="0" err="1">
                <a:latin typeface="UTM Aptima" panose="02040603050506020204" pitchFamily="18" charset="0"/>
              </a:rPr>
              <a:t>biết</a:t>
            </a:r>
            <a:r>
              <a:rPr lang="en-US" sz="3200" b="1" dirty="0">
                <a:latin typeface="UTM Aptima" panose="02040603050506020204" pitchFamily="18" charset="0"/>
              </a:rPr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50800" y="1734127"/>
            <a:ext cx="2715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a = 2</a:t>
            </a:r>
          </a:p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   b = 3</a:t>
            </a:r>
          </a:p>
        </p:txBody>
      </p:sp>
      <p:sp>
        <p:nvSpPr>
          <p:cNvPr id="18" name="任意多边形 12"/>
          <p:cNvSpPr/>
          <p:nvPr/>
        </p:nvSpPr>
        <p:spPr>
          <a:xfrm>
            <a:off x="5892158" y="1418241"/>
            <a:ext cx="5038591" cy="2665308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59441" y="1966655"/>
            <a:ext cx="2715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b)   a = 7</a:t>
            </a:r>
          </a:p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   b = 4</a:t>
            </a:r>
          </a:p>
        </p:txBody>
      </p:sp>
      <p:sp>
        <p:nvSpPr>
          <p:cNvPr id="22" name="任意多边形 12"/>
          <p:cNvSpPr/>
          <p:nvPr/>
        </p:nvSpPr>
        <p:spPr>
          <a:xfrm>
            <a:off x="925445" y="3912513"/>
            <a:ext cx="5038591" cy="2665308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27854" y="4521892"/>
            <a:ext cx="2715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c)   a = 6</a:t>
            </a:r>
          </a:p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   b =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31319" y="4637822"/>
            <a:ext cx="33045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d)   a = 4</a:t>
            </a:r>
          </a:p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   b = 10</a:t>
            </a:r>
          </a:p>
        </p:txBody>
      </p:sp>
    </p:spTree>
    <p:extLst>
      <p:ext uri="{BB962C8B-B14F-4D97-AF65-F5344CB8AC3E}">
        <p14:creationId xmlns:p14="http://schemas.microsoft.com/office/powerpoint/2010/main" val="148606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7" grpId="0" animBg="1"/>
      <p:bldP spid="16" grpId="0"/>
      <p:bldP spid="18" grpId="0" animBg="1"/>
      <p:bldP spid="19" grpId="0"/>
      <p:bldP spid="22" grpId="0" animBg="1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8"/>
          <p:cNvSpPr/>
          <p:nvPr/>
        </p:nvSpPr>
        <p:spPr>
          <a:xfrm>
            <a:off x="318656" y="248462"/>
            <a:ext cx="11679465" cy="6512556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" name="圆角矩形 8"/>
          <p:cNvSpPr/>
          <p:nvPr/>
        </p:nvSpPr>
        <p:spPr>
          <a:xfrm>
            <a:off x="629735" y="464458"/>
            <a:ext cx="11097696" cy="6008914"/>
          </a:xfrm>
          <a:prstGeom prst="roundRect">
            <a:avLst/>
          </a:prstGeom>
          <a:noFill/>
          <a:ln w="28575">
            <a:solidFill>
              <a:srgbClr val="FF3399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379" y="-425103"/>
            <a:ext cx="3043692" cy="17791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0738" y="464458"/>
            <a:ext cx="7034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UTM Aptima" panose="02040603050506020204" pitchFamily="18" charset="0"/>
              </a:rPr>
              <a:t>Bài</a:t>
            </a:r>
            <a:r>
              <a:rPr lang="en-US" sz="3200" b="1" dirty="0">
                <a:latin typeface="UTM Aptima" panose="02040603050506020204" pitchFamily="18" charset="0"/>
              </a:rPr>
              <a:t> 1: </a:t>
            </a:r>
            <a:r>
              <a:rPr lang="en-US" sz="3200" b="1" dirty="0" err="1">
                <a:latin typeface="UTM Aptima" panose="02040603050506020204" pitchFamily="18" charset="0"/>
              </a:rPr>
              <a:t>Viết</a:t>
            </a:r>
            <a:r>
              <a:rPr lang="en-US" sz="3200" b="1" dirty="0"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latin typeface="UTM Aptima" panose="02040603050506020204" pitchFamily="18" charset="0"/>
              </a:rPr>
              <a:t>tỉ</a:t>
            </a:r>
            <a:r>
              <a:rPr lang="en-US" sz="3200" b="1" dirty="0"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latin typeface="UTM Aptima" panose="02040603050506020204" pitchFamily="18" charset="0"/>
              </a:rPr>
              <a:t>số</a:t>
            </a:r>
            <a:r>
              <a:rPr lang="en-US" sz="3200" b="1" dirty="0"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latin typeface="UTM Aptima" panose="02040603050506020204" pitchFamily="18" charset="0"/>
              </a:rPr>
              <a:t>của</a:t>
            </a:r>
            <a:r>
              <a:rPr lang="en-US" sz="3200" b="1" dirty="0">
                <a:latin typeface="UTM Aptima" panose="02040603050506020204" pitchFamily="18" charset="0"/>
              </a:rPr>
              <a:t> a </a:t>
            </a:r>
            <a:r>
              <a:rPr lang="en-US" sz="3200" b="1" dirty="0" err="1">
                <a:latin typeface="UTM Aptima" panose="02040603050506020204" pitchFamily="18" charset="0"/>
              </a:rPr>
              <a:t>và</a:t>
            </a:r>
            <a:r>
              <a:rPr lang="en-US" sz="3200" b="1" dirty="0">
                <a:latin typeface="UTM Aptima" panose="02040603050506020204" pitchFamily="18" charset="0"/>
              </a:rPr>
              <a:t> b, </a:t>
            </a:r>
            <a:r>
              <a:rPr lang="en-US" sz="3200" b="1" dirty="0" err="1">
                <a:latin typeface="UTM Aptima" panose="02040603050506020204" pitchFamily="18" charset="0"/>
              </a:rPr>
              <a:t>biết</a:t>
            </a:r>
            <a:r>
              <a:rPr lang="en-US" sz="3200" b="1" dirty="0">
                <a:latin typeface="UTM Aptima" panose="02040603050506020204" pitchFamily="18" charset="0"/>
              </a:rPr>
              <a:t>:</a:t>
            </a:r>
          </a:p>
        </p:txBody>
      </p:sp>
      <p:pic>
        <p:nvPicPr>
          <p:cNvPr id="8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04" y="5266105"/>
            <a:ext cx="1153096" cy="1420544"/>
          </a:xfrm>
          <a:prstGeom prst="rect">
            <a:avLst/>
          </a:prstGeom>
        </p:spPr>
      </p:pic>
      <p:pic>
        <p:nvPicPr>
          <p:cNvPr id="10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7892" y="3203423"/>
            <a:ext cx="1153096" cy="142054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50800" y="1652239"/>
            <a:ext cx="2715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a = 2</a:t>
            </a:r>
          </a:p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   b =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66704" y="1722798"/>
                <a:ext cx="703469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Tỉ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a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và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b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là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2 : 3 hay</a:t>
                </a:r>
                <a:r>
                  <a:rPr lang="en-US" sz="32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704" y="1722798"/>
                <a:ext cx="7034692" cy="1159228"/>
              </a:xfrm>
              <a:prstGeom prst="rect">
                <a:avLst/>
              </a:prstGeom>
              <a:blipFill>
                <a:blip r:embed="rId4"/>
                <a:stretch>
                  <a:fillRect l="-2600" b="-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310738" y="3900692"/>
            <a:ext cx="2715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b)   a = 7</a:t>
            </a:r>
          </a:p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   b =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66704" y="3913695"/>
                <a:ext cx="7034692" cy="1155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Tỉ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a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và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b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là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7 : 4 hay</a:t>
                </a:r>
                <a:r>
                  <a:rPr lang="en-US" sz="32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704" y="3913695"/>
                <a:ext cx="7034692" cy="1155701"/>
              </a:xfrm>
              <a:prstGeom prst="rect">
                <a:avLst/>
              </a:prstGeom>
              <a:blipFill>
                <a:blip r:embed="rId5"/>
                <a:stretch>
                  <a:fillRect l="-2600" b="-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135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8"/>
          <p:cNvSpPr/>
          <p:nvPr/>
        </p:nvSpPr>
        <p:spPr>
          <a:xfrm>
            <a:off x="318656" y="248462"/>
            <a:ext cx="11679465" cy="6512556"/>
          </a:xfrm>
          <a:prstGeom prst="round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5" name="圆角矩形 8"/>
          <p:cNvSpPr/>
          <p:nvPr/>
        </p:nvSpPr>
        <p:spPr>
          <a:xfrm>
            <a:off x="629735" y="464458"/>
            <a:ext cx="11097696" cy="6008914"/>
          </a:xfrm>
          <a:prstGeom prst="roundRect">
            <a:avLst/>
          </a:prstGeom>
          <a:noFill/>
          <a:ln w="28575">
            <a:solidFill>
              <a:srgbClr val="00B0F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379" y="-425103"/>
            <a:ext cx="3043692" cy="17791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0738" y="464458"/>
            <a:ext cx="7034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UTM Aptima" panose="02040603050506020204" pitchFamily="18" charset="0"/>
              </a:rPr>
              <a:t>Bài</a:t>
            </a:r>
            <a:r>
              <a:rPr lang="en-US" sz="3200" b="1" dirty="0">
                <a:latin typeface="UTM Aptima" panose="02040603050506020204" pitchFamily="18" charset="0"/>
              </a:rPr>
              <a:t> 1: </a:t>
            </a:r>
            <a:r>
              <a:rPr lang="en-US" sz="3200" b="1" dirty="0" err="1">
                <a:latin typeface="UTM Aptima" panose="02040603050506020204" pitchFamily="18" charset="0"/>
              </a:rPr>
              <a:t>Viết</a:t>
            </a:r>
            <a:r>
              <a:rPr lang="en-US" sz="3200" b="1" dirty="0"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latin typeface="UTM Aptima" panose="02040603050506020204" pitchFamily="18" charset="0"/>
              </a:rPr>
              <a:t>tỉ</a:t>
            </a:r>
            <a:r>
              <a:rPr lang="en-US" sz="3200" b="1" dirty="0"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latin typeface="UTM Aptima" panose="02040603050506020204" pitchFamily="18" charset="0"/>
              </a:rPr>
              <a:t>số</a:t>
            </a:r>
            <a:r>
              <a:rPr lang="en-US" sz="3200" b="1" dirty="0">
                <a:latin typeface="UTM Aptima" panose="02040603050506020204" pitchFamily="18" charset="0"/>
              </a:rPr>
              <a:t> </a:t>
            </a:r>
            <a:r>
              <a:rPr lang="en-US" sz="3200" b="1" dirty="0" err="1">
                <a:latin typeface="UTM Aptima" panose="02040603050506020204" pitchFamily="18" charset="0"/>
              </a:rPr>
              <a:t>của</a:t>
            </a:r>
            <a:r>
              <a:rPr lang="en-US" sz="3200" b="1" dirty="0">
                <a:latin typeface="UTM Aptima" panose="02040603050506020204" pitchFamily="18" charset="0"/>
              </a:rPr>
              <a:t> a </a:t>
            </a:r>
            <a:r>
              <a:rPr lang="en-US" sz="3200" b="1" dirty="0" err="1">
                <a:latin typeface="UTM Aptima" panose="02040603050506020204" pitchFamily="18" charset="0"/>
              </a:rPr>
              <a:t>và</a:t>
            </a:r>
            <a:r>
              <a:rPr lang="en-US" sz="3200" b="1" dirty="0">
                <a:latin typeface="UTM Aptima" panose="02040603050506020204" pitchFamily="18" charset="0"/>
              </a:rPr>
              <a:t> b, </a:t>
            </a:r>
            <a:r>
              <a:rPr lang="en-US" sz="3200" b="1" dirty="0" err="1">
                <a:latin typeface="UTM Aptima" panose="02040603050506020204" pitchFamily="18" charset="0"/>
              </a:rPr>
              <a:t>biết</a:t>
            </a:r>
            <a:r>
              <a:rPr lang="en-US" sz="3200" b="1" dirty="0">
                <a:latin typeface="UTM Aptima" panose="02040603050506020204" pitchFamily="18" charset="0"/>
              </a:rPr>
              <a:t>:</a:t>
            </a:r>
          </a:p>
        </p:txBody>
      </p:sp>
      <p:pic>
        <p:nvPicPr>
          <p:cNvPr id="8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04" y="5266105"/>
            <a:ext cx="1153096" cy="1420544"/>
          </a:xfrm>
          <a:prstGeom prst="rect">
            <a:avLst/>
          </a:prstGeom>
        </p:spPr>
      </p:pic>
      <p:pic>
        <p:nvPicPr>
          <p:cNvPr id="10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7892" y="3203423"/>
            <a:ext cx="1153096" cy="142054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03034" y="1473033"/>
            <a:ext cx="27159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c)   a = 6</a:t>
            </a:r>
          </a:p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   b =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891045" y="1618457"/>
                <a:ext cx="7034692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Tỉ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a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và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b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là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6 : 2 hay</a:t>
                </a:r>
                <a:r>
                  <a:rPr lang="en-US" sz="32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1045" y="1618457"/>
                <a:ext cx="7034692" cy="1155766"/>
              </a:xfrm>
              <a:prstGeom prst="rect">
                <a:avLst/>
              </a:prstGeom>
              <a:blipFill>
                <a:blip r:embed="rId4"/>
                <a:stretch>
                  <a:fillRect l="-2600" b="-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126766" y="3819555"/>
            <a:ext cx="33045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d)   a = 4</a:t>
            </a:r>
          </a:p>
          <a:p>
            <a:r>
              <a:rPr lang="en-US" sz="4400" b="1" dirty="0">
                <a:solidFill>
                  <a:srgbClr val="002060"/>
                </a:solidFill>
                <a:latin typeface="UTM Aptima" panose="02040603050506020204" pitchFamily="18" charset="0"/>
              </a:rPr>
              <a:t>      b = 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67409" y="3928222"/>
                <a:ext cx="7034692" cy="1153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Tỉ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a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và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b </a:t>
                </a:r>
                <a:r>
                  <a:rPr lang="en-US" sz="3600" b="1" dirty="0" err="1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là</a:t>
                </a:r>
                <a:r>
                  <a:rPr lang="en-US" sz="36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4 : 10 hay</a:t>
                </a:r>
                <a:r>
                  <a:rPr lang="en-US" sz="3200" b="1" dirty="0">
                    <a:solidFill>
                      <a:srgbClr val="0000FF"/>
                    </a:solidFill>
                    <a:latin typeface="UTM Aptima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00FF"/>
                  </a:solidFill>
                  <a:latin typeface="UTM Aptima" panose="020406030505060202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409" y="3928222"/>
                <a:ext cx="7034692" cy="1153777"/>
              </a:xfrm>
              <a:prstGeom prst="rect">
                <a:avLst/>
              </a:prstGeom>
              <a:blipFill>
                <a:blip r:embed="rId5"/>
                <a:stretch>
                  <a:fillRect l="-2600" b="-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55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567</Words>
  <Application>Microsoft Office PowerPoint</Application>
  <PresentationFormat>Widescreen</PresentationFormat>
  <Paragraphs>88</Paragraphs>
  <Slides>18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6" baseType="lpstr">
      <vt:lpstr>Calibri</vt:lpstr>
      <vt:lpstr>UTM Colossalis</vt:lpstr>
      <vt:lpstr>SVN-SAF</vt:lpstr>
      <vt:lpstr>#9Slide03 AmpleSoft Bold</vt:lpstr>
      <vt:lpstr>UVF Haymaker</vt:lpstr>
      <vt:lpstr>Arial</vt:lpstr>
      <vt:lpstr>SVN-Moon star</vt:lpstr>
      <vt:lpstr>UTM Wedding K&amp;T</vt:lpstr>
      <vt:lpstr>UTM Eremitage</vt:lpstr>
      <vt:lpstr>HP001 4 hàng</vt:lpstr>
      <vt:lpstr>inpin heiti</vt:lpstr>
      <vt:lpstr>等线</vt:lpstr>
      <vt:lpstr>UTM Showcard</vt:lpstr>
      <vt:lpstr>等线 Light</vt:lpstr>
      <vt:lpstr>Cambria Math</vt:lpstr>
      <vt:lpstr>UTM Aptima</vt:lpstr>
      <vt:lpstr>Office 主题​​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Gioi thieu ti so</dc:title>
  <dc:subject>TOÁN</dc:subject>
  <dc:creator>BICHTRAN</dc:creator>
  <cp:keywords>MĂNGNON</cp:keywords>
  <cp:lastModifiedBy>Lan Anh Dương</cp:lastModifiedBy>
  <cp:revision>28</cp:revision>
  <dcterms:created xsi:type="dcterms:W3CDTF">2022-03-12T17:47:22Z</dcterms:created>
  <dcterms:modified xsi:type="dcterms:W3CDTF">2023-07-24T17:03:09Z</dcterms:modified>
</cp:coreProperties>
</file>