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8" r:id="rId2"/>
    <p:sldMasterId id="2147483697" r:id="rId3"/>
    <p:sldMasterId id="2147483717" r:id="rId4"/>
    <p:sldMasterId id="2147483756" r:id="rId5"/>
  </p:sldMasterIdLst>
  <p:notesMasterIdLst>
    <p:notesMasterId r:id="rId30"/>
  </p:notesMasterIdLst>
  <p:sldIdLst>
    <p:sldId id="257" r:id="rId6"/>
    <p:sldId id="264" r:id="rId7"/>
    <p:sldId id="300" r:id="rId8"/>
    <p:sldId id="259" r:id="rId9"/>
    <p:sldId id="288" r:id="rId10"/>
    <p:sldId id="290" r:id="rId11"/>
    <p:sldId id="299" r:id="rId12"/>
    <p:sldId id="293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98" r:id="rId22"/>
    <p:sldId id="261" r:id="rId23"/>
    <p:sldId id="294" r:id="rId24"/>
    <p:sldId id="296" r:id="rId25"/>
    <p:sldId id="297" r:id="rId26"/>
    <p:sldId id="278" r:id="rId27"/>
    <p:sldId id="273" r:id="rId28"/>
    <p:sldId id="302" r:id="rId29"/>
  </p:sldIdLst>
  <p:sldSz cx="12192000" cy="6858000"/>
  <p:notesSz cx="6858000" cy="9144000"/>
  <p:embeddedFontLst>
    <p:embeddedFont>
      <p:font typeface="等线" panose="02010600030101010101" pitchFamily="2" charset="-122"/>
      <p:regular r:id="rId31"/>
      <p:bold r:id="rId32"/>
    </p:embeddedFont>
    <p:embeddedFont>
      <p:font typeface="等线 Light" panose="02010600030101010101" pitchFamily="2" charset="-122"/>
      <p:regular r:id="rId33"/>
    </p:embeddedFont>
    <p:embeddedFont>
      <p:font typeface="#9Slide03 Arima Madurai Black" panose="020B0604020202020204" charset="0"/>
      <p:bold r:id="rId34"/>
    </p:embeddedFont>
    <p:embeddedFont>
      <p:font typeface="Brush Script MT" panose="03060802040406070304" pitchFamily="66" charset="0"/>
      <p: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Cambria" panose="02040503050406030204" pitchFamily="18" charset="0"/>
      <p:regular r:id="rId42"/>
      <p:bold r:id="rId43"/>
      <p:italic r:id="rId44"/>
      <p:boldItalic r:id="rId45"/>
    </p:embeddedFont>
    <p:embeddedFont>
      <p:font typeface="Cambria Math" panose="02040503050406030204" pitchFamily="18" charset="0"/>
      <p:regular r:id="rId46"/>
    </p:embeddedFont>
    <p:embeddedFont>
      <p:font typeface="Chiller" panose="04020404031007020602" pitchFamily="82" charset="0"/>
      <p:regular r:id="rId47"/>
    </p:embeddedFont>
    <p:embeddedFont>
      <p:font typeface="Impact" panose="020B0806030902050204" pitchFamily="34" charset="0"/>
      <p:regular r:id="rId48"/>
    </p:embeddedFont>
    <p:embeddedFont>
      <p:font typeface="UTM Gradoo" panose="02040603050506020204" pitchFamily="18" charset="0"/>
      <p:regular r:id="rId49"/>
    </p:embeddedFont>
    <p:embeddedFont>
      <p:font typeface="UTM Showcard" panose="02040603050506020204" pitchFamily="18" charset="0"/>
      <p:regular r:id="rId50"/>
    </p:embeddedFont>
  </p:embeddedFontLst>
  <p:custDataLst>
    <p:tags r:id="rId5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FC3"/>
    <a:srgbClr val="DB4226"/>
    <a:srgbClr val="479476"/>
    <a:srgbClr val="97CAE8"/>
    <a:srgbClr val="D1B2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0730" autoAdjust="0"/>
  </p:normalViewPr>
  <p:slideViewPr>
    <p:cSldViewPr snapToGrid="0">
      <p:cViewPr>
        <p:scale>
          <a:sx n="50" d="100"/>
          <a:sy n="50" d="100"/>
        </p:scale>
        <p:origin x="738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9.fntdata"/><Relationship Id="rId21" Type="http://schemas.openxmlformats.org/officeDocument/2006/relationships/slide" Target="slides/slide16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3.xml"/><Relationship Id="rId51" Type="http://schemas.openxmlformats.org/officeDocument/2006/relationships/tags" Target="tags/tag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5.xml"/><Relationship Id="rId41" Type="http://schemas.openxmlformats.org/officeDocument/2006/relationships/font" Target="fonts/font11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6.fntdata"/><Relationship Id="rId49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7477D-03EE-4199-B268-10B967E2CF9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DE4BD-1B5F-4227-AA27-AE563462C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619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Nguồn</a:t>
            </a:r>
            <a:r>
              <a:rPr lang="en-US" dirty="0"/>
              <a:t>:</a:t>
            </a:r>
            <a:r>
              <a:rPr lang="en-US" baseline="0" dirty="0"/>
              <a:t> </a:t>
            </a:r>
            <a:r>
              <a:rPr lang="en-US" baseline="0" dirty="0" err="1"/>
              <a:t>Thư</a:t>
            </a:r>
            <a:r>
              <a:rPr lang="en-US" baseline="0" dirty="0"/>
              <a:t> </a:t>
            </a:r>
            <a:r>
              <a:rPr lang="en-US" baseline="0" dirty="0" err="1"/>
              <a:t>viện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liệu</a:t>
            </a:r>
            <a:endParaRPr lang="en-US" baseline="0" dirty="0"/>
          </a:p>
          <a:p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ô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gói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hủ</a:t>
            </a:r>
            <a:r>
              <a:rPr lang="en-US" baseline="0" dirty="0"/>
              <a:t> Honey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hoạt</a:t>
            </a:r>
            <a:r>
              <a:rPr lang="en-US" baseline="0" dirty="0"/>
              <a:t> </a:t>
            </a:r>
            <a:r>
              <a:rPr lang="en-US" baseline="0" dirty="0" err="1"/>
              <a:t>động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DE4BD-1B5F-4227-AA27-AE563462C3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Nguồn</a:t>
            </a:r>
            <a:r>
              <a:rPr lang="en-US" dirty="0"/>
              <a:t>:</a:t>
            </a:r>
            <a:r>
              <a:rPr lang="en-US" baseline="0" dirty="0"/>
              <a:t> </a:t>
            </a:r>
            <a:r>
              <a:rPr lang="en-US" baseline="0" dirty="0" err="1"/>
              <a:t>Thư</a:t>
            </a:r>
            <a:r>
              <a:rPr lang="en-US" baseline="0" dirty="0"/>
              <a:t> </a:t>
            </a:r>
            <a:r>
              <a:rPr lang="en-US" baseline="0" dirty="0" err="1"/>
              <a:t>viện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liệu</a:t>
            </a:r>
            <a:endParaRPr lang="en-US" baseline="0" dirty="0"/>
          </a:p>
          <a:p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A, B, C, D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chiếc</a:t>
            </a:r>
            <a:r>
              <a:rPr lang="en-US" baseline="0" dirty="0"/>
              <a:t> </a:t>
            </a:r>
            <a:r>
              <a:rPr lang="en-US" baseline="0" dirty="0" err="1"/>
              <a:t>xe</a:t>
            </a:r>
            <a:r>
              <a:rPr lang="en-US" baseline="0" dirty="0"/>
              <a:t> </a:t>
            </a:r>
            <a:r>
              <a:rPr lang="en-US" baseline="0" dirty="0" err="1"/>
              <a:t>đạp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thiết</a:t>
            </a:r>
            <a:r>
              <a:rPr lang="en-US" baseline="0" dirty="0"/>
              <a:t> </a:t>
            </a:r>
            <a:r>
              <a:rPr lang="en-US" baseline="0" dirty="0" err="1"/>
              <a:t>lập</a:t>
            </a:r>
            <a:r>
              <a:rPr lang="en-US" baseline="0" dirty="0"/>
              <a:t> </a:t>
            </a:r>
            <a:r>
              <a:rPr lang="en-US" baseline="0" dirty="0" err="1"/>
              <a:t>thời</a:t>
            </a:r>
            <a:r>
              <a:rPr lang="en-US" baseline="0" dirty="0"/>
              <a:t> </a:t>
            </a:r>
            <a:r>
              <a:rPr lang="en-US" baseline="0" dirty="0" err="1"/>
              <a:t>gian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hủ</a:t>
            </a:r>
            <a:r>
              <a:rPr lang="en-US" baseline="0" dirty="0"/>
              <a:t> Honey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DE4BD-1B5F-4227-AA27-AE563462C32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016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Nguồn</a:t>
            </a:r>
            <a:r>
              <a:rPr lang="en-US" dirty="0"/>
              <a:t>:</a:t>
            </a:r>
            <a:r>
              <a:rPr lang="en-US" baseline="0" dirty="0"/>
              <a:t> </a:t>
            </a:r>
            <a:r>
              <a:rPr lang="en-US" baseline="0" dirty="0" err="1"/>
              <a:t>Thư</a:t>
            </a:r>
            <a:r>
              <a:rPr lang="en-US" baseline="0" dirty="0"/>
              <a:t> </a:t>
            </a:r>
            <a:r>
              <a:rPr lang="en-US" baseline="0" dirty="0" err="1"/>
              <a:t>viện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liệu</a:t>
            </a:r>
            <a:endParaRPr lang="en-US" baseline="0" dirty="0"/>
          </a:p>
          <a:p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A, B, C, D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chiếc</a:t>
            </a:r>
            <a:r>
              <a:rPr lang="en-US" baseline="0" dirty="0"/>
              <a:t> </a:t>
            </a:r>
            <a:r>
              <a:rPr lang="en-US" baseline="0" dirty="0" err="1"/>
              <a:t>xe</a:t>
            </a:r>
            <a:r>
              <a:rPr lang="en-US" baseline="0" dirty="0"/>
              <a:t> </a:t>
            </a:r>
            <a:r>
              <a:rPr lang="en-US" baseline="0" dirty="0" err="1"/>
              <a:t>đạp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thiết</a:t>
            </a:r>
            <a:r>
              <a:rPr lang="en-US" baseline="0" dirty="0"/>
              <a:t> </a:t>
            </a:r>
            <a:r>
              <a:rPr lang="en-US" baseline="0" dirty="0" err="1"/>
              <a:t>lập</a:t>
            </a:r>
            <a:r>
              <a:rPr lang="en-US" baseline="0" dirty="0"/>
              <a:t> </a:t>
            </a:r>
            <a:r>
              <a:rPr lang="en-US" baseline="0" dirty="0" err="1"/>
              <a:t>thời</a:t>
            </a:r>
            <a:r>
              <a:rPr lang="en-US" baseline="0" dirty="0"/>
              <a:t> </a:t>
            </a:r>
            <a:r>
              <a:rPr lang="en-US" baseline="0" dirty="0" err="1"/>
              <a:t>gian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hủ</a:t>
            </a:r>
            <a:r>
              <a:rPr lang="en-US" baseline="0" dirty="0"/>
              <a:t> Honey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DE4BD-1B5F-4227-AA27-AE563462C32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2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Nguồn</a:t>
            </a:r>
            <a:r>
              <a:rPr lang="en-US" dirty="0"/>
              <a:t>:</a:t>
            </a:r>
            <a:r>
              <a:rPr lang="en-US" baseline="0" dirty="0"/>
              <a:t> </a:t>
            </a:r>
            <a:r>
              <a:rPr lang="en-US" baseline="0" dirty="0" err="1"/>
              <a:t>Thư</a:t>
            </a:r>
            <a:r>
              <a:rPr lang="en-US" baseline="0" dirty="0"/>
              <a:t> </a:t>
            </a:r>
            <a:r>
              <a:rPr lang="en-US" baseline="0" dirty="0" err="1"/>
              <a:t>viện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liệu</a:t>
            </a:r>
            <a:endParaRPr lang="en-US" baseline="0" dirty="0"/>
          </a:p>
          <a:p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A, B, C, D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chiếc</a:t>
            </a:r>
            <a:r>
              <a:rPr lang="en-US" baseline="0" dirty="0"/>
              <a:t> </a:t>
            </a:r>
            <a:r>
              <a:rPr lang="en-US" baseline="0" dirty="0" err="1"/>
              <a:t>xe</a:t>
            </a:r>
            <a:r>
              <a:rPr lang="en-US" baseline="0" dirty="0"/>
              <a:t> </a:t>
            </a:r>
            <a:r>
              <a:rPr lang="en-US" baseline="0" dirty="0" err="1"/>
              <a:t>đạp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thiết</a:t>
            </a:r>
            <a:r>
              <a:rPr lang="en-US" baseline="0" dirty="0"/>
              <a:t> </a:t>
            </a:r>
            <a:r>
              <a:rPr lang="en-US" baseline="0" dirty="0" err="1"/>
              <a:t>lập</a:t>
            </a:r>
            <a:r>
              <a:rPr lang="en-US" baseline="0" dirty="0"/>
              <a:t> </a:t>
            </a:r>
            <a:r>
              <a:rPr lang="en-US" baseline="0" dirty="0" err="1"/>
              <a:t>thời</a:t>
            </a:r>
            <a:r>
              <a:rPr lang="en-US" baseline="0" dirty="0"/>
              <a:t> </a:t>
            </a:r>
            <a:r>
              <a:rPr lang="en-US" baseline="0" dirty="0" err="1"/>
              <a:t>gian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hủ</a:t>
            </a:r>
            <a:r>
              <a:rPr lang="en-US" baseline="0" dirty="0"/>
              <a:t> Honey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DE4BD-1B5F-4227-AA27-AE563462C32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226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Nguồn</a:t>
            </a:r>
            <a:r>
              <a:rPr lang="en-US" dirty="0"/>
              <a:t>:</a:t>
            </a:r>
            <a:r>
              <a:rPr lang="en-US" baseline="0" dirty="0"/>
              <a:t> </a:t>
            </a:r>
            <a:r>
              <a:rPr lang="en-US" baseline="0" dirty="0" err="1"/>
              <a:t>Thư</a:t>
            </a:r>
            <a:r>
              <a:rPr lang="en-US" baseline="0" dirty="0"/>
              <a:t> </a:t>
            </a:r>
            <a:r>
              <a:rPr lang="en-US" baseline="0" dirty="0" err="1"/>
              <a:t>viện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liệu</a:t>
            </a:r>
            <a:endParaRPr lang="en-US" baseline="0" dirty="0"/>
          </a:p>
          <a:p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A, B, C, D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chiếc</a:t>
            </a:r>
            <a:r>
              <a:rPr lang="en-US" baseline="0" dirty="0"/>
              <a:t> </a:t>
            </a:r>
            <a:r>
              <a:rPr lang="en-US" baseline="0" dirty="0" err="1"/>
              <a:t>xe</a:t>
            </a:r>
            <a:r>
              <a:rPr lang="en-US" baseline="0" dirty="0"/>
              <a:t> </a:t>
            </a:r>
            <a:r>
              <a:rPr lang="en-US" baseline="0" dirty="0" err="1"/>
              <a:t>đạp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thiết</a:t>
            </a:r>
            <a:r>
              <a:rPr lang="en-US" baseline="0" dirty="0"/>
              <a:t> </a:t>
            </a:r>
            <a:r>
              <a:rPr lang="en-US" baseline="0" dirty="0" err="1"/>
              <a:t>lập</a:t>
            </a:r>
            <a:r>
              <a:rPr lang="en-US" baseline="0" dirty="0"/>
              <a:t> </a:t>
            </a:r>
            <a:r>
              <a:rPr lang="en-US" baseline="0" dirty="0" err="1"/>
              <a:t>thời</a:t>
            </a:r>
            <a:r>
              <a:rPr lang="en-US" baseline="0" dirty="0"/>
              <a:t> </a:t>
            </a:r>
            <a:r>
              <a:rPr lang="en-US" baseline="0" dirty="0" err="1"/>
              <a:t>gian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hủ</a:t>
            </a:r>
            <a:r>
              <a:rPr lang="en-US" baseline="0" dirty="0"/>
              <a:t> Honey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DE4BD-1B5F-4227-AA27-AE563462C32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40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Nguồn</a:t>
            </a:r>
            <a:r>
              <a:rPr lang="en-US" dirty="0"/>
              <a:t>:</a:t>
            </a:r>
            <a:r>
              <a:rPr lang="en-US" baseline="0" dirty="0"/>
              <a:t> </a:t>
            </a:r>
            <a:r>
              <a:rPr lang="en-US" baseline="0" dirty="0" err="1"/>
              <a:t>Thư</a:t>
            </a:r>
            <a:r>
              <a:rPr lang="en-US" baseline="0" dirty="0"/>
              <a:t> </a:t>
            </a:r>
            <a:r>
              <a:rPr lang="en-US" baseline="0" dirty="0" err="1"/>
              <a:t>viện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liệu</a:t>
            </a:r>
            <a:endParaRPr lang="en-US" baseline="0" dirty="0"/>
          </a:p>
          <a:p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A, B, C, D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chiếc</a:t>
            </a:r>
            <a:r>
              <a:rPr lang="en-US" baseline="0" dirty="0"/>
              <a:t> </a:t>
            </a:r>
            <a:r>
              <a:rPr lang="en-US" baseline="0" dirty="0" err="1"/>
              <a:t>xe</a:t>
            </a:r>
            <a:r>
              <a:rPr lang="en-US" baseline="0" dirty="0"/>
              <a:t> </a:t>
            </a:r>
            <a:r>
              <a:rPr lang="en-US" baseline="0" dirty="0" err="1"/>
              <a:t>đạp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thiết</a:t>
            </a:r>
            <a:r>
              <a:rPr lang="en-US" baseline="0" dirty="0"/>
              <a:t> </a:t>
            </a:r>
            <a:r>
              <a:rPr lang="en-US" baseline="0" dirty="0" err="1"/>
              <a:t>lập</a:t>
            </a:r>
            <a:r>
              <a:rPr lang="en-US" baseline="0" dirty="0"/>
              <a:t> </a:t>
            </a:r>
            <a:r>
              <a:rPr lang="en-US" baseline="0" dirty="0" err="1"/>
              <a:t>thời</a:t>
            </a:r>
            <a:r>
              <a:rPr lang="en-US" baseline="0" dirty="0"/>
              <a:t> </a:t>
            </a:r>
            <a:r>
              <a:rPr lang="en-US" baseline="0" dirty="0" err="1"/>
              <a:t>gian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hủ</a:t>
            </a:r>
            <a:r>
              <a:rPr lang="en-US" baseline="0" dirty="0"/>
              <a:t> Honey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DE4BD-1B5F-4227-AA27-AE563462C32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585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Nguồn</a:t>
            </a:r>
            <a:r>
              <a:rPr lang="en-US" dirty="0"/>
              <a:t>:</a:t>
            </a:r>
            <a:r>
              <a:rPr lang="en-US" baseline="0" dirty="0"/>
              <a:t> </a:t>
            </a:r>
            <a:r>
              <a:rPr lang="en-US" baseline="0" dirty="0" err="1"/>
              <a:t>Thư</a:t>
            </a:r>
            <a:r>
              <a:rPr lang="en-US" baseline="0" dirty="0"/>
              <a:t> </a:t>
            </a:r>
            <a:r>
              <a:rPr lang="en-US" baseline="0" dirty="0" err="1"/>
              <a:t>viện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liệu</a:t>
            </a:r>
            <a:endParaRPr lang="en-US" baseline="0" dirty="0"/>
          </a:p>
          <a:p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A, B, C, D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chiếc</a:t>
            </a:r>
            <a:r>
              <a:rPr lang="en-US" baseline="0" dirty="0"/>
              <a:t> </a:t>
            </a:r>
            <a:r>
              <a:rPr lang="en-US" baseline="0" dirty="0" err="1"/>
              <a:t>xe</a:t>
            </a:r>
            <a:r>
              <a:rPr lang="en-US" baseline="0" dirty="0"/>
              <a:t> </a:t>
            </a:r>
            <a:r>
              <a:rPr lang="en-US" baseline="0" dirty="0" err="1"/>
              <a:t>đạp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thiết</a:t>
            </a:r>
            <a:r>
              <a:rPr lang="en-US" baseline="0" dirty="0"/>
              <a:t> </a:t>
            </a:r>
            <a:r>
              <a:rPr lang="en-US" baseline="0" dirty="0" err="1"/>
              <a:t>lập</a:t>
            </a:r>
            <a:r>
              <a:rPr lang="en-US" baseline="0" dirty="0"/>
              <a:t> </a:t>
            </a:r>
            <a:r>
              <a:rPr lang="en-US" baseline="0" dirty="0" err="1"/>
              <a:t>thời</a:t>
            </a:r>
            <a:r>
              <a:rPr lang="en-US" baseline="0" dirty="0"/>
              <a:t> </a:t>
            </a:r>
            <a:r>
              <a:rPr lang="en-US" baseline="0" dirty="0" err="1"/>
              <a:t>gian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hủ</a:t>
            </a:r>
            <a:r>
              <a:rPr lang="en-US" baseline="0" dirty="0"/>
              <a:t> Honey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DE4BD-1B5F-4227-AA27-AE563462C32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5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Nguồn</a:t>
            </a:r>
            <a:r>
              <a:rPr lang="en-US" dirty="0"/>
              <a:t>:</a:t>
            </a:r>
            <a:r>
              <a:rPr lang="en-US" baseline="0" dirty="0"/>
              <a:t> </a:t>
            </a:r>
            <a:r>
              <a:rPr lang="en-US" baseline="0" dirty="0" err="1"/>
              <a:t>Thư</a:t>
            </a:r>
            <a:r>
              <a:rPr lang="en-US" baseline="0" dirty="0"/>
              <a:t> </a:t>
            </a:r>
            <a:r>
              <a:rPr lang="en-US" baseline="0" dirty="0" err="1"/>
              <a:t>viện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liệu</a:t>
            </a:r>
            <a:endParaRPr lang="en-US" baseline="0" dirty="0"/>
          </a:p>
          <a:p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A, B, C, D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chiếc</a:t>
            </a:r>
            <a:r>
              <a:rPr lang="en-US" baseline="0" dirty="0"/>
              <a:t> </a:t>
            </a:r>
            <a:r>
              <a:rPr lang="en-US" baseline="0" dirty="0" err="1"/>
              <a:t>xe</a:t>
            </a:r>
            <a:r>
              <a:rPr lang="en-US" baseline="0" dirty="0"/>
              <a:t> </a:t>
            </a:r>
            <a:r>
              <a:rPr lang="en-US" baseline="0" dirty="0" err="1"/>
              <a:t>đạp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thiết</a:t>
            </a:r>
            <a:r>
              <a:rPr lang="en-US" baseline="0" dirty="0"/>
              <a:t> </a:t>
            </a:r>
            <a:r>
              <a:rPr lang="en-US" baseline="0" dirty="0" err="1"/>
              <a:t>lập</a:t>
            </a:r>
            <a:r>
              <a:rPr lang="en-US" baseline="0" dirty="0"/>
              <a:t> </a:t>
            </a:r>
            <a:r>
              <a:rPr lang="en-US" baseline="0" dirty="0" err="1"/>
              <a:t>thời</a:t>
            </a:r>
            <a:r>
              <a:rPr lang="en-US" baseline="0" dirty="0"/>
              <a:t> </a:t>
            </a:r>
            <a:r>
              <a:rPr lang="en-US" baseline="0" dirty="0" err="1"/>
              <a:t>gian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hủ</a:t>
            </a:r>
            <a:r>
              <a:rPr lang="en-US" baseline="0" dirty="0"/>
              <a:t> Honey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DE4BD-1B5F-4227-AA27-AE563462C32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531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4E73E5-1726-411E-9DFC-3245D304C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01F12A6-EF35-443A-9084-627B0CF9A2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B4C0F7-DE0A-4C70-AA1F-39CF06DE7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8B867D-BF1F-4125-B719-8512EDB9A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7DF462-5909-4DE5-840E-9904B5EB8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230654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C6B3D2-C45F-41E9-B3AE-9E3D303A2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E162A51-DE7E-403E-BFBC-9FDCEA589C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908DFA-6B01-44F8-9808-691B0417D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649296-B414-4FB9-9BE6-83482A7F8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6A54C0-74AA-4D2E-B24E-3AD65CC1E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579020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28B0430-01BD-4195-8F5E-AEA8B8F379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077B962-3133-4A14-91C6-3F08C7C76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80FD2E-0BB7-4E91-B200-8E0420581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71CB1A-7C64-4653-AC89-1BF7836DF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204C70-01DD-4022-90EF-A234F8AB0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975575"/>
      </p:ext>
    </p:extLst>
  </p:cSld>
  <p:clrMapOvr>
    <a:masterClrMapping/>
  </p:clrMapOvr>
  <p:transition spd="slow">
    <p:wheel spokes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1FD98-34FE-4F50-BF5D-8EF7C19B91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DB503-154D-464A-8D41-8B8112C927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852269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1FD98-34FE-4F50-BF5D-8EF7C19B91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DB503-154D-464A-8D41-8B8112C927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681045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1FD98-34FE-4F50-BF5D-8EF7C19B91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DB503-154D-464A-8D41-8B8112C927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9193027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1FD98-34FE-4F50-BF5D-8EF7C19B91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DB503-154D-464A-8D41-8B8112C927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1332434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1FD98-34FE-4F50-BF5D-8EF7C19B91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DB503-154D-464A-8D41-8B8112C927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15277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1FD98-34FE-4F50-BF5D-8EF7C19B91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DB503-154D-464A-8D41-8B8112C927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08709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1FD98-34FE-4F50-BF5D-8EF7C19B91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DB503-154D-464A-8D41-8B8112C927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8356638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1FD98-34FE-4F50-BF5D-8EF7C19B91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DB503-154D-464A-8D41-8B8112C927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749146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CFEE2E-B44B-4489-B71E-BE14EE775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04F54CF-42EC-4FF4-BD2C-F000AC96F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3CAB4A8-235B-4BE0-BC61-98459B06A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2EE08C-B85A-4467-B7DC-B1957F738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F7E5F7F-1306-47FC-91C6-53BF6BA74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909116"/>
      </p:ext>
    </p:extLst>
  </p:cSld>
  <p:clrMapOvr>
    <a:masterClrMapping/>
  </p:clrMapOvr>
  <p:transition spd="slow">
    <p:wheel spokes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1FD98-34FE-4F50-BF5D-8EF7C19B91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DB503-154D-464A-8D41-8B8112C927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173607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1FD98-34FE-4F50-BF5D-8EF7C19B91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DB503-154D-464A-8D41-8B8112C927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2926198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1FD98-34FE-4F50-BF5D-8EF7C19B91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DB503-154D-464A-8D41-8B8112C927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6979389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CA0AA-BA73-49F0-8C75-61AE2B6B0EA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BCFC-1F32-4148-88D8-C84F01EAAD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363689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CA0AA-BA73-49F0-8C75-61AE2B6B0EA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BCFC-1F32-4148-88D8-C84F01EAAD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25813"/>
      </p:ext>
    </p:extLst>
  </p:cSld>
  <p:clrMapOvr>
    <a:masterClrMapping/>
  </p:clrMapOvr>
  <p:transition spd="slow">
    <p:wheel spokes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CA0AA-BA73-49F0-8C75-61AE2B6B0EA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BCFC-1F32-4148-88D8-C84F01EAAD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3503073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CA0AA-BA73-49F0-8C75-61AE2B6B0EA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BCFC-1F32-4148-88D8-C84F01EAAD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510985"/>
      </p:ext>
    </p:extLst>
  </p:cSld>
  <p:clrMapOvr>
    <a:masterClrMapping/>
  </p:clrMapOvr>
  <p:transition spd="slow"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CA0AA-BA73-49F0-8C75-61AE2B6B0EA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BCFC-1F32-4148-88D8-C84F01EAAD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0135859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CA0AA-BA73-49F0-8C75-61AE2B6B0EA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BCFC-1F32-4148-88D8-C84F01EAAD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102862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CA0AA-BA73-49F0-8C75-61AE2B6B0EA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BCFC-1F32-4148-88D8-C84F01EAAD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726557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154FD7-C553-4FCC-8285-FFADA8CBF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C7E75E9-6220-42C0-A011-01CB52BA8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504B9F-433A-403B-B1E1-99B670081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9ABD0C-B39E-457C-A881-D2DCC7F54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67D7AA-14A0-4899-9087-5CC47678D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994700"/>
      </p:ext>
    </p:extLst>
  </p:cSld>
  <p:clrMapOvr>
    <a:masterClrMapping/>
  </p:clrMapOvr>
  <p:transition spd="slow">
    <p:wheel spokes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CA0AA-BA73-49F0-8C75-61AE2B6B0EA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BCFC-1F32-4148-88D8-C84F01EAAD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79706"/>
      </p:ext>
    </p:extLst>
  </p:cSld>
  <p:clrMapOvr>
    <a:masterClrMapping/>
  </p:clrMapOvr>
  <p:transition spd="slow">
    <p:wheel spokes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CA0AA-BA73-49F0-8C75-61AE2B6B0EA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BCFC-1F32-4148-88D8-C84F01EAAD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3675782"/>
      </p:ext>
    </p:extLst>
  </p:cSld>
  <p:clrMapOvr>
    <a:masterClrMapping/>
  </p:clrMapOvr>
  <p:transition spd="slow">
    <p:wheel spokes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CA0AA-BA73-49F0-8C75-61AE2B6B0EA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BCFC-1F32-4148-88D8-C84F01EAAD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6947369"/>
      </p:ext>
    </p:extLst>
  </p:cSld>
  <p:clrMapOvr>
    <a:masterClrMapping/>
  </p:clrMapOvr>
  <p:transition spd="slow">
    <p:wheel spokes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CA0AA-BA73-49F0-8C75-61AE2B6B0EA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BCFC-1F32-4148-88D8-C84F01EAAD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8405110"/>
      </p:ext>
    </p:extLst>
  </p:cSld>
  <p:clrMapOvr>
    <a:masterClrMapping/>
  </p:clrMapOvr>
  <p:transition spd="slow">
    <p:wheel spokes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4E73E5-1726-411E-9DFC-3245D304C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01F12A6-EF35-443A-9084-627B0CF9A2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B4C0F7-DE0A-4C70-AA1F-39CF06DE7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8B867D-BF1F-4125-B719-8512EDB9A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7DF462-5909-4DE5-840E-9904B5EB8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3219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CFEE2E-B44B-4489-B71E-BE14EE775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04F54CF-42EC-4FF4-BD2C-F000AC96F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3CAB4A8-235B-4BE0-BC61-98459B06A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2EE08C-B85A-4467-B7DC-B1957F738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F7E5F7F-1306-47FC-91C6-53BF6BA74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3925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154FD7-C553-4FCC-8285-FFADA8CBF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C7E75E9-6220-42C0-A011-01CB52BA8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504B9F-433A-403B-B1E1-99B670081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9ABD0C-B39E-457C-A881-D2DCC7F54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67D7AA-14A0-4899-9087-5CC47678D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57894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9CA284-98A6-440C-8B24-9072B7019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2104684-DF7D-4516-A72C-ACF55F92DE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F99CFD5-C9DD-40FE-A33A-C25722121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9FF193-F069-4ABE-8CA3-585D5BD74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BD18E14-88C0-4C5E-8BB7-6F22133BA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048203F-40BA-41C3-9D1D-97C74B631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6456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5189B2-9313-46C8-B7D7-412F0E57C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A7A0766-D04E-45C1-8B7C-E13799B27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55DE30C-C045-44D3-8386-24FC29BF03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8D79602-CFA8-4FB4-A189-4A503377AB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EFDB2B3-C01D-4ACB-9BA8-F00BF2C772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9B9A2E3-FD8A-4716-B5D2-7618F4B3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E88B819-E1AD-4D64-8834-A74496A85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F86E4FE-ECD9-4583-B617-55944BE56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0042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098A17-97C7-4E2F-AE6E-053B4F8DB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960C925-CA4C-473A-B971-4BC4FFD11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EEA7882-B52B-4836-A4C0-87A7A345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016063-EC0B-44B6-B202-2DBF1E72C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228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9CA284-98A6-440C-8B24-9072B7019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2104684-DF7D-4516-A72C-ACF55F92DE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F99CFD5-C9DD-40FE-A33A-C25722121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9FF193-F069-4ABE-8CA3-585D5BD74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BD18E14-88C0-4C5E-8BB7-6F22133BA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048203F-40BA-41C3-9D1D-97C74B631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833398"/>
      </p:ext>
    </p:extLst>
  </p:cSld>
  <p:clrMapOvr>
    <a:masterClrMapping/>
  </p:clrMapOvr>
  <p:transition spd="slow">
    <p:wheel spokes="1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77288CB-3A52-4928-A17C-B2490F3D1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6DA8B06-D1F1-4B7E-BCED-2BA0C4260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93F67A8-26AE-4753-AE2C-2607A7580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56346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B9B9B2-A315-492E-87BD-4B73D604D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C0DB01-5334-4899-BBE4-EF9BC1323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A652883-C4D9-41D3-94BE-C1AD79F1C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6266CE7-2C85-4532-821C-4C4104919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3A8FE48-36E2-4E8A-8D57-D4DEFBEBB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45BFC4A-ECED-42F3-847F-E0B6D271F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80691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33AAB5-5E46-48F4-A59E-ADBA0FB42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54B9570-F50B-46EB-B2E8-4A1B20AD7D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06CA3D-0098-4010-8010-4ED14DB00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2A15E6D-9731-4F31-AE4A-3C711AA2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4831F18-4748-46B4-8EA2-E07956D5C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6E45455-2E42-45DB-B352-E8DA4FC6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7305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C6B3D2-C45F-41E9-B3AE-9E3D303A2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E162A51-DE7E-403E-BFBC-9FDCEA589C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908DFA-6B01-44F8-9808-691B0417D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649296-B414-4FB9-9BE6-83482A7F8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6A54C0-74AA-4D2E-B24E-3AD65CC1E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5391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28B0430-01BD-4195-8F5E-AEA8B8F379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077B962-3133-4A14-91C6-3F08C7C76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80FD2E-0BB7-4E91-B200-8E0420581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71CB1A-7C64-4653-AC89-1BF7836DF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204C70-01DD-4022-90EF-A234F8AB0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9764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32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43394-3B04-4B7D-8421-5EC7CA800FA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65261-979A-4229-8C78-AC4A5C2D54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49767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43394-3B04-4B7D-8421-5EC7CA800FA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65261-979A-4229-8C78-AC4A5C2D54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17692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43394-3B04-4B7D-8421-5EC7CA800FA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65261-979A-4229-8C78-AC4A5C2D54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7447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43394-3B04-4B7D-8421-5EC7CA800FA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65261-979A-4229-8C78-AC4A5C2D54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7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5189B2-9313-46C8-B7D7-412F0E57C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A7A0766-D04E-45C1-8B7C-E13799B27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55DE30C-C045-44D3-8386-24FC29BF03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8D79602-CFA8-4FB4-A189-4A503377AB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EFDB2B3-C01D-4ACB-9BA8-F00BF2C772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9B9A2E3-FD8A-4716-B5D2-7618F4B3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E88B819-E1AD-4D64-8834-A74496A85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F86E4FE-ECD9-4583-B617-55944BE56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329839"/>
      </p:ext>
    </p:extLst>
  </p:cSld>
  <p:clrMapOvr>
    <a:masterClrMapping/>
  </p:clrMapOvr>
  <p:transition spd="slow">
    <p:wheel spokes="1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43394-3B04-4B7D-8421-5EC7CA800FA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65261-979A-4229-8C78-AC4A5C2D54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1657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43394-3B04-4B7D-8421-5EC7CA800FA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65261-979A-4229-8C78-AC4A5C2D54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4833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43394-3B04-4B7D-8421-5EC7CA800FA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65261-979A-4229-8C78-AC4A5C2D54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4995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43394-3B04-4B7D-8421-5EC7CA800FA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65261-979A-4229-8C78-AC4A5C2D54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4730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43394-3B04-4B7D-8421-5EC7CA800FA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65261-979A-4229-8C78-AC4A5C2D54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4285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43394-3B04-4B7D-8421-5EC7CA800FA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65261-979A-4229-8C78-AC4A5C2D54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5465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43394-3B04-4B7D-8421-5EC7CA800FA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65261-979A-4229-8C78-AC4A5C2D54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4916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A7024E-15DD-4E3D-AC4B-CF704DD326D3}"/>
              </a:ext>
            </a:extLst>
          </p:cNvPr>
          <p:cNvSpPr txBox="1"/>
          <p:nvPr userDrawn="1"/>
        </p:nvSpPr>
        <p:spPr>
          <a:xfrm>
            <a:off x="10853057" y="365125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5146AE-0458-45AB-BBA9-2E2058DF680C}"/>
              </a:ext>
            </a:extLst>
          </p:cNvPr>
          <p:cNvSpPr txBox="1"/>
          <p:nvPr userDrawn="1"/>
        </p:nvSpPr>
        <p:spPr>
          <a:xfrm>
            <a:off x="10853057" y="6806767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765829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098A17-97C7-4E2F-AE6E-053B4F8DB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960C925-CA4C-473A-B971-4BC4FFD11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EEA7882-B52B-4836-A4C0-87A7A345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016063-EC0B-44B6-B202-2DBF1E72C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400087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77288CB-3A52-4928-A17C-B2490F3D1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6DA8B06-D1F1-4B7E-BCED-2BA0C4260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93F67A8-26AE-4753-AE2C-2607A7580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405717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B9B9B2-A315-492E-87BD-4B73D604D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C0DB01-5334-4899-BBE4-EF9BC1323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A652883-C4D9-41D3-94BE-C1AD79F1C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6266CE7-2C85-4532-821C-4C4104919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3A8FE48-36E2-4E8A-8D57-D4DEFBEBB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45BFC4A-ECED-42F3-847F-E0B6D271F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125236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33AAB5-5E46-48F4-A59E-ADBA0FB42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54B9570-F50B-46EB-B2E8-4A1B20AD7D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06CA3D-0098-4010-8010-4ED14DB00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2A15E6D-9731-4F31-AE4A-3C711AA2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4831F18-4748-46B4-8EA2-E07956D5C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6E45455-2E42-45DB-B352-E8DA4FC6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3247694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F7AC6C0-F664-4FB5-A867-8783C4C4B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E3A11AE-9382-4290-9392-073E822CB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10391C-37E2-47B7-8D3B-2701E78546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1F7D562-1910-48AB-98A5-9905E7A54E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20E6D6-CE6A-48E1-9795-7B8CB59822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61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heel spokes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1FD98-34FE-4F50-BF5D-8EF7C19B91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DB503-154D-464A-8D41-8B8112C927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84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 spd="slow">
    <p:wheel spokes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CA0AA-BA73-49F0-8C75-61AE2B6B0EA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BCFC-1F32-4148-88D8-C84F01EAAD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899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 spd="slow">
    <p:wheel spokes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F7AC6C0-F664-4FB5-A867-8783C4C4B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E3A11AE-9382-4290-9392-073E822CB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10391C-37E2-47B7-8D3B-2701E78546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0FE77A-8DEC-4B2C-8A50-C1B1746A6DD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1F7D562-1910-48AB-98A5-9905E7A54E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20E6D6-CE6A-48E1-9795-7B8CB59822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61BF7-313D-46A7-AAD9-6F35DAA514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374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43394-3B04-4B7D-8421-5EC7CA800FA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65261-979A-4229-8C78-AC4A5C2D54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B5B648-D7F7-43F6-B5D0-759965DE912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1117429"/>
            <a:ext cx="1748362" cy="259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7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12" Type="http://schemas.openxmlformats.org/officeDocument/2006/relationships/image" Target="../media/image2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jpg"/><Relationship Id="rId11" Type="http://schemas.openxmlformats.org/officeDocument/2006/relationships/image" Target="../media/image27.png"/><Relationship Id="rId5" Type="http://schemas.openxmlformats.org/officeDocument/2006/relationships/audio" Target="../media/audio4.wav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12" Type="http://schemas.openxmlformats.org/officeDocument/2006/relationships/image" Target="../media/image2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jpg"/><Relationship Id="rId11" Type="http://schemas.openxmlformats.org/officeDocument/2006/relationships/image" Target="../media/image27.png"/><Relationship Id="rId5" Type="http://schemas.openxmlformats.org/officeDocument/2006/relationships/audio" Target="../media/audio4.wav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12" Type="http://schemas.openxmlformats.org/officeDocument/2006/relationships/image" Target="../media/image2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jpg"/><Relationship Id="rId11" Type="http://schemas.openxmlformats.org/officeDocument/2006/relationships/image" Target="../media/image27.png"/><Relationship Id="rId5" Type="http://schemas.openxmlformats.org/officeDocument/2006/relationships/audio" Target="../media/audio4.wav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slide" Target="slide9.xml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11" Type="http://schemas.openxmlformats.org/officeDocument/2006/relationships/image" Target="../media/image28.gif"/><Relationship Id="rId5" Type="http://schemas.openxmlformats.org/officeDocument/2006/relationships/image" Target="../media/image31.jpg"/><Relationship Id="rId10" Type="http://schemas.openxmlformats.org/officeDocument/2006/relationships/image" Target="../media/image27.png"/><Relationship Id="rId4" Type="http://schemas.openxmlformats.org/officeDocument/2006/relationships/audio" Target="../media/audio4.wav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12" Type="http://schemas.openxmlformats.org/officeDocument/2006/relationships/image" Target="../media/image2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jpg"/><Relationship Id="rId11" Type="http://schemas.openxmlformats.org/officeDocument/2006/relationships/image" Target="../media/image27.png"/><Relationship Id="rId5" Type="http://schemas.openxmlformats.org/officeDocument/2006/relationships/audio" Target="../media/audio4.wav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12" Type="http://schemas.openxmlformats.org/officeDocument/2006/relationships/image" Target="../media/image2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jpg"/><Relationship Id="rId11" Type="http://schemas.openxmlformats.org/officeDocument/2006/relationships/image" Target="../media/image27.png"/><Relationship Id="rId5" Type="http://schemas.openxmlformats.org/officeDocument/2006/relationships/audio" Target="../media/audio4.wav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12" Type="http://schemas.openxmlformats.org/officeDocument/2006/relationships/image" Target="../media/image2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jpg"/><Relationship Id="rId11" Type="http://schemas.openxmlformats.org/officeDocument/2006/relationships/image" Target="../media/image27.png"/><Relationship Id="rId5" Type="http://schemas.openxmlformats.org/officeDocument/2006/relationships/audio" Target="../media/audio4.wav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13" Type="http://schemas.openxmlformats.org/officeDocument/2006/relationships/image" Target="../media/image19.png"/><Relationship Id="rId18" Type="http://schemas.openxmlformats.org/officeDocument/2006/relationships/slide" Target="slide15.xml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22.png"/><Relationship Id="rId7" Type="http://schemas.openxmlformats.org/officeDocument/2006/relationships/slide" Target="slide16.xml"/><Relationship Id="rId12" Type="http://schemas.openxmlformats.org/officeDocument/2006/relationships/image" Target="../media/image18.png"/><Relationship Id="rId17" Type="http://schemas.openxmlformats.org/officeDocument/2006/relationships/slide" Target="slide14.xml"/><Relationship Id="rId2" Type="http://schemas.openxmlformats.org/officeDocument/2006/relationships/slideLayout" Target="../slideLayouts/slideLayout18.xml"/><Relationship Id="rId16" Type="http://schemas.openxmlformats.org/officeDocument/2006/relationships/slide" Target="slide13.xml"/><Relationship Id="rId20" Type="http://schemas.openxmlformats.org/officeDocument/2006/relationships/image" Target="../media/image21.png"/><Relationship Id="rId1" Type="http://schemas.openxmlformats.org/officeDocument/2006/relationships/audio" Target="file:///C:\Documents%20and%20Settings\Administrator\Desktop\This_Old_Man_instrumental.mp3" TargetMode="External"/><Relationship Id="rId6" Type="http://schemas.openxmlformats.org/officeDocument/2006/relationships/slide" Target="slide12.xml"/><Relationship Id="rId11" Type="http://schemas.openxmlformats.org/officeDocument/2006/relationships/image" Target="../media/image17.png"/><Relationship Id="rId5" Type="http://schemas.openxmlformats.org/officeDocument/2006/relationships/slide" Target="slide10.xml"/><Relationship Id="rId15" Type="http://schemas.openxmlformats.org/officeDocument/2006/relationships/slide" Target="slide11.xml"/><Relationship Id="rId10" Type="http://schemas.openxmlformats.org/officeDocument/2006/relationships/image" Target="../media/image16.gif"/><Relationship Id="rId19" Type="http://schemas.openxmlformats.org/officeDocument/2006/relationships/slide" Target="slide17.xml"/><Relationship Id="rId4" Type="http://schemas.openxmlformats.org/officeDocument/2006/relationships/image" Target="../media/image13.jpg"/><Relationship Id="rId9" Type="http://schemas.openxmlformats.org/officeDocument/2006/relationships/image" Target="../media/image15.gif"/><Relationship Id="rId14" Type="http://schemas.openxmlformats.org/officeDocument/2006/relationships/image" Target="../media/image20.png"/><Relationship Id="rId22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3">
            <a:extLst>
              <a:ext uri="{FF2B5EF4-FFF2-40B4-BE49-F238E27FC236}">
                <a16:creationId xmlns:a16="http://schemas.microsoft.com/office/drawing/2014/main" id="{5C3E83F4-23AA-4148-A695-C9C88172E9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203" y="-553498"/>
            <a:ext cx="12536905" cy="7964996"/>
          </a:xfrm>
          <a:prstGeom prst="rect">
            <a:avLst/>
          </a:prstGeom>
          <a:effectLst>
            <a:outerShdw blurRad="25400" algn="ctr" rotWithShape="0">
              <a:prstClr val="black">
                <a:alpha val="70000"/>
              </a:prstClr>
            </a:outerShdw>
          </a:effectLst>
        </p:spPr>
      </p:pic>
      <p:sp>
        <p:nvSpPr>
          <p:cNvPr id="16" name="文本框 4">
            <a:extLst>
              <a:ext uri="{FF2B5EF4-FFF2-40B4-BE49-F238E27FC236}">
                <a16:creationId xmlns:a16="http://schemas.microsoft.com/office/drawing/2014/main" id="{881405D6-AE0F-4E8F-A95B-3FEC474F87B0}"/>
              </a:ext>
            </a:extLst>
          </p:cNvPr>
          <p:cNvSpPr txBox="1"/>
          <p:nvPr/>
        </p:nvSpPr>
        <p:spPr>
          <a:xfrm>
            <a:off x="1561568" y="3111224"/>
            <a:ext cx="897555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0" i="0" u="none" strike="noStrike" kern="1200" cap="none" spc="0" normalizeH="0" baseline="0" noProof="0" dirty="0">
                <a:ln>
                  <a:solidFill>
                    <a:schemeClr val="tx1"/>
                  </a:solidFill>
                </a:ln>
                <a:noFill/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5号-无外润黑体" panose="00000500000000000000" pitchFamily="2" charset="-122"/>
              </a:rPr>
              <a:t>LUYỆN</a:t>
            </a:r>
            <a:r>
              <a:rPr kumimoji="0" lang="en-US" altLang="zh-CN" sz="11500" b="0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noFill/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5号-无外润黑体" panose="00000500000000000000" pitchFamily="2" charset="-122"/>
              </a:rPr>
              <a:t> TẬP</a:t>
            </a:r>
            <a:endParaRPr kumimoji="0" lang="zh-CN" altLang="en-US" sz="11500" b="0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noFill/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Showcard" panose="02040603050506020204" pitchFamily="18" charset="0"/>
              <a:ea typeface="字魂5号-无外润黑体" panose="00000500000000000000" pitchFamily="2" charset="-122"/>
            </a:endParaRPr>
          </a:p>
        </p:txBody>
      </p:sp>
      <p:sp>
        <p:nvSpPr>
          <p:cNvPr id="12" name="文本框 6">
            <a:extLst>
              <a:ext uri="{FF2B5EF4-FFF2-40B4-BE49-F238E27FC236}">
                <a16:creationId xmlns:a16="http://schemas.microsoft.com/office/drawing/2014/main" id="{F4BCAAB3-1EFF-48BF-AE7E-5843254407DC}"/>
              </a:ext>
            </a:extLst>
          </p:cNvPr>
          <p:cNvSpPr txBox="1"/>
          <p:nvPr/>
        </p:nvSpPr>
        <p:spPr>
          <a:xfrm>
            <a:off x="2559278" y="2384202"/>
            <a:ext cx="1620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solidFill>
                    <a:schemeClr val="tx1"/>
                  </a:solidFill>
                </a:ln>
                <a:solidFill>
                  <a:srgbClr val="DB4226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rush Script MT" panose="03060802040406070304" pitchFamily="66" charset="0"/>
                <a:ea typeface="字魂95号-手刻宋" panose="00000500000000000000" pitchFamily="2" charset="-122"/>
              </a:rPr>
              <a:t>Toán</a:t>
            </a:r>
            <a:r>
              <a:rPr kumimoji="0" lang="en-US" altLang="zh-CN" sz="4000" b="0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DB4226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rush Script MT" panose="03060802040406070304" pitchFamily="66" charset="0"/>
                <a:ea typeface="字魂95号-手刻宋" panose="00000500000000000000" pitchFamily="2" charset="-122"/>
              </a:rPr>
              <a:t> 4</a:t>
            </a:r>
            <a:endParaRPr kumimoji="0" lang="zh-CN" altLang="en-US" sz="4000" b="0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solidFill>
                <a:srgbClr val="DB4226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rush Script MT" panose="03060802040406070304" pitchFamily="66" charset="0"/>
              <a:ea typeface="字魂95号-手刻宋" panose="00000500000000000000" pitchFamily="2" charset="-122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421057" y="5180798"/>
            <a:ext cx="3859004" cy="584775"/>
            <a:chOff x="4421057" y="5180798"/>
            <a:chExt cx="3859004" cy="584775"/>
          </a:xfrm>
        </p:grpSpPr>
        <p:sp>
          <p:nvSpPr>
            <p:cNvPr id="13" name="矩形 8">
              <a:extLst>
                <a:ext uri="{FF2B5EF4-FFF2-40B4-BE49-F238E27FC236}">
                  <a16:creationId xmlns:a16="http://schemas.microsoft.com/office/drawing/2014/main" id="{99CB008C-C176-4491-963B-5E51DC819C25}"/>
                </a:ext>
              </a:extLst>
            </p:cNvPr>
            <p:cNvSpPr/>
            <p:nvPr/>
          </p:nvSpPr>
          <p:spPr>
            <a:xfrm>
              <a:off x="4421057" y="5199934"/>
              <a:ext cx="2492927" cy="497478"/>
            </a:xfrm>
            <a:prstGeom prst="rect">
              <a:avLst/>
            </a:prstGeom>
            <a:solidFill>
              <a:srgbClr val="6B9FC3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rush Script MT" panose="03060802040406070304" pitchFamily="66" charset="0"/>
              </a:endParaRPr>
            </a:p>
          </p:txBody>
        </p:sp>
        <p:sp>
          <p:nvSpPr>
            <p:cNvPr id="14" name="文本框 7">
              <a:extLst>
                <a:ext uri="{FF2B5EF4-FFF2-40B4-BE49-F238E27FC236}">
                  <a16:creationId xmlns:a16="http://schemas.microsoft.com/office/drawing/2014/main" id="{5EFA2C90-3382-4C23-BA82-9B4FB62CD89B}"/>
                </a:ext>
              </a:extLst>
            </p:cNvPr>
            <p:cNvSpPr txBox="1"/>
            <p:nvPr/>
          </p:nvSpPr>
          <p:spPr>
            <a:xfrm>
              <a:off x="4690640" y="5180798"/>
              <a:ext cx="358942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12700" dist="127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Brush Script MT" panose="03060802040406070304" pitchFamily="66" charset="0"/>
                  <a:ea typeface="字魂95号-手刻宋" panose="00000500000000000000" pitchFamily="2" charset="-122"/>
                </a:rPr>
                <a:t>_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12700" dist="127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Brush Script MT" panose="03060802040406070304" pitchFamily="66" charset="0"/>
                  <a:ea typeface="字魂95号-手刻宋" panose="00000500000000000000" pitchFamily="2" charset="-122"/>
                </a:rPr>
                <a:t>Trang</a:t>
              </a:r>
              <a:r>
                <a:rPr kumimoji="0" lang="en-US" altLang="zh-CN" sz="32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12700" dist="127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Brush Script MT" panose="03060802040406070304" pitchFamily="66" charset="0"/>
                  <a:ea typeface="字魂95号-手刻宋" panose="00000500000000000000" pitchFamily="2" charset="-122"/>
                </a:rPr>
                <a:t> 100_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rush Script MT" panose="03060802040406070304" pitchFamily="66" charset="0"/>
                <a:ea typeface="字魂95号-手刻宋" panose="00000500000000000000" pitchFamily="2" charset="-122"/>
              </a:endParaRPr>
            </a:p>
          </p:txBody>
        </p:sp>
      </p:grpSp>
      <p:sp>
        <p:nvSpPr>
          <p:cNvPr id="15" name="文本框 4">
            <a:extLst>
              <a:ext uri="{FF2B5EF4-FFF2-40B4-BE49-F238E27FC236}">
                <a16:creationId xmlns:a16="http://schemas.microsoft.com/office/drawing/2014/main" id="{881405D6-AE0F-4E8F-A95B-3FEC474F87B0}"/>
              </a:ext>
            </a:extLst>
          </p:cNvPr>
          <p:cNvSpPr txBox="1"/>
          <p:nvPr/>
        </p:nvSpPr>
        <p:spPr>
          <a:xfrm>
            <a:off x="1649783" y="3092088"/>
            <a:ext cx="897555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0" u="none" strike="noStrike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5号-无外润黑体" panose="00000500000000000000" pitchFamily="2" charset="-122"/>
              </a:rPr>
              <a:t>LUYỆN</a:t>
            </a:r>
            <a:r>
              <a:rPr kumimoji="0" lang="en-US" altLang="zh-CN" sz="11500" b="0" u="none" strike="noStrike" kern="1200" cap="none" spc="0" normalizeH="0" noProof="0" dirty="0"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5号-无外润黑体" panose="00000500000000000000" pitchFamily="2" charset="-122"/>
              </a:rPr>
              <a:t> TẬP</a:t>
            </a:r>
            <a:endParaRPr kumimoji="0" lang="zh-CN" altLang="en-US" sz="11500" b="0" u="none" strike="noStrike" kern="1200" cap="none" spc="0" normalizeH="0" baseline="0" noProof="0" dirty="0"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Showcard" panose="02040603050506020204" pitchFamily="18" charset="0"/>
              <a:ea typeface="字魂5号-无外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08302"/>
      </p:ext>
    </p:extLst>
  </p:cSld>
  <p:clrMapOvr>
    <a:masterClrMapping/>
  </p:clrMapOvr>
  <p:transition spd="slow"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495" y="-2408945"/>
            <a:ext cx="8431306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24472" y="822591"/>
            <a:ext cx="54793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530 dm</a:t>
            </a:r>
            <a:r>
              <a:rPr kumimoji="0" lang="en-US" sz="4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2 </a:t>
            </a:r>
            <a:r>
              <a:rPr lang="en-US" sz="4800" b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= ……..cm</a:t>
            </a:r>
            <a:r>
              <a:rPr lang="en-US" sz="4800" b="1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7" descr="C:\Users\HT\Desktop\Untitled-3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610047" y="2514599"/>
            <a:ext cx="985235" cy="7638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77671" y="2541495"/>
            <a:ext cx="4921624" cy="7933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53 000</a:t>
            </a:r>
          </a:p>
        </p:txBody>
      </p:sp>
      <p:sp>
        <p:nvSpPr>
          <p:cNvPr id="10" name="Oval 9"/>
          <p:cNvSpPr/>
          <p:nvPr/>
        </p:nvSpPr>
        <p:spPr>
          <a:xfrm>
            <a:off x="1668316" y="3534821"/>
            <a:ext cx="886625" cy="8085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77671" y="3563469"/>
            <a:ext cx="4894727" cy="7261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5300</a:t>
            </a:r>
          </a:p>
        </p:txBody>
      </p:sp>
      <p:sp>
        <p:nvSpPr>
          <p:cNvPr id="12" name="Oval 11"/>
          <p:cNvSpPr/>
          <p:nvPr/>
        </p:nvSpPr>
        <p:spPr>
          <a:xfrm>
            <a:off x="1664583" y="4598894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31457" y="4531659"/>
            <a:ext cx="4773708" cy="8068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530 000</a:t>
            </a: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6987954" y="2562567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6972538" y="2565742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61" name="Rectangle 160"/>
          <p:cNvSpPr/>
          <p:nvPr/>
        </p:nvSpPr>
        <p:spPr>
          <a:xfrm>
            <a:off x="2971801" y="5661212"/>
            <a:ext cx="4867836" cy="7261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5 300 000</a:t>
            </a:r>
          </a:p>
        </p:txBody>
      </p:sp>
      <p:sp>
        <p:nvSpPr>
          <p:cNvPr id="162" name="Oval 161"/>
          <p:cNvSpPr/>
          <p:nvPr/>
        </p:nvSpPr>
        <p:spPr>
          <a:xfrm>
            <a:off x="1642171" y="5665694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37328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0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789" y="-2408945"/>
            <a:ext cx="8431306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36585" y="980781"/>
            <a:ext cx="60548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13dm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2 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29cm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2 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= ……cm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7" descr="C:\Users\HT\Desktop\Untitled-3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950791" y="3622238"/>
            <a:ext cx="864212" cy="8176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63776" y="3662581"/>
            <a:ext cx="4625788" cy="7933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B4226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1329</a:t>
            </a:r>
          </a:p>
        </p:txBody>
      </p:sp>
      <p:sp>
        <p:nvSpPr>
          <p:cNvPr id="10" name="Oval 9"/>
          <p:cNvSpPr/>
          <p:nvPr/>
        </p:nvSpPr>
        <p:spPr>
          <a:xfrm>
            <a:off x="2021625" y="2504377"/>
            <a:ext cx="806824" cy="76823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36882" y="2586813"/>
            <a:ext cx="4625789" cy="7261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B4226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13 029</a:t>
            </a:r>
          </a:p>
        </p:txBody>
      </p:sp>
      <p:sp>
        <p:nvSpPr>
          <p:cNvPr id="12" name="Oval 11"/>
          <p:cNvSpPr/>
          <p:nvPr/>
        </p:nvSpPr>
        <p:spPr>
          <a:xfrm>
            <a:off x="1951538" y="4749000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77224" y="4765239"/>
            <a:ext cx="4531660" cy="76648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B4226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13 290</a:t>
            </a: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6987954" y="2562567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Cambria" panose="02040503050406030204" pitchFamily="18" charset="0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6972538" y="2565742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Cambria" panose="02040503050406030204" pitchFamily="18" charset="0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1969467" y="5892000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995153" y="5908239"/>
            <a:ext cx="4531660" cy="76648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B4226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132 900</a:t>
            </a:r>
          </a:p>
        </p:txBody>
      </p:sp>
    </p:spTree>
    <p:extLst>
      <p:ext uri="{BB962C8B-B14F-4D97-AF65-F5344CB8AC3E}">
        <p14:creationId xmlns:p14="http://schemas.microsoft.com/office/powerpoint/2010/main" val="62519496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0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788" y="-2677887"/>
            <a:ext cx="8431306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44747" y="731274"/>
            <a:ext cx="56909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84 600 cm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2 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 = ……dm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7" descr="C:\Users\HT\Desktop\Untitled-3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878857" y="5531641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65930" y="5647765"/>
            <a:ext cx="4679578" cy="79337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846</a:t>
            </a:r>
          </a:p>
        </p:txBody>
      </p:sp>
      <p:sp>
        <p:nvSpPr>
          <p:cNvPr id="10" name="Oval 9"/>
          <p:cNvSpPr/>
          <p:nvPr/>
        </p:nvSpPr>
        <p:spPr>
          <a:xfrm>
            <a:off x="1859063" y="3225469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98696" y="3375210"/>
            <a:ext cx="4773705" cy="72614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8460</a:t>
            </a:r>
          </a:p>
        </p:txBody>
      </p:sp>
      <p:sp>
        <p:nvSpPr>
          <p:cNvPr id="12" name="Oval 11"/>
          <p:cNvSpPr/>
          <p:nvPr/>
        </p:nvSpPr>
        <p:spPr>
          <a:xfrm>
            <a:off x="1913964" y="4324913"/>
            <a:ext cx="954742" cy="102562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98695" y="4464424"/>
            <a:ext cx="4747478" cy="72614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84060</a:t>
            </a: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6920719" y="6085696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6905303" y="6088871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1881274" y="2068704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971803" y="2286224"/>
            <a:ext cx="4773705" cy="72614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846 000</a:t>
            </a:r>
          </a:p>
        </p:txBody>
      </p:sp>
    </p:spTree>
    <p:extLst>
      <p:ext uri="{BB962C8B-B14F-4D97-AF65-F5344CB8AC3E}">
        <p14:creationId xmlns:p14="http://schemas.microsoft.com/office/powerpoint/2010/main" val="238716496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0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447" y="-2583757"/>
            <a:ext cx="8431306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0685" y="753087"/>
            <a:ext cx="53976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300dm</a:t>
            </a:r>
            <a:r>
              <a:rPr kumimoji="0" lang="en-US" sz="54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 = ……m</a:t>
            </a:r>
            <a:r>
              <a:rPr kumimoji="0" lang="en-US" sz="54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7" descr="C:\Users\HT\Desktop\Untitled-3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2187787" y="4611244"/>
            <a:ext cx="864212" cy="8176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33164" y="4598896"/>
            <a:ext cx="4248227" cy="7933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0" name="Oval 9"/>
          <p:cNvSpPr/>
          <p:nvPr/>
        </p:nvSpPr>
        <p:spPr>
          <a:xfrm>
            <a:off x="2223743" y="2526292"/>
            <a:ext cx="806824" cy="76823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92823" y="2541492"/>
            <a:ext cx="4247427" cy="72614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30</a:t>
            </a:r>
          </a:p>
        </p:txBody>
      </p:sp>
      <p:sp>
        <p:nvSpPr>
          <p:cNvPr id="12" name="Oval 11"/>
          <p:cNvSpPr/>
          <p:nvPr/>
        </p:nvSpPr>
        <p:spPr>
          <a:xfrm>
            <a:off x="2223742" y="3509684"/>
            <a:ext cx="829243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79377" y="3509684"/>
            <a:ext cx="4260873" cy="76648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3000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2153655" y="5712209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110753" y="5728448"/>
            <a:ext cx="4260873" cy="76648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300 000</a:t>
            </a:r>
          </a:p>
        </p:txBody>
      </p:sp>
    </p:spTree>
    <p:extLst>
      <p:ext uri="{BB962C8B-B14F-4D97-AF65-F5344CB8AC3E}">
        <p14:creationId xmlns:p14="http://schemas.microsoft.com/office/powerpoint/2010/main" val="226495491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9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684" y="-2650992"/>
            <a:ext cx="8431306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96009" y="646815"/>
            <a:ext cx="44486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noProof="0" dirty="0">
                <a:solidFill>
                  <a:prstClr val="white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0km</a:t>
            </a:r>
            <a:r>
              <a:rPr kumimoji="0" lang="en-US" sz="48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 = ……m</a:t>
            </a:r>
            <a:r>
              <a:rPr kumimoji="0" lang="en-US" sz="48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7" descr="C:\Users\HT\Desktop\Untitled-3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2079727" y="3524882"/>
            <a:ext cx="864212" cy="8176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39035" y="3523130"/>
            <a:ext cx="4625788" cy="7933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10 000 000</a:t>
            </a:r>
          </a:p>
        </p:txBody>
      </p:sp>
      <p:sp>
        <p:nvSpPr>
          <p:cNvPr id="10" name="Oval 9"/>
          <p:cNvSpPr/>
          <p:nvPr/>
        </p:nvSpPr>
        <p:spPr>
          <a:xfrm>
            <a:off x="2150561" y="2420468"/>
            <a:ext cx="806824" cy="76823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06270" y="2420468"/>
            <a:ext cx="4625789" cy="72614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100</a:t>
            </a:r>
          </a:p>
        </p:txBody>
      </p:sp>
      <p:sp>
        <p:nvSpPr>
          <p:cNvPr id="12" name="Oval 11"/>
          <p:cNvSpPr/>
          <p:nvPr/>
        </p:nvSpPr>
        <p:spPr>
          <a:xfrm>
            <a:off x="2072725" y="4694699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79377" y="4679577"/>
            <a:ext cx="4531660" cy="76648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chemeClr val="bg1"/>
                </a:solidFill>
                <a:latin typeface="Cambria" panose="02040503050406030204" pitchFamily="18" charset="0"/>
                <a:cs typeface="Times New Roman" pitchFamily="18" charset="0"/>
              </a:rPr>
              <a:t>100 000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6987954" y="2562567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6972538" y="2565742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Impact"/>
              <a:ea typeface="+mn-ea"/>
              <a:cs typeface="+mn-cs"/>
            </a:endParaRP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2063761" y="5743569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3518" y="5674660"/>
            <a:ext cx="4531660" cy="76648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10 000</a:t>
            </a:r>
          </a:p>
        </p:txBody>
      </p:sp>
    </p:spTree>
    <p:extLst>
      <p:ext uri="{BB962C8B-B14F-4D97-AF65-F5344CB8AC3E}">
        <p14:creationId xmlns:p14="http://schemas.microsoft.com/office/powerpoint/2010/main" val="186209193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 nodePh="1">
                                  <p:stCondLst>
                                    <p:cond delay="6000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 nodePh="1">
                                  <p:stCondLst>
                                    <p:cond delay="60500"/>
                                  </p:stCondLst>
                                  <p:endCondLst>
                                    <p:cond evt="begin" delay="0">
                                      <p:tn val="44"/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0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788" y="-2677887"/>
            <a:ext cx="8431306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57295" y="904315"/>
            <a:ext cx="42162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9 000 000m</a:t>
            </a:r>
            <a:r>
              <a:rPr lang="en-US" sz="2800" b="1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……..km</a:t>
            </a:r>
            <a:r>
              <a:rPr lang="en-US" sz="2800" b="1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7" descr="C:\Users\HT\Desktop\Untitled-3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714537" y="5643402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27884" y="5710071"/>
            <a:ext cx="4242864" cy="79337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10" name="Oval 9"/>
          <p:cNvSpPr/>
          <p:nvPr/>
        </p:nvSpPr>
        <p:spPr>
          <a:xfrm>
            <a:off x="1759359" y="3200521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96900" y="3359114"/>
            <a:ext cx="4302041" cy="72614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900</a:t>
            </a:r>
          </a:p>
        </p:txBody>
      </p:sp>
      <p:sp>
        <p:nvSpPr>
          <p:cNvPr id="12" name="Oval 11"/>
          <p:cNvSpPr/>
          <p:nvPr/>
        </p:nvSpPr>
        <p:spPr>
          <a:xfrm>
            <a:off x="1771925" y="4369381"/>
            <a:ext cx="954742" cy="102562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96900" y="4503440"/>
            <a:ext cx="4278405" cy="72614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90</a:t>
            </a: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6920719" y="6085696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6905303" y="6088871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1750395" y="2156134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868707" y="2290481"/>
            <a:ext cx="4302041" cy="72614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9 000</a:t>
            </a:r>
          </a:p>
        </p:txBody>
      </p:sp>
    </p:spTree>
    <p:extLst>
      <p:ext uri="{BB962C8B-B14F-4D97-AF65-F5344CB8AC3E}">
        <p14:creationId xmlns:p14="http://schemas.microsoft.com/office/powerpoint/2010/main" val="160962446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0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495" y="-2408945"/>
            <a:ext cx="8431306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26006" y="1173256"/>
            <a:ext cx="3685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15m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2 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8cm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 = ……..cm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7" descr="C:\Users\HT\Desktop\Untitled-3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610047" y="2514599"/>
            <a:ext cx="985235" cy="7638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77671" y="2541495"/>
            <a:ext cx="4921624" cy="793376"/>
          </a:xfrm>
          <a:prstGeom prst="rect">
            <a:avLst/>
          </a:prstGeom>
          <a:solidFill>
            <a:srgbClr val="479476"/>
          </a:solidFill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150 008</a:t>
            </a:r>
          </a:p>
        </p:txBody>
      </p:sp>
      <p:sp>
        <p:nvSpPr>
          <p:cNvPr id="10" name="Oval 9"/>
          <p:cNvSpPr/>
          <p:nvPr/>
        </p:nvSpPr>
        <p:spPr>
          <a:xfrm>
            <a:off x="1668316" y="3534821"/>
            <a:ext cx="886625" cy="8085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77671" y="3563469"/>
            <a:ext cx="4894727" cy="726142"/>
          </a:xfrm>
          <a:prstGeom prst="rect">
            <a:avLst/>
          </a:prstGeom>
          <a:solidFill>
            <a:srgbClr val="479476"/>
          </a:solidFill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15 008</a:t>
            </a:r>
          </a:p>
        </p:txBody>
      </p:sp>
      <p:sp>
        <p:nvSpPr>
          <p:cNvPr id="12" name="Oval 11"/>
          <p:cNvSpPr/>
          <p:nvPr/>
        </p:nvSpPr>
        <p:spPr>
          <a:xfrm>
            <a:off x="1664583" y="4598894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31457" y="4531659"/>
            <a:ext cx="4773708" cy="806823"/>
          </a:xfrm>
          <a:prstGeom prst="rect">
            <a:avLst/>
          </a:prstGeom>
          <a:solidFill>
            <a:srgbClr val="479476"/>
          </a:solidFill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1508</a:t>
            </a: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6987954" y="2562567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Cambria" panose="02040503050406030204" pitchFamily="18" charset="0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6972538" y="2565742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Cambria" panose="02040503050406030204" pitchFamily="18" charset="0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61" name="Rectangle 160"/>
          <p:cNvSpPr/>
          <p:nvPr/>
        </p:nvSpPr>
        <p:spPr>
          <a:xfrm>
            <a:off x="2971801" y="5661212"/>
            <a:ext cx="4867836" cy="726141"/>
          </a:xfrm>
          <a:prstGeom prst="rect">
            <a:avLst/>
          </a:prstGeom>
          <a:solidFill>
            <a:srgbClr val="479476"/>
          </a:solidFill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cs typeface="Times New Roman" pitchFamily="18" charset="0"/>
              </a:rPr>
              <a:t>158</a:t>
            </a:r>
          </a:p>
        </p:txBody>
      </p:sp>
      <p:sp>
        <p:nvSpPr>
          <p:cNvPr id="162" name="Oval 161"/>
          <p:cNvSpPr/>
          <p:nvPr/>
        </p:nvSpPr>
        <p:spPr>
          <a:xfrm>
            <a:off x="1642171" y="5665694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01928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0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544468FE-C19B-43B7-A184-F9BB086A61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082" y="-177608"/>
            <a:ext cx="10155837" cy="6947428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文本框 31">
            <a:extLst>
              <a:ext uri="{FF2B5EF4-FFF2-40B4-BE49-F238E27FC236}">
                <a16:creationId xmlns:a16="http://schemas.microsoft.com/office/drawing/2014/main" id="{713B5990-F491-4A59-8F2E-1D79949E1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4710" y="3157199"/>
            <a:ext cx="8602579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1500" noProof="0" dirty="0" err="1">
                <a:solidFill>
                  <a:srgbClr val="6B9FC3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Luyện</a:t>
            </a:r>
            <a:r>
              <a:rPr lang="en-US" altLang="zh-CN" sz="11500" noProof="0" dirty="0">
                <a:solidFill>
                  <a:srgbClr val="6B9FC3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 </a:t>
            </a:r>
            <a:r>
              <a:rPr lang="en-US" altLang="zh-CN" sz="11500" noProof="0" dirty="0" err="1">
                <a:solidFill>
                  <a:srgbClr val="6B9FC3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tập</a:t>
            </a:r>
            <a:endParaRPr kumimoji="0" lang="zh-CN" altLang="en-US" sz="11500" b="0" i="0" u="none" strike="noStrike" kern="1200" cap="none" spc="0" normalizeH="0" baseline="0" noProof="0" dirty="0">
              <a:ln>
                <a:noFill/>
              </a:ln>
              <a:solidFill>
                <a:srgbClr val="6B9FC3"/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Gradoo" panose="02040603050506020204" pitchFamily="18" charset="0"/>
              <a:ea typeface="字魂5号-无外润黑体" panose="00000500000000000000" pitchFamily="2" charset="-122"/>
              <a:sym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329965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>
            <a:extLst>
              <a:ext uri="{FF2B5EF4-FFF2-40B4-BE49-F238E27FC236}">
                <a16:creationId xmlns:a16="http://schemas.microsoft.com/office/drawing/2014/main" id="{39EDB4C4-69D8-41F7-8934-A5F3292B59DD}"/>
              </a:ext>
            </a:extLst>
          </p:cNvPr>
          <p:cNvSpPr/>
          <p:nvPr/>
        </p:nvSpPr>
        <p:spPr>
          <a:xfrm>
            <a:off x="412652" y="598654"/>
            <a:ext cx="11366696" cy="592914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11" name="文本框 31">
            <a:extLst>
              <a:ext uri="{FF2B5EF4-FFF2-40B4-BE49-F238E27FC236}">
                <a16:creationId xmlns:a16="http://schemas.microsoft.com/office/drawing/2014/main" id="{270FD564-7845-419C-877C-EAF03F2C9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242" y="1084764"/>
            <a:ext cx="10928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Cho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biết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diện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tích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của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 3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thành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phố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 (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theo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số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liệu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năm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 2002) </a:t>
            </a:r>
            <a:r>
              <a:rPr lang="en-US" altLang="zh-CN" sz="3200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là</a:t>
            </a:r>
            <a:r>
              <a:rPr lang="en-US" altLang="zh-CN" sz="3200" dirty="0">
                <a:solidFill>
                  <a:schemeClr val="tx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:</a:t>
            </a:r>
            <a:endParaRPr kumimoji="0" lang="zh-CN" altLang="en-US" sz="32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字魂5号-无外润黑体" panose="00000500000000000000" pitchFamily="2" charset="-122"/>
              <a:sym typeface="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61F6700-6524-46FF-8880-46D861B2AE83}"/>
              </a:ext>
            </a:extLst>
          </p:cNvPr>
          <p:cNvSpPr txBox="1"/>
          <p:nvPr/>
        </p:nvSpPr>
        <p:spPr>
          <a:xfrm>
            <a:off x="265918" y="173005"/>
            <a:ext cx="2217108" cy="851297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12166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  <a:cs typeface="Arial" panose="020B0604020202020204" pitchFamily="34" charset="0"/>
                <a:sym typeface=""/>
              </a:rPr>
              <a:t>Bài</a:t>
            </a:r>
            <a:r>
              <a:rPr kumimoji="0" lang="en-US" altLang="zh-CN" sz="4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  <a:cs typeface="Arial" panose="020B0604020202020204" pitchFamily="34" charset="0"/>
                <a:sym typeface=""/>
              </a:rPr>
              <a:t> 3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字魂95号-手刻宋" panose="00000500000000000000" pitchFamily="2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4472" y="1975557"/>
            <a:ext cx="256540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Hà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Nội</a:t>
            </a:r>
            <a:endParaRPr lang="en-US" sz="3600" dirty="0">
              <a:solidFill>
                <a:schemeClr val="bg2">
                  <a:lumMod val="1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</a:rPr>
              <a:t>921km</a:t>
            </a:r>
            <a:r>
              <a:rPr lang="en-US" sz="3600" baseline="30000" dirty="0">
                <a:solidFill>
                  <a:srgbClr val="C00000"/>
                </a:solidFill>
                <a:latin typeface="Cambria" panose="02040503050406030204" pitchFamily="18" charset="0"/>
              </a:rPr>
              <a:t>2</a:t>
            </a:r>
            <a:endParaRPr lang="en-US" sz="3600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29100" y="1975557"/>
            <a:ext cx="2743200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Đà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Nẵng</a:t>
            </a:r>
            <a:endParaRPr lang="en-US" sz="3600" dirty="0">
              <a:solidFill>
                <a:schemeClr val="bg2">
                  <a:lumMod val="1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</a:rPr>
              <a:t>1255km</a:t>
            </a:r>
            <a:r>
              <a:rPr lang="en-US" sz="3600" baseline="30000" dirty="0">
                <a:solidFill>
                  <a:srgbClr val="C00000"/>
                </a:solidFill>
                <a:latin typeface="Cambria" panose="02040503050406030204" pitchFamily="18" charset="0"/>
              </a:rPr>
              <a:t>2</a:t>
            </a:r>
            <a:endParaRPr lang="en-US" sz="3600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51700" y="1975557"/>
            <a:ext cx="4114800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TP.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Hồ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Chí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 Minh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Cambria" panose="02040503050406030204" pitchFamily="18" charset="0"/>
              </a:rPr>
              <a:t>2095km</a:t>
            </a:r>
            <a:r>
              <a:rPr lang="en-US" sz="3600" baseline="30000" dirty="0">
                <a:solidFill>
                  <a:srgbClr val="C00000"/>
                </a:solidFill>
                <a:latin typeface="Cambria" panose="02040503050406030204" pitchFamily="18" charset="0"/>
              </a:rPr>
              <a:t>2</a:t>
            </a:r>
            <a:endParaRPr lang="en-US" sz="3600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7292" y="3492678"/>
            <a:ext cx="935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Thành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phố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nào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có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diện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tích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lớn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nhất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51492" y="4296432"/>
            <a:ext cx="9359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TP. </a:t>
            </a:r>
            <a:r>
              <a:rPr lang="en-US" sz="54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Hồ</a:t>
            </a:r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Chí</a:t>
            </a:r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 Minh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97292" y="3492678"/>
            <a:ext cx="935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Thành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phố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nào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có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diện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tích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bé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nhất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29100" y="4296432"/>
            <a:ext cx="9359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Hà</a:t>
            </a:r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Nội</a:t>
            </a:r>
            <a:endParaRPr lang="en-US" sz="54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162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 animBg="1"/>
      <p:bldP spid="2" grpId="0" animBg="1"/>
      <p:bldP spid="16" grpId="0" animBg="1"/>
      <p:bldP spid="25" grpId="0" animBg="1"/>
      <p:bldP spid="3" grpId="0"/>
      <p:bldP spid="3" grpId="1"/>
      <p:bldP spid="26" grpId="0"/>
      <p:bldP spid="26" grpId="1"/>
      <p:bldP spid="27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0379" y="391820"/>
            <a:ext cx="1619779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Cambria" panose="02040503050406030204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Cambria" panose="02040503050406030204" pitchFamily="18" charset="0"/>
              </a:rPr>
              <a:t>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47262" y="38853"/>
                <a:ext cx="10548150" cy="156966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  <a:prstDash val="dash"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Cho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biết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mật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độ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chỉ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trung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bình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sinh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trên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diện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tích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m:rPr>
                            <m:sty m:val="p"/>
                          </m:rPr>
                          <a:rPr kumimoji="0" lang="en-US" sz="3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kumimoji="0" lang="en-US" sz="3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.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Biểu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đồ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dưới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đây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nói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về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mật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độ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của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ba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thành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phố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lớn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(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theo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liệu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năm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1999).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262" y="38853"/>
                <a:ext cx="10548150" cy="1569660"/>
              </a:xfrm>
              <a:prstGeom prst="rect">
                <a:avLst/>
              </a:prstGeom>
              <a:blipFill>
                <a:blip r:embed="rId2"/>
                <a:stretch>
                  <a:fillRect l="-1385" t="-4615" r="-231" b="-11154"/>
                </a:stretch>
              </a:blipFill>
              <a:ln>
                <a:solidFill>
                  <a:schemeClr val="tx1"/>
                </a:solidFill>
                <a:prstDash val="dash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93984" y="1960676"/>
          <a:ext cx="7043530" cy="46051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1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186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88306" y="5841015"/>
            <a:ext cx="83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6310" y="6238581"/>
            <a:ext cx="596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8306" y="5443449"/>
            <a:ext cx="83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8306" y="5092267"/>
            <a:ext cx="83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280" y="4651512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80" y="4210757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190" y="3790325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3366782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80" y="2943239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128" y="2562224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2700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8793" y="2120843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222" y="4845828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0" y="3142468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2375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793" y="2320898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2592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990601" y="2520953"/>
            <a:ext cx="516835" cy="40516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877419" y="2520953"/>
            <a:ext cx="113968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4137453" y="5009321"/>
            <a:ext cx="530087" cy="15633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864168" y="5009321"/>
            <a:ext cx="327328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6860777" y="3340277"/>
            <a:ext cx="536711" cy="32323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877419" y="3340277"/>
            <a:ext cx="5983358" cy="2650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060678" y="2605637"/>
            <a:ext cx="3934734" cy="95410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phố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mật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độ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dân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số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lớn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?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060678" y="3943465"/>
            <a:ext cx="3934734" cy="181588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Mật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dân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ở TP.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Hồ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Chí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Minh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gấp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khoảng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mấy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lần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mật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dân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Hải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Phòng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-70379" y="1668001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15619" y="6463080"/>
            <a:ext cx="1313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75538" y="6486881"/>
            <a:ext cx="1694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Hải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999462" y="6502694"/>
            <a:ext cx="2637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TP.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Minh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20229" y="1563242"/>
            <a:ext cx="6616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MẬT ĐỘ DÂN SỐ CỦA BA THÀNH PHỐ LỚN</a:t>
            </a:r>
          </a:p>
        </p:txBody>
      </p:sp>
    </p:spTree>
    <p:extLst>
      <p:ext uri="{BB962C8B-B14F-4D97-AF65-F5344CB8AC3E}">
        <p14:creationId xmlns:p14="http://schemas.microsoft.com/office/powerpoint/2010/main" val="285867285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 animBg="1"/>
      <p:bldP spid="27" grpId="0" animBg="1"/>
      <p:bldP spid="31" grpId="0" animBg="1"/>
      <p:bldP spid="34" grpId="0" animBg="1"/>
      <p:bldP spid="35" grpId="0" animBg="1"/>
      <p:bldP spid="29" grpId="0"/>
      <p:bldP spid="30" grpId="0"/>
      <p:bldP spid="33" grpId="0"/>
      <p:bldP spid="36" grpId="0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D9FA716D-88B7-4825-AB6A-9F0BEFE742D1}"/>
              </a:ext>
            </a:extLst>
          </p:cNvPr>
          <p:cNvSpPr/>
          <p:nvPr/>
        </p:nvSpPr>
        <p:spPr>
          <a:xfrm>
            <a:off x="553986" y="871283"/>
            <a:ext cx="10661410" cy="57627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82334" y="1484032"/>
            <a:ext cx="2940172" cy="962526"/>
            <a:chOff x="782278" y="1761528"/>
            <a:chExt cx="2940172" cy="962526"/>
          </a:xfrm>
        </p:grpSpPr>
        <p:sp>
          <p:nvSpPr>
            <p:cNvPr id="3" name="箭头: 五边形 2">
              <a:extLst>
                <a:ext uri="{FF2B5EF4-FFF2-40B4-BE49-F238E27FC236}">
                  <a16:creationId xmlns:a16="http://schemas.microsoft.com/office/drawing/2014/main" id="{425EFBE6-2C05-4918-BBD9-EC4030A332DD}"/>
                </a:ext>
              </a:extLst>
            </p:cNvPr>
            <p:cNvSpPr/>
            <p:nvPr/>
          </p:nvSpPr>
          <p:spPr>
            <a:xfrm>
              <a:off x="1479911" y="1840709"/>
              <a:ext cx="2242539" cy="803469"/>
            </a:xfrm>
            <a:prstGeom prst="homePlate">
              <a:avLst>
                <a:gd name="adj" fmla="val 31248"/>
              </a:avLst>
            </a:prstGeom>
            <a:solidFill>
              <a:srgbClr val="479476"/>
            </a:solidFill>
            <a:ln>
              <a:noFill/>
            </a:ln>
            <a:effectLst>
              <a:outerShdw blurRad="25400" algn="ctr" rotWithShape="0">
                <a:prstClr val="black">
                  <a:alpha val="6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9AB1A8E-1C59-44C9-BA04-B4042F77015F}"/>
                </a:ext>
              </a:extLst>
            </p:cNvPr>
            <p:cNvSpPr/>
            <p:nvPr/>
          </p:nvSpPr>
          <p:spPr>
            <a:xfrm>
              <a:off x="1744804" y="2028686"/>
              <a:ext cx="1840596" cy="4670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spc="300" dirty="0" err="1">
                  <a:solidFill>
                    <a:prstClr val="white"/>
                  </a:solidFill>
                  <a:latin typeface="Arial" panose="020B0604020202020204" pitchFamily="34" charset="0"/>
                  <a:ea typeface="字魂5号-无外润黑体" panose="00000500000000000000" pitchFamily="2" charset="-122"/>
                  <a:cs typeface="Arial" panose="020B0604020202020204" pitchFamily="34" charset="0"/>
                  <a:sym typeface=""/>
                </a:rPr>
                <a:t>Kiến</a:t>
              </a:r>
              <a:r>
                <a:rPr kumimoji="0" lang="en-US" altLang="zh-CN" sz="2400" b="0" i="0" u="none" strike="noStrike" kern="1200" cap="none" spc="300" normalizeH="0" noProof="0" dirty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" panose="020B0604020202020204" pitchFamily="34" charset="0"/>
                  <a:ea typeface="字魂5号-无外润黑体" panose="00000500000000000000" pitchFamily="2" charset="-122"/>
                  <a:cs typeface="Arial" panose="020B0604020202020204" pitchFamily="34" charset="0"/>
                  <a:sym typeface=""/>
                </a:rPr>
                <a:t> </a:t>
              </a:r>
              <a:r>
                <a:rPr kumimoji="0" lang="en-US" altLang="zh-CN" sz="2400" b="0" i="0" u="none" strike="noStrike" kern="1200" cap="none" spc="300" normalizeH="0" noProof="0" dirty="0" err="1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" panose="020B0604020202020204" pitchFamily="34" charset="0"/>
                  <a:ea typeface="字魂5号-无外润黑体" panose="00000500000000000000" pitchFamily="2" charset="-122"/>
                  <a:cs typeface="Arial" panose="020B0604020202020204" pitchFamily="34" charset="0"/>
                  <a:sym typeface=""/>
                </a:rPr>
                <a:t>thức</a:t>
              </a:r>
              <a:endParaRPr kumimoji="0" lang="zh-CN" alt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" panose="020B0604020202020204" pitchFamily="34" charset="0"/>
                <a:ea typeface="字魂5号-无外润黑体" panose="00000500000000000000" pitchFamily="2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2D59FD9E-1C36-4414-A7AA-AB7F4C77FFC9}"/>
                </a:ext>
              </a:extLst>
            </p:cNvPr>
            <p:cNvSpPr/>
            <p:nvPr/>
          </p:nvSpPr>
          <p:spPr>
            <a:xfrm>
              <a:off x="782278" y="1761528"/>
              <a:ext cx="962526" cy="962526"/>
            </a:xfrm>
            <a:prstGeom prst="ellipse">
              <a:avLst/>
            </a:prstGeom>
            <a:solidFill>
              <a:srgbClr val="A7D5C3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>
                    <a:outerShdw blurRad="25400" dist="254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Gradoo" panose="02040603050506020204" pitchFamily="18" charset="0"/>
                  <a:ea typeface="字魂95号-手刻宋" panose="00000500000000000000" pitchFamily="2" charset="-122"/>
                  <a:cs typeface="Arial" panose="020B0604020202020204" pitchFamily="34" charset="0"/>
                </a:rPr>
                <a:t>01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Gradoo" panose="02040603050506020204" pitchFamily="18" charset="0"/>
                <a:ea typeface="字魂95号-手刻宋" panose="00000500000000000000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74368" y="2622064"/>
            <a:ext cx="2940172" cy="962526"/>
            <a:chOff x="782278" y="3222229"/>
            <a:chExt cx="2940172" cy="962526"/>
          </a:xfrm>
        </p:grpSpPr>
        <p:sp>
          <p:nvSpPr>
            <p:cNvPr id="5" name="箭头: 五边形 4">
              <a:extLst>
                <a:ext uri="{FF2B5EF4-FFF2-40B4-BE49-F238E27FC236}">
                  <a16:creationId xmlns:a16="http://schemas.microsoft.com/office/drawing/2014/main" id="{3D72158D-3251-44A9-810F-6FFDD17A2F91}"/>
                </a:ext>
              </a:extLst>
            </p:cNvPr>
            <p:cNvSpPr/>
            <p:nvPr/>
          </p:nvSpPr>
          <p:spPr>
            <a:xfrm>
              <a:off x="1479911" y="3324192"/>
              <a:ext cx="2242539" cy="803469"/>
            </a:xfrm>
            <a:prstGeom prst="homePlate">
              <a:avLst>
                <a:gd name="adj" fmla="val 31248"/>
              </a:avLst>
            </a:prstGeom>
            <a:solidFill>
              <a:srgbClr val="479476"/>
            </a:solidFill>
            <a:ln>
              <a:noFill/>
            </a:ln>
            <a:effectLst>
              <a:outerShdw blurRad="25400" algn="ctr" rotWithShape="0">
                <a:prstClr val="black">
                  <a:alpha val="6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974BA9BD-BA0C-4C89-8E9A-D20A5AAC9E64}"/>
                </a:ext>
              </a:extLst>
            </p:cNvPr>
            <p:cNvSpPr/>
            <p:nvPr/>
          </p:nvSpPr>
          <p:spPr>
            <a:xfrm>
              <a:off x="1744804" y="3488048"/>
              <a:ext cx="1840596" cy="4670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300" normalizeH="0" baseline="0" noProof="0" dirty="0" err="1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" panose="020B0604020202020204" pitchFamily="34" charset="0"/>
                  <a:ea typeface="字魂5号-无外润黑体" panose="00000500000000000000" pitchFamily="2" charset="-122"/>
                  <a:cs typeface="Arial" panose="020B0604020202020204" pitchFamily="34" charset="0"/>
                  <a:sym typeface=""/>
                </a:rPr>
                <a:t>Kĩ</a:t>
              </a:r>
              <a:r>
                <a:rPr kumimoji="0" lang="en-US" altLang="zh-CN" sz="2400" b="0" i="0" u="none" strike="noStrike" kern="1200" cap="none" spc="300" normalizeH="0" noProof="0" dirty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" panose="020B0604020202020204" pitchFamily="34" charset="0"/>
                  <a:ea typeface="字魂5号-无外润黑体" panose="00000500000000000000" pitchFamily="2" charset="-122"/>
                  <a:cs typeface="Arial" panose="020B0604020202020204" pitchFamily="34" charset="0"/>
                  <a:sym typeface=""/>
                </a:rPr>
                <a:t> </a:t>
              </a:r>
              <a:r>
                <a:rPr kumimoji="0" lang="en-US" altLang="zh-CN" sz="2400" b="0" i="0" u="none" strike="noStrike" kern="1200" cap="none" spc="300" normalizeH="0" noProof="0" dirty="0" err="1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" panose="020B0604020202020204" pitchFamily="34" charset="0"/>
                  <a:ea typeface="字魂5号-无外润黑体" panose="00000500000000000000" pitchFamily="2" charset="-122"/>
                  <a:cs typeface="Arial" panose="020B0604020202020204" pitchFamily="34" charset="0"/>
                  <a:sym typeface=""/>
                </a:rPr>
                <a:t>năng</a:t>
              </a:r>
              <a:endParaRPr kumimoji="0" lang="zh-CN" alt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" panose="020B0604020202020204" pitchFamily="34" charset="0"/>
                <a:ea typeface="字魂5号-无外润黑体" panose="00000500000000000000" pitchFamily="2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D150BEE5-2D6F-457B-8F79-8FC0D462D456}"/>
                </a:ext>
              </a:extLst>
            </p:cNvPr>
            <p:cNvSpPr/>
            <p:nvPr/>
          </p:nvSpPr>
          <p:spPr>
            <a:xfrm>
              <a:off x="782278" y="3222229"/>
              <a:ext cx="962526" cy="962526"/>
            </a:xfrm>
            <a:prstGeom prst="ellipse">
              <a:avLst/>
            </a:prstGeom>
            <a:solidFill>
              <a:srgbClr val="A7D5C3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>
                    <a:outerShdw blurRad="25400" dist="254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Gradoo" panose="02040603050506020204" pitchFamily="18" charset="0"/>
                  <a:ea typeface="字魂95号-手刻宋" panose="00000500000000000000" pitchFamily="2" charset="-122"/>
                  <a:cs typeface="Arial" panose="020B0604020202020204" pitchFamily="34" charset="0"/>
                </a:rPr>
                <a:t>02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Gradoo" panose="02040603050506020204" pitchFamily="18" charset="0"/>
                <a:ea typeface="字魂95号-手刻宋" panose="00000500000000000000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82334" y="3905050"/>
            <a:ext cx="2940172" cy="962526"/>
            <a:chOff x="782278" y="4717957"/>
            <a:chExt cx="2940172" cy="962526"/>
          </a:xfrm>
        </p:grpSpPr>
        <p:sp>
          <p:nvSpPr>
            <p:cNvPr id="6" name="箭头: 五边形 5">
              <a:extLst>
                <a:ext uri="{FF2B5EF4-FFF2-40B4-BE49-F238E27FC236}">
                  <a16:creationId xmlns:a16="http://schemas.microsoft.com/office/drawing/2014/main" id="{676A2C83-BC09-432C-938F-C68675B1BACC}"/>
                </a:ext>
              </a:extLst>
            </p:cNvPr>
            <p:cNvSpPr/>
            <p:nvPr/>
          </p:nvSpPr>
          <p:spPr>
            <a:xfrm>
              <a:off x="1464967" y="4797138"/>
              <a:ext cx="2257483" cy="803470"/>
            </a:xfrm>
            <a:prstGeom prst="homePlate">
              <a:avLst>
                <a:gd name="adj" fmla="val 31248"/>
              </a:avLst>
            </a:prstGeom>
            <a:solidFill>
              <a:srgbClr val="479476"/>
            </a:solidFill>
            <a:ln>
              <a:noFill/>
            </a:ln>
            <a:effectLst>
              <a:outerShdw blurRad="25400" algn="ctr" rotWithShape="0">
                <a:prstClr val="black">
                  <a:alpha val="6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A5A3920B-137C-4362-9C6F-42CF02FA7745}"/>
                </a:ext>
              </a:extLst>
            </p:cNvPr>
            <p:cNvSpPr/>
            <p:nvPr/>
          </p:nvSpPr>
          <p:spPr>
            <a:xfrm>
              <a:off x="1744804" y="4983429"/>
              <a:ext cx="1840596" cy="4202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100" b="0" i="0" u="none" strike="noStrike" kern="1200" cap="none" spc="300" normalizeH="0" baseline="0" noProof="0" dirty="0" err="1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" panose="020B0604020202020204" pitchFamily="34" charset="0"/>
                  <a:ea typeface="字魂5号-无外润黑体" panose="00000500000000000000" pitchFamily="2" charset="-122"/>
                  <a:cs typeface="Arial" panose="020B0604020202020204" pitchFamily="34" charset="0"/>
                  <a:sym typeface=""/>
                </a:rPr>
                <a:t>Phẩm</a:t>
              </a:r>
              <a:r>
                <a:rPr kumimoji="0" lang="en-US" altLang="zh-CN" sz="2100" b="0" i="0" u="none" strike="noStrike" kern="1200" cap="none" spc="300" normalizeH="0" noProof="0" dirty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" panose="020B0604020202020204" pitchFamily="34" charset="0"/>
                  <a:ea typeface="字魂5号-无外润黑体" panose="00000500000000000000" pitchFamily="2" charset="-122"/>
                  <a:cs typeface="Arial" panose="020B0604020202020204" pitchFamily="34" charset="0"/>
                  <a:sym typeface=""/>
                </a:rPr>
                <a:t> </a:t>
              </a:r>
              <a:r>
                <a:rPr kumimoji="0" lang="en-US" altLang="zh-CN" sz="2100" b="0" i="0" u="none" strike="noStrike" kern="1200" cap="none" spc="300" normalizeH="0" noProof="0" dirty="0" err="1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" panose="020B0604020202020204" pitchFamily="34" charset="0"/>
                  <a:ea typeface="字魂5号-无外润黑体" panose="00000500000000000000" pitchFamily="2" charset="-122"/>
                  <a:cs typeface="Arial" panose="020B0604020202020204" pitchFamily="34" charset="0"/>
                  <a:sym typeface=""/>
                </a:rPr>
                <a:t>chất</a:t>
              </a:r>
              <a:endParaRPr kumimoji="0" lang="zh-CN" altLang="en-US" sz="21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" panose="020B0604020202020204" pitchFamily="34" charset="0"/>
                <a:ea typeface="字魂5号-无外润黑体" panose="00000500000000000000" pitchFamily="2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233DFACE-69FF-4398-B31C-3C3C143F20F3}"/>
                </a:ext>
              </a:extLst>
            </p:cNvPr>
            <p:cNvSpPr/>
            <p:nvPr/>
          </p:nvSpPr>
          <p:spPr>
            <a:xfrm>
              <a:off x="782278" y="4717957"/>
              <a:ext cx="962526" cy="962526"/>
            </a:xfrm>
            <a:prstGeom prst="ellipse">
              <a:avLst/>
            </a:prstGeom>
            <a:solidFill>
              <a:srgbClr val="A7D5C3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>
                    <a:outerShdw blurRad="25400" dist="254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Gradoo" panose="02040603050506020204" pitchFamily="18" charset="0"/>
                  <a:ea typeface="字魂95号-手刻宋" panose="00000500000000000000" pitchFamily="2" charset="-122"/>
                  <a:cs typeface="Arial" panose="020B0604020202020204" pitchFamily="34" charset="0"/>
                </a:rPr>
                <a:t>03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Gradoo" panose="02040603050506020204" pitchFamily="18" charset="0"/>
                <a:ea typeface="字魂95号-手刻宋" panose="00000500000000000000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507009" y="213009"/>
            <a:ext cx="6755363" cy="10215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Gradoo" panose="02040603050506020204" pitchFamily="18" charset="0"/>
              </a:rPr>
              <a:t>Yêu</a:t>
            </a: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UTM Gradoo" panose="02040603050506020204" pitchFamily="18" charset="0"/>
              </a:rPr>
              <a:t> </a:t>
            </a:r>
            <a:r>
              <a:rPr lang="en-US" sz="5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Gradoo" panose="02040603050506020204" pitchFamily="18" charset="0"/>
              </a:rPr>
              <a:t>cầu</a:t>
            </a: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UTM Gradoo" panose="02040603050506020204" pitchFamily="18" charset="0"/>
              </a:rPr>
              <a:t> </a:t>
            </a:r>
            <a:r>
              <a:rPr lang="en-US" sz="5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Gradoo" panose="02040603050506020204" pitchFamily="18" charset="0"/>
              </a:rPr>
              <a:t>cần</a:t>
            </a: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UTM Gradoo" panose="02040603050506020204" pitchFamily="18" charset="0"/>
              </a:rPr>
              <a:t> </a:t>
            </a:r>
            <a:r>
              <a:rPr lang="en-US" sz="5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Gradoo" panose="02040603050506020204" pitchFamily="18" charset="0"/>
              </a:rPr>
              <a:t>đạt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  <a:latin typeface="UTM Gradoo" panose="020406030505060202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57327" y="1657426"/>
            <a:ext cx="6553807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Củng cố kiến thức biểu đồ và đo diện tích</a:t>
            </a:r>
            <a:endParaRPr lang="en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42383" y="2356289"/>
            <a:ext cx="72531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nl-NL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nl-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Chuyển đổi được các số đo diện tích.</a:t>
            </a:r>
            <a:endParaRPr lang="en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nl-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Đọc được thông tin trên biểu đồ cột.</a:t>
            </a:r>
            <a:endParaRPr lang="en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nl-NL" sz="24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 ĐCND: Cập nhật thông tin diện tích Thủ đô Hà Nội (năm 2009) trên mạng: 3 324 ki-lô-mét vuông. </a:t>
            </a:r>
            <a:endParaRPr lang="en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586020" y="4134568"/>
            <a:ext cx="53026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HS tích cực, cẩn thận khi làm bài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74368" y="5164188"/>
            <a:ext cx="2940172" cy="962526"/>
            <a:chOff x="782278" y="4717957"/>
            <a:chExt cx="2940172" cy="962526"/>
          </a:xfrm>
        </p:grpSpPr>
        <p:sp>
          <p:nvSpPr>
            <p:cNvPr id="23" name="箭头: 五边形 5">
              <a:extLst>
                <a:ext uri="{FF2B5EF4-FFF2-40B4-BE49-F238E27FC236}">
                  <a16:creationId xmlns:a16="http://schemas.microsoft.com/office/drawing/2014/main" id="{676A2C83-BC09-432C-938F-C68675B1BACC}"/>
                </a:ext>
              </a:extLst>
            </p:cNvPr>
            <p:cNvSpPr/>
            <p:nvPr/>
          </p:nvSpPr>
          <p:spPr>
            <a:xfrm>
              <a:off x="1464967" y="4797138"/>
              <a:ext cx="2257483" cy="803470"/>
            </a:xfrm>
            <a:prstGeom prst="homePlate">
              <a:avLst>
                <a:gd name="adj" fmla="val 31248"/>
              </a:avLst>
            </a:prstGeom>
            <a:solidFill>
              <a:srgbClr val="479476"/>
            </a:solidFill>
            <a:ln>
              <a:noFill/>
            </a:ln>
            <a:effectLst>
              <a:outerShdw blurRad="25400" algn="ctr" rotWithShape="0">
                <a:prstClr val="black">
                  <a:alpha val="6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矩形 7">
              <a:extLst>
                <a:ext uri="{FF2B5EF4-FFF2-40B4-BE49-F238E27FC236}">
                  <a16:creationId xmlns:a16="http://schemas.microsoft.com/office/drawing/2014/main" id="{A5A3920B-137C-4362-9C6F-42CF02FA7745}"/>
                </a:ext>
              </a:extLst>
            </p:cNvPr>
            <p:cNvSpPr/>
            <p:nvPr/>
          </p:nvSpPr>
          <p:spPr>
            <a:xfrm>
              <a:off x="1744804" y="4994215"/>
              <a:ext cx="1840596" cy="4670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300" normalizeH="0" baseline="0" noProof="0" dirty="0" err="1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" panose="020B0604020202020204" pitchFamily="34" charset="0"/>
                  <a:ea typeface="字魂5号-无外润黑体" panose="00000500000000000000" pitchFamily="2" charset="-122"/>
                  <a:cs typeface="Arial" panose="020B0604020202020204" pitchFamily="34" charset="0"/>
                  <a:sym typeface=""/>
                </a:rPr>
                <a:t>Năng</a:t>
              </a:r>
              <a:r>
                <a:rPr kumimoji="0" lang="en-US" altLang="zh-CN" sz="2400" b="0" i="0" u="none" strike="noStrike" kern="1200" cap="none" spc="300" normalizeH="0" noProof="0" dirty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" panose="020B0604020202020204" pitchFamily="34" charset="0"/>
                  <a:ea typeface="字魂5号-无外润黑体" panose="00000500000000000000" pitchFamily="2" charset="-122"/>
                  <a:cs typeface="Arial" panose="020B0604020202020204" pitchFamily="34" charset="0"/>
                  <a:sym typeface=""/>
                </a:rPr>
                <a:t> </a:t>
              </a:r>
              <a:r>
                <a:rPr kumimoji="0" lang="en-US" altLang="zh-CN" sz="2400" b="0" i="0" u="none" strike="noStrike" kern="1200" cap="none" spc="300" normalizeH="0" noProof="0" dirty="0" err="1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Arial" panose="020B0604020202020204" pitchFamily="34" charset="0"/>
                  <a:ea typeface="字魂5号-无外润黑体" panose="00000500000000000000" pitchFamily="2" charset="-122"/>
                  <a:cs typeface="Arial" panose="020B0604020202020204" pitchFamily="34" charset="0"/>
                  <a:sym typeface=""/>
                </a:rPr>
                <a:t>lực</a:t>
              </a:r>
              <a:endParaRPr kumimoji="0" lang="zh-CN" alt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Arial" panose="020B0604020202020204" pitchFamily="34" charset="0"/>
                <a:ea typeface="字魂5号-无外润黑体" panose="00000500000000000000" pitchFamily="2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25" name="椭圆 13">
              <a:extLst>
                <a:ext uri="{FF2B5EF4-FFF2-40B4-BE49-F238E27FC236}">
                  <a16:creationId xmlns:a16="http://schemas.microsoft.com/office/drawing/2014/main" id="{233DFACE-69FF-4398-B31C-3C3C143F20F3}"/>
                </a:ext>
              </a:extLst>
            </p:cNvPr>
            <p:cNvSpPr/>
            <p:nvPr/>
          </p:nvSpPr>
          <p:spPr>
            <a:xfrm>
              <a:off x="782278" y="4717957"/>
              <a:ext cx="962526" cy="962526"/>
            </a:xfrm>
            <a:prstGeom prst="ellipse">
              <a:avLst/>
            </a:prstGeom>
            <a:solidFill>
              <a:srgbClr val="A7D5C3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>
                    <a:outerShdw blurRad="25400" dist="254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Gradoo" panose="02040603050506020204" pitchFamily="18" charset="0"/>
                  <a:ea typeface="字魂95号-手刻宋" panose="00000500000000000000" pitchFamily="2" charset="-122"/>
                  <a:cs typeface="Arial" panose="020B0604020202020204" pitchFamily="34" charset="0"/>
                </a:rPr>
                <a:t>04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Gradoo" panose="02040603050506020204" pitchFamily="18" charset="0"/>
                <a:ea typeface="字魂95号-手刻宋" panose="00000500000000000000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3557327" y="5199475"/>
            <a:ext cx="72531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nl-NL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Năng lực tự học, NL giải quyết vấn đề và sáng tạo, NL tư duy, lập luận logic.</a:t>
            </a:r>
            <a:endParaRPr lang="en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3605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/>
      <p:bldP spid="17" grpId="0"/>
      <p:bldP spid="18" grpId="0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0379" y="391820"/>
            <a:ext cx="1619779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Cambria" panose="02040503050406030204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Cambria" panose="02040503050406030204" pitchFamily="18" charset="0"/>
              </a:rPr>
              <a:t>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47262" y="38853"/>
                <a:ext cx="10548150" cy="156966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  <a:prstDash val="dash"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Cho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biết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mật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độ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chỉ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trung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bình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sinh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trên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diện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tích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m:rPr>
                            <m:sty m:val="p"/>
                          </m:rPr>
                          <a:rPr kumimoji="0" lang="en-US" sz="3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kumimoji="0" lang="en-US" sz="3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.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Biểu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đồ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dưới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đây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nói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về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mật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độ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của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ba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thành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phố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lớn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(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theo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liệu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năm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1999).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262" y="38853"/>
                <a:ext cx="10548150" cy="1569660"/>
              </a:xfrm>
              <a:prstGeom prst="rect">
                <a:avLst/>
              </a:prstGeom>
              <a:blipFill>
                <a:blip r:embed="rId2"/>
                <a:stretch>
                  <a:fillRect l="-1385" t="-4615" r="-231" b="-11154"/>
                </a:stretch>
              </a:blipFill>
              <a:ln>
                <a:solidFill>
                  <a:schemeClr val="tx1"/>
                </a:solidFill>
                <a:prstDash val="dash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93984" y="1960676"/>
          <a:ext cx="7043530" cy="46051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1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186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88306" y="5841015"/>
            <a:ext cx="83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6310" y="6238581"/>
            <a:ext cx="596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8306" y="5443449"/>
            <a:ext cx="83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8306" y="5092267"/>
            <a:ext cx="83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280" y="4651512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80" y="4210757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190" y="3790325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3366782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80" y="2943239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128" y="2562224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2700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8793" y="2120843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222" y="4845828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0" y="3142468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2375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793" y="2320898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2592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990601" y="2520953"/>
            <a:ext cx="516835" cy="40516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877419" y="2520953"/>
            <a:ext cx="113968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4137453" y="5009321"/>
            <a:ext cx="530087" cy="15633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864168" y="5009321"/>
            <a:ext cx="327328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6860777" y="3340277"/>
            <a:ext cx="536711" cy="32323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877419" y="3340277"/>
            <a:ext cx="5983358" cy="2650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060678" y="2605637"/>
            <a:ext cx="3934734" cy="95410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phố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mật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độ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dân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số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lớn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-70379" y="1668001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15619" y="6463080"/>
            <a:ext cx="1313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75538" y="6486881"/>
            <a:ext cx="1694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Hải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999462" y="6502694"/>
            <a:ext cx="2637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TP.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Minh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20229" y="1563242"/>
            <a:ext cx="6616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MẬT ĐỘ DÂN SỐ CỦA BA THÀNH PHỐ LỚN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060678" y="3734025"/>
            <a:ext cx="3934734" cy="2736322"/>
            <a:chOff x="8060678" y="3734025"/>
            <a:chExt cx="3934734" cy="2736322"/>
          </a:xfrm>
        </p:grpSpPr>
        <p:sp>
          <p:nvSpPr>
            <p:cNvPr id="35" name="TextBox 34"/>
            <p:cNvSpPr txBox="1"/>
            <p:nvPr/>
          </p:nvSpPr>
          <p:spPr>
            <a:xfrm>
              <a:off x="8060678" y="3734025"/>
              <a:ext cx="3934734" cy="1446550"/>
            </a:xfrm>
            <a:prstGeom prst="rect">
              <a:avLst/>
            </a:prstGeom>
            <a:noFill/>
            <a:ln w="28575">
              <a:noFill/>
              <a:prstDash val="sys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i="1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Thành</a:t>
              </a:r>
              <a:r>
                <a:rPr lang="en-US" sz="4400" b="1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400" b="1" i="1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phố</a:t>
              </a:r>
              <a:r>
                <a:rPr lang="en-US" sz="4400" b="1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4400" b="1" i="1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Hà</a:t>
              </a:r>
              <a:r>
                <a:rPr lang="en-US" sz="4400" b="1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400" b="1" i="1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Nội</a:t>
              </a:r>
              <a:endParaRPr lang="en-US" sz="4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5126" name="Picture 6" descr="Hanoi Vietnam City Skyline Gray Buildings Stock Vector (Royalty Free)  1006033447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28358"/>
            <a:stretch/>
          </p:blipFill>
          <p:spPr bwMode="auto">
            <a:xfrm>
              <a:off x="8098469" y="5160471"/>
              <a:ext cx="3859152" cy="1309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601055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 animBg="1"/>
      <p:bldP spid="27" grpId="0" animBg="1"/>
      <p:bldP spid="31" grpId="0" animBg="1"/>
      <p:bldP spid="34" grpId="0" animBg="1"/>
      <p:bldP spid="29" grpId="0"/>
      <p:bldP spid="30" grpId="0"/>
      <p:bldP spid="33" grpId="0"/>
      <p:bldP spid="36" grpId="0"/>
      <p:bldP spid="3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0379" y="391820"/>
            <a:ext cx="1619779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Cambria" panose="02040503050406030204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Cambria" panose="02040503050406030204" pitchFamily="18" charset="0"/>
              </a:rPr>
              <a:t>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47262" y="38853"/>
                <a:ext cx="10548150" cy="156966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  <a:prstDash val="dash"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Cho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biết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mật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độ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chỉ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trung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bình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sinh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trên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diện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tích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m:rPr>
                            <m:sty m:val="p"/>
                          </m:rPr>
                          <a:rPr kumimoji="0" lang="en-US" sz="3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kumimoji="0" lang="en-US" sz="3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.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Biểu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đồ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dưới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đây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nói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về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mật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độ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dân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của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ba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thành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phố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lớn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(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theo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liệu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năm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cs typeface="Arial" panose="020B0604020202020204" pitchFamily="34" charset="0"/>
                  </a:rPr>
                  <a:t> 1999).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262" y="38853"/>
                <a:ext cx="10548150" cy="1569660"/>
              </a:xfrm>
              <a:prstGeom prst="rect">
                <a:avLst/>
              </a:prstGeom>
              <a:blipFill>
                <a:blip r:embed="rId2"/>
                <a:stretch>
                  <a:fillRect l="-1385" t="-4615" r="-231" b="-11154"/>
                </a:stretch>
              </a:blipFill>
              <a:ln>
                <a:solidFill>
                  <a:schemeClr val="tx1"/>
                </a:solidFill>
                <a:prstDash val="dash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93984" y="1960676"/>
          <a:ext cx="7043530" cy="46051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1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181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186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8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88306" y="5841015"/>
            <a:ext cx="83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6310" y="6238581"/>
            <a:ext cx="596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8306" y="5443449"/>
            <a:ext cx="83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8306" y="5092267"/>
            <a:ext cx="83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280" y="4651512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80" y="4210757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190" y="3790325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3366782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80" y="2943239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128" y="2562224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2700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8793" y="2120843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222" y="4845828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0" y="3142468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2375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793" y="2320898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2592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990601" y="2520953"/>
            <a:ext cx="516835" cy="40516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877419" y="2520953"/>
            <a:ext cx="113968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4137453" y="5009321"/>
            <a:ext cx="530087" cy="15633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864168" y="5009321"/>
            <a:ext cx="327328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6860777" y="3340277"/>
            <a:ext cx="536711" cy="32323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877419" y="3340277"/>
            <a:ext cx="5983358" cy="2650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8153445" y="2024907"/>
            <a:ext cx="3934734" cy="181588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Mật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dân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ở TP.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Hồ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Chí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Minh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gấp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khoảng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mấy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lần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mật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dân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Hải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cs typeface="Arial" panose="020B0604020202020204" pitchFamily="34" charset="0"/>
              </a:rPr>
              <a:t>Phòng</a:t>
            </a:r>
            <a:r>
              <a:rPr lang="en-US" sz="2800" dirty="0"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-70379" y="1668001"/>
            <a:ext cx="99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15619" y="6463080"/>
            <a:ext cx="1313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75538" y="6486881"/>
            <a:ext cx="1694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Hải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999462" y="6502694"/>
            <a:ext cx="2637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TP.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Minh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20229" y="1563242"/>
            <a:ext cx="6616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MẬT ĐỘ DÂN SỐ CỦA BA THÀNH PHỐ LỚN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46817" y="4090488"/>
            <a:ext cx="3934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Khoảng</a:t>
            </a:r>
            <a:r>
              <a:rPr lang="en-US" sz="48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 </a:t>
            </a:r>
            <a:r>
              <a:rPr lang="en-US" sz="4800" b="1" i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lần</a:t>
            </a:r>
            <a:endParaRPr lang="en-US" sz="4800" b="1" i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1292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 animBg="1"/>
      <p:bldP spid="27" grpId="0" animBg="1"/>
      <p:bldP spid="31" grpId="0" animBg="1"/>
      <p:bldP spid="35" grpId="0" animBg="1"/>
      <p:bldP spid="29" grpId="0"/>
      <p:bldP spid="30" grpId="0"/>
      <p:bldP spid="33" grpId="0"/>
      <p:bldP spid="36" grpId="0"/>
      <p:bldP spid="37" grpId="0"/>
      <p:bldP spid="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C3E83F4-23AA-4148-A695-C9C88172E9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905" y="-590534"/>
            <a:ext cx="12536905" cy="7964996"/>
          </a:xfrm>
          <a:prstGeom prst="rect">
            <a:avLst/>
          </a:prstGeom>
          <a:effectLst>
            <a:outerShdw blurRad="25400" algn="ctr" rotWithShape="0">
              <a:prstClr val="black">
                <a:alpha val="70000"/>
              </a:prstClr>
            </a:outerShdw>
          </a:effec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881405D6-AE0F-4E8F-A95B-3FEC474F87B0}"/>
              </a:ext>
            </a:extLst>
          </p:cNvPr>
          <p:cNvSpPr txBox="1"/>
          <p:nvPr/>
        </p:nvSpPr>
        <p:spPr>
          <a:xfrm>
            <a:off x="-525379" y="2241855"/>
            <a:ext cx="89755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5号-无外润黑体" panose="00000500000000000000" pitchFamily="2" charset="-122"/>
              </a:rPr>
              <a:t>Dặn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5号-无外润黑体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5号-无外润黑体" panose="00000500000000000000" pitchFamily="2" charset="-122"/>
              </a:rPr>
              <a:t>dò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Showcard" panose="02040603050506020204" pitchFamily="18" charset="0"/>
              <a:ea typeface="字魂5号-无外润黑体" panose="00000500000000000000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4BCAAB3-1EFF-48BF-AE7E-5843254407DC}"/>
              </a:ext>
            </a:extLst>
          </p:cNvPr>
          <p:cNvSpPr txBox="1"/>
          <p:nvPr/>
        </p:nvSpPr>
        <p:spPr>
          <a:xfrm>
            <a:off x="2246562" y="3423164"/>
            <a:ext cx="82182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zh-CN" sz="4000" dirty="0" err="1"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95号-手刻宋" panose="00000500000000000000" pitchFamily="2" charset="-122"/>
              </a:rPr>
              <a:t>Hoàn</a:t>
            </a:r>
            <a:r>
              <a:rPr lang="en-US" altLang="zh-CN" sz="4000" dirty="0"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95号-手刻宋" panose="00000500000000000000" pitchFamily="2" charset="-122"/>
              </a:rPr>
              <a:t> </a:t>
            </a:r>
            <a:r>
              <a:rPr lang="en-US" altLang="zh-CN" sz="4000" dirty="0" err="1"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95号-手刻宋" panose="00000500000000000000" pitchFamily="2" charset="-122"/>
              </a:rPr>
              <a:t>thành</a:t>
            </a:r>
            <a:r>
              <a:rPr lang="en-US" altLang="zh-CN" sz="4000" dirty="0"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95号-手刻宋" panose="00000500000000000000" pitchFamily="2" charset="-122"/>
              </a:rPr>
              <a:t> </a:t>
            </a:r>
            <a:r>
              <a:rPr lang="en-US" altLang="zh-CN" sz="4000" dirty="0" err="1"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95号-手刻宋" panose="00000500000000000000" pitchFamily="2" charset="-122"/>
              </a:rPr>
              <a:t>bài</a:t>
            </a:r>
            <a:r>
              <a:rPr lang="en-US" altLang="zh-CN" sz="4000" dirty="0"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95号-手刻宋" panose="00000500000000000000" pitchFamily="2" charset="-122"/>
              </a:rPr>
              <a:t> </a:t>
            </a:r>
            <a:r>
              <a:rPr lang="en-US" altLang="zh-CN" sz="4000" dirty="0" err="1"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95号-手刻宋" panose="00000500000000000000" pitchFamily="2" charset="-122"/>
              </a:rPr>
              <a:t>tập</a:t>
            </a:r>
            <a:endParaRPr lang="en-US" altLang="zh-CN" sz="4000" dirty="0">
              <a:solidFill>
                <a:schemeClr val="bg2">
                  <a:lumMod val="25000"/>
                </a:schemeClr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latin typeface="Cambria" panose="02040503050406030204" pitchFamily="18" charset="0"/>
              <a:ea typeface="字魂95号-手刻宋" panose="00000500000000000000" pitchFamily="2" charset="-122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Chuẩn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bị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bài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sau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4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字魂95号-手刻宋" panose="00000500000000000000" pitchFamily="2" charset="-122"/>
              </a:rPr>
              <a:t>	</a:t>
            </a:r>
            <a:r>
              <a:rPr kumimoji="0" lang="en-US" altLang="zh-CN" sz="4000" b="1" i="1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Giới</a:t>
            </a:r>
            <a:r>
              <a:rPr kumimoji="0" lang="en-US" altLang="zh-CN" sz="4000" b="1" i="1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 </a:t>
            </a:r>
            <a:r>
              <a:rPr kumimoji="0" lang="en-US" altLang="zh-CN" sz="4000" b="1" i="1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thiệu</a:t>
            </a:r>
            <a:r>
              <a:rPr kumimoji="0" lang="en-US" altLang="zh-CN" sz="4000" b="1" i="1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 </a:t>
            </a:r>
            <a:r>
              <a:rPr kumimoji="0" lang="en-US" altLang="zh-CN" sz="4000" b="1" i="1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hình</a:t>
            </a:r>
            <a:r>
              <a:rPr kumimoji="0" lang="en-US" altLang="zh-CN" sz="4000" b="1" i="1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 </a:t>
            </a:r>
            <a:r>
              <a:rPr kumimoji="0" lang="en-US" altLang="zh-CN" sz="4000" b="1" i="1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bình</a:t>
            </a:r>
            <a:r>
              <a:rPr kumimoji="0" lang="en-US" altLang="zh-CN" sz="4000" b="1" i="1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 </a:t>
            </a:r>
            <a:r>
              <a:rPr kumimoji="0" lang="en-US" altLang="zh-CN" sz="4000" b="1" i="1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95号-手刻宋" panose="00000500000000000000" pitchFamily="2" charset="-122"/>
              </a:rPr>
              <a:t>hành</a:t>
            </a:r>
            <a:endParaRPr kumimoji="0" lang="zh-CN" altLang="en-US" sz="4000" b="1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字魂95号-手刻宋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64781622"/>
      </p:ext>
    </p:extLst>
  </p:cSld>
  <p:clrMapOvr>
    <a:masterClrMapping/>
  </p:clrMapOvr>
  <p:transition spd="slow">
    <p:wheel spokes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544468FE-C19B-43B7-A184-F9BB086A61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082" y="-177608"/>
            <a:ext cx="10155837" cy="6947428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文本框 31">
            <a:extLst>
              <a:ext uri="{FF2B5EF4-FFF2-40B4-BE49-F238E27FC236}">
                <a16:creationId xmlns:a16="http://schemas.microsoft.com/office/drawing/2014/main" id="{713B5990-F491-4A59-8F2E-1D79949E1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4710" y="3138020"/>
            <a:ext cx="860257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Chào</a:t>
            </a:r>
            <a:r>
              <a:rPr kumimoji="0" lang="en-US" altLang="zh-CN" sz="96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 </a:t>
            </a:r>
            <a:r>
              <a:rPr kumimoji="0" lang="en-US" altLang="zh-CN" sz="96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tạm</a:t>
            </a:r>
            <a:r>
              <a:rPr kumimoji="0" lang="en-US" altLang="zh-CN" sz="96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 </a:t>
            </a:r>
            <a:r>
              <a:rPr kumimoji="0" lang="en-US" altLang="zh-CN" sz="96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字魂5号-无外润黑体" panose="00000500000000000000" pitchFamily="2" charset="-122"/>
                <a:sym typeface=""/>
              </a:rPr>
              <a:t>biệt</a:t>
            </a:r>
            <a:endParaRPr kumimoji="0" lang="zh-CN" altLang="en-US" sz="9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字魂5号-无外润黑体" panose="00000500000000000000" pitchFamily="2" charset="-122"/>
              <a:sym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2424339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055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Butterfly Freedom Sticker - Butterfly Freedom Pretty - Discover &amp;amp; Share GIF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878" y="2732426"/>
            <a:ext cx="47434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earts&amp;amp;magic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73" y="3098608"/>
            <a:ext cx="523875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9198E30-1CE1-4E54-8BD7-FD9DAF3829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521" y="1020548"/>
            <a:ext cx="3321448" cy="39324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D946955-64D5-4399-A1C5-0BB9C0658F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5276" y="74249"/>
            <a:ext cx="3321448" cy="393245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A16BFE9-76FF-48E0-88FC-B5AD8241C3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2031" y="765443"/>
            <a:ext cx="3321448" cy="3873500"/>
          </a:xfrm>
          <a:prstGeom prst="rect">
            <a:avLst/>
          </a:prstGeom>
        </p:spPr>
      </p:pic>
      <p:sp>
        <p:nvSpPr>
          <p:cNvPr id="12" name="文本框 31">
            <a:extLst>
              <a:ext uri="{FF2B5EF4-FFF2-40B4-BE49-F238E27FC236}">
                <a16:creationId xmlns:a16="http://schemas.microsoft.com/office/drawing/2014/main" id="{6A94E017-38CA-4F0B-8100-AFB1713CC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142" y="2756834"/>
            <a:ext cx="287420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B4226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Khởi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B4226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B4226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động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DB4226"/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Gradoo" panose="02040603050506020204" pitchFamily="18" charset="0"/>
              <a:ea typeface="字魂5号-无外润黑体" panose="00000500000000000000" pitchFamily="2" charset="-122"/>
              <a:sym typeface=""/>
            </a:endParaRPr>
          </a:p>
        </p:txBody>
      </p:sp>
      <p:sp>
        <p:nvSpPr>
          <p:cNvPr id="14" name="文本框 31">
            <a:extLst>
              <a:ext uri="{FF2B5EF4-FFF2-40B4-BE49-F238E27FC236}">
                <a16:creationId xmlns:a16="http://schemas.microsoft.com/office/drawing/2014/main" id="{0A697CBB-EB47-41B7-9DFD-0D156A31B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8897" y="1810534"/>
            <a:ext cx="287420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79476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Trò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479476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479476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chơi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479476"/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Gradoo" panose="02040603050506020204" pitchFamily="18" charset="0"/>
              <a:ea typeface="字魂5号-无外润黑体" panose="00000500000000000000" pitchFamily="2" charset="-122"/>
              <a:sym typeface=""/>
            </a:endParaRPr>
          </a:p>
        </p:txBody>
      </p:sp>
      <p:sp>
        <p:nvSpPr>
          <p:cNvPr id="16" name="文本框 31">
            <a:extLst>
              <a:ext uri="{FF2B5EF4-FFF2-40B4-BE49-F238E27FC236}">
                <a16:creationId xmlns:a16="http://schemas.microsoft.com/office/drawing/2014/main" id="{91CD8E36-871A-45E1-97FE-EF6A22E7B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5652" y="2455327"/>
            <a:ext cx="287420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6B9FC3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Luyện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6B9FC3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6B9FC3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tập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6B9FC3"/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Gradoo" panose="02040603050506020204" pitchFamily="18" charset="0"/>
              <a:ea typeface="字魂5号-无外润黑体" panose="00000500000000000000" pitchFamily="2" charset="-122"/>
              <a:sym typeface=""/>
            </a:endParaRPr>
          </a:p>
        </p:txBody>
      </p:sp>
      <p:sp>
        <p:nvSpPr>
          <p:cNvPr id="3" name="AutoShape 4" descr="▷ Butterflies: Animated Images, Gifs, Pictures &amp;amp; Animations - 100% FREE!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20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fractur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544468FE-C19B-43B7-A184-F9BB086A61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082" y="-177608"/>
            <a:ext cx="10155837" cy="6947428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文本框 31">
            <a:extLst>
              <a:ext uri="{FF2B5EF4-FFF2-40B4-BE49-F238E27FC236}">
                <a16:creationId xmlns:a16="http://schemas.microsoft.com/office/drawing/2014/main" id="{713B5990-F491-4A59-8F2E-1D79949E1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4710" y="3157199"/>
            <a:ext cx="860257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9600" noProof="0" dirty="0" err="1">
                <a:solidFill>
                  <a:srgbClr val="DB4226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Khởi</a:t>
            </a:r>
            <a:r>
              <a:rPr lang="en-US" altLang="zh-CN" sz="9600" noProof="0" dirty="0">
                <a:solidFill>
                  <a:srgbClr val="DB4226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 </a:t>
            </a:r>
            <a:r>
              <a:rPr lang="en-US" altLang="zh-CN" sz="9600" noProof="0" dirty="0" err="1">
                <a:solidFill>
                  <a:srgbClr val="DB4226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động</a:t>
            </a:r>
            <a:endParaRPr kumimoji="0" lang="zh-CN" altLang="en-US" sz="9600" b="0" i="0" u="none" strike="noStrike" kern="1200" cap="none" spc="0" normalizeH="0" baseline="0" noProof="0" dirty="0">
              <a:ln>
                <a:noFill/>
              </a:ln>
              <a:solidFill>
                <a:srgbClr val="DB4226"/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Gradoo" panose="02040603050506020204" pitchFamily="18" charset="0"/>
              <a:ea typeface="字魂5号-无外润黑体" panose="00000500000000000000" pitchFamily="2" charset="-122"/>
              <a:sym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389836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2192000" y="0"/>
            <a:ext cx="9448799" cy="2830287"/>
            <a:chOff x="-333829" y="463730"/>
            <a:chExt cx="9448799" cy="2830287"/>
          </a:xfrm>
        </p:grpSpPr>
        <p:pic>
          <p:nvPicPr>
            <p:cNvPr id="2050" name="Picture 2" descr="Bee GIFs - Get the best GIF on GIPHY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33829" y="463730"/>
              <a:ext cx="2830287" cy="2830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Group 2"/>
            <p:cNvGrpSpPr/>
            <p:nvPr/>
          </p:nvGrpSpPr>
          <p:grpSpPr>
            <a:xfrm>
              <a:off x="1944912" y="1045028"/>
              <a:ext cx="7170058" cy="2103121"/>
              <a:chOff x="1944912" y="1045028"/>
              <a:chExt cx="7170058" cy="2103121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1944913" y="1045029"/>
                <a:ext cx="7170057" cy="2103120"/>
              </a:xfrm>
              <a:prstGeom prst="wedgeEllipseCallout">
                <a:avLst>
                  <a:gd name="adj1" fmla="val -5430"/>
                  <a:gd name="adj2" fmla="val 66004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Chúng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ta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hãy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cùng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ôn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lại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một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kiến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thức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bài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cũ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cùng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Ong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mình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nhé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!</a:t>
                </a: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 rot="21322234">
                <a:off x="1944912" y="1045028"/>
                <a:ext cx="7170057" cy="2103120"/>
              </a:xfrm>
              <a:prstGeom prst="wedgeEllipseCallout">
                <a:avLst>
                  <a:gd name="adj1" fmla="val -5430"/>
                  <a:gd name="adj2" fmla="val 66004"/>
                </a:avLst>
              </a:prstGeom>
              <a:noFill/>
              <a:ln w="38100">
                <a:solidFill>
                  <a:schemeClr val="tx1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32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401836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93594 0.065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797" y="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44063" y="460265"/>
            <a:ext cx="3892550" cy="1308100"/>
            <a:chOff x="977900" y="520700"/>
            <a:chExt cx="3892550" cy="1282700"/>
          </a:xfrm>
        </p:grpSpPr>
        <p:sp>
          <p:nvSpPr>
            <p:cNvPr id="8" name="Rounded Rectangle 7"/>
            <p:cNvSpPr/>
            <p:nvPr/>
          </p:nvSpPr>
          <p:spPr>
            <a:xfrm>
              <a:off x="977900" y="520700"/>
              <a:ext cx="3727450" cy="1282700"/>
            </a:xfrm>
            <a:prstGeom prst="roundRect">
              <a:avLst/>
            </a:prstGeom>
            <a:solidFill>
              <a:schemeClr val="bg1"/>
            </a:solidFill>
            <a:ln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092200" y="577849"/>
              <a:ext cx="3778250" cy="1225551"/>
            </a:xfrm>
            <a:prstGeom prst="roundRect">
              <a:avLst/>
            </a:prstGeom>
            <a:solidFill>
              <a:srgbClr val="97CAE8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dm</a:t>
              </a:r>
              <a:r>
                <a:rPr lang="en-US" sz="3400" baseline="30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34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= ……. cm</a:t>
              </a:r>
              <a:r>
                <a:rPr lang="en-US" sz="3400" baseline="30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3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43072" y="4147362"/>
            <a:ext cx="4886127" cy="1308100"/>
            <a:chOff x="977900" y="520700"/>
            <a:chExt cx="4151312" cy="1282700"/>
          </a:xfrm>
        </p:grpSpPr>
        <p:sp>
          <p:nvSpPr>
            <p:cNvPr id="11" name="Rounded Rectangle 10"/>
            <p:cNvSpPr/>
            <p:nvPr/>
          </p:nvSpPr>
          <p:spPr>
            <a:xfrm>
              <a:off x="977900" y="520700"/>
              <a:ext cx="3727450" cy="1282700"/>
            </a:xfrm>
            <a:prstGeom prst="roundRect">
              <a:avLst/>
            </a:prstGeom>
            <a:solidFill>
              <a:schemeClr val="bg1"/>
            </a:solidFill>
            <a:ln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092199" y="577849"/>
              <a:ext cx="4037013" cy="122555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km</a:t>
              </a:r>
              <a:r>
                <a:rPr lang="en-US" sz="3200" baseline="30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32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= ………..……m</a:t>
              </a:r>
              <a:r>
                <a:rPr lang="en-US" sz="3200" baseline="30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1641" y="2271821"/>
            <a:ext cx="4079876" cy="1308100"/>
            <a:chOff x="977900" y="520700"/>
            <a:chExt cx="4079876" cy="1282700"/>
          </a:xfrm>
        </p:grpSpPr>
        <p:sp>
          <p:nvSpPr>
            <p:cNvPr id="14" name="Rounded Rectangle 13"/>
            <p:cNvSpPr/>
            <p:nvPr/>
          </p:nvSpPr>
          <p:spPr>
            <a:xfrm>
              <a:off x="977900" y="520700"/>
              <a:ext cx="3727450" cy="1282700"/>
            </a:xfrm>
            <a:prstGeom prst="roundRect">
              <a:avLst/>
            </a:prstGeom>
            <a:solidFill>
              <a:schemeClr val="bg1"/>
            </a:solidFill>
            <a:ln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092200" y="577849"/>
              <a:ext cx="3965576" cy="122555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m</a:t>
              </a:r>
              <a:r>
                <a:rPr lang="en-US" sz="3200" baseline="30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</a:t>
              </a:r>
              <a:r>
                <a:rPr lang="en-US" sz="32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=.... ……... cm</a:t>
              </a:r>
              <a:r>
                <a:rPr lang="en-US" sz="3200" baseline="30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260600" y="527486"/>
            <a:ext cx="469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DB4226"/>
                </a:solidFill>
                <a:latin typeface="Chiller" panose="04020404031007020602" pitchFamily="82" charset="0"/>
              </a:rPr>
              <a:t>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27843" y="2267425"/>
            <a:ext cx="469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DB4226"/>
                </a:solidFill>
                <a:latin typeface="Chiller" panose="04020404031007020602" pitchFamily="82" charset="0"/>
              </a:rPr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97743" y="4205643"/>
            <a:ext cx="469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DB4226"/>
                </a:solidFill>
                <a:latin typeface="Chiller" panose="04020404031007020602" pitchFamily="82" charset="0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44275" y="635038"/>
            <a:ext cx="1857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DB4226"/>
                </a:solidFill>
                <a:latin typeface="Cambria" panose="02040503050406030204" pitchFamily="18" charset="0"/>
              </a:rPr>
              <a:t>100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49511" y="2482869"/>
            <a:ext cx="2309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DB4226"/>
                </a:solidFill>
                <a:latin typeface="Cambria" panose="02040503050406030204" pitchFamily="18" charset="0"/>
              </a:rPr>
              <a:t>10000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63712" y="4389188"/>
            <a:ext cx="25578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DB4226"/>
                </a:solidFill>
                <a:latin typeface="Cambria" panose="02040503050406030204" pitchFamily="18" charset="0"/>
              </a:rPr>
              <a:t>1 000 000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452938" y="460265"/>
            <a:ext cx="3892550" cy="1308100"/>
            <a:chOff x="977900" y="520700"/>
            <a:chExt cx="3892550" cy="1282700"/>
          </a:xfrm>
        </p:grpSpPr>
        <p:sp>
          <p:nvSpPr>
            <p:cNvPr id="23" name="Rounded Rectangle 22"/>
            <p:cNvSpPr/>
            <p:nvPr/>
          </p:nvSpPr>
          <p:spPr>
            <a:xfrm>
              <a:off x="977900" y="520700"/>
              <a:ext cx="3727450" cy="1282700"/>
            </a:xfrm>
            <a:prstGeom prst="roundRect">
              <a:avLst/>
            </a:prstGeom>
            <a:solidFill>
              <a:schemeClr val="bg1"/>
            </a:solidFill>
            <a:ln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1092200" y="577849"/>
              <a:ext cx="3778250" cy="1225551"/>
            </a:xfrm>
            <a:prstGeom prst="roundRect">
              <a:avLst/>
            </a:prstGeom>
            <a:solidFill>
              <a:srgbClr val="97CAE8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4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 cm</a:t>
              </a:r>
              <a:r>
                <a:rPr lang="en-US" sz="3400" baseline="30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34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= …dm</a:t>
              </a:r>
              <a:r>
                <a:rPr lang="en-US" sz="3400" baseline="30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3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339368" y="4105591"/>
            <a:ext cx="5774718" cy="1308100"/>
            <a:chOff x="977900" y="520700"/>
            <a:chExt cx="3892550" cy="1282700"/>
          </a:xfrm>
        </p:grpSpPr>
        <p:sp>
          <p:nvSpPr>
            <p:cNvPr id="26" name="Rounded Rectangle 25"/>
            <p:cNvSpPr/>
            <p:nvPr/>
          </p:nvSpPr>
          <p:spPr>
            <a:xfrm>
              <a:off x="977900" y="520700"/>
              <a:ext cx="3727450" cy="1282700"/>
            </a:xfrm>
            <a:prstGeom prst="roundRect">
              <a:avLst/>
            </a:prstGeom>
            <a:solidFill>
              <a:schemeClr val="bg1"/>
            </a:solidFill>
            <a:ln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1092200" y="577849"/>
              <a:ext cx="3778250" cy="122555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1 000 000 m</a:t>
              </a:r>
              <a:r>
                <a:rPr lang="en-US" sz="3200" baseline="30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32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= ….…km</a:t>
              </a:r>
              <a:r>
                <a:rPr lang="en-US" sz="3200" baseline="30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544810" y="2283419"/>
            <a:ext cx="4079876" cy="1308100"/>
            <a:chOff x="977900" y="520700"/>
            <a:chExt cx="4079876" cy="1282700"/>
          </a:xfrm>
        </p:grpSpPr>
        <p:sp>
          <p:nvSpPr>
            <p:cNvPr id="29" name="Rounded Rectangle 28"/>
            <p:cNvSpPr/>
            <p:nvPr/>
          </p:nvSpPr>
          <p:spPr>
            <a:xfrm>
              <a:off x="977900" y="520700"/>
              <a:ext cx="3727450" cy="1282700"/>
            </a:xfrm>
            <a:prstGeom prst="roundRect">
              <a:avLst/>
            </a:prstGeom>
            <a:solidFill>
              <a:schemeClr val="bg1"/>
            </a:solidFill>
            <a:ln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1092200" y="577849"/>
              <a:ext cx="3965576" cy="122555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10000cm</a:t>
              </a:r>
              <a:r>
                <a:rPr lang="en-US" sz="3200" baseline="30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</a:t>
              </a:r>
              <a:r>
                <a:rPr lang="en-US" sz="32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=.....m</a:t>
              </a:r>
              <a:r>
                <a:rPr lang="en-US" sz="3200" baseline="30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6832999" y="488593"/>
            <a:ext cx="469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DB4226"/>
                </a:solidFill>
                <a:latin typeface="Chiller" panose="04020404031007020602" pitchFamily="82" charset="0"/>
              </a:rPr>
              <a:t>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977263" y="2298282"/>
            <a:ext cx="469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DB4226"/>
                </a:solidFill>
                <a:latin typeface="Chiller" panose="04020404031007020602" pitchFamily="82" charset="0"/>
              </a:rPr>
              <a:t>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648901" y="4162760"/>
            <a:ext cx="469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DB4226"/>
                </a:solidFill>
                <a:latin typeface="Chiller" panose="04020404031007020602" pitchFamily="82" charset="0"/>
              </a:rPr>
              <a:t>?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71076" y="478958"/>
            <a:ext cx="7937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DB4226"/>
                </a:solidFill>
                <a:latin typeface="Cambria" panose="02040503050406030204" pitchFamily="18" charset="0"/>
              </a:rPr>
              <a:t>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59787" y="2271821"/>
            <a:ext cx="629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DB4226"/>
                </a:solidFill>
                <a:latin typeface="Cambria" panose="02040503050406030204" pitchFamily="18" charset="0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681807" y="4112534"/>
            <a:ext cx="23098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DB4226"/>
                </a:solidFill>
                <a:latin typeface="Cambria" panose="02040503050406030204" pitchFamily="18" charset="0"/>
              </a:rPr>
              <a:t>1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11964988" y="124724"/>
            <a:ext cx="5307012" cy="3426823"/>
            <a:chOff x="-333829" y="463730"/>
            <a:chExt cx="5307012" cy="3426823"/>
          </a:xfrm>
        </p:grpSpPr>
        <p:pic>
          <p:nvPicPr>
            <p:cNvPr id="38" name="Picture 2" descr="Bee GIFs - Get the best GIF on GIPHY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33829" y="463730"/>
              <a:ext cx="2830287" cy="2830287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9" name="Group 38"/>
            <p:cNvGrpSpPr/>
            <p:nvPr/>
          </p:nvGrpSpPr>
          <p:grpSpPr>
            <a:xfrm>
              <a:off x="1772784" y="1045029"/>
              <a:ext cx="3200399" cy="2845524"/>
              <a:chOff x="1772784" y="1045029"/>
              <a:chExt cx="3200399" cy="2845524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1944914" y="1045029"/>
                <a:ext cx="3028269" cy="2826306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Mỗi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đơn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vị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diện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tích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liền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kề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hơn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kém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100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đơn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vị</a:t>
                </a:r>
                <a:endParaRPr lang="en-US" sz="32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772784" y="1055913"/>
                <a:ext cx="3200399" cy="2834640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32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5767336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44444E-6 L -0.43464 -0.01019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32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7" grpId="0"/>
      <p:bldP spid="17" grpId="1"/>
      <p:bldP spid="18" grpId="0"/>
      <p:bldP spid="18" grpId="1"/>
      <p:bldP spid="19" grpId="0"/>
      <p:bldP spid="20" grpId="0"/>
      <p:bldP spid="21" grpId="0"/>
      <p:bldP spid="31" grpId="0"/>
      <p:bldP spid="31" grpId="1"/>
      <p:bldP spid="32" grpId="0"/>
      <p:bldP spid="32" grpId="1"/>
      <p:bldP spid="33" grpId="0"/>
      <p:bldP spid="33" grpId="1"/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544468FE-C19B-43B7-A184-F9BB086A61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082" y="-177608"/>
            <a:ext cx="10155837" cy="6947428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文本框 31">
            <a:extLst>
              <a:ext uri="{FF2B5EF4-FFF2-40B4-BE49-F238E27FC236}">
                <a16:creationId xmlns:a16="http://schemas.microsoft.com/office/drawing/2014/main" id="{713B5990-F491-4A59-8F2E-1D79949E1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4710" y="3157199"/>
            <a:ext cx="8602579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3800" noProof="0" dirty="0" err="1">
                <a:solidFill>
                  <a:srgbClr val="479476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Trò</a:t>
            </a:r>
            <a:r>
              <a:rPr lang="en-US" altLang="zh-CN" sz="13800" noProof="0" dirty="0">
                <a:solidFill>
                  <a:srgbClr val="479476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 </a:t>
            </a:r>
            <a:r>
              <a:rPr lang="en-US" altLang="zh-CN" sz="13800" noProof="0" dirty="0" err="1">
                <a:solidFill>
                  <a:srgbClr val="479476"/>
                </a:solidFill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UTM Gradoo" panose="02040603050506020204" pitchFamily="18" charset="0"/>
                <a:ea typeface="字魂5号-无外润黑体" panose="00000500000000000000" pitchFamily="2" charset="-122"/>
                <a:sym typeface=""/>
              </a:rPr>
              <a:t>chơi</a:t>
            </a:r>
            <a:endParaRPr kumimoji="0" lang="zh-CN" altLang="en-US" sz="13800" b="0" i="0" u="none" strike="noStrike" kern="1200" cap="none" spc="0" normalizeH="0" baseline="0" noProof="0" dirty="0">
              <a:ln>
                <a:noFill/>
              </a:ln>
              <a:solidFill>
                <a:srgbClr val="479476"/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Gradoo" panose="02040603050506020204" pitchFamily="18" charset="0"/>
              <a:ea typeface="字魂5号-无外润黑体" panose="00000500000000000000" pitchFamily="2" charset="-122"/>
              <a:sym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040738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2192000" y="0"/>
            <a:ext cx="9448799" cy="2830287"/>
            <a:chOff x="-333829" y="463730"/>
            <a:chExt cx="9448799" cy="2830287"/>
          </a:xfrm>
        </p:grpSpPr>
        <p:pic>
          <p:nvPicPr>
            <p:cNvPr id="2050" name="Picture 2" descr="Bee GIFs - Get the best GIF on GIPHY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33829" y="463730"/>
              <a:ext cx="2830287" cy="2830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Group 2"/>
            <p:cNvGrpSpPr/>
            <p:nvPr/>
          </p:nvGrpSpPr>
          <p:grpSpPr>
            <a:xfrm>
              <a:off x="1944912" y="1045028"/>
              <a:ext cx="7170058" cy="2207241"/>
              <a:chOff x="1944912" y="1045028"/>
              <a:chExt cx="7170058" cy="2207241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1944913" y="1045029"/>
                <a:ext cx="7170057" cy="2207240"/>
              </a:xfrm>
              <a:prstGeom prst="wedgeEllipseCallout">
                <a:avLst>
                  <a:gd name="adj1" fmla="val -5430"/>
                  <a:gd name="adj2" fmla="val 66004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Bây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giờ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chúng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ta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sẽ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tham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gia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trò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chơi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“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Gấu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Pooh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mật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ong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” </a:t>
                </a:r>
                <a:r>
                  <a:rPr lang="en-US" sz="3200" dirty="0" err="1">
                    <a:latin typeface="Cambria" panose="02040503050406030204" pitchFamily="18" charset="0"/>
                    <a:cs typeface="Arial" panose="020B0604020202020204" pitchFamily="34" charset="0"/>
                  </a:rPr>
                  <a:t>nhé</a:t>
                </a:r>
                <a:r>
                  <a:rPr lang="en-US" sz="3200" dirty="0">
                    <a:latin typeface="Cambria" panose="02040503050406030204" pitchFamily="18" charset="0"/>
                    <a:cs typeface="Arial" panose="020B0604020202020204" pitchFamily="34" charset="0"/>
                  </a:rPr>
                  <a:t>!</a:t>
                </a: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 rot="21322234">
                <a:off x="1944912" y="1045028"/>
                <a:ext cx="7170057" cy="2103120"/>
              </a:xfrm>
              <a:prstGeom prst="wedgeEllipseCallout">
                <a:avLst>
                  <a:gd name="adj1" fmla="val -5430"/>
                  <a:gd name="adj2" fmla="val 66004"/>
                </a:avLst>
              </a:prstGeom>
              <a:noFill/>
              <a:ln w="38100">
                <a:solidFill>
                  <a:schemeClr val="tx1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32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3074" name="Picture 2" descr="45 Ghipy ý tưởng | đang yêu, gấu pooh, pixel ar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4200"/>
            <a:ext cx="4083728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n by ~Winnie the Pooh~ on ~WIINNIE THE POOH &amp;amp; SNOOPY, TOO!~ | Winnie the  pooh pictures, Animated bee, Pooh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675" y="2743199"/>
            <a:ext cx="3133725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4713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93594 0.065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797" y="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663208"/>
            <a:chOff x="990069" y="467295"/>
            <a:chExt cx="7200000" cy="5184001"/>
          </a:xfrm>
        </p:grpSpPr>
        <p:grpSp>
          <p:nvGrpSpPr>
            <p:cNvPr id="5" name="Group 4"/>
            <p:cNvGrpSpPr/>
            <p:nvPr/>
          </p:nvGrpSpPr>
          <p:grpSpPr>
            <a:xfrm>
              <a:off x="990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96" name="Rectangle 9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3004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8" name="Rectangle 8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55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0" name="Rectangle 7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610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72" name="Rectangle 7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266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64" name="Rectangle 6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921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56" name="Rectangle 5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542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8" name="Rectangle 4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645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0" name="Rectangle 3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231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32" name="Rectangle 3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6886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24" name="Rectangle 2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576469" y="467297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16" name="Rectangle 1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135" name="Rounded Rectangle 134">
            <a:hlinkClick r:id="rId5" action="ppaction://hlinksldjump"/>
          </p:cNvPr>
          <p:cNvSpPr/>
          <p:nvPr/>
        </p:nvSpPr>
        <p:spPr>
          <a:xfrm>
            <a:off x="2260600" y="0"/>
            <a:ext cx="1028699" cy="8255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cs typeface="Aharoni" pitchFamily="2" charset="-79"/>
              </a:rPr>
              <a:t>1</a:t>
            </a:r>
          </a:p>
        </p:txBody>
      </p:sp>
      <p:sp>
        <p:nvSpPr>
          <p:cNvPr id="136" name="Rounded Rectangle 135">
            <a:hlinkClick r:id="rId6" action="ppaction://hlinksldjump"/>
          </p:cNvPr>
          <p:cNvSpPr/>
          <p:nvPr/>
        </p:nvSpPr>
        <p:spPr>
          <a:xfrm>
            <a:off x="4491318" y="4250578"/>
            <a:ext cx="924981" cy="684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cs typeface="Aharoni" pitchFamily="2" charset="-79"/>
              </a:rPr>
              <a:t>3</a:t>
            </a:r>
          </a:p>
        </p:txBody>
      </p:sp>
      <p:sp>
        <p:nvSpPr>
          <p:cNvPr id="137" name="Rounded Rectangle 136">
            <a:hlinkClick r:id="rId7" action="ppaction://hlinksldjump"/>
          </p:cNvPr>
          <p:cNvSpPr/>
          <p:nvPr/>
        </p:nvSpPr>
        <p:spPr>
          <a:xfrm>
            <a:off x="10106704" y="5080000"/>
            <a:ext cx="967696" cy="7366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cs typeface="Aharoni" pitchFamily="2" charset="-79"/>
              </a:rPr>
              <a:t>7</a:t>
            </a:r>
          </a:p>
        </p:txBody>
      </p:sp>
      <p:pic>
        <p:nvPicPr>
          <p:cNvPr id="138" name="Picture 2" descr="D:\NHO\SILE PP\tro choi\animpoohhoneydance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4330924"/>
            <a:ext cx="2012881" cy="241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9" descr="C:\Users\HT\Desktop\pooh2012060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337"/>
            <a:ext cx="806824" cy="91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8" descr="C:\Users\HT\Desktop\Bee1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311" y="4817862"/>
            <a:ext cx="877815" cy="87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ình ảnh có liên qua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921" y="5423838"/>
            <a:ext cx="798279" cy="128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8" descr="Hình ảnh có liên qua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72297" y="4153032"/>
            <a:ext cx="723738" cy="85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0" descr="Hình ảnh có liên qua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064" y="5422457"/>
            <a:ext cx="504056" cy="124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2" descr="Hình ảnh có liên qua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77" y="3071924"/>
            <a:ext cx="827574" cy="12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Rounded Rectangle 145">
            <a:hlinkClick r:id="rId15" action="ppaction://hlinksldjump"/>
          </p:cNvPr>
          <p:cNvSpPr/>
          <p:nvPr/>
        </p:nvSpPr>
        <p:spPr>
          <a:xfrm>
            <a:off x="3365500" y="2540000"/>
            <a:ext cx="990600" cy="74611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cs typeface="Aharoni" pitchFamily="2" charset="-79"/>
              </a:rPr>
              <a:t>2</a:t>
            </a:r>
          </a:p>
        </p:txBody>
      </p:sp>
      <p:sp>
        <p:nvSpPr>
          <p:cNvPr id="147" name="Rounded Rectangle 146">
            <a:hlinkClick r:id="rId16" action="ppaction://hlinksldjump"/>
          </p:cNvPr>
          <p:cNvSpPr/>
          <p:nvPr/>
        </p:nvSpPr>
        <p:spPr>
          <a:xfrm>
            <a:off x="6680200" y="1701800"/>
            <a:ext cx="1028700" cy="77276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cs typeface="Aharoni" pitchFamily="2" charset="-79"/>
              </a:rPr>
              <a:t>4</a:t>
            </a:r>
          </a:p>
        </p:txBody>
      </p:sp>
      <p:sp>
        <p:nvSpPr>
          <p:cNvPr id="152" name="Rounded Rectangle 151">
            <a:hlinkClick r:id="rId17" action="ppaction://hlinksldjump"/>
          </p:cNvPr>
          <p:cNvSpPr/>
          <p:nvPr/>
        </p:nvSpPr>
        <p:spPr>
          <a:xfrm>
            <a:off x="8877300" y="1718165"/>
            <a:ext cx="1066800" cy="74563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cs typeface="Aharoni" pitchFamily="2" charset="-79"/>
              </a:rPr>
              <a:t>5</a:t>
            </a:r>
          </a:p>
        </p:txBody>
      </p:sp>
      <p:sp>
        <p:nvSpPr>
          <p:cNvPr id="153" name="Rounded Rectangle 152">
            <a:hlinkClick r:id="rId18" action="ppaction://hlinksldjump"/>
          </p:cNvPr>
          <p:cNvSpPr/>
          <p:nvPr/>
        </p:nvSpPr>
        <p:spPr>
          <a:xfrm>
            <a:off x="11134166" y="2556365"/>
            <a:ext cx="1057834" cy="73816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cs typeface="Aharoni" pitchFamily="2" charset="-79"/>
              </a:rPr>
              <a:t>6</a:t>
            </a:r>
          </a:p>
        </p:txBody>
      </p:sp>
      <p:pic>
        <p:nvPicPr>
          <p:cNvPr id="110" name="Picture 7" descr="C:\Users\HT\Desktop\Untitled-3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306" y="4915364"/>
            <a:ext cx="1721223" cy="194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This_Old_Man_instrumental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21" cstate="print"/>
          <a:stretch>
            <a:fillRect/>
          </a:stretch>
        </p:blipFill>
        <p:spPr>
          <a:xfrm>
            <a:off x="-355600" y="1604682"/>
            <a:ext cx="711200" cy="711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842" y="808544"/>
            <a:ext cx="1023324" cy="909621"/>
          </a:xfrm>
          <a:prstGeom prst="rect">
            <a:avLst/>
          </a:prstGeom>
        </p:spPr>
      </p:pic>
      <p:pic>
        <p:nvPicPr>
          <p:cNvPr id="159" name="Picture 158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571" y="5047617"/>
            <a:ext cx="1023324" cy="909621"/>
          </a:xfrm>
          <a:prstGeom prst="rect">
            <a:avLst/>
          </a:prstGeom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747" y="1665805"/>
            <a:ext cx="1023324" cy="909621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789" y="2540000"/>
            <a:ext cx="1023324" cy="909621"/>
          </a:xfrm>
          <a:prstGeom prst="rect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260" y="4035625"/>
            <a:ext cx="1023324" cy="909621"/>
          </a:xfrm>
          <a:prstGeom prst="rect">
            <a:avLst/>
          </a:prstGeom>
        </p:spPr>
      </p:pic>
      <p:pic>
        <p:nvPicPr>
          <p:cNvPr id="163" name="Picture 162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304" y="844360"/>
            <a:ext cx="1023324" cy="909621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747" y="3317371"/>
            <a:ext cx="1023324" cy="909621"/>
          </a:xfrm>
          <a:prstGeom prst="rect">
            <a:avLst/>
          </a:prstGeom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059" y="3243411"/>
            <a:ext cx="1023324" cy="909621"/>
          </a:xfrm>
          <a:prstGeom prst="rect">
            <a:avLst/>
          </a:prstGeom>
        </p:spPr>
      </p:pic>
      <p:pic>
        <p:nvPicPr>
          <p:cNvPr id="166" name="Picture 165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707" y="1554179"/>
            <a:ext cx="1023324" cy="909621"/>
          </a:xfrm>
          <a:prstGeom prst="rect">
            <a:avLst/>
          </a:prstGeom>
        </p:spPr>
      </p:pic>
      <p:pic>
        <p:nvPicPr>
          <p:cNvPr id="167" name="Picture 166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076" y="3227743"/>
            <a:ext cx="1023324" cy="90962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603" y="6557175"/>
            <a:ext cx="19864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err="1"/>
              <a:t>Nguồn</a:t>
            </a:r>
            <a:r>
              <a:rPr lang="en-US" sz="1400" i="1" dirty="0"/>
              <a:t>:</a:t>
            </a:r>
            <a:r>
              <a:rPr lang="en-US" sz="1400" i="1" baseline="0" dirty="0"/>
              <a:t> </a:t>
            </a:r>
            <a:r>
              <a:rPr lang="en-US" sz="1400" i="1" baseline="0" dirty="0" err="1"/>
              <a:t>Thư</a:t>
            </a:r>
            <a:r>
              <a:rPr lang="en-US" sz="1400" i="1" baseline="0" dirty="0"/>
              <a:t> </a:t>
            </a:r>
            <a:r>
              <a:rPr lang="en-US" sz="1400" i="1" baseline="0" dirty="0" err="1"/>
              <a:t>viện</a:t>
            </a:r>
            <a:r>
              <a:rPr lang="en-US" sz="1400" i="1" baseline="0" dirty="0"/>
              <a:t> </a:t>
            </a:r>
            <a:r>
              <a:rPr lang="en-US" sz="1400" i="1" baseline="0" dirty="0" err="1"/>
              <a:t>học</a:t>
            </a:r>
            <a:r>
              <a:rPr lang="en-US" sz="1400" i="1" baseline="0" dirty="0"/>
              <a:t> </a:t>
            </a:r>
            <a:r>
              <a:rPr lang="en-US" sz="1400" i="1" baseline="0" dirty="0" err="1"/>
              <a:t>liệu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306086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12 0.00116 C -0.09072 -0.07291 -0.05701 -0.13726 -0.01158 -0.14166 C 0.03189 -0.14699 0.0725 -0.09722 0.07523 -0.02546 C 0.07875 0.04144 0.05024 0.10324 0.0095 0.10764 C -0.02772 0.11135 -0.06313 0.06991 -0.06573 0.00787 C -0.06846 -0.04838 -0.04477 -0.10185 -0.01028 -0.10625 C 0.02161 -0.10949 0.05154 -0.07523 0.05349 -0.02314 C 0.05558 0.02315 0.0367 0.06899 0.00807 0.07084 C -0.0177 0.07431 -0.04204 0.04769 -0.04412 0.00533 C -0.04543 -0.03217 -0.03124 -0.06875 -0.00885 -0.07106 C 0.0108 -0.07291 0.03046 -0.05324 0.03189 -0.02083 C 0.03319 0.00695 0.02304 0.03334 0.00664 0.03542 C -0.00677 0.03797 -0.02109 0.0257 -0.02174 0.00371 C -0.02317 -0.01412 -0.0177 -0.0331 -0.00755 -0.03541 C 0.00065 -0.03541 0.00872 -0.03101 0.01015 -0.01875 C 0.0108 -0.01088 0.0095 -0.00324 0.00534 -4.07407E-6 C 0.00325 0.00116 0.00195 0.00116 2.55109E-7 -4.07407E-6 " pathEditMode="relative" rAng="0" ptsTypes="AAAAAAAAAAAAAAAAA">
                                      <p:cBhvr>
                                        <p:cTn id="11" dur="1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19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723E-6 1.11111E-6 L 0.14304 -0.0018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7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5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04 -0.00185 C 0.20916 -0.02269 0.27528 -0.04282 0.30053 -0.00486 C 0.32604 0.0331 0.31042 0.13079 0.29507 0.22847 " pathEditMode="relative" rAng="0" ptsTypes="aaA">
                                      <p:cBhvr>
                                        <p:cTn id="30" dur="3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0" y="95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07 0.22847 C 0.2909 0.375 0.28739 0.52268 0.29051 0.58356 C 0.29454 0.64537 0.30743 0.61412 0.3211 0.58542 " pathEditMode="relative" rAng="0" ptsTypes="aaA">
                                      <p:cBhvr>
                                        <p:cTn id="45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2080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11 0.58541 C 0.39021 0.59583 0.45933 0.60671 0.48939 0.58842 C 0.51985 0.57106 0.48614 0.4993 0.50202 0.48148 C 0.51738 0.46412 0.56801 0.50601 0.58285 0.48333 C 0.59833 0.46018 0.59443 0.40139 0.59144 0.34351 " pathEditMode="relative" rAng="0" ptsTypes="aaaaA">
                                      <p:cBhvr>
                                        <p:cTn id="60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0" y="-1100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072 0.36921 C 0.54952 0.31273 0.53833 0.25648 0.55525 0.2331 C 0.57217 0.20995 0.61721 0.21967 0.66237 0.2294 " pathEditMode="relative" rAng="0" ptsTypes="aaA">
                                      <p:cBhvr>
                                        <p:cTn id="75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80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7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237 0.2294 C 0.69335 0.21759 0.72446 0.20625 0.73747 0.2294 C 0.75062 0.25255 0.72654 0.3463 0.74059 0.36898 C 0.75465 0.39167 0.78836 0.37755 0.8222 0.36389 " pathEditMode="relative" rAng="0" ptsTypes="aaaA">
                                      <p:cBhvr>
                                        <p:cTn id="90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0" y="690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2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222 0.36389 C 0.86294 0.31875 0.90394 0.27361 0.92099 0.33264 C 0.93817 0.39167 0.93128 0.55509 0.92464 0.71875 " pathEditMode="relative" rAng="0" ptsTypes="aaA">
                                      <p:cBhvr>
                                        <p:cTn id="105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0" y="1320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7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2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3492 0.7456 C 0.85865 0.72801 0.78238 0.71042 0.75192 0.7162 C 0.72146 0.72199 0.75205 0.76967 0.75192 0.78079 " pathEditMode="relative" ptsTypes="aaA">
                                      <p:cBhvr>
                                        <p:cTn id="115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7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"/>
                  </p:tgtEl>
                </p:cond>
              </p:nextCondLst>
            </p:seq>
            <p:audio>
              <p:cMediaNode numSld="15">
                <p:cTn id="1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8"/>
                </p:tgtEl>
              </p:cMediaNode>
            </p:audio>
          </p:childTnLst>
        </p:cTn>
      </p:par>
    </p:tnLst>
    <p:bldLst>
      <p:bldP spid="135" grpId="0" uiExpand="1" build="allAtOnce" animBg="1"/>
      <p:bldP spid="135" grpId="1" build="allAtOnce" animBg="1"/>
      <p:bldP spid="136" grpId="0" build="allAtOnce" animBg="1"/>
      <p:bldP spid="137" grpId="0" animBg="1"/>
      <p:bldP spid="146" grpId="0" build="allAtOnce" animBg="1"/>
      <p:bldP spid="147" grpId="0" build="allAtOnce" animBg="1"/>
      <p:bldP spid="152" grpId="0" build="allAtOnce" animBg="1"/>
      <p:bldP spid="15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257950979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1205</Words>
  <Application>Microsoft Office PowerPoint</Application>
  <PresentationFormat>Widescreen</PresentationFormat>
  <Paragraphs>267</Paragraphs>
  <Slides>24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43" baseType="lpstr">
      <vt:lpstr>Calibri</vt:lpstr>
      <vt:lpstr>Impact</vt:lpstr>
      <vt:lpstr>Calibri Light</vt:lpstr>
      <vt:lpstr>#9Slide03 Arima Madurai Black</vt:lpstr>
      <vt:lpstr>Chiller</vt:lpstr>
      <vt:lpstr>Arial</vt:lpstr>
      <vt:lpstr>UTM Gradoo</vt:lpstr>
      <vt:lpstr>UTM Showcard</vt:lpstr>
      <vt:lpstr>Times New Roman</vt:lpstr>
      <vt:lpstr>等线</vt:lpstr>
      <vt:lpstr>等线 Light</vt:lpstr>
      <vt:lpstr>Cambria</vt:lpstr>
      <vt:lpstr>Brush Script MT</vt:lpstr>
      <vt:lpstr>Cambria Math</vt:lpstr>
      <vt:lpstr>Office 主题​​</vt:lpstr>
      <vt:lpstr>1_Office Theme</vt:lpstr>
      <vt:lpstr>2_Office Theme</vt:lpstr>
      <vt:lpstr>1_Office 主题​​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Lan Anh Dương</cp:lastModifiedBy>
  <cp:revision>21</cp:revision>
  <dcterms:created xsi:type="dcterms:W3CDTF">2021-12-28T07:47:40Z</dcterms:created>
  <dcterms:modified xsi:type="dcterms:W3CDTF">2023-07-23T09:56:13Z</dcterms:modified>
</cp:coreProperties>
</file>