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8" r:id="rId2"/>
    <p:sldId id="333" r:id="rId3"/>
    <p:sldId id="350" r:id="rId4"/>
    <p:sldId id="345" r:id="rId5"/>
    <p:sldId id="313" r:id="rId6"/>
    <p:sldId id="316" r:id="rId7"/>
    <p:sldId id="317" r:id="rId8"/>
    <p:sldId id="309" r:id="rId9"/>
    <p:sldId id="306" r:id="rId10"/>
    <p:sldId id="314" r:id="rId11"/>
    <p:sldId id="346" r:id="rId12"/>
    <p:sldId id="319" r:id="rId13"/>
    <p:sldId id="347" r:id="rId14"/>
    <p:sldId id="348" r:id="rId15"/>
    <p:sldId id="349" r:id="rId16"/>
    <p:sldId id="321" r:id="rId17"/>
    <p:sldId id="320" r:id="rId18"/>
    <p:sldId id="341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D7D31"/>
    <a:srgbClr val="B6E0E9"/>
    <a:srgbClr val="DCE5F4"/>
    <a:srgbClr val="57A980"/>
    <a:srgbClr val="F9394B"/>
    <a:srgbClr val="DAF3A3"/>
    <a:srgbClr val="B0E53B"/>
    <a:srgbClr val="FFFFFF"/>
    <a:srgbClr val="693C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906" y="696"/>
      </p:cViewPr>
      <p:guideLst>
        <p:guide orient="horz" pos="27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1E951-92E5-4E58-9ABD-05F06ABC4C72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FF3E5-CB2A-4D40-ABE8-6021B39AAD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724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E9CBB4B-3B26-4525-B432-8B800771D3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19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2E3001-34C1-4802-87B7-0660EA6E2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EEB021-336F-446B-A5CB-D5A674618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2555DE-A1CA-472A-85CF-266876A81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1EC6-CEF7-4AB0-B188-5248CFDC1A1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EC6C19-17B0-4289-9D89-D61D7159C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884576-9190-4F21-A35E-7EAEF02F1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DC46-BB54-4822-9C75-95A4D5172A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249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43D673C-A178-4AE8-81E9-AFF83FC395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A6D469D-C2E4-40BF-A404-674B3557B4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95A22A-7DE5-4925-AD62-51F7DA26B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1EC6-CEF7-4AB0-B188-5248CFDC1A1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7F4804-8189-4AA7-8CBC-3328C4684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1A772C-56F5-419D-9F1A-7527DADA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DC46-BB54-4822-9C75-95A4D5172A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8855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C2A217D-ED2E-4E0A-A3D7-4C001539CE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 descr="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">
            <a:extLst>
              <a:ext uri="{FF2B5EF4-FFF2-40B4-BE49-F238E27FC236}">
                <a16:creationId xmlns:a16="http://schemas.microsoft.com/office/drawing/2014/main" id="{9301191A-AF8E-42C5-AAD3-16E33E31DBD4}"/>
              </a:ext>
            </a:extLst>
          </p:cNvPr>
          <p:cNvSpPr/>
          <p:nvPr userDrawn="1"/>
        </p:nvSpPr>
        <p:spPr>
          <a:xfrm>
            <a:off x="206901" y="201778"/>
            <a:ext cx="11778197" cy="645444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6253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A0C04D4-A95F-4E29-8E9C-15DC8E6BEE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任意多边形 115" descr="e7d195523061f1c0092ce48a5fc95870a0687ac45bc8b2caB227BFDC40F9DB2B7A559DE97B8BDC6E716585DDCE188C7BF488BAA08C98985C74A3E1B5E305210FABE6A8AE2A6A8AB67019A6860E9B7AF54916ED29C96406914204C2D0CB8222345EEA348478ED4A14896AB9EF0464A23D5009049DF3C3EE38C59E781D518F6BAE5584556BEFA2CF0D25CD09A5D59C5CC1">
            <a:extLst>
              <a:ext uri="{FF2B5EF4-FFF2-40B4-BE49-F238E27FC236}">
                <a16:creationId xmlns:a16="http://schemas.microsoft.com/office/drawing/2014/main" id="{E5A55648-48EA-42B5-8C76-0AA577285BED}"/>
              </a:ext>
            </a:extLst>
          </p:cNvPr>
          <p:cNvSpPr/>
          <p:nvPr userDrawn="1"/>
        </p:nvSpPr>
        <p:spPr>
          <a:xfrm>
            <a:off x="1412868" y="-9991"/>
            <a:ext cx="9366263" cy="6877982"/>
          </a:xfrm>
          <a:custGeom>
            <a:avLst/>
            <a:gdLst>
              <a:gd name="connsiteX0" fmla="*/ 1376638 w 9343606"/>
              <a:gd name="connsiteY0" fmla="*/ 0 h 6861345"/>
              <a:gd name="connsiteX1" fmla="*/ 7966969 w 9343606"/>
              <a:gd name="connsiteY1" fmla="*/ 0 h 6861345"/>
              <a:gd name="connsiteX2" fmla="*/ 7975267 w 9343606"/>
              <a:gd name="connsiteY2" fmla="*/ 8202 h 6861345"/>
              <a:gd name="connsiteX3" fmla="*/ 9343606 w 9343606"/>
              <a:gd name="connsiteY3" fmla="*/ 3432876 h 6861345"/>
              <a:gd name="connsiteX4" fmla="*/ 7975267 w 9343606"/>
              <a:gd name="connsiteY4" fmla="*/ 6857551 h 6861345"/>
              <a:gd name="connsiteX5" fmla="*/ 7971428 w 9343606"/>
              <a:gd name="connsiteY5" fmla="*/ 6861345 h 6861345"/>
              <a:gd name="connsiteX6" fmla="*/ 1372179 w 9343606"/>
              <a:gd name="connsiteY6" fmla="*/ 6861345 h 6861345"/>
              <a:gd name="connsiteX7" fmla="*/ 1368340 w 9343606"/>
              <a:gd name="connsiteY7" fmla="*/ 6857551 h 6861345"/>
              <a:gd name="connsiteX8" fmla="*/ 0 w 9343606"/>
              <a:gd name="connsiteY8" fmla="*/ 3432876 h 6861345"/>
              <a:gd name="connsiteX9" fmla="*/ 1368340 w 9343606"/>
              <a:gd name="connsiteY9" fmla="*/ 8202 h 686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43606" h="6861345">
                <a:moveTo>
                  <a:pt x="1376638" y="0"/>
                </a:moveTo>
                <a:lnTo>
                  <a:pt x="7966969" y="0"/>
                </a:lnTo>
                <a:lnTo>
                  <a:pt x="7975267" y="8202"/>
                </a:lnTo>
                <a:cubicBezTo>
                  <a:pt x="8820697" y="884653"/>
                  <a:pt x="9343606" y="2095458"/>
                  <a:pt x="9343606" y="3432876"/>
                </a:cubicBezTo>
                <a:cubicBezTo>
                  <a:pt x="9343606" y="4770295"/>
                  <a:pt x="8820697" y="5981100"/>
                  <a:pt x="7975267" y="6857551"/>
                </a:cubicBezTo>
                <a:lnTo>
                  <a:pt x="7971428" y="6861345"/>
                </a:lnTo>
                <a:lnTo>
                  <a:pt x="1372179" y="6861345"/>
                </a:lnTo>
                <a:lnTo>
                  <a:pt x="1368340" y="6857551"/>
                </a:lnTo>
                <a:cubicBezTo>
                  <a:pt x="522910" y="5981100"/>
                  <a:pt x="0" y="4770295"/>
                  <a:pt x="0" y="3432876"/>
                </a:cubicBezTo>
                <a:cubicBezTo>
                  <a:pt x="0" y="2095458"/>
                  <a:pt x="522910" y="884653"/>
                  <a:pt x="1368340" y="820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516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6EAC14-93C8-41A4-8F3D-735C3FE3C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6A2229-ABE2-43EA-A72C-8AC3D8F69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2F3769D-18D4-42FB-9210-628E62701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8C9220-ED5B-41C8-98CF-3D4506C29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1EC6-CEF7-4AB0-B188-5248CFDC1A1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AFB0CB8-A4EB-4D2D-BFE9-E6C2EBA2F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6298273-E673-446B-8005-9147E953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DC46-BB54-4822-9C75-95A4D5172A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641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11B91D-EE9A-420A-9F10-02175033D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6CC0607-83B0-4C32-A2DB-DC27DFDC4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DA33036-F66C-4876-95D5-9F3389569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2F5AA68-8E10-43BE-9C21-C465387495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7154EBD-7912-4A4F-BA1D-2FBFD8F6F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A51E850-E03D-481D-AF10-8956915F6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1EC6-CEF7-4AB0-B188-5248CFDC1A1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5766231-0007-4E2E-854B-582F8CE8D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AE1CC80-AADE-42A2-997B-452F62F0A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DC46-BB54-4822-9C75-95A4D5172A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566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A233AE-FBF3-4E14-A743-8C99E78E7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BE85ED-005D-401D-8B6B-C41916257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1EC6-CEF7-4AB0-B188-5248CFDC1A1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1D2BC7B-5E91-4B97-BCE4-AC58BC93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C8C5614-A367-4E35-B3B0-82CF2254C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DC46-BB54-4822-9C75-95A4D5172A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5067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B90DC1F-38EB-48E6-8C52-21D8E215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1EC6-CEF7-4AB0-B188-5248CFDC1A1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A7A6E0D-BAE0-43BC-8F66-E957B0F0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63DF06-A974-41E9-9533-706316459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DC46-BB54-4822-9C75-95A4D5172A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056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8C8AAE-F68D-4CB8-8C2F-2B44AC81A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25211C-4897-467E-AEA7-8CA51D9BF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2A9D562-E04B-48A9-9980-C41428B72F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A39ABC2-4A83-4907-9458-48F30AC9B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1EC6-CEF7-4AB0-B188-5248CFDC1A1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BCD3E6-590A-472C-816E-C7B41DF0E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038190-1E6F-4CCE-88E7-C4E010A2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DC46-BB54-4822-9C75-95A4D5172A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217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99EC26-6234-4C9F-9346-F9154AB4A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7762B7E-04B9-4317-BFE2-9440E7ACAC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7A4425D-CD31-4725-9847-8E3A9FF1E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FF6CB55-33EB-4EA1-83E7-56DD9DF6D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1EC6-CEF7-4AB0-B188-5248CFDC1A1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A17A22D-D103-4107-9119-2A896DF3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317F9B-DF6B-4E98-AABB-E618897A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DC46-BB54-4822-9C75-95A4D5172A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3938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7F89AB7-3D0E-40C8-9F30-7EE61C679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B48F590-E54B-4D27-9F04-529B05A89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2C9151-11B3-470B-9928-2171C0852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61EC6-CEF7-4AB0-B188-5248CFDC1A1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80E1EA-9C99-4395-973B-0080F7F8BF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2A5F70-62FA-4342-A5D9-EE441421B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8DC46-BB54-4822-9C75-95A4D5172A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886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12" Type="http://schemas.microsoft.com/office/2007/relationships/hdphoto" Target="../media/hdphoto10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12" Type="http://schemas.microsoft.com/office/2007/relationships/hdphoto" Target="../media/hdphoto10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9">
            <a:extLst>
              <a:ext uri="{FF2B5EF4-FFF2-40B4-BE49-F238E27FC236}">
                <a16:creationId xmlns:a16="http://schemas.microsoft.com/office/drawing/2014/main" id="{5E76E220-DF8B-4A4A-A179-AB39F3C62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9321"/>
            <a:ext cx="2182557" cy="6358679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片 10">
            <a:extLst>
              <a:ext uri="{FF2B5EF4-FFF2-40B4-BE49-F238E27FC236}">
                <a16:creationId xmlns:a16="http://schemas.microsoft.com/office/drawing/2014/main" id="{57EFEC52-CCBA-41F9-A7A5-791CF7226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972" y="0"/>
            <a:ext cx="4273296" cy="6858000"/>
          </a:xfrm>
          <a:prstGeom prst="rect">
            <a:avLst/>
          </a:prstGeom>
          <a:effectLst>
            <a:outerShdw blurRad="25400" dist="254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855E4DB-63DE-4515-9AAA-A6B387E0E67A}"/>
              </a:ext>
            </a:extLst>
          </p:cNvPr>
          <p:cNvGrpSpPr/>
          <p:nvPr/>
        </p:nvGrpSpPr>
        <p:grpSpPr>
          <a:xfrm>
            <a:off x="0" y="5884224"/>
            <a:ext cx="12192000" cy="973776"/>
            <a:chOff x="0" y="5884224"/>
            <a:chExt cx="12192000" cy="97377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D7D2E4E-63FC-4E59-B93B-E27448124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0" y="5884224"/>
              <a:ext cx="4259052" cy="97377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456F1C-A575-471A-9B4F-AD6D1F31F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4219699" y="5884224"/>
              <a:ext cx="4259052" cy="97377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F3DE31D-E1B4-4CC6-8D4D-2CE343E72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r="12815" b="31602"/>
            <a:stretch/>
          </p:blipFill>
          <p:spPr>
            <a:xfrm>
              <a:off x="8478751" y="5884224"/>
              <a:ext cx="3713249" cy="973776"/>
            </a:xfrm>
            <a:prstGeom prst="rect">
              <a:avLst/>
            </a:prstGeom>
          </p:spPr>
        </p:pic>
      </p:grpSp>
      <p:sp>
        <p:nvSpPr>
          <p:cNvPr id="3" name="Cloud 2">
            <a:extLst>
              <a:ext uri="{FF2B5EF4-FFF2-40B4-BE49-F238E27FC236}">
                <a16:creationId xmlns:a16="http://schemas.microsoft.com/office/drawing/2014/main" id="{5BC82FF0-D5F9-4916-97DA-22520EB252DA}"/>
              </a:ext>
            </a:extLst>
          </p:cNvPr>
          <p:cNvSpPr/>
          <p:nvPr/>
        </p:nvSpPr>
        <p:spPr>
          <a:xfrm rot="10995501">
            <a:off x="162819" y="159209"/>
            <a:ext cx="11986701" cy="4180114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B26A88-AFC9-462D-9334-1672084D2A54}"/>
              </a:ext>
            </a:extLst>
          </p:cNvPr>
          <p:cNvSpPr/>
          <p:nvPr/>
        </p:nvSpPr>
        <p:spPr>
          <a:xfrm>
            <a:off x="3438363" y="890469"/>
            <a:ext cx="531527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>
                <a:ln w="57150">
                  <a:solidFill>
                    <a:srgbClr val="57A980"/>
                  </a:solidFill>
                  <a:prstDash val="solid"/>
                </a:ln>
                <a:solidFill>
                  <a:srgbClr val="B0E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KỂ CHUYỆN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65A413-EDBD-4BD7-BD1D-DB61858FB096}"/>
              </a:ext>
            </a:extLst>
          </p:cNvPr>
          <p:cNvSpPr/>
          <p:nvPr/>
        </p:nvSpPr>
        <p:spPr>
          <a:xfrm>
            <a:off x="738373" y="2179830"/>
            <a:ext cx="1082868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7200" b="1" cap="none" spc="0">
                <a:ln w="3810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NGƯỜI ĐI SĂN VÀ CON NAI</a:t>
            </a:r>
            <a:endParaRPr lang="en-US" sz="7200" b="1" cap="none" spc="0">
              <a:ln w="38100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latin typeface="UTM Cookies" panose="02040603050506020204" pitchFamily="18" charset="0"/>
            </a:endParaRPr>
          </a:p>
        </p:txBody>
      </p:sp>
      <p:pic>
        <p:nvPicPr>
          <p:cNvPr id="24" name="Picture 5">
            <a:extLst>
              <a:ext uri="{FF2B5EF4-FFF2-40B4-BE49-F238E27FC236}">
                <a16:creationId xmlns:a16="http://schemas.microsoft.com/office/drawing/2014/main" id="{F13B2FA9-2DE6-4FB9-9A18-36D1F4B303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244855" y="3319352"/>
            <a:ext cx="2899265" cy="3514260"/>
          </a:xfrm>
          <a:prstGeom prst="rect">
            <a:avLst/>
          </a:prstGeom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6B0CBF55-EBAD-41AF-ADDA-17D9F766A1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76777" y="3289734"/>
            <a:ext cx="2288663" cy="351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67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9">
            <a:extLst>
              <a:ext uri="{FF2B5EF4-FFF2-40B4-BE49-F238E27FC236}">
                <a16:creationId xmlns:a16="http://schemas.microsoft.com/office/drawing/2014/main" id="{6CCF7EE4-141D-4BEF-AE6B-B363905FE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9321"/>
            <a:ext cx="2182557" cy="6358679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片 10">
            <a:extLst>
              <a:ext uri="{FF2B5EF4-FFF2-40B4-BE49-F238E27FC236}">
                <a16:creationId xmlns:a16="http://schemas.microsoft.com/office/drawing/2014/main" id="{DC90B53A-83BF-4C62-BB0B-A85773834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972" y="0"/>
            <a:ext cx="4273296" cy="6858000"/>
          </a:xfrm>
          <a:prstGeom prst="rect">
            <a:avLst/>
          </a:prstGeom>
          <a:effectLst>
            <a:outerShdw blurRad="25400" dist="254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855E4DB-63DE-4515-9AAA-A6B387E0E67A}"/>
              </a:ext>
            </a:extLst>
          </p:cNvPr>
          <p:cNvGrpSpPr/>
          <p:nvPr/>
        </p:nvGrpSpPr>
        <p:grpSpPr>
          <a:xfrm>
            <a:off x="0" y="5884224"/>
            <a:ext cx="12192000" cy="973776"/>
            <a:chOff x="0" y="5884224"/>
            <a:chExt cx="12192000" cy="97377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D7D2E4E-63FC-4E59-B93B-E27448124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0" y="5884224"/>
              <a:ext cx="4259052" cy="97377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456F1C-A575-471A-9B4F-AD6D1F31F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4219699" y="5884224"/>
              <a:ext cx="4259052" cy="97377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F3DE31D-E1B4-4CC6-8D4D-2CE343E72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r="12815" b="31602"/>
            <a:stretch/>
          </p:blipFill>
          <p:spPr>
            <a:xfrm>
              <a:off x="8478751" y="5884224"/>
              <a:ext cx="3713249" cy="973776"/>
            </a:xfrm>
            <a:prstGeom prst="rect">
              <a:avLst/>
            </a:prstGeom>
          </p:spPr>
        </p:pic>
      </p:grpSp>
      <p:sp>
        <p:nvSpPr>
          <p:cNvPr id="2" name="Cloud 1">
            <a:extLst>
              <a:ext uri="{FF2B5EF4-FFF2-40B4-BE49-F238E27FC236}">
                <a16:creationId xmlns:a16="http://schemas.microsoft.com/office/drawing/2014/main" id="{954B5792-2D98-4EBA-9C1B-FA0D700ED286}"/>
              </a:ext>
            </a:extLst>
          </p:cNvPr>
          <p:cNvSpPr/>
          <p:nvPr/>
        </p:nvSpPr>
        <p:spPr>
          <a:xfrm>
            <a:off x="3250297" y="720583"/>
            <a:ext cx="6477000" cy="466090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A8841285-26A9-47B3-A22D-363B014E1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129" y="2376731"/>
            <a:ext cx="512773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vi-VN" altLang="vi-VN" sz="3600" b="1">
                <a:solidFill>
                  <a:srgbClr val="002060"/>
                </a:solidFill>
                <a:latin typeface="UTM Flamenco" panose="02040603050506020204" pitchFamily="18" charset="0"/>
              </a:rPr>
              <a:t>Hãy đoán xem câu chuyện kết thúc như thế nào ? </a:t>
            </a:r>
            <a:endParaRPr lang="en-US" altLang="vi-VN" sz="3600" b="1">
              <a:solidFill>
                <a:srgbClr val="002060"/>
              </a:solidFill>
              <a:latin typeface="UTM Flamenco" panose="02040603050506020204" pitchFamily="18" charset="0"/>
            </a:endParaRP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113A1514-3045-4710-923F-DAEAABD776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79759" y="2590304"/>
            <a:ext cx="2713171" cy="416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80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ể chuyện 5- Người Đi Săn Và Con Nai - Tiếng Việt 5- Tập 1- 4.0 Cô Liên Channel">
            <a:hlinkClick r:id="" action="ppaction://media"/>
            <a:extLst>
              <a:ext uri="{FF2B5EF4-FFF2-40B4-BE49-F238E27FC236}">
                <a16:creationId xmlns:a16="http://schemas.microsoft.com/office/drawing/2014/main" id="{00D310C7-2710-403B-95E9-E0A89D6BDFD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32497" end="6048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9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991148D-BE8A-4F53-B0FB-E714A4A6B1D0}"/>
              </a:ext>
            </a:extLst>
          </p:cNvPr>
          <p:cNvSpPr/>
          <p:nvPr/>
        </p:nvSpPr>
        <p:spPr>
          <a:xfrm>
            <a:off x="2238766" y="2161309"/>
            <a:ext cx="7702736" cy="4166096"/>
          </a:xfrm>
          <a:prstGeom prst="roundRect">
            <a:avLst/>
          </a:prstGeom>
          <a:solidFill>
            <a:srgbClr val="DAF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F1DC65D-C5A9-4F71-9598-EFA5D264CB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>
            <a:off x="0" y="0"/>
            <a:ext cx="4162520" cy="216130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F09A445-AB6B-411B-B565-A08FA1955C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 flipH="1">
            <a:off x="8017747" y="-3047"/>
            <a:ext cx="4174253" cy="2167401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57EC39FE-0C9D-42E2-8317-50141D8B16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9478829" y="2691904"/>
            <a:ext cx="2713171" cy="416609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5701ACBA-B7B4-4BA5-83B1-215496BE9E28}"/>
              </a:ext>
            </a:extLst>
          </p:cNvPr>
          <p:cNvGrpSpPr/>
          <p:nvPr/>
        </p:nvGrpSpPr>
        <p:grpSpPr>
          <a:xfrm>
            <a:off x="240540" y="754114"/>
            <a:ext cx="4214963" cy="6064694"/>
            <a:chOff x="240540" y="1592028"/>
            <a:chExt cx="3586618" cy="5160601"/>
          </a:xfrm>
        </p:grpSpPr>
        <p:pic>
          <p:nvPicPr>
            <p:cNvPr id="18" name="Picture 6">
              <a:extLst>
                <a:ext uri="{FF2B5EF4-FFF2-40B4-BE49-F238E27FC236}">
                  <a16:creationId xmlns:a16="http://schemas.microsoft.com/office/drawing/2014/main" id="{AD12F493-63E4-4C3C-8076-99C74DC30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40540" y="1592028"/>
              <a:ext cx="3586618" cy="5160601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A211129-2EE4-4974-B6A8-CD77FDF1B7C9}"/>
                </a:ext>
              </a:extLst>
            </p:cNvPr>
            <p:cNvSpPr/>
            <p:nvPr/>
          </p:nvSpPr>
          <p:spPr>
            <a:xfrm>
              <a:off x="1251584" y="2028080"/>
              <a:ext cx="45719" cy="66675"/>
            </a:xfrm>
            <a:prstGeom prst="ellipse">
              <a:avLst/>
            </a:prstGeom>
            <a:solidFill>
              <a:srgbClr val="693C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1B6C0576-4183-4FC8-B536-89F19E40A8EC}"/>
                </a:ext>
              </a:extLst>
            </p:cNvPr>
            <p:cNvSpPr/>
            <p:nvPr/>
          </p:nvSpPr>
          <p:spPr>
            <a:xfrm rot="20398545">
              <a:off x="1200150" y="2006600"/>
              <a:ext cx="112713" cy="45719"/>
            </a:xfrm>
            <a:prstGeom prst="arc">
              <a:avLst/>
            </a:prstGeom>
            <a:ln>
              <a:solidFill>
                <a:srgbClr val="693C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 Box 8">
            <a:extLst>
              <a:ext uri="{FF2B5EF4-FFF2-40B4-BE49-F238E27FC236}">
                <a16:creationId xmlns:a16="http://schemas.microsoft.com/office/drawing/2014/main" id="{CD3C8DA0-723D-4667-A334-44D0E8731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357" y="3190257"/>
            <a:ext cx="7132384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vi-VN" altLang="vi-VN" sz="4800" b="1">
                <a:solidFill>
                  <a:srgbClr val="002060"/>
                </a:solidFill>
                <a:latin typeface="UTM Flamenco" panose="02040603050506020204" pitchFamily="18" charset="0"/>
              </a:rPr>
              <a:t>Hãy yêu quý và bảo vệ thiên nhiên, bảo vệ các loài động vật. Đừng phá huỷ vẻ đẹp của thiên nhiên.</a:t>
            </a:r>
            <a:endParaRPr lang="en-US" altLang="vi-VN" sz="4800" b="1">
              <a:solidFill>
                <a:srgbClr val="002060"/>
              </a:solidFill>
              <a:latin typeface="UTM Flamenco" panose="020406030505060202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ABA8C5-CECA-4B83-8AA6-CA64397D1A35}"/>
              </a:ext>
            </a:extLst>
          </p:cNvPr>
          <p:cNvSpPr/>
          <p:nvPr/>
        </p:nvSpPr>
        <p:spPr>
          <a:xfrm>
            <a:off x="4348348" y="61747"/>
            <a:ext cx="324640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38100">
                  <a:solidFill>
                    <a:srgbClr val="57A980"/>
                  </a:solidFill>
                  <a:prstDash val="solid"/>
                </a:ln>
                <a:solidFill>
                  <a:srgbClr val="B0E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KỂ CHUYỆN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807E9C-C77F-4C30-8D3E-672A0DDA5CD3}"/>
              </a:ext>
            </a:extLst>
          </p:cNvPr>
          <p:cNvSpPr/>
          <p:nvPr/>
        </p:nvSpPr>
        <p:spPr>
          <a:xfrm>
            <a:off x="2767154" y="822297"/>
            <a:ext cx="716414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800" b="1" cap="none" spc="0">
                <a:ln w="3810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NGƯỜI ĐI SĂN VÀ CON NAI</a:t>
            </a:r>
            <a:endParaRPr lang="en-US" sz="4800" b="1" cap="none" spc="0">
              <a:ln w="38100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25" name="Text Box 8">
            <a:extLst>
              <a:ext uri="{FF2B5EF4-FFF2-40B4-BE49-F238E27FC236}">
                <a16:creationId xmlns:a16="http://schemas.microsoft.com/office/drawing/2014/main" id="{C7F282CC-A51A-444A-9E4D-D87CC4C9E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936" y="2242685"/>
            <a:ext cx="7132384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6000" b="1">
                <a:solidFill>
                  <a:srgbClr val="F9394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Nội dung</a:t>
            </a:r>
          </a:p>
          <a:p>
            <a:pPr algn="ctr">
              <a:spcBef>
                <a:spcPct val="50000"/>
              </a:spcBef>
            </a:pPr>
            <a:endParaRPr lang="en-US" altLang="vi-VN" sz="6000" b="1">
              <a:solidFill>
                <a:srgbClr val="F9394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279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D8E9748-0D64-4872-AFA5-5A82E05EC2DE}"/>
              </a:ext>
            </a:extLst>
          </p:cNvPr>
          <p:cNvGrpSpPr/>
          <p:nvPr/>
        </p:nvGrpSpPr>
        <p:grpSpPr>
          <a:xfrm>
            <a:off x="5034550" y="140667"/>
            <a:ext cx="2254895" cy="2352162"/>
            <a:chOff x="4609353" y="343643"/>
            <a:chExt cx="2957771" cy="3085357"/>
          </a:xfrm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03C40C8F-3D4D-4E4E-B5AD-02E0F65FA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9353" y="476308"/>
              <a:ext cx="2955876" cy="2952692"/>
            </a:xfrm>
            <a:custGeom>
              <a:avLst/>
              <a:gdLst>
                <a:gd name="T0" fmla="*/ 929 w 1857"/>
                <a:gd name="T1" fmla="*/ 0 h 1855"/>
                <a:gd name="T2" fmla="*/ 1857 w 1857"/>
                <a:gd name="T3" fmla="*/ 928 h 1855"/>
                <a:gd name="T4" fmla="*/ 929 w 1857"/>
                <a:gd name="T5" fmla="*/ 1855 h 1855"/>
                <a:gd name="T6" fmla="*/ 0 w 1857"/>
                <a:gd name="T7" fmla="*/ 928 h 1855"/>
                <a:gd name="T8" fmla="*/ 929 w 1857"/>
                <a:gd name="T9" fmla="*/ 0 h 1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1855">
                  <a:moveTo>
                    <a:pt x="929" y="0"/>
                  </a:moveTo>
                  <a:lnTo>
                    <a:pt x="1857" y="928"/>
                  </a:lnTo>
                  <a:lnTo>
                    <a:pt x="929" y="1855"/>
                  </a:lnTo>
                  <a:lnTo>
                    <a:pt x="0" y="928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rgbClr val="7BC6A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06" tIns="60953" rIns="121906" bIns="60953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800" b="1" dirty="0">
                <a:latin typeface="UTM God's Word" panose="02040603050506020204" pitchFamily="18" charset="0"/>
                <a:ea typeface="字魂70号-灵悦黑体" panose="00000500000000000000" pitchFamily="2" charset="-122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F5AED3E-C403-4E55-80B9-93F046B326D8}"/>
                </a:ext>
              </a:extLst>
            </p:cNvPr>
            <p:cNvGrpSpPr/>
            <p:nvPr/>
          </p:nvGrpSpPr>
          <p:grpSpPr>
            <a:xfrm>
              <a:off x="4611248" y="343643"/>
              <a:ext cx="2955876" cy="2952692"/>
              <a:chOff x="4611248" y="343643"/>
              <a:chExt cx="2955876" cy="2952692"/>
            </a:xfrm>
          </p:grpSpPr>
          <p:sp>
            <p:nvSpPr>
              <p:cNvPr id="7" name="Freeform 8">
                <a:extLst>
                  <a:ext uri="{FF2B5EF4-FFF2-40B4-BE49-F238E27FC236}">
                    <a16:creationId xmlns:a16="http://schemas.microsoft.com/office/drawing/2014/main" id="{8B13F120-265A-418B-A4D1-0D71A05CE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1248" y="343643"/>
                <a:ext cx="2955876" cy="2952692"/>
              </a:xfrm>
              <a:custGeom>
                <a:avLst/>
                <a:gdLst>
                  <a:gd name="T0" fmla="*/ 929 w 1857"/>
                  <a:gd name="T1" fmla="*/ 0 h 1855"/>
                  <a:gd name="T2" fmla="*/ 1857 w 1857"/>
                  <a:gd name="T3" fmla="*/ 928 h 1855"/>
                  <a:gd name="T4" fmla="*/ 929 w 1857"/>
                  <a:gd name="T5" fmla="*/ 1855 h 1855"/>
                  <a:gd name="T6" fmla="*/ 0 w 1857"/>
                  <a:gd name="T7" fmla="*/ 928 h 1855"/>
                  <a:gd name="T8" fmla="*/ 929 w 1857"/>
                  <a:gd name="T9" fmla="*/ 0 h 18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7" h="1855">
                    <a:moveTo>
                      <a:pt x="929" y="0"/>
                    </a:moveTo>
                    <a:lnTo>
                      <a:pt x="1857" y="928"/>
                    </a:lnTo>
                    <a:lnTo>
                      <a:pt x="929" y="1855"/>
                    </a:lnTo>
                    <a:lnTo>
                      <a:pt x="0" y="928"/>
                    </a:lnTo>
                    <a:lnTo>
                      <a:pt x="929" y="0"/>
                    </a:lnTo>
                    <a:close/>
                  </a:path>
                </a:pathLst>
              </a:custGeom>
              <a:solidFill>
                <a:srgbClr val="57A98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21906" tIns="60953" rIns="121906" bIns="60953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 b="1" dirty="0">
                  <a:latin typeface="UTM God's Word" panose="02040603050506020204" pitchFamily="18" charset="0"/>
                  <a:ea typeface="字魂70号-灵悦黑体" panose="00000500000000000000" pitchFamily="2" charset="-122"/>
                </a:endParaRPr>
              </a:p>
            </p:txBody>
          </p:sp>
          <p:sp>
            <p:nvSpPr>
              <p:cNvPr id="8" name="文本框 2">
                <a:extLst>
                  <a:ext uri="{FF2B5EF4-FFF2-40B4-BE49-F238E27FC236}">
                    <a16:creationId xmlns:a16="http://schemas.microsoft.com/office/drawing/2014/main" id="{6ADBD26F-0094-4E38-AF5F-24DF43B8B4A1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5197552" y="605478"/>
                <a:ext cx="1608135" cy="2321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vi-VN" altLang="zh-CN" sz="11500" b="1">
                    <a:solidFill>
                      <a:schemeClr val="bg1"/>
                    </a:solidFill>
                    <a:latin typeface="UTM Showcard" panose="020406030505060202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2</a:t>
                </a:r>
                <a:endParaRPr lang="zh-CN" altLang="en-US" sz="11500" b="1" dirty="0">
                  <a:solidFill>
                    <a:schemeClr val="bg1"/>
                  </a:solidFill>
                  <a:latin typeface="UTM Showcard" panose="020406030505060202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endParaRPr>
              </a:p>
            </p:txBody>
          </p:sp>
        </p:grp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F1DC65D-C5A9-4F71-9598-EFA5D264CB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>
            <a:off x="0" y="0"/>
            <a:ext cx="4162520" cy="216130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F09A445-AB6B-411B-B565-A08FA1955C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 flipH="1">
            <a:off x="8017747" y="-3047"/>
            <a:ext cx="4174253" cy="21674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9453D96-F2AF-4E34-88DC-95180CB83E48}"/>
              </a:ext>
            </a:extLst>
          </p:cNvPr>
          <p:cNvSpPr/>
          <p:nvPr/>
        </p:nvSpPr>
        <p:spPr>
          <a:xfrm>
            <a:off x="3155161" y="2490164"/>
            <a:ext cx="640431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rgbClr val="57A980"/>
                  </a:solidFill>
                  <a:prstDash val="solid"/>
                </a:ln>
                <a:solidFill>
                  <a:srgbClr val="B0E53B"/>
                </a:solidFill>
                <a:latin typeface="UTM Cookies" panose="02040603050506020204" pitchFamily="18" charset="0"/>
              </a:rPr>
              <a:t>THỰC HÀNH</a:t>
            </a:r>
            <a:endParaRPr lang="en-US" sz="9600" b="1" cap="none" spc="0">
              <a:ln w="57150">
                <a:solidFill>
                  <a:srgbClr val="57A980"/>
                </a:solidFill>
                <a:prstDash val="solid"/>
              </a:ln>
              <a:solidFill>
                <a:srgbClr val="B0E53B"/>
              </a:solidFill>
              <a:latin typeface="UTM Cookies" panose="02040603050506020204" pitchFamily="18" charset="0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0E6392CC-D079-47F3-89A1-6386D1C676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9478829" y="2691904"/>
            <a:ext cx="2713171" cy="416609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FC5158B-3144-429F-A7D5-A3F5C41FF2F7}"/>
              </a:ext>
            </a:extLst>
          </p:cNvPr>
          <p:cNvGrpSpPr/>
          <p:nvPr/>
        </p:nvGrpSpPr>
        <p:grpSpPr>
          <a:xfrm>
            <a:off x="240540" y="754114"/>
            <a:ext cx="4214963" cy="6064694"/>
            <a:chOff x="240540" y="1592028"/>
            <a:chExt cx="3586618" cy="5160601"/>
          </a:xfrm>
        </p:grpSpPr>
        <p:pic>
          <p:nvPicPr>
            <p:cNvPr id="19" name="Picture 6">
              <a:extLst>
                <a:ext uri="{FF2B5EF4-FFF2-40B4-BE49-F238E27FC236}">
                  <a16:creationId xmlns:a16="http://schemas.microsoft.com/office/drawing/2014/main" id="{63BABE94-1230-46FC-A10F-2BCD2FD2D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40540" y="1592028"/>
              <a:ext cx="3586618" cy="5160601"/>
            </a:xfrm>
            <a:prstGeom prst="rect">
              <a:avLst/>
            </a:prstGeom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3E526C0-15CA-4B47-9B77-0A8E5EA73A7A}"/>
                </a:ext>
              </a:extLst>
            </p:cNvPr>
            <p:cNvSpPr/>
            <p:nvPr/>
          </p:nvSpPr>
          <p:spPr>
            <a:xfrm>
              <a:off x="1251584" y="2028080"/>
              <a:ext cx="45719" cy="66675"/>
            </a:xfrm>
            <a:prstGeom prst="ellipse">
              <a:avLst/>
            </a:prstGeom>
            <a:solidFill>
              <a:srgbClr val="693C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D47F91E1-297C-46ED-9850-38166B5B13FE}"/>
                </a:ext>
              </a:extLst>
            </p:cNvPr>
            <p:cNvSpPr/>
            <p:nvPr/>
          </p:nvSpPr>
          <p:spPr>
            <a:xfrm rot="20398545">
              <a:off x="1200150" y="2006600"/>
              <a:ext cx="112713" cy="45719"/>
            </a:xfrm>
            <a:prstGeom prst="arc">
              <a:avLst/>
            </a:prstGeom>
            <a:ln>
              <a:solidFill>
                <a:srgbClr val="693C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11986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4855E4DB-63DE-4515-9AAA-A6B387E0E67A}"/>
              </a:ext>
            </a:extLst>
          </p:cNvPr>
          <p:cNvGrpSpPr/>
          <p:nvPr/>
        </p:nvGrpSpPr>
        <p:grpSpPr>
          <a:xfrm>
            <a:off x="0" y="5884224"/>
            <a:ext cx="12192000" cy="973776"/>
            <a:chOff x="0" y="5884224"/>
            <a:chExt cx="12192000" cy="97377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D7D2E4E-63FC-4E59-B93B-E27448124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0" y="5884224"/>
              <a:ext cx="4259052" cy="97377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456F1C-A575-471A-9B4F-AD6D1F31F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4219699" y="5884224"/>
              <a:ext cx="4259052" cy="97377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F3DE31D-E1B4-4CC6-8D4D-2CE343E72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r="12815" b="31602"/>
            <a:stretch/>
          </p:blipFill>
          <p:spPr>
            <a:xfrm>
              <a:off x="8478751" y="5884224"/>
              <a:ext cx="3713249" cy="97377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94EAB357-98CB-4E28-8E9F-DC15B48C12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>
            <a:off x="0" y="0"/>
            <a:ext cx="4162520" cy="216130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6714C1-B8BB-499D-98F6-36E2888DD5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 flipH="1">
            <a:off x="8017747" y="-3047"/>
            <a:ext cx="4174253" cy="2167401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A9738004-5479-4DEB-8283-F4B0CFDAA45B}"/>
              </a:ext>
            </a:extLst>
          </p:cNvPr>
          <p:cNvGrpSpPr/>
          <p:nvPr/>
        </p:nvGrpSpPr>
        <p:grpSpPr>
          <a:xfrm>
            <a:off x="160529" y="1746724"/>
            <a:ext cx="2861675" cy="2752936"/>
            <a:chOff x="168613" y="1514533"/>
            <a:chExt cx="2861675" cy="275293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17630E6-BB3B-4221-9379-4C8370A477EE}"/>
                </a:ext>
              </a:extLst>
            </p:cNvPr>
            <p:cNvSpPr/>
            <p:nvPr/>
          </p:nvSpPr>
          <p:spPr>
            <a:xfrm>
              <a:off x="168613" y="1514533"/>
              <a:ext cx="2861675" cy="2733963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Kể chuyện: Người đi săn và con nai trang 107 SGK Tiếng Việt 5 tập 1 | SGK  Tiếng Việt 5">
              <a:extLst>
                <a:ext uri="{FF2B5EF4-FFF2-40B4-BE49-F238E27FC236}">
                  <a16:creationId xmlns:a16="http://schemas.microsoft.com/office/drawing/2014/main" id="{4012E948-2C70-48A5-9B1F-AD2184FF5F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010" b="58992"/>
            <a:stretch/>
          </p:blipFill>
          <p:spPr bwMode="auto">
            <a:xfrm>
              <a:off x="227765" y="1604935"/>
              <a:ext cx="2746017" cy="2101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CE162A3-9BD0-459C-BD75-DFE4104C6843}"/>
                </a:ext>
              </a:extLst>
            </p:cNvPr>
            <p:cNvSpPr/>
            <p:nvPr/>
          </p:nvSpPr>
          <p:spPr>
            <a:xfrm>
              <a:off x="538351" y="3498028"/>
              <a:ext cx="2031325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1" cap="none" spc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Tranh 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A80600D-8AAB-478F-9604-57F63D85FF8F}"/>
              </a:ext>
            </a:extLst>
          </p:cNvPr>
          <p:cNvGrpSpPr/>
          <p:nvPr/>
        </p:nvGrpSpPr>
        <p:grpSpPr>
          <a:xfrm>
            <a:off x="3142951" y="1765697"/>
            <a:ext cx="2861675" cy="2733963"/>
            <a:chOff x="3151035" y="1533506"/>
            <a:chExt cx="2861675" cy="2733963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69EC93E-51B2-4FE0-B151-95614B1E01AD}"/>
                </a:ext>
              </a:extLst>
            </p:cNvPr>
            <p:cNvGrpSpPr/>
            <p:nvPr/>
          </p:nvGrpSpPr>
          <p:grpSpPr>
            <a:xfrm>
              <a:off x="3151035" y="1533506"/>
              <a:ext cx="2861675" cy="2733963"/>
              <a:chOff x="3307462" y="1514532"/>
              <a:chExt cx="2861675" cy="2733963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D348319-AA3D-44C9-BADC-7A5C5A3B89C9}"/>
                  </a:ext>
                </a:extLst>
              </p:cNvPr>
              <p:cNvSpPr/>
              <p:nvPr/>
            </p:nvSpPr>
            <p:spPr>
              <a:xfrm>
                <a:off x="3307462" y="1514532"/>
                <a:ext cx="2861675" cy="2733963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Picture 2" descr="Kể chuyện: Người đi săn và con nai trang 107 SGK Tiếng Việt 5 tập 1 | SGK  Tiếng Việt 5">
                <a:extLst>
                  <a:ext uri="{FF2B5EF4-FFF2-40B4-BE49-F238E27FC236}">
                    <a16:creationId xmlns:a16="http://schemas.microsoft.com/office/drawing/2014/main" id="{D5253C6E-6A6C-44C8-B7DC-BEF73E1E79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989" r="1019" b="61039"/>
              <a:stretch/>
            </p:blipFill>
            <p:spPr bwMode="auto">
              <a:xfrm>
                <a:off x="3355740" y="1604935"/>
                <a:ext cx="2802178" cy="19967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4DD6291-C23D-443B-BDA3-55517D1C56EE}"/>
                </a:ext>
              </a:extLst>
            </p:cNvPr>
            <p:cNvSpPr/>
            <p:nvPr/>
          </p:nvSpPr>
          <p:spPr>
            <a:xfrm>
              <a:off x="3584739" y="3498028"/>
              <a:ext cx="2031325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1" cap="none" spc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Tranh 2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07BF821-3167-4EF0-B419-FB6A327A3190}"/>
              </a:ext>
            </a:extLst>
          </p:cNvPr>
          <p:cNvGrpSpPr/>
          <p:nvPr/>
        </p:nvGrpSpPr>
        <p:grpSpPr>
          <a:xfrm>
            <a:off x="6132210" y="1746722"/>
            <a:ext cx="2861675" cy="2756995"/>
            <a:chOff x="6140294" y="1514531"/>
            <a:chExt cx="2861675" cy="275699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EBEF099-36BB-4A37-9082-E9C4981DEAA2}"/>
                </a:ext>
              </a:extLst>
            </p:cNvPr>
            <p:cNvGrpSpPr/>
            <p:nvPr/>
          </p:nvGrpSpPr>
          <p:grpSpPr>
            <a:xfrm>
              <a:off x="6140294" y="1514531"/>
              <a:ext cx="2861675" cy="2733963"/>
              <a:chOff x="6029960" y="1514532"/>
              <a:chExt cx="2861675" cy="2733963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2925DB4-97EF-4EA7-BA8E-FBD6A779C334}"/>
                  </a:ext>
                </a:extLst>
              </p:cNvPr>
              <p:cNvSpPr/>
              <p:nvPr/>
            </p:nvSpPr>
            <p:spPr>
              <a:xfrm>
                <a:off x="6029960" y="1514532"/>
                <a:ext cx="2861675" cy="2733963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7" name="Picture 2" descr="Kể chuyện: Người đi săn và con nai trang 107 SGK Tiếng Việt 5 tập 1 | SGK  Tiếng Việt 5">
                <a:extLst>
                  <a:ext uri="{FF2B5EF4-FFF2-40B4-BE49-F238E27FC236}">
                    <a16:creationId xmlns:a16="http://schemas.microsoft.com/office/drawing/2014/main" id="{C4BBB72F-2ABA-4E56-A234-A9AEAE698C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54022" r="51009" b="4970"/>
              <a:stretch/>
            </p:blipFill>
            <p:spPr bwMode="auto">
              <a:xfrm>
                <a:off x="6087788" y="1618178"/>
                <a:ext cx="2746017" cy="21017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A62158B-248E-4857-A81B-971937F1A192}"/>
                </a:ext>
              </a:extLst>
            </p:cNvPr>
            <p:cNvSpPr/>
            <p:nvPr/>
          </p:nvSpPr>
          <p:spPr>
            <a:xfrm>
              <a:off x="6555467" y="3502085"/>
              <a:ext cx="2031325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1" cap="none" spc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Tranh 3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3AFF2FC-7641-4861-8415-9A84133614E5}"/>
              </a:ext>
            </a:extLst>
          </p:cNvPr>
          <p:cNvGrpSpPr/>
          <p:nvPr/>
        </p:nvGrpSpPr>
        <p:grpSpPr>
          <a:xfrm>
            <a:off x="9158063" y="1737819"/>
            <a:ext cx="2861675" cy="2742866"/>
            <a:chOff x="9166147" y="1505628"/>
            <a:chExt cx="2861675" cy="274286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EE52443-2ED5-4D8B-BE11-2400DD496AC7}"/>
                </a:ext>
              </a:extLst>
            </p:cNvPr>
            <p:cNvGrpSpPr/>
            <p:nvPr/>
          </p:nvGrpSpPr>
          <p:grpSpPr>
            <a:xfrm>
              <a:off x="9166147" y="1505628"/>
              <a:ext cx="2861675" cy="2733963"/>
              <a:chOff x="9161712" y="1839443"/>
              <a:chExt cx="2861675" cy="2733963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97A04E5-E8D3-4415-8125-50A831EFDBA6}"/>
                  </a:ext>
                </a:extLst>
              </p:cNvPr>
              <p:cNvSpPr/>
              <p:nvPr/>
            </p:nvSpPr>
            <p:spPr>
              <a:xfrm>
                <a:off x="9161712" y="1839443"/>
                <a:ext cx="2861675" cy="2733963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8" name="Picture 2" descr="Kể chuyện: Người đi săn và con nai trang 107 SGK Tiếng Việt 5 tập 1 | SGK  Tiếng Việt 5">
                <a:extLst>
                  <a:ext uri="{FF2B5EF4-FFF2-40B4-BE49-F238E27FC236}">
                    <a16:creationId xmlns:a16="http://schemas.microsoft.com/office/drawing/2014/main" id="{BE04561B-349C-4F34-8C01-56DB49AE59A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996" t="53369" r="900" b="6647"/>
              <a:stretch/>
            </p:blipFill>
            <p:spPr bwMode="auto">
              <a:xfrm>
                <a:off x="9224433" y="1934944"/>
                <a:ext cx="2752468" cy="20492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47F39BC-7CAF-4E71-8F39-AF100C7E34F7}"/>
                </a:ext>
              </a:extLst>
            </p:cNvPr>
            <p:cNvSpPr/>
            <p:nvPr/>
          </p:nvSpPr>
          <p:spPr>
            <a:xfrm>
              <a:off x="9690071" y="3479053"/>
              <a:ext cx="2031325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1" cap="none" spc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Tranh 4</a:t>
              </a:r>
            </a:p>
          </p:txBody>
        </p:sp>
      </p:grp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4EC40E-4C8D-4E0C-9867-58DA3EE7B30F}"/>
              </a:ext>
            </a:extLst>
          </p:cNvPr>
          <p:cNvSpPr/>
          <p:nvPr/>
        </p:nvSpPr>
        <p:spPr>
          <a:xfrm>
            <a:off x="160529" y="4727991"/>
            <a:ext cx="2861675" cy="12410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rgbClr val="002060"/>
                </a:solidFill>
                <a:latin typeface="+mj-lt"/>
              </a:rPr>
              <a:t>Người đi săn chuẩn bị súng để đi săn</a:t>
            </a:r>
            <a:endParaRPr lang="en-US" sz="2000"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87EDB836-80A7-4667-899D-699060CE8CC8}"/>
              </a:ext>
            </a:extLst>
          </p:cNvPr>
          <p:cNvSpPr/>
          <p:nvPr/>
        </p:nvSpPr>
        <p:spPr>
          <a:xfrm>
            <a:off x="3161479" y="4727991"/>
            <a:ext cx="2861675" cy="12410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rgbClr val="002060"/>
                </a:solidFill>
                <a:latin typeface="+mj-lt"/>
              </a:rPr>
              <a:t>Dòng suối khuyên người đi săn đừng bắn con nai</a:t>
            </a:r>
            <a:endParaRPr lang="en-US" sz="2000"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4543B31-4611-482D-96DB-FAAA1051E43C}"/>
              </a:ext>
            </a:extLst>
          </p:cNvPr>
          <p:cNvSpPr/>
          <p:nvPr/>
        </p:nvSpPr>
        <p:spPr>
          <a:xfrm>
            <a:off x="6152680" y="4727991"/>
            <a:ext cx="2861675" cy="12410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rgbClr val="002060"/>
                </a:solidFill>
                <a:latin typeface="+mj-lt"/>
              </a:rPr>
              <a:t>Cây trám tức giận</a:t>
            </a:r>
            <a:endParaRPr lang="en-US" sz="2000"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C8D4930-F080-43D0-83DA-A73FC2CAAAAD}"/>
              </a:ext>
            </a:extLst>
          </p:cNvPr>
          <p:cNvSpPr/>
          <p:nvPr/>
        </p:nvSpPr>
        <p:spPr>
          <a:xfrm>
            <a:off x="9153630" y="4727991"/>
            <a:ext cx="2861675" cy="12410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rgbClr val="002060"/>
                </a:solidFill>
                <a:latin typeface="+mj-lt"/>
              </a:rPr>
              <a:t>Con nai lặng im, </a:t>
            </a:r>
          </a:p>
          <a:p>
            <a:pPr algn="ctr"/>
            <a:r>
              <a:rPr lang="vi-VN" sz="2000" b="1">
                <a:solidFill>
                  <a:srgbClr val="002060"/>
                </a:solidFill>
                <a:latin typeface="+mj-lt"/>
              </a:rPr>
              <a:t>trắng muốt</a:t>
            </a:r>
            <a:endParaRPr lang="en-US" sz="2000"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C117E33-BAB9-42D6-9BCC-3E4D927E3F4B}"/>
              </a:ext>
            </a:extLst>
          </p:cNvPr>
          <p:cNvSpPr/>
          <p:nvPr/>
        </p:nvSpPr>
        <p:spPr>
          <a:xfrm>
            <a:off x="4509009" y="28513"/>
            <a:ext cx="324640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38100">
                  <a:solidFill>
                    <a:srgbClr val="57A980"/>
                  </a:solidFill>
                  <a:prstDash val="solid"/>
                </a:ln>
                <a:solidFill>
                  <a:srgbClr val="B0E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KỂ CHUYỆN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B34DE65-97A1-46BA-AF70-8123E43FE013}"/>
              </a:ext>
            </a:extLst>
          </p:cNvPr>
          <p:cNvSpPr/>
          <p:nvPr/>
        </p:nvSpPr>
        <p:spPr>
          <a:xfrm>
            <a:off x="2550139" y="782430"/>
            <a:ext cx="716414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800" b="1" cap="none" spc="0">
                <a:ln w="3810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NGƯỜI ĐI SĂN VÀ CON NAI</a:t>
            </a:r>
            <a:endParaRPr lang="en-US" sz="4800" b="1" cap="none" spc="0">
              <a:ln w="38100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01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D8E9748-0D64-4872-AFA5-5A82E05EC2DE}"/>
              </a:ext>
            </a:extLst>
          </p:cNvPr>
          <p:cNvGrpSpPr/>
          <p:nvPr/>
        </p:nvGrpSpPr>
        <p:grpSpPr>
          <a:xfrm>
            <a:off x="5034550" y="140667"/>
            <a:ext cx="2254895" cy="2352162"/>
            <a:chOff x="4609353" y="343643"/>
            <a:chExt cx="2957771" cy="3085357"/>
          </a:xfrm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03C40C8F-3D4D-4E4E-B5AD-02E0F65FA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9353" y="476308"/>
              <a:ext cx="2955876" cy="2952692"/>
            </a:xfrm>
            <a:custGeom>
              <a:avLst/>
              <a:gdLst>
                <a:gd name="T0" fmla="*/ 929 w 1857"/>
                <a:gd name="T1" fmla="*/ 0 h 1855"/>
                <a:gd name="T2" fmla="*/ 1857 w 1857"/>
                <a:gd name="T3" fmla="*/ 928 h 1855"/>
                <a:gd name="T4" fmla="*/ 929 w 1857"/>
                <a:gd name="T5" fmla="*/ 1855 h 1855"/>
                <a:gd name="T6" fmla="*/ 0 w 1857"/>
                <a:gd name="T7" fmla="*/ 928 h 1855"/>
                <a:gd name="T8" fmla="*/ 929 w 1857"/>
                <a:gd name="T9" fmla="*/ 0 h 1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1855">
                  <a:moveTo>
                    <a:pt x="929" y="0"/>
                  </a:moveTo>
                  <a:lnTo>
                    <a:pt x="1857" y="928"/>
                  </a:lnTo>
                  <a:lnTo>
                    <a:pt x="929" y="1855"/>
                  </a:lnTo>
                  <a:lnTo>
                    <a:pt x="0" y="928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rgbClr val="7BC6A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06" tIns="60953" rIns="121906" bIns="60953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800" b="1" dirty="0">
                <a:latin typeface="UTM God's Word" panose="02040603050506020204" pitchFamily="18" charset="0"/>
                <a:ea typeface="字魂70号-灵悦黑体" panose="00000500000000000000" pitchFamily="2" charset="-122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F5AED3E-C403-4E55-80B9-93F046B326D8}"/>
                </a:ext>
              </a:extLst>
            </p:cNvPr>
            <p:cNvGrpSpPr/>
            <p:nvPr/>
          </p:nvGrpSpPr>
          <p:grpSpPr>
            <a:xfrm>
              <a:off x="4611248" y="343643"/>
              <a:ext cx="2955876" cy="2952692"/>
              <a:chOff x="4611248" y="343643"/>
              <a:chExt cx="2955876" cy="2952692"/>
            </a:xfrm>
          </p:grpSpPr>
          <p:sp>
            <p:nvSpPr>
              <p:cNvPr id="7" name="Freeform 8">
                <a:extLst>
                  <a:ext uri="{FF2B5EF4-FFF2-40B4-BE49-F238E27FC236}">
                    <a16:creationId xmlns:a16="http://schemas.microsoft.com/office/drawing/2014/main" id="{8B13F120-265A-418B-A4D1-0D71A05CE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1248" y="343643"/>
                <a:ext cx="2955876" cy="2952692"/>
              </a:xfrm>
              <a:custGeom>
                <a:avLst/>
                <a:gdLst>
                  <a:gd name="T0" fmla="*/ 929 w 1857"/>
                  <a:gd name="T1" fmla="*/ 0 h 1855"/>
                  <a:gd name="T2" fmla="*/ 1857 w 1857"/>
                  <a:gd name="T3" fmla="*/ 928 h 1855"/>
                  <a:gd name="T4" fmla="*/ 929 w 1857"/>
                  <a:gd name="T5" fmla="*/ 1855 h 1855"/>
                  <a:gd name="T6" fmla="*/ 0 w 1857"/>
                  <a:gd name="T7" fmla="*/ 928 h 1855"/>
                  <a:gd name="T8" fmla="*/ 929 w 1857"/>
                  <a:gd name="T9" fmla="*/ 0 h 18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7" h="1855">
                    <a:moveTo>
                      <a:pt x="929" y="0"/>
                    </a:moveTo>
                    <a:lnTo>
                      <a:pt x="1857" y="928"/>
                    </a:lnTo>
                    <a:lnTo>
                      <a:pt x="929" y="1855"/>
                    </a:lnTo>
                    <a:lnTo>
                      <a:pt x="0" y="928"/>
                    </a:lnTo>
                    <a:lnTo>
                      <a:pt x="929" y="0"/>
                    </a:lnTo>
                    <a:close/>
                  </a:path>
                </a:pathLst>
              </a:custGeom>
              <a:solidFill>
                <a:srgbClr val="57A98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21906" tIns="60953" rIns="121906" bIns="60953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 b="1" dirty="0">
                  <a:latin typeface="UTM God's Word" panose="02040603050506020204" pitchFamily="18" charset="0"/>
                  <a:ea typeface="字魂70号-灵悦黑体" panose="00000500000000000000" pitchFamily="2" charset="-122"/>
                </a:endParaRPr>
              </a:p>
            </p:txBody>
          </p:sp>
          <p:sp>
            <p:nvSpPr>
              <p:cNvPr id="8" name="文本框 2">
                <a:extLst>
                  <a:ext uri="{FF2B5EF4-FFF2-40B4-BE49-F238E27FC236}">
                    <a16:creationId xmlns:a16="http://schemas.microsoft.com/office/drawing/2014/main" id="{6ADBD26F-0094-4E38-AF5F-24DF43B8B4A1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5197552" y="605478"/>
                <a:ext cx="1608135" cy="2321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vi-VN" altLang="zh-CN" sz="11500" b="1">
                    <a:solidFill>
                      <a:schemeClr val="bg1"/>
                    </a:solidFill>
                    <a:latin typeface="UTM Showcard" panose="020406030505060202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3</a:t>
                </a:r>
                <a:endParaRPr lang="zh-CN" altLang="en-US" sz="11500" b="1" dirty="0">
                  <a:solidFill>
                    <a:schemeClr val="bg1"/>
                  </a:solidFill>
                  <a:latin typeface="UTM Showcard" panose="020406030505060202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endParaRPr>
              </a:p>
            </p:txBody>
          </p:sp>
        </p:grp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F1DC65D-C5A9-4F71-9598-EFA5D264CB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>
            <a:off x="0" y="0"/>
            <a:ext cx="4162520" cy="216130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F09A445-AB6B-411B-B565-A08FA1955C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 flipH="1">
            <a:off x="8017747" y="-3047"/>
            <a:ext cx="4174253" cy="21674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9453D96-F2AF-4E34-88DC-95180CB83E48}"/>
              </a:ext>
            </a:extLst>
          </p:cNvPr>
          <p:cNvSpPr/>
          <p:nvPr/>
        </p:nvSpPr>
        <p:spPr>
          <a:xfrm>
            <a:off x="4113757" y="2490164"/>
            <a:ext cx="44871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rgbClr val="57A980"/>
                  </a:solidFill>
                  <a:prstDash val="solid"/>
                </a:ln>
                <a:solidFill>
                  <a:srgbClr val="B0E53B"/>
                </a:solidFill>
                <a:latin typeface="UTM Cookies" panose="02040603050506020204" pitchFamily="18" charset="0"/>
              </a:rPr>
              <a:t>LIÊN HỆ</a:t>
            </a:r>
            <a:endParaRPr lang="en-US" sz="9600" b="1" cap="none" spc="0">
              <a:ln w="57150">
                <a:solidFill>
                  <a:srgbClr val="57A980"/>
                </a:solidFill>
                <a:prstDash val="solid"/>
              </a:ln>
              <a:solidFill>
                <a:srgbClr val="B0E53B"/>
              </a:solidFill>
              <a:latin typeface="UTM Cookies" panose="02040603050506020204" pitchFamily="18" charset="0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0E6392CC-D079-47F3-89A1-6386D1C676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9478829" y="2691904"/>
            <a:ext cx="2713171" cy="416609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FC5158B-3144-429F-A7D5-A3F5C41FF2F7}"/>
              </a:ext>
            </a:extLst>
          </p:cNvPr>
          <p:cNvGrpSpPr/>
          <p:nvPr/>
        </p:nvGrpSpPr>
        <p:grpSpPr>
          <a:xfrm>
            <a:off x="240540" y="754114"/>
            <a:ext cx="4214963" cy="6064694"/>
            <a:chOff x="240540" y="1592028"/>
            <a:chExt cx="3586618" cy="5160601"/>
          </a:xfrm>
        </p:grpSpPr>
        <p:pic>
          <p:nvPicPr>
            <p:cNvPr id="19" name="Picture 6">
              <a:extLst>
                <a:ext uri="{FF2B5EF4-FFF2-40B4-BE49-F238E27FC236}">
                  <a16:creationId xmlns:a16="http://schemas.microsoft.com/office/drawing/2014/main" id="{63BABE94-1230-46FC-A10F-2BCD2FD2D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40540" y="1592028"/>
              <a:ext cx="3586618" cy="5160601"/>
            </a:xfrm>
            <a:prstGeom prst="rect">
              <a:avLst/>
            </a:prstGeom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3E526C0-15CA-4B47-9B77-0A8E5EA73A7A}"/>
                </a:ext>
              </a:extLst>
            </p:cNvPr>
            <p:cNvSpPr/>
            <p:nvPr/>
          </p:nvSpPr>
          <p:spPr>
            <a:xfrm>
              <a:off x="1251584" y="2028080"/>
              <a:ext cx="45719" cy="66675"/>
            </a:xfrm>
            <a:prstGeom prst="ellipse">
              <a:avLst/>
            </a:prstGeom>
            <a:solidFill>
              <a:srgbClr val="693C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D47F91E1-297C-46ED-9850-38166B5B13FE}"/>
                </a:ext>
              </a:extLst>
            </p:cNvPr>
            <p:cNvSpPr/>
            <p:nvPr/>
          </p:nvSpPr>
          <p:spPr>
            <a:xfrm rot="20398545">
              <a:off x="1200150" y="2006600"/>
              <a:ext cx="112713" cy="45719"/>
            </a:xfrm>
            <a:prstGeom prst="arc">
              <a:avLst/>
            </a:prstGeom>
            <a:ln>
              <a:solidFill>
                <a:srgbClr val="693C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7583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áp-luật-bảo-vệ-động-vật-hoang-dã-_1_">
            <a:hlinkClick r:id="" action="ppaction://media"/>
            <a:extLst>
              <a:ext uri="{FF2B5EF4-FFF2-40B4-BE49-F238E27FC236}">
                <a16:creationId xmlns:a16="http://schemas.microsoft.com/office/drawing/2014/main" id="{2902D21C-EC27-4CC1-9F08-AF6C8374C0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9">
            <a:extLst>
              <a:ext uri="{FF2B5EF4-FFF2-40B4-BE49-F238E27FC236}">
                <a16:creationId xmlns:a16="http://schemas.microsoft.com/office/drawing/2014/main" id="{6CCF7EE4-141D-4BEF-AE6B-B363905FE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9321"/>
            <a:ext cx="2182557" cy="6358679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片 10">
            <a:extLst>
              <a:ext uri="{FF2B5EF4-FFF2-40B4-BE49-F238E27FC236}">
                <a16:creationId xmlns:a16="http://schemas.microsoft.com/office/drawing/2014/main" id="{DC90B53A-83BF-4C62-BB0B-A85773834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972" y="0"/>
            <a:ext cx="4273296" cy="6858000"/>
          </a:xfrm>
          <a:prstGeom prst="rect">
            <a:avLst/>
          </a:prstGeom>
          <a:effectLst>
            <a:outerShdw blurRad="25400" dist="254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855E4DB-63DE-4515-9AAA-A6B387E0E67A}"/>
              </a:ext>
            </a:extLst>
          </p:cNvPr>
          <p:cNvGrpSpPr/>
          <p:nvPr/>
        </p:nvGrpSpPr>
        <p:grpSpPr>
          <a:xfrm>
            <a:off x="0" y="5884224"/>
            <a:ext cx="12192000" cy="973776"/>
            <a:chOff x="0" y="5884224"/>
            <a:chExt cx="12192000" cy="97377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D7D2E4E-63FC-4E59-B93B-E27448124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0" y="5884224"/>
              <a:ext cx="4259052" cy="97377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456F1C-A575-471A-9B4F-AD6D1F31F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4219699" y="5884224"/>
              <a:ext cx="4259052" cy="97377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F3DE31D-E1B4-4CC6-8D4D-2CE343E72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r="12815" b="31602"/>
            <a:stretch/>
          </p:blipFill>
          <p:spPr>
            <a:xfrm>
              <a:off x="8478751" y="5884224"/>
              <a:ext cx="3713249" cy="973776"/>
            </a:xfrm>
            <a:prstGeom prst="rect">
              <a:avLst/>
            </a:prstGeom>
          </p:spPr>
        </p:pic>
      </p:grpSp>
      <p:sp>
        <p:nvSpPr>
          <p:cNvPr id="2" name="Cloud 1">
            <a:extLst>
              <a:ext uri="{FF2B5EF4-FFF2-40B4-BE49-F238E27FC236}">
                <a16:creationId xmlns:a16="http://schemas.microsoft.com/office/drawing/2014/main" id="{954B5792-2D98-4EBA-9C1B-FA0D700ED286}"/>
              </a:ext>
            </a:extLst>
          </p:cNvPr>
          <p:cNvSpPr/>
          <p:nvPr/>
        </p:nvSpPr>
        <p:spPr>
          <a:xfrm>
            <a:off x="835715" y="401642"/>
            <a:ext cx="4127835" cy="2099465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A8841285-26A9-47B3-A22D-363B014E1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132" y="942874"/>
            <a:ext cx="358793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vi-VN" altLang="vi-VN" sz="2800" b="1">
                <a:solidFill>
                  <a:srgbClr val="00B050"/>
                </a:solidFill>
                <a:latin typeface="UTM Flamenco" panose="02040603050506020204" pitchFamily="18" charset="0"/>
              </a:rPr>
              <a:t>Em sẽ làm gì để bảo vệ các loài thú hoang dã ?</a:t>
            </a:r>
            <a:endParaRPr lang="en-US" altLang="vi-VN" sz="2800" b="1">
              <a:solidFill>
                <a:srgbClr val="00B050"/>
              </a:solidFill>
              <a:latin typeface="UTM Flamenco" panose="020406030505060202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1D3E68-1871-435B-B80A-162DD15F38C7}"/>
              </a:ext>
            </a:extLst>
          </p:cNvPr>
          <p:cNvGrpSpPr/>
          <p:nvPr/>
        </p:nvGrpSpPr>
        <p:grpSpPr>
          <a:xfrm>
            <a:off x="-117522" y="2278910"/>
            <a:ext cx="2899633" cy="4653895"/>
            <a:chOff x="3528816" y="1219200"/>
            <a:chExt cx="3240675" cy="5201266"/>
          </a:xfrm>
        </p:grpSpPr>
        <p:pic>
          <p:nvPicPr>
            <p:cNvPr id="13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619C0298-9896-4594-9BE9-99297D21C0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926" b="83889" l="2300" r="49600">
                          <a14:foregroundMark x1="17500" y1="31204" x2="29700" y2="35648"/>
                          <a14:foregroundMark x1="30100" y1="37130" x2="32400" y2="38148"/>
                          <a14:foregroundMark x1="36200" y1="27963" x2="35800" y2="33241"/>
                          <a14:foregroundMark x1="35900" y1="48056" x2="37600" y2="48148"/>
                          <a14:foregroundMark x1="28200" y1="70278" x2="27900" y2="73704"/>
                          <a14:foregroundMark x1="26800" y1="78519" x2="26000" y2="79537"/>
                          <a14:foregroundMark x1="31300" y1="75370" x2="32400" y2="79444"/>
                          <a14:foregroundMark x1="32800" y1="78796" x2="35000" y2="79259"/>
                          <a14:foregroundMark x1="28200" y1="75278" x2="28000" y2="78981"/>
                          <a14:foregroundMark x1="24200" y1="79722" x2="25700" y2="78704"/>
                          <a14:backgroundMark x1="30200" y1="72963" x2="30200" y2="72963"/>
                          <a14:backgroundMark x1="30200" y1="76111" x2="30200" y2="7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4" r="48966" b="16144"/>
            <a:stretch/>
          </p:blipFill>
          <p:spPr bwMode="auto">
            <a:xfrm>
              <a:off x="3528816" y="1219200"/>
              <a:ext cx="3240675" cy="520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thiếu niên tiền phong quàng khăn đỏ minh họa">
              <a:extLst>
                <a:ext uri="{FF2B5EF4-FFF2-40B4-BE49-F238E27FC236}">
                  <a16:creationId xmlns:a16="http://schemas.microsoft.com/office/drawing/2014/main" id="{2FB4EB3C-851F-4D89-9403-25259AF31A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>
              <a:off x="5143311" y="3939601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58B51CF-ED0E-47A2-B407-290A99F5D758}"/>
              </a:ext>
            </a:extLst>
          </p:cNvPr>
          <p:cNvGrpSpPr/>
          <p:nvPr/>
        </p:nvGrpSpPr>
        <p:grpSpPr>
          <a:xfrm>
            <a:off x="9466233" y="1786993"/>
            <a:ext cx="2797399" cy="5145812"/>
            <a:chOff x="12843095" y="658761"/>
            <a:chExt cx="3036002" cy="5584723"/>
          </a:xfrm>
        </p:grpSpPr>
        <p:pic>
          <p:nvPicPr>
            <p:cNvPr id="17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0F03F160-FF7E-45E3-8B77-130A6B9F1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500" b="83426" l="50700" r="96400">
                          <a14:foregroundMark x1="64400" y1="30000" x2="67200" y2="33981"/>
                          <a14:foregroundMark x1="54900" y1="43796" x2="54900" y2="43796"/>
                          <a14:foregroundMark x1="68100" y1="37407" x2="69600" y2="40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901" r="2189" b="14665"/>
            <a:stretch/>
          </p:blipFill>
          <p:spPr bwMode="auto">
            <a:xfrm>
              <a:off x="12843095" y="658761"/>
              <a:ext cx="3036002" cy="5584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243D4055-8EC5-461B-90B1-E4C0683223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8457" b="33434" l="61993" r="669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71" t="27835" r="32414" b="65944"/>
            <a:stretch/>
          </p:blipFill>
          <p:spPr bwMode="auto">
            <a:xfrm flipH="1">
              <a:off x="14311255" y="2498177"/>
              <a:ext cx="394637" cy="426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thiếu niên tiền phong quàng khăn đỏ minh họa">
              <a:extLst>
                <a:ext uri="{FF2B5EF4-FFF2-40B4-BE49-F238E27FC236}">
                  <a16:creationId xmlns:a16="http://schemas.microsoft.com/office/drawing/2014/main" id="{62B528B9-BABA-484A-B887-FE1D4F5D0F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 flipH="1">
              <a:off x="13853347" y="3659766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Cloud 19">
            <a:extLst>
              <a:ext uri="{FF2B5EF4-FFF2-40B4-BE49-F238E27FC236}">
                <a16:creationId xmlns:a16="http://schemas.microsoft.com/office/drawing/2014/main" id="{F6CC44A0-9B53-46AB-9DF7-08AF35ADB781}"/>
              </a:ext>
            </a:extLst>
          </p:cNvPr>
          <p:cNvSpPr/>
          <p:nvPr/>
        </p:nvSpPr>
        <p:spPr>
          <a:xfrm rot="11379887">
            <a:off x="3623768" y="2138602"/>
            <a:ext cx="5975883" cy="383370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1" name="Text Box 8">
            <a:extLst>
              <a:ext uri="{FF2B5EF4-FFF2-40B4-BE49-F238E27FC236}">
                <a16:creationId xmlns:a16="http://schemas.microsoft.com/office/drawing/2014/main" id="{B4C3FD8B-39E8-4A7E-92E4-CC6CE6F16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805" y="3069281"/>
            <a:ext cx="485505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/>
            <a:r>
              <a:rPr lang="vi-VN" altLang="vi-VN" sz="2000" b="1">
                <a:solidFill>
                  <a:srgbClr val="002060"/>
                </a:solidFill>
                <a:latin typeface="UTM Flamenco" panose="02040603050506020204" pitchFamily="18" charset="0"/>
              </a:rPr>
              <a:t>+  Không săn bắt các loài động vật hoang dã.</a:t>
            </a:r>
          </a:p>
          <a:p>
            <a:pPr algn="just"/>
            <a:r>
              <a:rPr lang="vi-VN" altLang="vi-VN" sz="2000" b="1">
                <a:solidFill>
                  <a:srgbClr val="002060"/>
                </a:solidFill>
                <a:latin typeface="UTM Flamenco" panose="02040603050506020204" pitchFamily="18" charset="0"/>
              </a:rPr>
              <a:t>+ Báo cho cơ quan chức năng những hành động như săn bắt, buôn bán trái phép … động vật quý hiếm.</a:t>
            </a:r>
          </a:p>
          <a:p>
            <a:pPr algn="just"/>
            <a:r>
              <a:rPr lang="vi-VN" altLang="vi-VN" sz="2000" b="1">
                <a:solidFill>
                  <a:srgbClr val="002060"/>
                </a:solidFill>
                <a:latin typeface="UTM Flamenco" panose="02040603050506020204" pitchFamily="18" charset="0"/>
              </a:rPr>
              <a:t>+ Tuyên truyền cho mọi người biết về vai trò và nguy cơ tuyệt chủng của động vật quý hiếm để mọi người cùng tham gia bảo vệ.</a:t>
            </a:r>
            <a:endParaRPr lang="en-US" altLang="vi-VN" sz="2000" b="1">
              <a:solidFill>
                <a:srgbClr val="002060"/>
              </a:solidFill>
              <a:latin typeface="UTM Flamenc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9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9">
            <a:extLst>
              <a:ext uri="{FF2B5EF4-FFF2-40B4-BE49-F238E27FC236}">
                <a16:creationId xmlns:a16="http://schemas.microsoft.com/office/drawing/2014/main" id="{6CCF7EE4-141D-4BEF-AE6B-B363905FE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9321"/>
            <a:ext cx="2182557" cy="6358679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片 10">
            <a:extLst>
              <a:ext uri="{FF2B5EF4-FFF2-40B4-BE49-F238E27FC236}">
                <a16:creationId xmlns:a16="http://schemas.microsoft.com/office/drawing/2014/main" id="{DC90B53A-83BF-4C62-BB0B-A85773834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972" y="0"/>
            <a:ext cx="4273296" cy="6858000"/>
          </a:xfrm>
          <a:prstGeom prst="rect">
            <a:avLst/>
          </a:prstGeom>
          <a:effectLst>
            <a:outerShdw blurRad="25400" dist="254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855E4DB-63DE-4515-9AAA-A6B387E0E67A}"/>
              </a:ext>
            </a:extLst>
          </p:cNvPr>
          <p:cNvGrpSpPr/>
          <p:nvPr/>
        </p:nvGrpSpPr>
        <p:grpSpPr>
          <a:xfrm>
            <a:off x="0" y="5884224"/>
            <a:ext cx="12192000" cy="973776"/>
            <a:chOff x="0" y="5884224"/>
            <a:chExt cx="12192000" cy="97377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D7D2E4E-63FC-4E59-B93B-E27448124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0" y="5884224"/>
              <a:ext cx="4259052" cy="97377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456F1C-A575-471A-9B4F-AD6D1F31F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4219699" y="5884224"/>
              <a:ext cx="4259052" cy="97377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F3DE31D-E1B4-4CC6-8D4D-2CE343E72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r="12815" b="31602"/>
            <a:stretch/>
          </p:blipFill>
          <p:spPr>
            <a:xfrm>
              <a:off x="8478751" y="5884224"/>
              <a:ext cx="3713249" cy="973776"/>
            </a:xfrm>
            <a:prstGeom prst="rect">
              <a:avLst/>
            </a:prstGeom>
          </p:spPr>
        </p:pic>
      </p:grpSp>
      <p:sp>
        <p:nvSpPr>
          <p:cNvPr id="20" name="Cloud 19">
            <a:extLst>
              <a:ext uri="{FF2B5EF4-FFF2-40B4-BE49-F238E27FC236}">
                <a16:creationId xmlns:a16="http://schemas.microsoft.com/office/drawing/2014/main" id="{F6CC44A0-9B53-46AB-9DF7-08AF35ADB781}"/>
              </a:ext>
            </a:extLst>
          </p:cNvPr>
          <p:cNvSpPr/>
          <p:nvPr/>
        </p:nvSpPr>
        <p:spPr>
          <a:xfrm rot="10971133">
            <a:off x="1414358" y="418478"/>
            <a:ext cx="9521605" cy="5768625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6" name="Text Box 8">
            <a:extLst>
              <a:ext uri="{FF2B5EF4-FFF2-40B4-BE49-F238E27FC236}">
                <a16:creationId xmlns:a16="http://schemas.microsoft.com/office/drawing/2014/main" id="{B5106A0E-8BD4-4302-9150-7ECFE753B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7972" y="2943932"/>
            <a:ext cx="677661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/>
            <a:r>
              <a:rPr lang="vi-VN" altLang="vi-VN" sz="3000" b="1">
                <a:solidFill>
                  <a:srgbClr val="002060"/>
                </a:solidFill>
                <a:latin typeface="UTM Flamenco" panose="02040603050506020204" pitchFamily="18" charset="0"/>
              </a:rPr>
              <a:t>- Kể câu chuyện: Người đi săn và con nai.</a:t>
            </a:r>
          </a:p>
          <a:p>
            <a:pPr algn="just"/>
            <a:r>
              <a:rPr lang="vi-VN" altLang="vi-VN" sz="3000" b="1">
                <a:solidFill>
                  <a:srgbClr val="002060"/>
                </a:solidFill>
                <a:latin typeface="UTM Flamenco" panose="02040603050506020204" pitchFamily="18" charset="0"/>
              </a:rPr>
              <a:t>- Chuẩn bị bài mới.</a:t>
            </a:r>
            <a:endParaRPr lang="en-US" altLang="vi-VN" sz="3000" b="1">
              <a:solidFill>
                <a:srgbClr val="002060"/>
              </a:solidFill>
              <a:latin typeface="UTM Flamenco" panose="020406030505060202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1D3E68-1871-435B-B80A-162DD15F38C7}"/>
              </a:ext>
            </a:extLst>
          </p:cNvPr>
          <p:cNvGrpSpPr/>
          <p:nvPr/>
        </p:nvGrpSpPr>
        <p:grpSpPr>
          <a:xfrm>
            <a:off x="-117522" y="2278910"/>
            <a:ext cx="2899633" cy="4653895"/>
            <a:chOff x="3528816" y="1219200"/>
            <a:chExt cx="3240675" cy="5201266"/>
          </a:xfrm>
        </p:grpSpPr>
        <p:pic>
          <p:nvPicPr>
            <p:cNvPr id="13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619C0298-9896-4594-9BE9-99297D21C0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926" b="83889" l="2300" r="49600">
                          <a14:foregroundMark x1="17500" y1="31204" x2="29700" y2="35648"/>
                          <a14:foregroundMark x1="30100" y1="37130" x2="32400" y2="38148"/>
                          <a14:foregroundMark x1="36200" y1="27963" x2="35800" y2="33241"/>
                          <a14:foregroundMark x1="35900" y1="48056" x2="37600" y2="48148"/>
                          <a14:foregroundMark x1="28200" y1="70278" x2="27900" y2="73704"/>
                          <a14:foregroundMark x1="26800" y1="78519" x2="26000" y2="79537"/>
                          <a14:foregroundMark x1="31300" y1="75370" x2="32400" y2="79444"/>
                          <a14:foregroundMark x1="32800" y1="78796" x2="35000" y2="79259"/>
                          <a14:foregroundMark x1="28200" y1="75278" x2="28000" y2="78981"/>
                          <a14:foregroundMark x1="24200" y1="79722" x2="25700" y2="78704"/>
                          <a14:backgroundMark x1="30200" y1="72963" x2="30200" y2="72963"/>
                          <a14:backgroundMark x1="30200" y1="76111" x2="30200" y2="7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4" r="48966" b="16144"/>
            <a:stretch/>
          </p:blipFill>
          <p:spPr bwMode="auto">
            <a:xfrm>
              <a:off x="3528816" y="1219200"/>
              <a:ext cx="3240675" cy="520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thiếu niên tiền phong quàng khăn đỏ minh họa">
              <a:extLst>
                <a:ext uri="{FF2B5EF4-FFF2-40B4-BE49-F238E27FC236}">
                  <a16:creationId xmlns:a16="http://schemas.microsoft.com/office/drawing/2014/main" id="{2FB4EB3C-851F-4D89-9403-25259AF31A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>
              <a:off x="5143311" y="3939601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58B51CF-ED0E-47A2-B407-290A99F5D758}"/>
              </a:ext>
            </a:extLst>
          </p:cNvPr>
          <p:cNvGrpSpPr/>
          <p:nvPr/>
        </p:nvGrpSpPr>
        <p:grpSpPr>
          <a:xfrm>
            <a:off x="9466233" y="1786993"/>
            <a:ext cx="2797399" cy="5145812"/>
            <a:chOff x="12843095" y="658761"/>
            <a:chExt cx="3036002" cy="5584723"/>
          </a:xfrm>
        </p:grpSpPr>
        <p:pic>
          <p:nvPicPr>
            <p:cNvPr id="17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0F03F160-FF7E-45E3-8B77-130A6B9F1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500" b="83426" l="50700" r="96400">
                          <a14:foregroundMark x1="64400" y1="30000" x2="67200" y2="33981"/>
                          <a14:foregroundMark x1="54900" y1="43796" x2="54900" y2="43796"/>
                          <a14:foregroundMark x1="68100" y1="37407" x2="69600" y2="40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901" r="2189" b="14665"/>
            <a:stretch/>
          </p:blipFill>
          <p:spPr bwMode="auto">
            <a:xfrm>
              <a:off x="12843095" y="658761"/>
              <a:ext cx="3036002" cy="5584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243D4055-8EC5-461B-90B1-E4C0683223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8457" b="33434" l="61993" r="669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71" t="27835" r="32414" b="65944"/>
            <a:stretch/>
          </p:blipFill>
          <p:spPr bwMode="auto">
            <a:xfrm flipH="1">
              <a:off x="14311255" y="2498177"/>
              <a:ext cx="394637" cy="426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thiếu niên tiền phong quàng khăn đỏ minh họa">
              <a:extLst>
                <a:ext uri="{FF2B5EF4-FFF2-40B4-BE49-F238E27FC236}">
                  <a16:creationId xmlns:a16="http://schemas.microsoft.com/office/drawing/2014/main" id="{62B528B9-BABA-484A-B887-FE1D4F5D0F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 flipH="1">
              <a:off x="13853347" y="3659766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E81B9E4-32C6-4F4F-96EC-A95EC7FA0F7D}"/>
              </a:ext>
            </a:extLst>
          </p:cNvPr>
          <p:cNvSpPr/>
          <p:nvPr/>
        </p:nvSpPr>
        <p:spPr>
          <a:xfrm>
            <a:off x="3995130" y="1147222"/>
            <a:ext cx="430598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800" b="1" cap="none" spc="0">
                <a:ln w="57150">
                  <a:solidFill>
                    <a:srgbClr val="57A980"/>
                  </a:solidFill>
                  <a:prstDash val="solid"/>
                </a:ln>
                <a:solidFill>
                  <a:srgbClr val="B0E53B"/>
                </a:solidFill>
                <a:latin typeface="UTM Cookies" panose="02040603050506020204" pitchFamily="18" charset="0"/>
              </a:rPr>
              <a:t>Dặn dò:</a:t>
            </a:r>
            <a:endParaRPr lang="en-US" sz="8800" b="1" cap="none" spc="0">
              <a:ln w="57150">
                <a:solidFill>
                  <a:srgbClr val="57A980"/>
                </a:solidFill>
                <a:prstDash val="solid"/>
              </a:ln>
              <a:solidFill>
                <a:srgbClr val="B0E53B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21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3CBA2A30-6456-49E5-8147-11D92609E0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 flipH="1">
            <a:off x="8029480" y="8903"/>
            <a:ext cx="4174253" cy="216740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808F491-9CC3-4108-B675-BD9CAAFE1D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>
            <a:off x="0" y="0"/>
            <a:ext cx="4162520" cy="2161309"/>
          </a:xfrm>
          <a:prstGeom prst="rect">
            <a:avLst/>
          </a:prstGeom>
        </p:spPr>
      </p:pic>
      <p:sp>
        <p:nvSpPr>
          <p:cNvPr id="47" name="Oval 13">
            <a:extLst>
              <a:ext uri="{FF2B5EF4-FFF2-40B4-BE49-F238E27FC236}">
                <a16:creationId xmlns:a16="http://schemas.microsoft.com/office/drawing/2014/main" id="{10F2A9F2-9CDB-413A-9463-0AE55C676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862" y="1503581"/>
            <a:ext cx="811666" cy="81580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  <a:ea typeface="字魂70号-灵悦黑体" panose="00000500000000000000" pitchFamily="2" charset="-122"/>
                <a:sym typeface="字魂105号-简雅黑" panose="00000500000000000000" pitchFamily="2" charset="-122"/>
              </a:rPr>
              <a:t>1</a:t>
            </a:r>
          </a:p>
        </p:txBody>
      </p:sp>
      <p:sp>
        <p:nvSpPr>
          <p:cNvPr id="48" name="Oval 13">
            <a:extLst>
              <a:ext uri="{FF2B5EF4-FFF2-40B4-BE49-F238E27FC236}">
                <a16:creationId xmlns:a16="http://schemas.microsoft.com/office/drawing/2014/main" id="{CEA57240-466B-45BC-BA10-9250BA63E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862" y="2956265"/>
            <a:ext cx="811666" cy="81580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  <a:ea typeface="字魂70号-灵悦黑体" panose="00000500000000000000" pitchFamily="2" charset="-122"/>
                <a:sym typeface="字魂105号-简雅黑" panose="00000500000000000000" pitchFamily="2" charset="-122"/>
              </a:rPr>
              <a:t>2</a:t>
            </a:r>
          </a:p>
        </p:txBody>
      </p:sp>
      <p:sp>
        <p:nvSpPr>
          <p:cNvPr id="49" name="Oval 13">
            <a:extLst>
              <a:ext uri="{FF2B5EF4-FFF2-40B4-BE49-F238E27FC236}">
                <a16:creationId xmlns:a16="http://schemas.microsoft.com/office/drawing/2014/main" id="{DF0A8EB1-AC53-4950-AA26-E69124788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235" y="4440103"/>
            <a:ext cx="811666" cy="81580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UTM Avo" panose="02040603050506020204" pitchFamily="18" charset="0"/>
                <a:ea typeface="字魂70号-灵悦黑体" panose="00000500000000000000" pitchFamily="2" charset="-122"/>
                <a:sym typeface="字魂105号-简雅黑" panose="00000500000000000000" pitchFamily="2" charset="-122"/>
              </a:rPr>
              <a:t>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DD8A0BA-9F95-4A21-B4A6-FB6713B6313D}"/>
              </a:ext>
            </a:extLst>
          </p:cNvPr>
          <p:cNvSpPr/>
          <p:nvPr/>
        </p:nvSpPr>
        <p:spPr>
          <a:xfrm>
            <a:off x="1060359" y="1563314"/>
            <a:ext cx="576472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2800" b="1">
                <a:ln w="57150">
                  <a:noFill/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Kể lại từng đoạn câu chuyện </a:t>
            </a:r>
            <a:endParaRPr lang="en-US" sz="2800" b="1">
              <a:ln w="57150">
                <a:noFill/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</a:endParaRPr>
          </a:p>
          <a:p>
            <a:r>
              <a:rPr lang="vi-VN" sz="2800" b="1">
                <a:ln w="57150">
                  <a:noFill/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theo tranh minh hoạ </a:t>
            </a:r>
            <a:endParaRPr lang="vi-VN" sz="2800" b="1" cap="none" spc="0">
              <a:ln w="57150">
                <a:noFill/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B9D6B99-7FFD-4DAF-83D0-8DF4B4461CC4}"/>
              </a:ext>
            </a:extLst>
          </p:cNvPr>
          <p:cNvSpPr/>
          <p:nvPr/>
        </p:nvSpPr>
        <p:spPr>
          <a:xfrm>
            <a:off x="982528" y="2928512"/>
            <a:ext cx="676819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2800" b="1" cap="none" spc="0">
                <a:ln w="57150">
                  <a:noFill/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tưởng tượng và nêu được kết thúc </a:t>
            </a:r>
            <a:endParaRPr lang="en-US" sz="2800" b="1" cap="none" spc="0">
              <a:ln w="57150">
                <a:noFill/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</a:endParaRPr>
          </a:p>
          <a:p>
            <a:r>
              <a:rPr lang="vi-VN" sz="2800" b="1" cap="none" spc="0">
                <a:ln w="57150">
                  <a:noFill/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câu chuyện một cách hợp lí 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79CBE65-E369-424F-B54C-A06574BBC9EB}"/>
              </a:ext>
            </a:extLst>
          </p:cNvPr>
          <p:cNvSpPr/>
          <p:nvPr/>
        </p:nvSpPr>
        <p:spPr>
          <a:xfrm>
            <a:off x="1060359" y="4425160"/>
            <a:ext cx="589616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2800" b="1">
                <a:ln w="57150">
                  <a:noFill/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Hiểu được ý nghĩa câu chuyện</a:t>
            </a:r>
          </a:p>
          <a:p>
            <a:r>
              <a:rPr lang="vi-VN" sz="2800" b="1" cap="none" spc="0">
                <a:ln w="57150">
                  <a:noFill/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Người thợ săn và con nai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E00A4DA-712E-4101-830B-D915D1FB34EC}"/>
              </a:ext>
            </a:extLst>
          </p:cNvPr>
          <p:cNvSpPr/>
          <p:nvPr/>
        </p:nvSpPr>
        <p:spPr>
          <a:xfrm>
            <a:off x="2559957" y="101599"/>
            <a:ext cx="7072086" cy="114295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cap="none" spc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  <a:latin typeface="UTM Showcard" panose="02040603050506020204" pitchFamily="18" charset="0"/>
              </a:rPr>
              <a:t>MỤC TIÊU BÀI HỌC</a:t>
            </a:r>
            <a:endParaRPr lang="en-US" sz="5400" b="1" cap="none" spc="0">
              <a:ln w="28575" cmpd="sng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  <a:latin typeface="UTM Showcard" panose="02040603050506020204" pitchFamily="18" charset="0"/>
            </a:endParaRPr>
          </a:p>
        </p:txBody>
      </p:sp>
      <p:pic>
        <p:nvPicPr>
          <p:cNvPr id="54" name="图片 7">
            <a:extLst>
              <a:ext uri="{FF2B5EF4-FFF2-40B4-BE49-F238E27FC236}">
                <a16:creationId xmlns:a16="http://schemas.microsoft.com/office/drawing/2014/main" id="{955B6E83-46FB-4DFD-AA5B-3E7DACB185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286" y="-480076"/>
            <a:ext cx="3958447" cy="4713906"/>
          </a:xfrm>
          <a:prstGeom prst="rect">
            <a:avLst/>
          </a:prstGeom>
        </p:spPr>
      </p:pic>
      <p:sp>
        <p:nvSpPr>
          <p:cNvPr id="55" name="Oval 13">
            <a:extLst>
              <a:ext uri="{FF2B5EF4-FFF2-40B4-BE49-F238E27FC236}">
                <a16:creationId xmlns:a16="http://schemas.microsoft.com/office/drawing/2014/main" id="{6E45AB9B-C6B4-43ED-84BC-AB7BDA76D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862" y="5839597"/>
            <a:ext cx="811666" cy="81580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vi-VN" sz="3200" b="1">
                <a:solidFill>
                  <a:schemeClr val="bg1"/>
                </a:solidFill>
                <a:latin typeface="UTM Avo" panose="02040603050506020204" pitchFamily="18" charset="0"/>
                <a:ea typeface="字魂70号-灵悦黑体" panose="00000500000000000000" pitchFamily="2" charset="-122"/>
                <a:sym typeface="字魂105号-简雅黑" panose="00000500000000000000" pitchFamily="2" charset="-122"/>
              </a:rPr>
              <a:t>4</a:t>
            </a:r>
            <a:endParaRPr lang="en-US" sz="3200" b="1" dirty="0">
              <a:solidFill>
                <a:schemeClr val="bg1"/>
              </a:solidFill>
              <a:latin typeface="UTM Avo" panose="02040603050506020204" pitchFamily="18" charset="0"/>
              <a:ea typeface="字魂70号-灵悦黑体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205A6BC-9723-4AA0-B475-A8BA93B324ED}"/>
              </a:ext>
            </a:extLst>
          </p:cNvPr>
          <p:cNvSpPr/>
          <p:nvPr/>
        </p:nvSpPr>
        <p:spPr>
          <a:xfrm>
            <a:off x="1060359" y="5985890"/>
            <a:ext cx="87030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2800" b="1" cap="none" spc="0">
                <a:ln w="57150">
                  <a:noFill/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Có ý thức và trách nhiệm bảo vệ môi trường.</a:t>
            </a:r>
          </a:p>
        </p:txBody>
      </p:sp>
    </p:spTree>
    <p:extLst>
      <p:ext uri="{BB962C8B-B14F-4D97-AF65-F5344CB8AC3E}">
        <p14:creationId xmlns:p14="http://schemas.microsoft.com/office/powerpoint/2010/main" val="110003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D8E9748-0D64-4872-AFA5-5A82E05EC2DE}"/>
              </a:ext>
            </a:extLst>
          </p:cNvPr>
          <p:cNvGrpSpPr/>
          <p:nvPr/>
        </p:nvGrpSpPr>
        <p:grpSpPr>
          <a:xfrm>
            <a:off x="5034550" y="140667"/>
            <a:ext cx="2254895" cy="2352162"/>
            <a:chOff x="4609353" y="343643"/>
            <a:chExt cx="2957771" cy="3085357"/>
          </a:xfrm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03C40C8F-3D4D-4E4E-B5AD-02E0F65FA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9353" y="476308"/>
              <a:ext cx="2955876" cy="2952692"/>
            </a:xfrm>
            <a:custGeom>
              <a:avLst/>
              <a:gdLst>
                <a:gd name="T0" fmla="*/ 929 w 1857"/>
                <a:gd name="T1" fmla="*/ 0 h 1855"/>
                <a:gd name="T2" fmla="*/ 1857 w 1857"/>
                <a:gd name="T3" fmla="*/ 928 h 1855"/>
                <a:gd name="T4" fmla="*/ 929 w 1857"/>
                <a:gd name="T5" fmla="*/ 1855 h 1855"/>
                <a:gd name="T6" fmla="*/ 0 w 1857"/>
                <a:gd name="T7" fmla="*/ 928 h 1855"/>
                <a:gd name="T8" fmla="*/ 929 w 1857"/>
                <a:gd name="T9" fmla="*/ 0 h 1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1855">
                  <a:moveTo>
                    <a:pt x="929" y="0"/>
                  </a:moveTo>
                  <a:lnTo>
                    <a:pt x="1857" y="928"/>
                  </a:lnTo>
                  <a:lnTo>
                    <a:pt x="929" y="1855"/>
                  </a:lnTo>
                  <a:lnTo>
                    <a:pt x="0" y="928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rgbClr val="7BC6A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06" tIns="60953" rIns="121906" bIns="60953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800" b="1" dirty="0">
                <a:latin typeface="UTM God's Word" panose="02040603050506020204" pitchFamily="18" charset="0"/>
                <a:ea typeface="字魂70号-灵悦黑体" panose="00000500000000000000" pitchFamily="2" charset="-122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F5AED3E-C403-4E55-80B9-93F046B326D8}"/>
                </a:ext>
              </a:extLst>
            </p:cNvPr>
            <p:cNvGrpSpPr/>
            <p:nvPr/>
          </p:nvGrpSpPr>
          <p:grpSpPr>
            <a:xfrm>
              <a:off x="4611248" y="343643"/>
              <a:ext cx="2955876" cy="2952692"/>
              <a:chOff x="4611248" y="343643"/>
              <a:chExt cx="2955876" cy="2952692"/>
            </a:xfrm>
          </p:grpSpPr>
          <p:sp>
            <p:nvSpPr>
              <p:cNvPr id="7" name="Freeform 8">
                <a:extLst>
                  <a:ext uri="{FF2B5EF4-FFF2-40B4-BE49-F238E27FC236}">
                    <a16:creationId xmlns:a16="http://schemas.microsoft.com/office/drawing/2014/main" id="{8B13F120-265A-418B-A4D1-0D71A05CE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1248" y="343643"/>
                <a:ext cx="2955876" cy="2952692"/>
              </a:xfrm>
              <a:custGeom>
                <a:avLst/>
                <a:gdLst>
                  <a:gd name="T0" fmla="*/ 929 w 1857"/>
                  <a:gd name="T1" fmla="*/ 0 h 1855"/>
                  <a:gd name="T2" fmla="*/ 1857 w 1857"/>
                  <a:gd name="T3" fmla="*/ 928 h 1855"/>
                  <a:gd name="T4" fmla="*/ 929 w 1857"/>
                  <a:gd name="T5" fmla="*/ 1855 h 1855"/>
                  <a:gd name="T6" fmla="*/ 0 w 1857"/>
                  <a:gd name="T7" fmla="*/ 928 h 1855"/>
                  <a:gd name="T8" fmla="*/ 929 w 1857"/>
                  <a:gd name="T9" fmla="*/ 0 h 18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7" h="1855">
                    <a:moveTo>
                      <a:pt x="929" y="0"/>
                    </a:moveTo>
                    <a:lnTo>
                      <a:pt x="1857" y="928"/>
                    </a:lnTo>
                    <a:lnTo>
                      <a:pt x="929" y="1855"/>
                    </a:lnTo>
                    <a:lnTo>
                      <a:pt x="0" y="928"/>
                    </a:lnTo>
                    <a:lnTo>
                      <a:pt x="929" y="0"/>
                    </a:lnTo>
                    <a:close/>
                  </a:path>
                </a:pathLst>
              </a:custGeom>
              <a:solidFill>
                <a:srgbClr val="57A98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21906" tIns="60953" rIns="121906" bIns="60953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800" b="1" dirty="0">
                  <a:latin typeface="UTM God's Word" panose="02040603050506020204" pitchFamily="18" charset="0"/>
                  <a:ea typeface="字魂70号-灵悦黑体" panose="00000500000000000000" pitchFamily="2" charset="-122"/>
                </a:endParaRPr>
              </a:p>
            </p:txBody>
          </p:sp>
          <p:sp>
            <p:nvSpPr>
              <p:cNvPr id="8" name="文本框 2">
                <a:extLst>
                  <a:ext uri="{FF2B5EF4-FFF2-40B4-BE49-F238E27FC236}">
                    <a16:creationId xmlns:a16="http://schemas.microsoft.com/office/drawing/2014/main" id="{6ADBD26F-0094-4E38-AF5F-24DF43B8B4A1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5197552" y="605478"/>
                <a:ext cx="1608135" cy="2321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vi-VN" altLang="zh-CN" sz="11500" b="1">
                    <a:solidFill>
                      <a:schemeClr val="bg1"/>
                    </a:solidFill>
                    <a:latin typeface="UTM Showcard" panose="020406030505060202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1</a:t>
                </a:r>
                <a:endParaRPr lang="zh-CN" altLang="en-US" sz="11500" b="1" dirty="0">
                  <a:solidFill>
                    <a:schemeClr val="bg1"/>
                  </a:solidFill>
                  <a:latin typeface="UTM Showcard" panose="020406030505060202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Arial" panose="020B0604020202020204" pitchFamily="34" charset="0"/>
                </a:endParaRPr>
              </a:p>
            </p:txBody>
          </p:sp>
        </p:grp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2F1DC65D-C5A9-4F71-9598-EFA5D264CB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>
            <a:off x="0" y="0"/>
            <a:ext cx="4162520" cy="216130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F09A445-AB6B-411B-B565-A08FA1955C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 flipH="1">
            <a:off x="8017747" y="-3047"/>
            <a:ext cx="4174253" cy="21674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9453D96-F2AF-4E34-88DC-95180CB83E48}"/>
              </a:ext>
            </a:extLst>
          </p:cNvPr>
          <p:cNvSpPr/>
          <p:nvPr/>
        </p:nvSpPr>
        <p:spPr>
          <a:xfrm>
            <a:off x="3265700" y="2490164"/>
            <a:ext cx="566052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rgbClr val="57A980"/>
                  </a:solidFill>
                  <a:prstDash val="solid"/>
                </a:ln>
                <a:solidFill>
                  <a:srgbClr val="B0E53B"/>
                </a:solidFill>
                <a:latin typeface="UTM Cookies" panose="02040603050506020204" pitchFamily="18" charset="0"/>
              </a:rPr>
              <a:t>KHÁM PHÁ</a:t>
            </a:r>
            <a:endParaRPr lang="en-US" sz="9600" b="1" cap="none" spc="0">
              <a:ln w="57150">
                <a:solidFill>
                  <a:srgbClr val="57A980"/>
                </a:solidFill>
                <a:prstDash val="solid"/>
              </a:ln>
              <a:solidFill>
                <a:srgbClr val="B0E53B"/>
              </a:solidFill>
              <a:latin typeface="UTM Cookies" panose="02040603050506020204" pitchFamily="18" charset="0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0E6392CC-D079-47F3-89A1-6386D1C676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9478829" y="2691904"/>
            <a:ext cx="2713171" cy="416609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FC5158B-3144-429F-A7D5-A3F5C41FF2F7}"/>
              </a:ext>
            </a:extLst>
          </p:cNvPr>
          <p:cNvGrpSpPr/>
          <p:nvPr/>
        </p:nvGrpSpPr>
        <p:grpSpPr>
          <a:xfrm>
            <a:off x="240540" y="754114"/>
            <a:ext cx="4214963" cy="6064694"/>
            <a:chOff x="240540" y="1592028"/>
            <a:chExt cx="3586618" cy="5160601"/>
          </a:xfrm>
        </p:grpSpPr>
        <p:pic>
          <p:nvPicPr>
            <p:cNvPr id="19" name="Picture 6">
              <a:extLst>
                <a:ext uri="{FF2B5EF4-FFF2-40B4-BE49-F238E27FC236}">
                  <a16:creationId xmlns:a16="http://schemas.microsoft.com/office/drawing/2014/main" id="{63BABE94-1230-46FC-A10F-2BCD2FD2D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40540" y="1592028"/>
              <a:ext cx="3586618" cy="5160601"/>
            </a:xfrm>
            <a:prstGeom prst="rect">
              <a:avLst/>
            </a:prstGeom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3E526C0-15CA-4B47-9B77-0A8E5EA73A7A}"/>
                </a:ext>
              </a:extLst>
            </p:cNvPr>
            <p:cNvSpPr/>
            <p:nvPr/>
          </p:nvSpPr>
          <p:spPr>
            <a:xfrm>
              <a:off x="1251584" y="2028080"/>
              <a:ext cx="45719" cy="66675"/>
            </a:xfrm>
            <a:prstGeom prst="ellipse">
              <a:avLst/>
            </a:prstGeom>
            <a:solidFill>
              <a:srgbClr val="693C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D47F91E1-297C-46ED-9850-38166B5B13FE}"/>
                </a:ext>
              </a:extLst>
            </p:cNvPr>
            <p:cNvSpPr/>
            <p:nvPr/>
          </p:nvSpPr>
          <p:spPr>
            <a:xfrm rot="20398545">
              <a:off x="1200150" y="2006600"/>
              <a:ext cx="112713" cy="45719"/>
            </a:xfrm>
            <a:prstGeom prst="arc">
              <a:avLst/>
            </a:prstGeom>
            <a:ln>
              <a:solidFill>
                <a:srgbClr val="693C2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8450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ể chuyện 5- Người Đi Săn Và Con Nai - Tiếng Việt 5- Tập 1- 4.0 Cô Liên Channel">
            <a:hlinkClick r:id="" action="ppaction://media"/>
            <a:extLst>
              <a:ext uri="{FF2B5EF4-FFF2-40B4-BE49-F238E27FC236}">
                <a16:creationId xmlns:a16="http://schemas.microsoft.com/office/drawing/2014/main" id="{00D310C7-2710-403B-95E9-E0A89D6BDFD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1190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51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4855E4DB-63DE-4515-9AAA-A6B387E0E67A}"/>
              </a:ext>
            </a:extLst>
          </p:cNvPr>
          <p:cNvGrpSpPr/>
          <p:nvPr/>
        </p:nvGrpSpPr>
        <p:grpSpPr>
          <a:xfrm>
            <a:off x="0" y="5884224"/>
            <a:ext cx="12192000" cy="973776"/>
            <a:chOff x="0" y="5884224"/>
            <a:chExt cx="12192000" cy="97377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D7D2E4E-63FC-4E59-B93B-E27448124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0" y="5884224"/>
              <a:ext cx="4259052" cy="97377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456F1C-A575-471A-9B4F-AD6D1F31F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4219699" y="5884224"/>
              <a:ext cx="4259052" cy="97377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F3DE31D-E1B4-4CC6-8D4D-2CE343E72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r="12815" b="31602"/>
            <a:stretch/>
          </p:blipFill>
          <p:spPr>
            <a:xfrm>
              <a:off x="8478751" y="5884224"/>
              <a:ext cx="3713249" cy="973776"/>
            </a:xfrm>
            <a:prstGeom prst="rect">
              <a:avLst/>
            </a:prstGeom>
          </p:spPr>
        </p:pic>
      </p:grpSp>
      <p:pic>
        <p:nvPicPr>
          <p:cNvPr id="38" name="图片 9">
            <a:extLst>
              <a:ext uri="{FF2B5EF4-FFF2-40B4-BE49-F238E27FC236}">
                <a16:creationId xmlns:a16="http://schemas.microsoft.com/office/drawing/2014/main" id="{6CCF7EE4-141D-4BEF-AE6B-B363905FE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9321"/>
            <a:ext cx="2182557" cy="6358679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片 10">
            <a:extLst>
              <a:ext uri="{FF2B5EF4-FFF2-40B4-BE49-F238E27FC236}">
                <a16:creationId xmlns:a16="http://schemas.microsoft.com/office/drawing/2014/main" id="{DC90B53A-83BF-4C62-BB0B-A85773834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6972" y="0"/>
            <a:ext cx="4273296" cy="6858000"/>
          </a:xfrm>
          <a:prstGeom prst="rect">
            <a:avLst/>
          </a:prstGeom>
          <a:effectLst>
            <a:outerShdw blurRad="25400" dist="254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6053BFFC-77B8-4491-93B3-4328942B4784}"/>
              </a:ext>
            </a:extLst>
          </p:cNvPr>
          <p:cNvSpPr/>
          <p:nvPr/>
        </p:nvSpPr>
        <p:spPr>
          <a:xfrm>
            <a:off x="6140104" y="974326"/>
            <a:ext cx="5124465" cy="45339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3" descr="den_pin_deo_tran_chong_nuoc_co_lon_sf_t32__7">
            <a:extLst>
              <a:ext uri="{FF2B5EF4-FFF2-40B4-BE49-F238E27FC236}">
                <a16:creationId xmlns:a16="http://schemas.microsoft.com/office/drawing/2014/main" id="{2EE38C5F-AACD-434E-A0DB-77337BECC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00" b="92600" l="0" r="100000">
                        <a14:foregroundMark x1="16200" y1="63000" x2="23000" y2="74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464" y="1038760"/>
            <a:ext cx="2531645" cy="278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A8BA244-D0A8-4D2E-9428-2DFE9B4949E8}"/>
              </a:ext>
            </a:extLst>
          </p:cNvPr>
          <p:cNvSpPr/>
          <p:nvPr/>
        </p:nvSpPr>
        <p:spPr>
          <a:xfrm>
            <a:off x="706012" y="974326"/>
            <a:ext cx="5124465" cy="45339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 Box 8">
            <a:extLst>
              <a:ext uri="{FF2B5EF4-FFF2-40B4-BE49-F238E27FC236}">
                <a16:creationId xmlns:a16="http://schemas.microsoft.com/office/drawing/2014/main" id="{E743C314-778B-4489-86FB-ECC380643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639" y="3335191"/>
            <a:ext cx="452362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vi-VN" sz="2400" b="1">
                <a:solidFill>
                  <a:srgbClr val="002060"/>
                </a:solidFill>
                <a:latin typeface="UTM Flamenco" panose="02040603050506020204" pitchFamily="18" charset="0"/>
              </a:rPr>
              <a:t>Súng kíp: là </a:t>
            </a:r>
            <a:r>
              <a:rPr lang="vi-VN" altLang="vi-VN" sz="2400" b="1">
                <a:solidFill>
                  <a:srgbClr val="002060"/>
                </a:solidFill>
              </a:rPr>
              <a:t>s</a:t>
            </a:r>
            <a:r>
              <a:rPr lang="en-US" altLang="vi-VN" sz="2400" b="1">
                <a:solidFill>
                  <a:srgbClr val="002060"/>
                </a:solidFill>
                <a:latin typeface="UTM Flamenco" panose="02040603050506020204" pitchFamily="18" charset="0"/>
              </a:rPr>
              <a:t>úng trường loại cũ chế tạo theo phương pháp thủ công, nạp thuốc phóng và đạn từ miệng nòng, phát hỏa bằng một kíp</a:t>
            </a:r>
            <a:r>
              <a:rPr lang="vi-VN" altLang="vi-VN" sz="2400" b="1">
                <a:solidFill>
                  <a:srgbClr val="002060"/>
                </a:solidFill>
                <a:latin typeface="UTM Flamenco" panose="02040603050506020204" pitchFamily="18" charset="0"/>
              </a:rPr>
              <a:t> kiểu va đập đặt ở đuôi nòng. </a:t>
            </a:r>
            <a:endParaRPr lang="en-US" altLang="vi-VN" sz="2400" b="1">
              <a:solidFill>
                <a:srgbClr val="002060"/>
              </a:solidFill>
              <a:latin typeface="UTM Flamenco" panose="02040603050506020204" pitchFamily="18" charset="0"/>
            </a:endParaRPr>
          </a:p>
        </p:txBody>
      </p:sp>
      <p:pic>
        <p:nvPicPr>
          <p:cNvPr id="2050" name="Picture 2" descr="Lạnh lùng vác súng vào quán cà phê bắn người">
            <a:extLst>
              <a:ext uri="{FF2B5EF4-FFF2-40B4-BE49-F238E27FC236}">
                <a16:creationId xmlns:a16="http://schemas.microsoft.com/office/drawing/2014/main" id="{4211F6EA-FBD6-4BBE-B961-7F3CF5BA2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33" b="94933" l="1200" r="98000">
                        <a14:backgroundMark x1="74800" y1="63467" x2="74800" y2="63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4824" flipH="1">
            <a:off x="900307" y="786304"/>
            <a:ext cx="4259053" cy="319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 Box 8">
            <a:extLst>
              <a:ext uri="{FF2B5EF4-FFF2-40B4-BE49-F238E27FC236}">
                <a16:creationId xmlns:a16="http://schemas.microsoft.com/office/drawing/2014/main" id="{CA2FE530-FEF2-4395-897E-5D31F69A7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4933" y="3892691"/>
            <a:ext cx="45236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vi-VN" sz="2400" b="1">
                <a:solidFill>
                  <a:srgbClr val="002060"/>
                </a:solidFill>
                <a:latin typeface="UTM Flamenco" panose="02040603050506020204" pitchFamily="18" charset="0"/>
              </a:rPr>
              <a:t>Đèn ló: là loại đèn thường đeo trước trán, đèn chỉ để  ánh sáng chiếu ra một phía, dùng để rọi xa.</a:t>
            </a:r>
            <a:endParaRPr lang="en-US" altLang="vi-VN" sz="2400" b="1">
              <a:solidFill>
                <a:srgbClr val="002060"/>
              </a:solidFill>
              <a:latin typeface="UTM Flamenc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30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9">
            <a:extLst>
              <a:ext uri="{FF2B5EF4-FFF2-40B4-BE49-F238E27FC236}">
                <a16:creationId xmlns:a16="http://schemas.microsoft.com/office/drawing/2014/main" id="{6CCF7EE4-141D-4BEF-AE6B-B363905FE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9321"/>
            <a:ext cx="2182557" cy="6358679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片 10">
            <a:extLst>
              <a:ext uri="{FF2B5EF4-FFF2-40B4-BE49-F238E27FC236}">
                <a16:creationId xmlns:a16="http://schemas.microsoft.com/office/drawing/2014/main" id="{DC90B53A-83BF-4C62-BB0B-A85773834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972" y="0"/>
            <a:ext cx="4273296" cy="6858000"/>
          </a:xfrm>
          <a:prstGeom prst="rect">
            <a:avLst/>
          </a:prstGeom>
          <a:effectLst>
            <a:outerShdw blurRad="25400" dist="254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855E4DB-63DE-4515-9AAA-A6B387E0E67A}"/>
              </a:ext>
            </a:extLst>
          </p:cNvPr>
          <p:cNvGrpSpPr/>
          <p:nvPr/>
        </p:nvGrpSpPr>
        <p:grpSpPr>
          <a:xfrm>
            <a:off x="0" y="5884224"/>
            <a:ext cx="12192000" cy="973776"/>
            <a:chOff x="0" y="5884224"/>
            <a:chExt cx="12192000" cy="97377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D7D2E4E-63FC-4E59-B93B-E27448124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0" y="5884224"/>
              <a:ext cx="4259052" cy="97377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456F1C-A575-471A-9B4F-AD6D1F31F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4219699" y="5884224"/>
              <a:ext cx="4259052" cy="97377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F3DE31D-E1B4-4CC6-8D4D-2CE343E72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r="12815" b="31602"/>
            <a:stretch/>
          </p:blipFill>
          <p:spPr>
            <a:xfrm>
              <a:off x="8478751" y="5884224"/>
              <a:ext cx="3713249" cy="973776"/>
            </a:xfrm>
            <a:prstGeom prst="rect">
              <a:avLst/>
            </a:prstGeom>
          </p:spPr>
        </p:pic>
      </p:grpSp>
      <p:sp>
        <p:nvSpPr>
          <p:cNvPr id="2" name="Cloud 1">
            <a:extLst>
              <a:ext uri="{FF2B5EF4-FFF2-40B4-BE49-F238E27FC236}">
                <a16:creationId xmlns:a16="http://schemas.microsoft.com/office/drawing/2014/main" id="{954B5792-2D98-4EBA-9C1B-FA0D700ED286}"/>
              </a:ext>
            </a:extLst>
          </p:cNvPr>
          <p:cNvSpPr/>
          <p:nvPr/>
        </p:nvSpPr>
        <p:spPr>
          <a:xfrm>
            <a:off x="3250297" y="720583"/>
            <a:ext cx="6477000" cy="466090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A8841285-26A9-47B3-A22D-363B014E1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1629" y="2218837"/>
            <a:ext cx="5127739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vi-VN" altLang="vi-VN" sz="4400" b="1">
                <a:solidFill>
                  <a:srgbClr val="002060"/>
                </a:solidFill>
                <a:latin typeface="UTM Flamenco" panose="02040603050506020204" pitchFamily="18" charset="0"/>
              </a:rPr>
              <a:t>Vì sao người đi săn </a:t>
            </a:r>
          </a:p>
          <a:p>
            <a:pPr algn="ctr"/>
            <a:r>
              <a:rPr lang="vi-VN" altLang="vi-VN" sz="4400" b="1">
                <a:solidFill>
                  <a:srgbClr val="002060"/>
                </a:solidFill>
                <a:latin typeface="UTM Flamenco" panose="02040603050506020204" pitchFamily="18" charset="0"/>
              </a:rPr>
              <a:t>không bắn con nai ?</a:t>
            </a:r>
            <a:endParaRPr lang="en-US" altLang="vi-VN" sz="4400" b="1">
              <a:solidFill>
                <a:srgbClr val="002060"/>
              </a:solidFill>
              <a:latin typeface="UTM Flamenco" panose="02040603050506020204" pitchFamily="18" charset="0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8F88DF8F-C9B7-4EDD-AD4F-76E87ED1A3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067176" y="3456108"/>
            <a:ext cx="3374320" cy="309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2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9">
            <a:extLst>
              <a:ext uri="{FF2B5EF4-FFF2-40B4-BE49-F238E27FC236}">
                <a16:creationId xmlns:a16="http://schemas.microsoft.com/office/drawing/2014/main" id="{6CCF7EE4-141D-4BEF-AE6B-B363905FE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9321"/>
            <a:ext cx="2182557" cy="6358679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9" name="图片 10">
            <a:extLst>
              <a:ext uri="{FF2B5EF4-FFF2-40B4-BE49-F238E27FC236}">
                <a16:creationId xmlns:a16="http://schemas.microsoft.com/office/drawing/2014/main" id="{DC90B53A-83BF-4C62-BB0B-A85773834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972" y="0"/>
            <a:ext cx="4273296" cy="6858000"/>
          </a:xfrm>
          <a:prstGeom prst="rect">
            <a:avLst/>
          </a:prstGeom>
          <a:effectLst>
            <a:outerShdw blurRad="25400" dist="254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855E4DB-63DE-4515-9AAA-A6B387E0E67A}"/>
              </a:ext>
            </a:extLst>
          </p:cNvPr>
          <p:cNvGrpSpPr/>
          <p:nvPr/>
        </p:nvGrpSpPr>
        <p:grpSpPr>
          <a:xfrm>
            <a:off x="0" y="5884224"/>
            <a:ext cx="12192000" cy="973776"/>
            <a:chOff x="0" y="5884224"/>
            <a:chExt cx="12192000" cy="97377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D7D2E4E-63FC-4E59-B93B-E27448124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0" y="5884224"/>
              <a:ext cx="4259052" cy="97377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456F1C-A575-471A-9B4F-AD6D1F31F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4219699" y="5884224"/>
              <a:ext cx="4259052" cy="97377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F3DE31D-E1B4-4CC6-8D4D-2CE343E72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r="12815" b="31602"/>
            <a:stretch/>
          </p:blipFill>
          <p:spPr>
            <a:xfrm>
              <a:off x="8478751" y="5884224"/>
              <a:ext cx="3713249" cy="973776"/>
            </a:xfrm>
            <a:prstGeom prst="rect">
              <a:avLst/>
            </a:prstGeom>
          </p:spPr>
        </p:pic>
      </p:grpSp>
      <p:sp>
        <p:nvSpPr>
          <p:cNvPr id="2" name="Cloud 1">
            <a:extLst>
              <a:ext uri="{FF2B5EF4-FFF2-40B4-BE49-F238E27FC236}">
                <a16:creationId xmlns:a16="http://schemas.microsoft.com/office/drawing/2014/main" id="{954B5792-2D98-4EBA-9C1B-FA0D700ED286}"/>
              </a:ext>
            </a:extLst>
          </p:cNvPr>
          <p:cNvSpPr/>
          <p:nvPr/>
        </p:nvSpPr>
        <p:spPr>
          <a:xfrm>
            <a:off x="1117600" y="593583"/>
            <a:ext cx="7165665" cy="466090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A8841285-26A9-47B3-A22D-363B014E1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796" y="1603517"/>
            <a:ext cx="5829272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vi-VN" altLang="vi-VN" sz="4400" b="1">
                <a:solidFill>
                  <a:srgbClr val="002060"/>
                </a:solidFill>
                <a:latin typeface="UTM Flamenco" panose="02040603050506020204" pitchFamily="18" charset="0"/>
              </a:rPr>
              <a:t>Vì người đi săn thấy con nai rất đẹp, rất đáng yêu dưới ánh trăng nên không nỡ bắn nó. </a:t>
            </a:r>
            <a:endParaRPr lang="en-US" altLang="vi-VN" sz="4400" b="1">
              <a:solidFill>
                <a:srgbClr val="002060"/>
              </a:solidFill>
              <a:latin typeface="UTM Flamenco" panose="02040603050506020204" pitchFamily="18" charset="0"/>
            </a:endParaRP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4F28CCD3-5543-450F-B33B-BB6F0EB19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070674" y="2422703"/>
            <a:ext cx="323526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81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969AFE0-A439-41AE-9FF9-851CE1318462}"/>
              </a:ext>
            </a:extLst>
          </p:cNvPr>
          <p:cNvGrpSpPr/>
          <p:nvPr/>
        </p:nvGrpSpPr>
        <p:grpSpPr>
          <a:xfrm>
            <a:off x="139700" y="63499"/>
            <a:ext cx="11912600" cy="6751006"/>
            <a:chOff x="0" y="131674"/>
            <a:chExt cx="24701770" cy="1399877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1408A57-EEB1-4BF2-8EED-079D4FC2F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158006"/>
              <a:ext cx="12192001" cy="6858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25DBAED-1195-4AA9-BA20-EDAB5369E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509769" y="131674"/>
              <a:ext cx="12192001" cy="685799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CFFEBED-5050-4135-8571-54799F2A7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7163589"/>
              <a:ext cx="12192001" cy="6858000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5C8B0B2-0E1E-47F6-B72A-0058A4E0F4EA}"/>
                </a:ext>
              </a:extLst>
            </p:cNvPr>
            <p:cNvGrpSpPr/>
            <p:nvPr/>
          </p:nvGrpSpPr>
          <p:grpSpPr>
            <a:xfrm>
              <a:off x="12509770" y="7163590"/>
              <a:ext cx="12192000" cy="6966857"/>
              <a:chOff x="0" y="-56187"/>
              <a:chExt cx="12192000" cy="6966857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D6284B9-3896-4C1D-A2A1-EAE1180D8A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rcRect r="1518"/>
              <a:stretch/>
            </p:blipFill>
            <p:spPr>
              <a:xfrm>
                <a:off x="0" y="-56187"/>
                <a:ext cx="12192000" cy="6966857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79E02690-8484-4D81-97DB-06783A83A9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rcRect l="88546" t="90458" r="5563" b="1573"/>
              <a:stretch/>
            </p:blipFill>
            <p:spPr>
              <a:xfrm>
                <a:off x="11462656" y="6302829"/>
                <a:ext cx="729343" cy="555171"/>
              </a:xfrm>
              <a:prstGeom prst="rect">
                <a:avLst/>
              </a:prstGeom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BED7450E-BD43-4C74-928A-4A04FA4A9A9F}"/>
                  </a:ext>
                </a:extLst>
              </p:cNvPr>
              <p:cNvSpPr/>
              <p:nvPr/>
            </p:nvSpPr>
            <p:spPr>
              <a:xfrm>
                <a:off x="11696700" y="6406246"/>
                <a:ext cx="364670" cy="36467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>
                    <a:ln w="19050">
                      <a:solidFill>
                        <a:schemeClr val="bg1"/>
                      </a:solidFill>
                    </a:ln>
                  </a:rPr>
                  <a:t>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97768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4855E4DB-63DE-4515-9AAA-A6B387E0E67A}"/>
              </a:ext>
            </a:extLst>
          </p:cNvPr>
          <p:cNvGrpSpPr/>
          <p:nvPr/>
        </p:nvGrpSpPr>
        <p:grpSpPr>
          <a:xfrm>
            <a:off x="0" y="5884224"/>
            <a:ext cx="12192000" cy="973776"/>
            <a:chOff x="0" y="5884224"/>
            <a:chExt cx="12192000" cy="97377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D7D2E4E-63FC-4E59-B93B-E27448124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0" y="5884224"/>
              <a:ext cx="4259052" cy="97377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456F1C-A575-471A-9B4F-AD6D1F31F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b="31602"/>
            <a:stretch/>
          </p:blipFill>
          <p:spPr>
            <a:xfrm>
              <a:off x="4219699" y="5884224"/>
              <a:ext cx="4259052" cy="97377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F3DE31D-E1B4-4CC6-8D4D-2CE343E72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99" r="12815" b="31602"/>
            <a:stretch/>
          </p:blipFill>
          <p:spPr>
            <a:xfrm>
              <a:off x="8478751" y="5884224"/>
              <a:ext cx="3713249" cy="97377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94EAB357-98CB-4E28-8E9F-DC15B48C12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>
            <a:off x="0" y="0"/>
            <a:ext cx="4162520" cy="216130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6714C1-B8BB-499D-98F6-36E2888DD5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62" b="76623"/>
          <a:stretch/>
        </p:blipFill>
        <p:spPr>
          <a:xfrm flipH="1">
            <a:off x="8017747" y="-3047"/>
            <a:ext cx="4174253" cy="2167401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A9738004-5479-4DEB-8283-F4B0CFDAA45B}"/>
              </a:ext>
            </a:extLst>
          </p:cNvPr>
          <p:cNvGrpSpPr/>
          <p:nvPr/>
        </p:nvGrpSpPr>
        <p:grpSpPr>
          <a:xfrm>
            <a:off x="160529" y="1746724"/>
            <a:ext cx="2861675" cy="2752936"/>
            <a:chOff x="168613" y="1514533"/>
            <a:chExt cx="2861675" cy="275293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17630E6-BB3B-4221-9379-4C8370A477EE}"/>
                </a:ext>
              </a:extLst>
            </p:cNvPr>
            <p:cNvSpPr/>
            <p:nvPr/>
          </p:nvSpPr>
          <p:spPr>
            <a:xfrm>
              <a:off x="168613" y="1514533"/>
              <a:ext cx="2861675" cy="2733963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Kể chuyện: Người đi săn và con nai trang 107 SGK Tiếng Việt 5 tập 1 | SGK  Tiếng Việt 5">
              <a:extLst>
                <a:ext uri="{FF2B5EF4-FFF2-40B4-BE49-F238E27FC236}">
                  <a16:creationId xmlns:a16="http://schemas.microsoft.com/office/drawing/2014/main" id="{4012E948-2C70-48A5-9B1F-AD2184FF5F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010" b="58992"/>
            <a:stretch/>
          </p:blipFill>
          <p:spPr bwMode="auto">
            <a:xfrm>
              <a:off x="227765" y="1604935"/>
              <a:ext cx="2746017" cy="2101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CE162A3-9BD0-459C-BD75-DFE4104C6843}"/>
                </a:ext>
              </a:extLst>
            </p:cNvPr>
            <p:cNvSpPr/>
            <p:nvPr/>
          </p:nvSpPr>
          <p:spPr>
            <a:xfrm>
              <a:off x="538351" y="3498028"/>
              <a:ext cx="2031325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1" cap="none" spc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Tranh 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A80600D-8AAB-478F-9604-57F63D85FF8F}"/>
              </a:ext>
            </a:extLst>
          </p:cNvPr>
          <p:cNvGrpSpPr/>
          <p:nvPr/>
        </p:nvGrpSpPr>
        <p:grpSpPr>
          <a:xfrm>
            <a:off x="3142951" y="1765697"/>
            <a:ext cx="2861675" cy="2733963"/>
            <a:chOff x="3151035" y="1533506"/>
            <a:chExt cx="2861675" cy="2733963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69EC93E-51B2-4FE0-B151-95614B1E01AD}"/>
                </a:ext>
              </a:extLst>
            </p:cNvPr>
            <p:cNvGrpSpPr/>
            <p:nvPr/>
          </p:nvGrpSpPr>
          <p:grpSpPr>
            <a:xfrm>
              <a:off x="3151035" y="1533506"/>
              <a:ext cx="2861675" cy="2733963"/>
              <a:chOff x="3307462" y="1514532"/>
              <a:chExt cx="2861675" cy="2733963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D348319-AA3D-44C9-BADC-7A5C5A3B89C9}"/>
                  </a:ext>
                </a:extLst>
              </p:cNvPr>
              <p:cNvSpPr/>
              <p:nvPr/>
            </p:nvSpPr>
            <p:spPr>
              <a:xfrm>
                <a:off x="3307462" y="1514532"/>
                <a:ext cx="2861675" cy="2733963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Picture 2" descr="Kể chuyện: Người đi săn và con nai trang 107 SGK Tiếng Việt 5 tập 1 | SGK  Tiếng Việt 5">
                <a:extLst>
                  <a:ext uri="{FF2B5EF4-FFF2-40B4-BE49-F238E27FC236}">
                    <a16:creationId xmlns:a16="http://schemas.microsoft.com/office/drawing/2014/main" id="{D5253C6E-6A6C-44C8-B7DC-BEF73E1E79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989" r="1019" b="61039"/>
              <a:stretch/>
            </p:blipFill>
            <p:spPr bwMode="auto">
              <a:xfrm>
                <a:off x="3355740" y="1604935"/>
                <a:ext cx="2802178" cy="19967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4DD6291-C23D-443B-BDA3-55517D1C56EE}"/>
                </a:ext>
              </a:extLst>
            </p:cNvPr>
            <p:cNvSpPr/>
            <p:nvPr/>
          </p:nvSpPr>
          <p:spPr>
            <a:xfrm>
              <a:off x="3584739" y="3498028"/>
              <a:ext cx="2031325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1" cap="none" spc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Tranh 2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07BF821-3167-4EF0-B419-FB6A327A3190}"/>
              </a:ext>
            </a:extLst>
          </p:cNvPr>
          <p:cNvGrpSpPr/>
          <p:nvPr/>
        </p:nvGrpSpPr>
        <p:grpSpPr>
          <a:xfrm>
            <a:off x="6132210" y="1746722"/>
            <a:ext cx="2861675" cy="2756995"/>
            <a:chOff x="6140294" y="1514531"/>
            <a:chExt cx="2861675" cy="275699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EBEF099-36BB-4A37-9082-E9C4981DEAA2}"/>
                </a:ext>
              </a:extLst>
            </p:cNvPr>
            <p:cNvGrpSpPr/>
            <p:nvPr/>
          </p:nvGrpSpPr>
          <p:grpSpPr>
            <a:xfrm>
              <a:off x="6140294" y="1514531"/>
              <a:ext cx="2861675" cy="2733963"/>
              <a:chOff x="6029960" y="1514532"/>
              <a:chExt cx="2861675" cy="2733963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2925DB4-97EF-4EA7-BA8E-FBD6A779C334}"/>
                  </a:ext>
                </a:extLst>
              </p:cNvPr>
              <p:cNvSpPr/>
              <p:nvPr/>
            </p:nvSpPr>
            <p:spPr>
              <a:xfrm>
                <a:off x="6029960" y="1514532"/>
                <a:ext cx="2861675" cy="2733963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7" name="Picture 2" descr="Kể chuyện: Người đi săn và con nai trang 107 SGK Tiếng Việt 5 tập 1 | SGK  Tiếng Việt 5">
                <a:extLst>
                  <a:ext uri="{FF2B5EF4-FFF2-40B4-BE49-F238E27FC236}">
                    <a16:creationId xmlns:a16="http://schemas.microsoft.com/office/drawing/2014/main" id="{C4BBB72F-2ABA-4E56-A234-A9AEAE698C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54022" r="51009" b="4970"/>
              <a:stretch/>
            </p:blipFill>
            <p:spPr bwMode="auto">
              <a:xfrm>
                <a:off x="6087788" y="1618178"/>
                <a:ext cx="2746017" cy="21017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A62158B-248E-4857-A81B-971937F1A192}"/>
                </a:ext>
              </a:extLst>
            </p:cNvPr>
            <p:cNvSpPr/>
            <p:nvPr/>
          </p:nvSpPr>
          <p:spPr>
            <a:xfrm>
              <a:off x="6555467" y="3502085"/>
              <a:ext cx="2031325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1" cap="none" spc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Tranh 3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3AFF2FC-7641-4861-8415-9A84133614E5}"/>
              </a:ext>
            </a:extLst>
          </p:cNvPr>
          <p:cNvGrpSpPr/>
          <p:nvPr/>
        </p:nvGrpSpPr>
        <p:grpSpPr>
          <a:xfrm>
            <a:off x="9158063" y="1737819"/>
            <a:ext cx="2861675" cy="2742866"/>
            <a:chOff x="9166147" y="1505628"/>
            <a:chExt cx="2861675" cy="274286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EE52443-2ED5-4D8B-BE11-2400DD496AC7}"/>
                </a:ext>
              </a:extLst>
            </p:cNvPr>
            <p:cNvGrpSpPr/>
            <p:nvPr/>
          </p:nvGrpSpPr>
          <p:grpSpPr>
            <a:xfrm>
              <a:off x="9166147" y="1505628"/>
              <a:ext cx="2861675" cy="2733963"/>
              <a:chOff x="9161712" y="1839443"/>
              <a:chExt cx="2861675" cy="2733963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97A04E5-E8D3-4415-8125-50A831EFDBA6}"/>
                  </a:ext>
                </a:extLst>
              </p:cNvPr>
              <p:cNvSpPr/>
              <p:nvPr/>
            </p:nvSpPr>
            <p:spPr>
              <a:xfrm>
                <a:off x="9161712" y="1839443"/>
                <a:ext cx="2861675" cy="2733963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8" name="Picture 2" descr="Kể chuyện: Người đi săn và con nai trang 107 SGK Tiếng Việt 5 tập 1 | SGK  Tiếng Việt 5">
                <a:extLst>
                  <a:ext uri="{FF2B5EF4-FFF2-40B4-BE49-F238E27FC236}">
                    <a16:creationId xmlns:a16="http://schemas.microsoft.com/office/drawing/2014/main" id="{BE04561B-349C-4F34-8C01-56DB49AE59A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996" t="53369" r="900" b="6647"/>
              <a:stretch/>
            </p:blipFill>
            <p:spPr bwMode="auto">
              <a:xfrm>
                <a:off x="9224433" y="1934944"/>
                <a:ext cx="2752468" cy="20492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47F39BC-7CAF-4E71-8F39-AF100C7E34F7}"/>
                </a:ext>
              </a:extLst>
            </p:cNvPr>
            <p:cNvSpPr/>
            <p:nvPr/>
          </p:nvSpPr>
          <p:spPr>
            <a:xfrm>
              <a:off x="9690071" y="3479053"/>
              <a:ext cx="2031325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1" cap="none" spc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Tranh 4</a:t>
              </a:r>
            </a:p>
          </p:txBody>
        </p:sp>
      </p:grp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4EC40E-4C8D-4E0C-9867-58DA3EE7B30F}"/>
              </a:ext>
            </a:extLst>
          </p:cNvPr>
          <p:cNvSpPr/>
          <p:nvPr/>
        </p:nvSpPr>
        <p:spPr>
          <a:xfrm>
            <a:off x="160529" y="4727991"/>
            <a:ext cx="2861675" cy="12410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rgbClr val="002060"/>
                </a:solidFill>
                <a:latin typeface="+mj-lt"/>
              </a:rPr>
              <a:t>Người đi săn chuẩn bị súng để đi săn</a:t>
            </a:r>
            <a:endParaRPr lang="en-US" sz="2000"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87EDB836-80A7-4667-899D-699060CE8CC8}"/>
              </a:ext>
            </a:extLst>
          </p:cNvPr>
          <p:cNvSpPr/>
          <p:nvPr/>
        </p:nvSpPr>
        <p:spPr>
          <a:xfrm>
            <a:off x="3161479" y="4727991"/>
            <a:ext cx="2861675" cy="12410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rgbClr val="002060"/>
                </a:solidFill>
                <a:latin typeface="+mj-lt"/>
              </a:rPr>
              <a:t>Dòng suối khuyên người đi săn đừng bắn con nai</a:t>
            </a:r>
            <a:endParaRPr lang="en-US" sz="2000"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4543B31-4611-482D-96DB-FAAA1051E43C}"/>
              </a:ext>
            </a:extLst>
          </p:cNvPr>
          <p:cNvSpPr/>
          <p:nvPr/>
        </p:nvSpPr>
        <p:spPr>
          <a:xfrm>
            <a:off x="6152680" y="4727991"/>
            <a:ext cx="2861675" cy="12410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rgbClr val="002060"/>
                </a:solidFill>
                <a:latin typeface="+mj-lt"/>
              </a:rPr>
              <a:t>Cây trám tức giận</a:t>
            </a:r>
            <a:endParaRPr lang="en-US" sz="2000"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C8D4930-F080-43D0-83DA-A73FC2CAAAAD}"/>
              </a:ext>
            </a:extLst>
          </p:cNvPr>
          <p:cNvSpPr/>
          <p:nvPr/>
        </p:nvSpPr>
        <p:spPr>
          <a:xfrm>
            <a:off x="9153630" y="4727991"/>
            <a:ext cx="2861675" cy="12410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rgbClr val="002060"/>
                </a:solidFill>
                <a:latin typeface="+mj-lt"/>
              </a:rPr>
              <a:t>Con nai lặng im, </a:t>
            </a:r>
          </a:p>
          <a:p>
            <a:pPr algn="ctr"/>
            <a:r>
              <a:rPr lang="vi-VN" sz="2000" b="1">
                <a:solidFill>
                  <a:srgbClr val="002060"/>
                </a:solidFill>
                <a:latin typeface="+mj-lt"/>
              </a:rPr>
              <a:t>trắng muốt</a:t>
            </a:r>
            <a:endParaRPr lang="en-US" sz="2000" b="1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C117E33-BAB9-42D6-9BCC-3E4D927E3F4B}"/>
              </a:ext>
            </a:extLst>
          </p:cNvPr>
          <p:cNvSpPr/>
          <p:nvPr/>
        </p:nvSpPr>
        <p:spPr>
          <a:xfrm>
            <a:off x="4509009" y="28513"/>
            <a:ext cx="324640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38100">
                  <a:solidFill>
                    <a:srgbClr val="57A980"/>
                  </a:solidFill>
                  <a:prstDash val="solid"/>
                </a:ln>
                <a:solidFill>
                  <a:srgbClr val="B0E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KỂ CHUYỆN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B34DE65-97A1-46BA-AF70-8123E43FE013}"/>
              </a:ext>
            </a:extLst>
          </p:cNvPr>
          <p:cNvSpPr/>
          <p:nvPr/>
        </p:nvSpPr>
        <p:spPr>
          <a:xfrm>
            <a:off x="2550139" y="782430"/>
            <a:ext cx="716414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800" b="1" cap="none" spc="0">
                <a:ln w="3810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NGƯỜI ĐI SĂN VÀ CON NAI</a:t>
            </a:r>
            <a:endParaRPr lang="en-US" sz="4800" b="1" cap="none" spc="0">
              <a:ln w="38100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3648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405</Words>
  <Application>Microsoft Office PowerPoint</Application>
  <PresentationFormat>Widescreen</PresentationFormat>
  <Paragraphs>60</Paragraphs>
  <Slides>18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Arial</vt:lpstr>
      <vt:lpstr>等线</vt:lpstr>
      <vt:lpstr>等线 Light</vt:lpstr>
      <vt:lpstr>Times New Roman</vt:lpstr>
      <vt:lpstr>UTM Avo</vt:lpstr>
      <vt:lpstr>UTM Cookies</vt:lpstr>
      <vt:lpstr>UTM Flamenco</vt:lpstr>
      <vt:lpstr>UTM Futura Extra</vt:lpstr>
      <vt:lpstr>UTM God's Word</vt:lpstr>
      <vt:lpstr>UTM Showcard</vt:lpstr>
      <vt:lpstr>字魂105号-简雅黑</vt:lpstr>
      <vt:lpstr>字魂70号-灵悦黑体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Anzichen</dc:creator>
  <cp:lastModifiedBy>Techsi.vn</cp:lastModifiedBy>
  <cp:revision>51</cp:revision>
  <dcterms:created xsi:type="dcterms:W3CDTF">2020-03-06T04:18:41Z</dcterms:created>
  <dcterms:modified xsi:type="dcterms:W3CDTF">2023-07-21T02:50:13Z</dcterms:modified>
</cp:coreProperties>
</file>