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82" r:id="rId3"/>
    <p:sldId id="279" r:id="rId4"/>
    <p:sldId id="284" r:id="rId5"/>
    <p:sldId id="285" r:id="rId6"/>
    <p:sldId id="286" r:id="rId7"/>
    <p:sldId id="258" r:id="rId8"/>
    <p:sldId id="259" r:id="rId9"/>
    <p:sldId id="260" r:id="rId10"/>
    <p:sldId id="288" r:id="rId11"/>
    <p:sldId id="262" r:id="rId12"/>
    <p:sldId id="261" r:id="rId13"/>
    <p:sldId id="264" r:id="rId14"/>
    <p:sldId id="289" r:id="rId15"/>
    <p:sldId id="290" r:id="rId16"/>
    <p:sldId id="263" r:id="rId17"/>
    <p:sldId id="291" r:id="rId18"/>
    <p:sldId id="292" r:id="rId19"/>
    <p:sldId id="294" r:id="rId20"/>
    <p:sldId id="295" r:id="rId21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2735"/>
    <a:srgbClr val="007300"/>
    <a:srgbClr val="DC9339"/>
    <a:srgbClr val="9A0000"/>
    <a:srgbClr val="800000"/>
    <a:srgbClr val="68381B"/>
    <a:srgbClr val="31615B"/>
    <a:srgbClr val="7E992B"/>
    <a:srgbClr val="C0481D"/>
    <a:srgbClr val="F3E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3" autoAdjust="0"/>
    <p:restoredTop sz="94374" autoAdjust="0"/>
  </p:normalViewPr>
  <p:slideViewPr>
    <p:cSldViewPr snapToGrid="0">
      <p:cViewPr>
        <p:scale>
          <a:sx n="60" d="100"/>
          <a:sy n="60" d="100"/>
        </p:scale>
        <p:origin x="-1469" y="-42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368CD-EDA0-4557-8CCD-01E34842B33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F4FAC-5A3A-4B2D-A0C4-2475F2E2A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68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09466-4CC3-4972-AC9A-C8D085FB2C6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5B8FC-413B-4F34-97F8-A84D307A3A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97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979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284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960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164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261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773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173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1462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591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53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03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Click con vật</a:t>
            </a:r>
            <a:r>
              <a:rPr lang="en-US" altLang="zh-CN" baseline="0"/>
              <a:t> ra slide câu hỏi.</a:t>
            </a:r>
          </a:p>
          <a:p>
            <a:r>
              <a:rPr lang="en-US" altLang="zh-CN" baseline="0"/>
              <a:t>Click thang sang slide bài mới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4506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333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434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595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947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9302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40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861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53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22F358F-B682-4B87-ADAB-F665FF899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9BD0B4A-F6DD-4BCB-B839-A1668D776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66B142A-988E-4550-AE2D-DA9B4DF9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C0DB1E8-09EC-4902-BD62-0BDFC2C27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E773B05-3C2C-4360-89C2-E0F02D94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84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DD791CF-85F2-46FD-B8F7-7E4F635E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908F178-8FAA-4206-B665-7CFCF8FDA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4E42D58-F458-4250-988E-2C479FA7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823C984-7F8A-46C9-9295-089B59DFA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E0FBA86-1BE1-4CAB-8BD5-36193DAC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00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1432D48D-104B-4C48-977C-5E0D04B93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85F84F6-0EAC-4807-B8EA-34EF0E148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E29C23F-EFC0-4FC3-9DBC-B40554802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42EA60F-408D-4A20-9025-C5250013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E6714D-15EA-43CB-A997-7604AF6D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75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65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B128B12-5BFF-43F1-80D3-B29B0252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014C9BB-EA22-4CB4-87CD-10FBA0DD9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236C491-8AA3-4077-B903-1BAC7C91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3C68846-A6CC-4A9D-ABA8-034DCDEB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20FC3AB-D517-4C7C-9790-4C89A670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67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D3FB46F-743F-4175-906E-AF2AB28D1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3516C7E-9F3C-43DA-9CC1-3EB8F39C3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386A4B0-A91E-412B-9449-629D9393B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C871006-FBDB-4768-BA41-BA564753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903FCB1-6284-41EB-9061-0E8294D1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8A915A9-9F8C-41DA-8E40-5C2968CB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074119B-FD3D-43C7-B521-9D19DF89A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BB4EA43-7397-40E5-8D7F-7BA4754B4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DB9ECA9D-4F9E-4ED9-A6A2-96517EA1B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158CC48-E3E7-4860-9A68-C95E27A62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8C872553-5D14-4A52-9AD1-9065D59588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2D663B14-446C-43D3-8B03-B259CEEE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BB665BC-1D2E-4354-8034-EA139F7B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86B278E8-9BFD-4460-97AD-6A77659E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8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0ECD899-1FEE-4A3A-A19B-BB98F12C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A2E49951-E80B-43CE-80C4-6B2C2E21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0B27DA4-C112-4E5A-8F67-33F83175B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BD65F34F-E79B-4F02-A87E-9477AF890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61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2D042D-9CED-4056-8127-FADDD59E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DBA186D5-EA9B-4D60-B019-391C66C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9208B38-019E-464D-B474-7BAC2324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20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4A2BC27-DE85-4D51-A41C-C0952FBE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02AD7C6-A7A5-4AE3-B02A-B09F1DE71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E6BE564-5ADE-43B0-8C41-0DE40F58E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4BEFAAA-A6FE-408F-B186-B1D73C26A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257687B-F7BA-45EB-A975-4681C34A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FABCCF17-49AC-43E2-B932-48BED6AD4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1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EC6AD8C-5681-45E0-8267-FD4E82F94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B3AAFA8-AE00-45CE-8FC3-A5510EE55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0CD8BC02-17A6-445B-A239-C8FCE11B3C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D2A0A6F-932C-4AE4-A5DB-A9402FC2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9129549-A14B-4521-B655-37718603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2BB8A79F-4F97-484D-B2E8-9906366A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95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907DA26D-7FA7-4716-B503-1BD00AC9B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685941F-6D23-4689-BA78-33F1C928A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CE98ED-8FEF-4F87-9DAB-E597506DA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D145-3A9E-455F-B450-299854106B7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C714180-DB2C-4957-AF9C-A3A789A7B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3C46A57-DC26-4AD6-9738-E1BBFEFE4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Google Shape;11;p18"/>
          <p:cNvSpPr/>
          <p:nvPr userDrawn="1"/>
        </p:nvSpPr>
        <p:spPr>
          <a:xfrm>
            <a:off x="-3791024" y="-377140"/>
            <a:ext cx="1109469" cy="1184250"/>
          </a:xfrm>
          <a:prstGeom prst="ellipse">
            <a:avLst/>
          </a:pr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1;p18">
            <a:extLst>
              <a:ext uri="{FF2B5EF4-FFF2-40B4-BE49-F238E27FC236}">
                <a16:creationId xmlns:a16="http://schemas.microsoft.com/office/drawing/2014/main" xmlns="" id="{A71186AF-6845-4D54-BD8C-9FCF98166E01}"/>
              </a:ext>
            </a:extLst>
          </p:cNvPr>
          <p:cNvSpPr/>
          <p:nvPr userDrawn="1"/>
        </p:nvSpPr>
        <p:spPr>
          <a:xfrm>
            <a:off x="15106576" y="6129350"/>
            <a:ext cx="1109469" cy="1184250"/>
          </a:xfrm>
          <a:prstGeom prst="ellipse">
            <a:avLst/>
          </a:pr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60F31AA-1294-48DD-8013-80517B703C7F}"/>
              </a:ext>
            </a:extLst>
          </p:cNvPr>
          <p:cNvSpPr txBox="1"/>
          <p:nvPr userDrawn="1"/>
        </p:nvSpPr>
        <p:spPr>
          <a:xfrm>
            <a:off x="2921968" y="7733069"/>
            <a:ext cx="5688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>
                <a:solidFill>
                  <a:srgbClr val="001A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EduFive - THIẾT KẾ GIÁO ÁN ĐIỆN TỬ LỚP 5 </a:t>
            </a:r>
          </a:p>
          <a:p>
            <a:pPr algn="ctr"/>
            <a:r>
              <a:rPr lang="en-US" b="1" i="0">
                <a:solidFill>
                  <a:srgbClr val="001A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THIÊN CẨM: </a:t>
            </a:r>
            <a:r>
              <a:rPr lang="en-US" b="1" i="0" u="sng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090 260 9443</a:t>
            </a:r>
            <a:r>
              <a:rPr lang="en-US" b="1" i="0">
                <a:solidFill>
                  <a:srgbClr val="001A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(ZALO , FACEBOOK)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6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image" Target="../media/image200.png"/><Relationship Id="rId4" Type="http://schemas.openxmlformats.org/officeDocument/2006/relationships/image" Target="../media/image3.png"/><Relationship Id="rId9" Type="http://schemas.openxmlformats.org/officeDocument/2006/relationships/image" Target="../media/image1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19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4.xml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slide" Target="slide6.xml"/><Relationship Id="rId5" Type="http://schemas.openxmlformats.org/officeDocument/2006/relationships/image" Target="../media/image2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image" Target="../media/image7.png"/><Relationship Id="rId1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10.png"/><Relationship Id="rId3" Type="http://schemas.openxmlformats.org/officeDocument/2006/relationships/notesSlide" Target="../notesSlides/notesSlide3.xml"/><Relationship Id="rId7" Type="http://schemas.openxmlformats.org/officeDocument/2006/relationships/slide" Target="slide2.xml"/><Relationship Id="rId12" Type="http://schemas.openxmlformats.org/officeDocument/2006/relationships/image" Target="../media/image8.png"/><Relationship Id="rId1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jpeg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.png"/><Relationship Id="rId11" Type="http://schemas.openxmlformats.org/officeDocument/2006/relationships/image" Target="../media/image7.png"/><Relationship Id="rId5" Type="http://schemas.openxmlformats.org/officeDocument/2006/relationships/audio" Target="../media/audio2.wav"/><Relationship Id="rId15" Type="http://schemas.openxmlformats.org/officeDocument/2006/relationships/image" Target="../media/image13.jpeg"/><Relationship Id="rId10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3.png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jpe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3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12.jpe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3.jpeg"/><Relationship Id="rId5" Type="http://schemas.openxmlformats.org/officeDocument/2006/relationships/image" Target="../media/image10.pn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audio" Target="../media/audio2.wav"/><Relationship Id="rId9" Type="http://schemas.openxmlformats.org/officeDocument/2006/relationships/image" Target="../media/image8.png"/><Relationship Id="rId1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0.png"/><Relationship Id="rId11" Type="http://schemas.openxmlformats.org/officeDocument/2006/relationships/image" Target="../media/image180.png"/><Relationship Id="rId5" Type="http://schemas.openxmlformats.org/officeDocument/2006/relationships/image" Target="../media/image3.png"/><Relationship Id="rId10" Type="http://schemas.openxmlformats.org/officeDocument/2006/relationships/image" Target="../media/image170.png"/><Relationship Id="rId4" Type="http://schemas.openxmlformats.org/officeDocument/2006/relationships/image" Target="../media/image19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004B9DC1-F812-44CD-92AB-1237830D0877}"/>
              </a:ext>
            </a:extLst>
          </p:cNvPr>
          <p:cNvSpPr/>
          <p:nvPr/>
        </p:nvSpPr>
        <p:spPr>
          <a:xfrm>
            <a:off x="647247" y="679782"/>
            <a:ext cx="10897507" cy="6076126"/>
          </a:xfrm>
          <a:prstGeom prst="rect">
            <a:avLst/>
          </a:prstGeom>
          <a:solidFill>
            <a:srgbClr val="DEEBF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152">
            <a:off x="2763488" y="3823435"/>
            <a:ext cx="4323347" cy="1521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5" y="360947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322" y="679782"/>
            <a:ext cx="1787880" cy="31402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2C18205-9451-4C33-B445-1E4EF9C469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4"/>
          <a:stretch/>
        </p:blipFill>
        <p:spPr>
          <a:xfrm>
            <a:off x="-1" y="3192539"/>
            <a:ext cx="12192000" cy="3653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77A4F5EF-9A05-451B-8D57-EA919654F16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2"/>
          <a:stretch/>
        </p:blipFill>
        <p:spPr>
          <a:xfrm>
            <a:off x="282257" y="2849880"/>
            <a:ext cx="2471090" cy="4019912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="" id="{55FFC849-8634-46BA-BA36-B76D6F856D1A}"/>
              </a:ext>
            </a:extLst>
          </p:cNvPr>
          <p:cNvSpPr txBox="1"/>
          <p:nvPr/>
        </p:nvSpPr>
        <p:spPr>
          <a:xfrm>
            <a:off x="1752540" y="1264207"/>
            <a:ext cx="868691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Erie Black" panose="02040603050506020204" pitchFamily="18" charset="0"/>
                <a:ea typeface="浪漫雅圆" panose="02010601040101010101" pitchFamily="2" charset="-122"/>
              </a:rPr>
              <a:t>LUYỆN TẬP</a:t>
            </a:r>
            <a:endParaRPr lang="zh-CN" altLang="en-US" sz="9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TM Erie Black" panose="02040603050506020204" pitchFamily="18" charset="0"/>
              <a:ea typeface="浪漫雅圆" panose="02010601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177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7" y="1232818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804987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578892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70553"/>
            <a:ext cx="12192000" cy="1838824"/>
          </a:xfrm>
          <a:prstGeom prst="rect">
            <a:avLst/>
          </a:prstGeom>
        </p:spPr>
      </p:pic>
      <p:pic>
        <p:nvPicPr>
          <p:cNvPr id="46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FFB3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105" y="644906"/>
            <a:ext cx="4703267" cy="1277942"/>
          </a:xfrm>
          <a:prstGeom prst="rect">
            <a:avLst/>
          </a:prstGeom>
        </p:spPr>
      </p:pic>
      <p:sp>
        <p:nvSpPr>
          <p:cNvPr id="47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4440323" y="868378"/>
            <a:ext cx="3311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i="1">
                <a:solidFill>
                  <a:srgbClr val="BF2735"/>
                </a:solidFill>
                <a:latin typeface="UTM Aurora" panose="02040603050506020204" pitchFamily="18" charset="0"/>
                <a:ea typeface="微软雅黑" panose="020B0503020204020204" pitchFamily="34" charset="-122"/>
              </a:rPr>
              <a:t>Bài </a:t>
            </a: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1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、</a:t>
            </a:r>
            <a:r>
              <a:rPr lang="en-US" altLang="zh-CN" sz="4800">
                <a:solidFill>
                  <a:srgbClr val="BF2735"/>
                </a:solidFill>
                <a:latin typeface="UTM Aurora" panose="02040603050506020204" pitchFamily="18" charset="0"/>
                <a:ea typeface="微软雅黑" panose="020B0503020204020204" pitchFamily="34" charset="-122"/>
              </a:rPr>
              <a:t>T</a:t>
            </a: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BF2735"/>
              </a:solidFill>
              <a:effectLst/>
              <a:uLnTx/>
              <a:uFillTx/>
              <a:latin typeface="UTM Aurora" panose="02040603050506020204" pitchFamily="18" charset="0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11596" y="2468348"/>
                <a:ext cx="38608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100 + 7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596" y="2468348"/>
                <a:ext cx="3860800" cy="892552"/>
              </a:xfrm>
              <a:prstGeom prst="rect">
                <a:avLst/>
              </a:prstGeom>
              <a:blipFill>
                <a:blip r:embed="rId9"/>
                <a:stretch>
                  <a:fillRect l="-4897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4979007" y="1848487"/>
            <a:ext cx="5660571" cy="2815028"/>
            <a:chOff x="5181600" y="1635057"/>
            <a:chExt cx="5660571" cy="2815028"/>
          </a:xfrm>
        </p:grpSpPr>
        <p:sp>
          <p:nvSpPr>
            <p:cNvPr id="3" name="Cloud 2"/>
            <p:cNvSpPr/>
            <p:nvPr/>
          </p:nvSpPr>
          <p:spPr>
            <a:xfrm>
              <a:off x="5181600" y="1635057"/>
              <a:ext cx="5660571" cy="2815028"/>
            </a:xfrm>
            <a:prstGeom prst="clou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5777581" y="2239027"/>
              <a:ext cx="4659405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 viết được kết quả của phép cộng này, trước hết ta cần làm gì?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5365510" y="2127206"/>
                <a:ext cx="5255386" cy="204268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>
                    <a:solidFill>
                      <a:srgbClr val="BF273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phải viết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BF2735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BF2735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BF2735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4000" b="1">
                    <a:solidFill>
                      <a:srgbClr val="BF273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dưới dạng số thập phân.</a:t>
                </a:r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5510" y="2127206"/>
                <a:ext cx="5255386" cy="2042687"/>
              </a:xfrm>
              <a:prstGeom prst="roundRect">
                <a:avLst/>
              </a:prstGeom>
              <a:blipFill>
                <a:blip r:embed="rId10"/>
                <a:stretch>
                  <a:fillRect r="-928" b="-17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546077" y="3470204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100 + 7 + 0,08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66995" y="4246509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107,008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003276" y="2516211"/>
                <a:ext cx="3860800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35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276" y="2516211"/>
                <a:ext cx="3860800" cy="900824"/>
              </a:xfrm>
              <a:prstGeom prst="rect">
                <a:avLst/>
              </a:prstGeom>
              <a:blipFill>
                <a:blip r:embed="rId11"/>
                <a:stretch>
                  <a:fillRect l="-4897"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7083333" y="3513537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35 + 0,5 + 0,03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83333" y="4188434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35,53</a:t>
            </a:r>
          </a:p>
        </p:txBody>
      </p:sp>
    </p:spTree>
    <p:extLst>
      <p:ext uri="{BB962C8B-B14F-4D97-AF65-F5344CB8AC3E}">
        <p14:creationId xmlns:p14="http://schemas.microsoft.com/office/powerpoint/2010/main" val="250916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16" grpId="0"/>
      <p:bldP spid="7" grpId="0"/>
      <p:bldP spid="7" grpId="1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5788921"/>
            <a:ext cx="12192000" cy="108126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94251" y="1769744"/>
            <a:ext cx="857976" cy="831120"/>
            <a:chOff x="3910897" y="938251"/>
            <a:chExt cx="1045079" cy="989259"/>
          </a:xfrm>
        </p:grpSpPr>
        <p:sp>
          <p:nvSpPr>
            <p:cNvPr id="3" name="Oval 2"/>
            <p:cNvSpPr/>
            <p:nvPr/>
          </p:nvSpPr>
          <p:spPr>
            <a:xfrm>
              <a:off x="3910897" y="940539"/>
              <a:ext cx="1045079" cy="986971"/>
            </a:xfrm>
            <a:prstGeom prst="ellipse">
              <a:avLst/>
            </a:prstGeom>
            <a:solidFill>
              <a:srgbClr val="68381B"/>
            </a:solidFill>
            <a:ln>
              <a:solidFill>
                <a:srgbClr val="6838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12" name="文本框 39">
              <a:extLst>
                <a:ext uri="{FF2B5EF4-FFF2-40B4-BE49-F238E27FC236}">
                  <a16:creationId xmlns:a16="http://schemas.microsoft.com/office/drawing/2014/main" xmlns="" id="{1F70942B-9272-45C2-A1F5-56BFFCDE0460}"/>
                </a:ext>
              </a:extLst>
            </p:cNvPr>
            <p:cNvSpPr txBox="1"/>
            <p:nvPr/>
          </p:nvSpPr>
          <p:spPr>
            <a:xfrm>
              <a:off x="4129125" y="938251"/>
              <a:ext cx="751257" cy="769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1" i="1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1752227" y="2313704"/>
            <a:ext cx="638629" cy="1496316"/>
          </a:xfrm>
          <a:prstGeom prst="roundRect">
            <a:avLst/>
          </a:prstGeom>
          <a:solidFill>
            <a:srgbClr val="3161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19649" y="1480653"/>
                <a:ext cx="3292890" cy="981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…  4,35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649" y="1480653"/>
                <a:ext cx="3292890" cy="981423"/>
              </a:xfrm>
              <a:prstGeom prst="rect">
                <a:avLst/>
              </a:prstGeom>
              <a:blipFill>
                <a:blip r:embed="rId6"/>
                <a:stretch>
                  <a:fillRect l="-6667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48327" y="3608574"/>
                <a:ext cx="3292890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14,09 …  1</a:t>
                </a:r>
                <a:r>
                  <a:rPr lang="en-US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327" y="3608574"/>
                <a:ext cx="3292890" cy="978538"/>
              </a:xfrm>
              <a:prstGeom prst="rect">
                <a:avLst/>
              </a:prstGeom>
              <a:blipFill>
                <a:blip r:embed="rId7"/>
                <a:stretch>
                  <a:fillRect l="-648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84623" y="1480653"/>
                <a:ext cx="3292890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…  2,2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623" y="1480653"/>
                <a:ext cx="3292890" cy="981487"/>
              </a:xfrm>
              <a:prstGeom prst="rect">
                <a:avLst/>
              </a:prstGeom>
              <a:blipFill>
                <a:blip r:embed="rId8"/>
                <a:stretch>
                  <a:fillRect l="-6470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202171" y="3584811"/>
                <a:ext cx="3292890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…  7,15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171" y="3584811"/>
                <a:ext cx="3292890" cy="978538"/>
              </a:xfrm>
              <a:prstGeom prst="rect">
                <a:avLst/>
              </a:prstGeom>
              <a:blipFill>
                <a:blip r:embed="rId9"/>
                <a:stretch>
                  <a:fillRect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/>
          <p:cNvSpPr/>
          <p:nvPr/>
        </p:nvSpPr>
        <p:spPr>
          <a:xfrm>
            <a:off x="4093028" y="203200"/>
            <a:ext cx="5878285" cy="1059543"/>
          </a:xfrm>
          <a:prstGeom prst="roundRect">
            <a:avLst/>
          </a:prstGeom>
          <a:solidFill>
            <a:srgbClr val="6838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Để thực hiện các phép so sánh, ta cần phải làm gì?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6683" y="261191"/>
            <a:ext cx="5050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9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cần chuyển hỗn số thành số thập phân.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xmlns="" id="{531D9F40-C1CF-45BA-98DA-FF50C3360174}"/>
              </a:ext>
            </a:extLst>
          </p:cNvPr>
          <p:cNvSpPr/>
          <p:nvPr/>
        </p:nvSpPr>
        <p:spPr>
          <a:xfrm rot="5400000">
            <a:off x="3689386" y="2027523"/>
            <a:ext cx="193745" cy="1047200"/>
          </a:xfrm>
          <a:prstGeom prst="rightBrace">
            <a:avLst>
              <a:gd name="adj1" fmla="val 25369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27921" y="2740352"/>
                <a:ext cx="2730214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4,6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921" y="2740352"/>
                <a:ext cx="2730214" cy="803682"/>
              </a:xfrm>
              <a:prstGeom prst="rect">
                <a:avLst/>
              </a:prstGeom>
              <a:blipFill>
                <a:blip r:embed="rId10"/>
                <a:stretch>
                  <a:fillRect l="-5580" b="-10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342611" y="2698123"/>
            <a:ext cx="1219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09859" y="1556311"/>
            <a:ext cx="841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xmlns="" id="{531D9F40-C1CF-45BA-98DA-FF50C3360174}"/>
              </a:ext>
            </a:extLst>
          </p:cNvPr>
          <p:cNvSpPr/>
          <p:nvPr/>
        </p:nvSpPr>
        <p:spPr>
          <a:xfrm rot="5400000">
            <a:off x="8806688" y="2002790"/>
            <a:ext cx="193745" cy="1047200"/>
          </a:xfrm>
          <a:prstGeom prst="rightBrace">
            <a:avLst>
              <a:gd name="adj1" fmla="val 25369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43073" y="2664468"/>
                <a:ext cx="3768176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2,04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073" y="2664468"/>
                <a:ext cx="3768176" cy="803682"/>
              </a:xfrm>
              <a:prstGeom prst="rect">
                <a:avLst/>
              </a:prstGeom>
              <a:blipFill>
                <a:blip r:embed="rId11"/>
                <a:stretch>
                  <a:fillRect l="-4039" b="-9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478932" y="2705272"/>
            <a:ext cx="1219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27702" y="1534381"/>
            <a:ext cx="841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pic>
        <p:nvPicPr>
          <p:cNvPr id="26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 r="49167"/>
          <a:stretch/>
        </p:blipFill>
        <p:spPr>
          <a:xfrm>
            <a:off x="0" y="5019176"/>
            <a:ext cx="6197600" cy="1838824"/>
          </a:xfrm>
          <a:prstGeom prst="rect">
            <a:avLst/>
          </a:prstGeom>
        </p:spPr>
      </p:pic>
      <p:pic>
        <p:nvPicPr>
          <p:cNvPr id="27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 r="49167"/>
          <a:stretch/>
        </p:blipFill>
        <p:spPr>
          <a:xfrm flipH="1">
            <a:off x="5892796" y="5006566"/>
            <a:ext cx="6197600" cy="1838824"/>
          </a:xfrm>
          <a:prstGeom prst="rect">
            <a:avLst/>
          </a:prstGeom>
        </p:spPr>
      </p:pic>
      <p:sp>
        <p:nvSpPr>
          <p:cNvPr id="29" name="Right Brace 28">
            <a:extLst>
              <a:ext uri="{FF2B5EF4-FFF2-40B4-BE49-F238E27FC236}">
                <a16:creationId xmlns:a16="http://schemas.microsoft.com/office/drawing/2014/main" xmlns="" id="{531D9F40-C1CF-45BA-98DA-FF50C3360174}"/>
              </a:ext>
            </a:extLst>
          </p:cNvPr>
          <p:cNvSpPr/>
          <p:nvPr/>
        </p:nvSpPr>
        <p:spPr>
          <a:xfrm rot="5400000">
            <a:off x="5912281" y="4128052"/>
            <a:ext cx="193745" cy="1047200"/>
          </a:xfrm>
          <a:prstGeom prst="rightBrace">
            <a:avLst>
              <a:gd name="adj1" fmla="val 25369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493154" y="4945710"/>
            <a:ext cx="1219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75037" y="3670543"/>
            <a:ext cx="841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33" name="Right Brace 32">
            <a:extLst>
              <a:ext uri="{FF2B5EF4-FFF2-40B4-BE49-F238E27FC236}">
                <a16:creationId xmlns:a16="http://schemas.microsoft.com/office/drawing/2014/main" xmlns="" id="{531D9F40-C1CF-45BA-98DA-FF50C3360174}"/>
              </a:ext>
            </a:extLst>
          </p:cNvPr>
          <p:cNvSpPr/>
          <p:nvPr/>
        </p:nvSpPr>
        <p:spPr>
          <a:xfrm rot="5400000">
            <a:off x="8628898" y="4100605"/>
            <a:ext cx="193745" cy="1047200"/>
          </a:xfrm>
          <a:prstGeom prst="rightBrace">
            <a:avLst>
              <a:gd name="adj1" fmla="val 25369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626489" y="4897812"/>
                <a:ext cx="4051024" cy="834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7,15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489" y="4897812"/>
                <a:ext cx="4051024" cy="834716"/>
              </a:xfrm>
              <a:prstGeom prst="rect">
                <a:avLst/>
              </a:prstGeom>
              <a:blipFill>
                <a:blip r:embed="rId13"/>
                <a:stretch>
                  <a:fillRect l="-3759" b="-6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9353603" y="3689274"/>
            <a:ext cx="841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93867" y="4945266"/>
            <a:ext cx="1219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7,15</a:t>
            </a:r>
          </a:p>
        </p:txBody>
      </p:sp>
    </p:spTree>
    <p:extLst>
      <p:ext uri="{BB962C8B-B14F-4D97-AF65-F5344CB8AC3E}">
        <p14:creationId xmlns:p14="http://schemas.microsoft.com/office/powerpoint/2010/main" val="297344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3" grpId="0"/>
      <p:bldP spid="14" grpId="0"/>
      <p:bldP spid="16" grpId="0"/>
      <p:bldP spid="8" grpId="0" animBg="1"/>
      <p:bldP spid="8" grpId="1" animBg="1"/>
      <p:bldP spid="10" grpId="0"/>
      <p:bldP spid="18" grpId="0" animBg="1"/>
      <p:bldP spid="20" grpId="0"/>
      <p:bldP spid="20" grpId="1"/>
      <p:bldP spid="21" grpId="0"/>
      <p:bldP spid="17" grpId="0"/>
      <p:bldP spid="22" grpId="0" animBg="1"/>
      <p:bldP spid="23" grpId="0"/>
      <p:bldP spid="23" grpId="1"/>
      <p:bldP spid="24" grpId="0"/>
      <p:bldP spid="25" grpId="0"/>
      <p:bldP spid="29" grpId="0" animBg="1"/>
      <p:bldP spid="31" grpId="0"/>
      <p:bldP spid="32" grpId="0"/>
      <p:bldP spid="33" grpId="0" animBg="1"/>
      <p:bldP spid="34" grpId="0"/>
      <p:bldP spid="34" grpId="1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8730620" y="2520320"/>
            <a:ext cx="2640937" cy="9925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33,14 : 58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16931" y="2451490"/>
            <a:ext cx="2640937" cy="992500"/>
          </a:xfrm>
          <a:prstGeom prst="roundRect">
            <a:avLst/>
          </a:prstGeom>
          <a:solidFill>
            <a:srgbClr val="BF2735"/>
          </a:solidFill>
          <a:ln>
            <a:solidFill>
              <a:srgbClr val="BF2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6,251 : 7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171" y="310282"/>
            <a:ext cx="8998858" cy="201069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44" y="1464126"/>
            <a:ext cx="2232236" cy="392071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79217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2525486" y="550786"/>
            <a:ext cx="9376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số dư của phép chia, nếu chỉ lấy đến hai chữ số ở phần thập phân của thương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DC9339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iṧļíḑè">
            <a:extLst>
              <a:ext uri="{FF2B5EF4-FFF2-40B4-BE49-F238E27FC236}">
                <a16:creationId xmlns:a16="http://schemas.microsoft.com/office/drawing/2014/main" xmlns="" id="{3F9B452A-DDDA-4852-97D2-BA5D4C615485}"/>
              </a:ext>
            </a:extLst>
          </p:cNvPr>
          <p:cNvSpPr/>
          <p:nvPr/>
        </p:nvSpPr>
        <p:spPr>
          <a:xfrm>
            <a:off x="8117505" y="2577354"/>
            <a:ext cx="951005" cy="844823"/>
          </a:xfrm>
          <a:prstGeom prst="ellipse">
            <a:avLst/>
          </a:prstGeom>
          <a:solidFill>
            <a:srgbClr val="0073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iṩḷîḓe">
            <a:extLst>
              <a:ext uri="{FF2B5EF4-FFF2-40B4-BE49-F238E27FC236}">
                <a16:creationId xmlns:a16="http://schemas.microsoft.com/office/drawing/2014/main" xmlns="" id="{A76BB9AD-3CFF-4302-AD31-9C021779885D}"/>
              </a:ext>
            </a:extLst>
          </p:cNvPr>
          <p:cNvSpPr/>
          <p:nvPr/>
        </p:nvSpPr>
        <p:spPr>
          <a:xfrm>
            <a:off x="3473823" y="2523110"/>
            <a:ext cx="901384" cy="802917"/>
          </a:xfrm>
          <a:prstGeom prst="ellipse">
            <a:avLst/>
          </a:prstGeom>
          <a:solidFill>
            <a:srgbClr val="BF273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493714" y="4187588"/>
            <a:ext cx="2848140" cy="992500"/>
          </a:xfrm>
          <a:prstGeom prst="roundRect">
            <a:avLst/>
          </a:prstGeom>
          <a:solidFill>
            <a:srgbClr val="DC9339"/>
          </a:solidFill>
          <a:ln>
            <a:solidFill>
              <a:srgbClr val="DC9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375,23 : 69</a:t>
            </a:r>
          </a:p>
        </p:txBody>
      </p:sp>
      <p:sp>
        <p:nvSpPr>
          <p:cNvPr id="25" name="iśļïďe">
            <a:extLst>
              <a:ext uri="{FF2B5EF4-FFF2-40B4-BE49-F238E27FC236}">
                <a16:creationId xmlns:a16="http://schemas.microsoft.com/office/drawing/2014/main" xmlns="" id="{2668845E-FB17-4540-9C4B-1FAC3C8D2E0D}"/>
              </a:ext>
            </a:extLst>
          </p:cNvPr>
          <p:cNvSpPr/>
          <p:nvPr/>
        </p:nvSpPr>
        <p:spPr>
          <a:xfrm>
            <a:off x="5808325" y="4291726"/>
            <a:ext cx="915681" cy="823810"/>
          </a:xfrm>
          <a:prstGeom prst="ellipse">
            <a:avLst/>
          </a:prstGeom>
          <a:solidFill>
            <a:srgbClr val="DC933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189803" y="1648518"/>
            <a:ext cx="7971683" cy="15513"/>
          </a:xfrm>
          <a:prstGeom prst="line">
            <a:avLst/>
          </a:prstGeom>
          <a:ln w="28575">
            <a:solidFill>
              <a:srgbClr val="BF2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15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 animBg="1"/>
      <p:bldP spid="12" grpId="0"/>
      <p:bldP spid="16" grpId="0" animBg="1"/>
      <p:bldP spid="24" grpId="0" animBg="1"/>
      <p:bldP spid="27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70" y="1400684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470"/>
            <a:ext cx="2346240" cy="127760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50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1885171" y="241538"/>
            <a:ext cx="9363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số dư của phép chia, nếu chỉ lấy đến hai chữ số ở phần thập phân của thương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DC9339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064430" y="1756326"/>
            <a:ext cx="2640937" cy="992500"/>
          </a:xfrm>
          <a:prstGeom prst="roundRect">
            <a:avLst/>
          </a:prstGeom>
          <a:solidFill>
            <a:srgbClr val="BF2735"/>
          </a:solidFill>
          <a:ln>
            <a:solidFill>
              <a:srgbClr val="BF2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6,251 : 7</a:t>
            </a:r>
          </a:p>
        </p:txBody>
      </p:sp>
      <p:sp>
        <p:nvSpPr>
          <p:cNvPr id="54" name="iṩḷîḓe">
            <a:extLst>
              <a:ext uri="{FF2B5EF4-FFF2-40B4-BE49-F238E27FC236}">
                <a16:creationId xmlns:a16="http://schemas.microsoft.com/office/drawing/2014/main" xmlns="" id="{A76BB9AD-3CFF-4302-AD31-9C021779885D}"/>
              </a:ext>
            </a:extLst>
          </p:cNvPr>
          <p:cNvSpPr/>
          <p:nvPr/>
        </p:nvSpPr>
        <p:spPr>
          <a:xfrm>
            <a:off x="1521322" y="1827946"/>
            <a:ext cx="901384" cy="802917"/>
          </a:xfrm>
          <a:prstGeom prst="ellipse">
            <a:avLst/>
          </a:prstGeom>
          <a:solidFill>
            <a:srgbClr val="BF273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84729" y="1970773"/>
            <a:ext cx="1264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6,251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49395" y="2021263"/>
            <a:ext cx="990600" cy="1219200"/>
            <a:chOff x="7311572" y="3349171"/>
            <a:chExt cx="990600" cy="1219200"/>
          </a:xfrm>
        </p:grpSpPr>
        <p:cxnSp>
          <p:nvCxnSpPr>
            <p:cNvPr id="56" name="Straight Connector 55"/>
            <p:cNvCxnSpPr/>
            <p:nvPr/>
          </p:nvCxnSpPr>
          <p:spPr bwMode="auto">
            <a:xfrm>
              <a:off x="7311572" y="3349171"/>
              <a:ext cx="0" cy="12192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flipH="1">
              <a:off x="7311572" y="3904342"/>
              <a:ext cx="9906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3" name="TextBox 62"/>
          <p:cNvSpPr txBox="1"/>
          <p:nvPr/>
        </p:nvSpPr>
        <p:spPr>
          <a:xfrm>
            <a:off x="6849394" y="1983571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849394" y="2573260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584728" y="2490719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914981" y="2483487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071644" y="2612937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238727" y="2563693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912099" y="3008059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168951" y="3000049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06577" y="2570064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159905" y="3471454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424169" y="3472415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5059914" y="4251644"/>
            <a:ext cx="3310275" cy="992500"/>
          </a:xfrm>
          <a:prstGeom prst="roundRect">
            <a:avLst/>
          </a:prstGeom>
          <a:solidFill>
            <a:srgbClr val="BF2735"/>
          </a:solidFill>
          <a:ln>
            <a:solidFill>
              <a:srgbClr val="BF2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dư: 0,021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955641" y="2133600"/>
            <a:ext cx="0" cy="1828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12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 animBg="1"/>
      <p:bldP spid="54" grpId="0" animBg="1"/>
      <p:bldP spid="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70" y="1400684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470"/>
            <a:ext cx="2346240" cy="127760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50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1885171" y="241538"/>
            <a:ext cx="9363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số dư của phép chia, nếu chỉ lấy đến hai chữ số ở phần thập phân của thương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DC9339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84729" y="1970773"/>
            <a:ext cx="1264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33,14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49395" y="2021263"/>
            <a:ext cx="990600" cy="1219200"/>
            <a:chOff x="7311572" y="3349171"/>
            <a:chExt cx="990600" cy="1219200"/>
          </a:xfrm>
        </p:grpSpPr>
        <p:cxnSp>
          <p:nvCxnSpPr>
            <p:cNvPr id="56" name="Straight Connector 55"/>
            <p:cNvCxnSpPr/>
            <p:nvPr/>
          </p:nvCxnSpPr>
          <p:spPr bwMode="auto">
            <a:xfrm>
              <a:off x="7311572" y="3349171"/>
              <a:ext cx="0" cy="12192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flipH="1">
              <a:off x="7311572" y="3904342"/>
              <a:ext cx="9906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3" name="TextBox 62"/>
          <p:cNvSpPr txBox="1"/>
          <p:nvPr/>
        </p:nvSpPr>
        <p:spPr>
          <a:xfrm>
            <a:off x="6849394" y="1983571"/>
            <a:ext cx="1101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849394" y="2573260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579786" y="2459489"/>
            <a:ext cx="751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165146" y="2467109"/>
            <a:ext cx="442704" cy="660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071644" y="2612937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238727" y="2563693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805768" y="3022573"/>
            <a:ext cx="923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4 1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398925" y="3018283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06577" y="2570064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398925" y="3504158"/>
            <a:ext cx="568892" cy="651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940725" y="1758825"/>
            <a:ext cx="2640937" cy="9925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33,14 : 58</a:t>
            </a:r>
          </a:p>
        </p:txBody>
      </p:sp>
      <p:sp>
        <p:nvSpPr>
          <p:cNvPr id="26" name="iṧļíḑè">
            <a:extLst>
              <a:ext uri="{FF2B5EF4-FFF2-40B4-BE49-F238E27FC236}">
                <a16:creationId xmlns:a16="http://schemas.microsoft.com/office/drawing/2014/main" xmlns="" id="{3F9B452A-DDDA-4852-97D2-BA5D4C615485}"/>
              </a:ext>
            </a:extLst>
          </p:cNvPr>
          <p:cNvSpPr/>
          <p:nvPr/>
        </p:nvSpPr>
        <p:spPr>
          <a:xfrm>
            <a:off x="1327610" y="1815859"/>
            <a:ext cx="951005" cy="844823"/>
          </a:xfrm>
          <a:prstGeom prst="ellipse">
            <a:avLst/>
          </a:prstGeom>
          <a:solidFill>
            <a:srgbClr val="0073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408328" y="4256103"/>
            <a:ext cx="2640937" cy="9925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dư: 0,08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6173351" y="2133600"/>
            <a:ext cx="0" cy="1828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24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70" y="1400684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470"/>
            <a:ext cx="2346240" cy="127760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50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1885171" y="241538"/>
            <a:ext cx="9363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600" b="1" i="1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rgbClr val="DC933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số dư của phép chia, nếu chỉ lấy đến hai chữ số ở phần thập phân của thương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DC9339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44121" y="1970773"/>
            <a:ext cx="160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375,23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49395" y="2021263"/>
            <a:ext cx="990600" cy="1219200"/>
            <a:chOff x="7311572" y="3349171"/>
            <a:chExt cx="990600" cy="1219200"/>
          </a:xfrm>
        </p:grpSpPr>
        <p:cxnSp>
          <p:nvCxnSpPr>
            <p:cNvPr id="56" name="Straight Connector 55"/>
            <p:cNvCxnSpPr/>
            <p:nvPr/>
          </p:nvCxnSpPr>
          <p:spPr bwMode="auto">
            <a:xfrm>
              <a:off x="7311572" y="3349171"/>
              <a:ext cx="0" cy="12192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flipH="1">
              <a:off x="7311572" y="3904342"/>
              <a:ext cx="9906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3" name="TextBox 62"/>
          <p:cNvSpPr txBox="1"/>
          <p:nvPr/>
        </p:nvSpPr>
        <p:spPr>
          <a:xfrm>
            <a:off x="6938610" y="1984532"/>
            <a:ext cx="1101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849394" y="2573260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478188" y="2459489"/>
            <a:ext cx="751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034520" y="2452595"/>
            <a:ext cx="442704" cy="660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071644" y="2612937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238727" y="2563693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89656" y="3022573"/>
            <a:ext cx="923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2 6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282813" y="3018283"/>
            <a:ext cx="54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06577" y="2570064"/>
            <a:ext cx="512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80323" y="3506025"/>
            <a:ext cx="933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006650" y="1602461"/>
            <a:ext cx="2848140" cy="992500"/>
          </a:xfrm>
          <a:prstGeom prst="roundRect">
            <a:avLst/>
          </a:prstGeom>
          <a:solidFill>
            <a:srgbClr val="DC9339"/>
          </a:solidFill>
          <a:ln>
            <a:solidFill>
              <a:srgbClr val="DC9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375,23 : 69</a:t>
            </a:r>
          </a:p>
        </p:txBody>
      </p:sp>
      <p:sp>
        <p:nvSpPr>
          <p:cNvPr id="28" name="iśļïďe">
            <a:extLst>
              <a:ext uri="{FF2B5EF4-FFF2-40B4-BE49-F238E27FC236}">
                <a16:creationId xmlns:a16="http://schemas.microsoft.com/office/drawing/2014/main" xmlns="" id="{2668845E-FB17-4540-9C4B-1FAC3C8D2E0D}"/>
              </a:ext>
            </a:extLst>
          </p:cNvPr>
          <p:cNvSpPr/>
          <p:nvPr/>
        </p:nvSpPr>
        <p:spPr>
          <a:xfrm>
            <a:off x="1321261" y="1706599"/>
            <a:ext cx="915681" cy="823810"/>
          </a:xfrm>
          <a:prstGeom prst="ellipse">
            <a:avLst/>
          </a:prstGeom>
          <a:solidFill>
            <a:srgbClr val="DC933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053154" y="4272538"/>
            <a:ext cx="2848140" cy="992500"/>
          </a:xfrm>
          <a:prstGeom prst="roundRect">
            <a:avLst/>
          </a:prstGeom>
          <a:solidFill>
            <a:srgbClr val="DC9339"/>
          </a:solidFill>
          <a:ln>
            <a:solidFill>
              <a:srgbClr val="DC9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dư: 0,56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6042725" y="2133600"/>
            <a:ext cx="0" cy="1828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3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24" grpId="0" animBg="1"/>
      <p:bldP spid="28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38" y="492141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72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5399704" y="715443"/>
            <a:ext cx="403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04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P001 5Ha" panose="020B0603050302020204" pitchFamily="34" charset="-127"/>
                <a:ea typeface="HP001 5Ha" panose="020B0603050302020204" pitchFamily="34" charset="-127"/>
              </a:rPr>
              <a:t>x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6191" y="2388453"/>
            <a:ext cx="423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a) 0,8 x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1,2 x 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8458" y="2373571"/>
            <a:ext cx="514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b) 210 :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14,92 – 6,52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5200" y="3213008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c) 25 :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16 : 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9571" y="3200702"/>
            <a:ext cx="523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d) 6,2 x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= 43,18 + 18,82</a:t>
            </a:r>
          </a:p>
        </p:txBody>
      </p:sp>
    </p:spTree>
    <p:extLst>
      <p:ext uri="{BB962C8B-B14F-4D97-AF65-F5344CB8AC3E}">
        <p14:creationId xmlns:p14="http://schemas.microsoft.com/office/powerpoint/2010/main" val="380427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3" grpId="0"/>
      <p:bldP spid="14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38" y="492141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72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5399704" y="715443"/>
            <a:ext cx="403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04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P001 5Ha" panose="020B0603050302020204" pitchFamily="34" charset="-127"/>
                <a:ea typeface="HP001 5Ha" panose="020B0603050302020204" pitchFamily="34" charset="-127"/>
              </a:rPr>
              <a:t>x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0141" y="2031484"/>
            <a:ext cx="423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a) 0,8 x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1,2 x 10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379873" y="3118245"/>
            <a:ext cx="3692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endParaRPr lang="en-US" altLang="en-US" sz="3600"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822104" y="3110284"/>
            <a:ext cx="29766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12 : 0,8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395585" y="3710366"/>
            <a:ext cx="4667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endParaRPr lang="en-US" altLang="en-US" sz="3600">
              <a:solidFill>
                <a:srgbClr val="FF0000"/>
              </a:solidFill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822104" y="3702219"/>
            <a:ext cx="1854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15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901114" y="2601290"/>
            <a:ext cx="31607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0,8 x </a:t>
            </a:r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12 </a:t>
            </a:r>
          </a:p>
        </p:txBody>
      </p:sp>
    </p:spTree>
    <p:extLst>
      <p:ext uri="{BB962C8B-B14F-4D97-AF65-F5344CB8AC3E}">
        <p14:creationId xmlns:p14="http://schemas.microsoft.com/office/powerpoint/2010/main" val="404569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7" grpId="0"/>
      <p:bldP spid="18" grpId="0"/>
      <p:bldP spid="20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38" y="492141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72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5399704" y="715443"/>
            <a:ext cx="403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04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P001 5Ha" panose="020B0603050302020204" pitchFamily="34" charset="-127"/>
                <a:ea typeface="HP001 5Ha" panose="020B0603050302020204" pitchFamily="34" charset="-127"/>
              </a:rPr>
              <a:t>x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7938" y="2039234"/>
            <a:ext cx="514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b) 210 :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14,92 – 6,52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168044" y="3125975"/>
            <a:ext cx="4667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587250" y="3104384"/>
            <a:ext cx="2417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210 : 8,4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6168044" y="3691376"/>
            <a:ext cx="4667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587250" y="3738614"/>
            <a:ext cx="1854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25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884420" y="2584867"/>
            <a:ext cx="403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210 : </a:t>
            </a:r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     8,4</a:t>
            </a:r>
          </a:p>
        </p:txBody>
      </p:sp>
    </p:spTree>
    <p:extLst>
      <p:ext uri="{BB962C8B-B14F-4D97-AF65-F5344CB8AC3E}">
        <p14:creationId xmlns:p14="http://schemas.microsoft.com/office/powerpoint/2010/main" val="295427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3" grpId="0"/>
      <p:bldP spid="24" grpId="0"/>
      <p:bldP spid="25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38" y="492141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72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5399704" y="715443"/>
            <a:ext cx="403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04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P001 5Ha" panose="020B0603050302020204" pitchFamily="34" charset="-127"/>
                <a:ea typeface="HP001 5Ha" panose="020B0603050302020204" pitchFamily="34" charset="-127"/>
              </a:rPr>
              <a:t>x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39171" y="2039234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c) 25 :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16 : 10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399704" y="2616872"/>
            <a:ext cx="403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25 : </a:t>
            </a:r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=    1,6 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357252" y="3100323"/>
            <a:ext cx="3841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endParaRPr lang="en-US" altLang="en-US" sz="3600"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762627" y="3117823"/>
            <a:ext cx="28463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25 : 1,6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6357252" y="3706108"/>
            <a:ext cx="4667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endParaRPr lang="en-US" altLang="en-US" sz="3600">
              <a:solidFill>
                <a:srgbClr val="FF0000"/>
              </a:solidFill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803571" y="3706109"/>
            <a:ext cx="2412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15,625</a:t>
            </a:r>
          </a:p>
        </p:txBody>
      </p:sp>
    </p:spTree>
    <p:extLst>
      <p:ext uri="{BB962C8B-B14F-4D97-AF65-F5344CB8AC3E}">
        <p14:creationId xmlns:p14="http://schemas.microsoft.com/office/powerpoint/2010/main" val="67661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20" grpId="0"/>
      <p:bldP spid="21" grpId="0"/>
      <p:bldP spid="22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2C18205-9451-4C33-B445-1E4EF9C469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4"/>
          <a:stretch/>
        </p:blipFill>
        <p:spPr>
          <a:xfrm>
            <a:off x="-17615" y="3033199"/>
            <a:ext cx="12192000" cy="365327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004B9DC1-F812-44CD-92AB-1237830D0877}"/>
              </a:ext>
            </a:extLst>
          </p:cNvPr>
          <p:cNvSpPr/>
          <p:nvPr/>
        </p:nvSpPr>
        <p:spPr>
          <a:xfrm>
            <a:off x="647247" y="679782"/>
            <a:ext cx="10897507" cy="6076126"/>
          </a:xfrm>
          <a:prstGeom prst="rect">
            <a:avLst/>
          </a:prstGeom>
          <a:solidFill>
            <a:srgbClr val="DEEBF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hlinkClick r:id="rId4" action="ppaction://hlinksldjump"/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23"/>
          <a:stretch/>
        </p:blipFill>
        <p:spPr>
          <a:xfrm rot="308152">
            <a:off x="2200268" y="3380559"/>
            <a:ext cx="1529471" cy="1521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5" y="360947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322" y="679782"/>
            <a:ext cx="1787880" cy="31402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68917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-17615" y="5001070"/>
            <a:ext cx="12192000" cy="1838824"/>
          </a:xfrm>
          <a:prstGeom prst="rect">
            <a:avLst/>
          </a:prstGeom>
        </p:spPr>
      </p:pic>
      <p:pic>
        <p:nvPicPr>
          <p:cNvPr id="13" name="图片 12">
            <a:hlinkClick r:id="rId11" action="ppaction://hlinksldjump"/>
            <a:extLst>
              <a:ext uri="{FF2B5EF4-FFF2-40B4-BE49-F238E27FC236}">
                <a16:creationId xmlns:a16="http://schemas.microsoft.com/office/drawing/2014/main" xmlns="" id="{77A4F5EF-9A05-451B-8D57-EA919654F16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2"/>
          <a:stretch/>
        </p:blipFill>
        <p:spPr>
          <a:xfrm>
            <a:off x="282257" y="2849880"/>
            <a:ext cx="2471090" cy="401991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783CE413-CCDD-4B64-A1A9-3C0D3AEEB3AF}"/>
              </a:ext>
            </a:extLst>
          </p:cNvPr>
          <p:cNvGrpSpPr/>
          <p:nvPr/>
        </p:nvGrpSpPr>
        <p:grpSpPr>
          <a:xfrm>
            <a:off x="3143105" y="1183293"/>
            <a:ext cx="5983871" cy="2133217"/>
            <a:chOff x="2175062" y="3380793"/>
            <a:chExt cx="5983871" cy="442169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xmlns="" id="{2B99ADDF-7129-4780-A485-4E7A7241295B}"/>
                </a:ext>
              </a:extLst>
            </p:cNvPr>
            <p:cNvSpPr/>
            <p:nvPr/>
          </p:nvSpPr>
          <p:spPr>
            <a:xfrm>
              <a:off x="2175062" y="3380793"/>
              <a:ext cx="5922826" cy="442169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200">
                <a:latin typeface="UTM Colossalis" panose="02040603050506020204" pitchFamily="18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xmlns="" id="{81B74A94-45D1-4E5C-9919-7063B2FF86D6}"/>
                </a:ext>
              </a:extLst>
            </p:cNvPr>
            <p:cNvSpPr txBox="1"/>
            <p:nvPr/>
          </p:nvSpPr>
          <p:spPr>
            <a:xfrm>
              <a:off x="2175062" y="3419912"/>
              <a:ext cx="5983871" cy="248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>
                  <a:ln w="0"/>
                  <a:solidFill>
                    <a:schemeClr val="bg1"/>
                  </a:solidFill>
                  <a:latin typeface="UTM Colossalis" panose="02040603050506020204" pitchFamily="18" charset="0"/>
                  <a:ea typeface="华康少女文字W5(P)" panose="040F0500000000000000" pitchFamily="82" charset="-122"/>
                </a:rPr>
                <a:t>Khởi động cùng </a:t>
              </a:r>
              <a:r>
                <a:rPr lang="en-US" altLang="zh-CN" sz="3600">
                  <a:ln w="0"/>
                  <a:solidFill>
                    <a:srgbClr val="DD5562"/>
                  </a:solidFill>
                  <a:latin typeface="UTM Colossalis" panose="02040603050506020204" pitchFamily="18" charset="0"/>
                  <a:ea typeface="华康少女文字W5(P)" panose="040F0500000000000000" pitchFamily="82" charset="-122"/>
                </a:rPr>
                <a:t>thỏ</a:t>
              </a:r>
              <a:r>
                <a:rPr lang="en-US" altLang="zh-CN" sz="3600">
                  <a:ln w="0"/>
                  <a:solidFill>
                    <a:schemeClr val="bg1"/>
                  </a:solidFill>
                  <a:latin typeface="UTM Colossalis" panose="02040603050506020204" pitchFamily="18" charset="0"/>
                  <a:ea typeface="华康少女文字W5(P)" panose="040F0500000000000000" pitchFamily="82" charset="-122"/>
                </a:rPr>
                <a:t>, </a:t>
              </a:r>
              <a:r>
                <a:rPr lang="en-US" altLang="zh-CN" sz="3600">
                  <a:ln w="0"/>
                  <a:solidFill>
                    <a:srgbClr val="F19DA7"/>
                  </a:solidFill>
                  <a:latin typeface="UTM Colossalis" panose="02040603050506020204" pitchFamily="18" charset="0"/>
                  <a:ea typeface="华康少女文字W5(P)" panose="040F0500000000000000" pitchFamily="82" charset="-122"/>
                </a:rPr>
                <a:t>mèo</a:t>
              </a:r>
              <a:r>
                <a:rPr lang="en-US" altLang="zh-CN" sz="3600">
                  <a:ln w="0"/>
                  <a:solidFill>
                    <a:schemeClr val="bg1"/>
                  </a:solidFill>
                  <a:latin typeface="UTM Colossalis" panose="02040603050506020204" pitchFamily="18" charset="0"/>
                  <a:ea typeface="华康少女文字W5(P)" panose="040F0500000000000000" pitchFamily="82" charset="-122"/>
                </a:rPr>
                <a:t> và </a:t>
              </a:r>
              <a:r>
                <a:rPr lang="en-US" altLang="zh-CN" sz="3600">
                  <a:ln w="0"/>
                  <a:solidFill>
                    <a:srgbClr val="F5DE4E"/>
                  </a:solidFill>
                  <a:latin typeface="UTM Colossalis" panose="02040603050506020204" pitchFamily="18" charset="0"/>
                  <a:ea typeface="华康少女文字W5(P)" panose="040F0500000000000000" pitchFamily="82" charset="-122"/>
                </a:rPr>
                <a:t>cún con </a:t>
              </a:r>
              <a:r>
                <a:rPr lang="en-US" altLang="zh-CN" sz="3600">
                  <a:ln w="0"/>
                  <a:solidFill>
                    <a:schemeClr val="bg1"/>
                  </a:solidFill>
                  <a:latin typeface="UTM Colossalis" panose="02040603050506020204" pitchFamily="18" charset="0"/>
                  <a:ea typeface="华康少女文字W5(P)" panose="040F0500000000000000" pitchFamily="82" charset="-122"/>
                </a:rPr>
                <a:t>nhé.</a:t>
              </a:r>
              <a:endParaRPr lang="zh-CN" altLang="en-US" sz="3600" dirty="0">
                <a:ln w="0"/>
                <a:solidFill>
                  <a:schemeClr val="bg1"/>
                </a:solidFill>
                <a:latin typeface="UTM Colossalis" panose="02040603050506020204" pitchFamily="18" charset="0"/>
                <a:ea typeface="华康少女文字W5(P)" panose="040F0500000000000000" pitchFamily="82" charset="-122"/>
              </a:endParaRPr>
            </a:p>
          </p:txBody>
        </p:sp>
      </p:grpSp>
      <p:pic>
        <p:nvPicPr>
          <p:cNvPr id="17" name="图片 20">
            <a:hlinkClick r:id="rId13" action="ppaction://hlinksldjump"/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t="8134" r="34481" b="-8134"/>
          <a:stretch/>
        </p:blipFill>
        <p:spPr>
          <a:xfrm rot="308152">
            <a:off x="3618309" y="3676433"/>
            <a:ext cx="1464932" cy="1521150"/>
          </a:xfrm>
          <a:prstGeom prst="rect">
            <a:avLst/>
          </a:prstGeom>
        </p:spPr>
      </p:pic>
      <p:pic>
        <p:nvPicPr>
          <p:cNvPr id="20" name="图片 20">
            <a:hlinkClick r:id="rId14" action="ppaction://hlinksldjump"/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9" t="1900" r="-503" b="-1900"/>
          <a:stretch/>
        </p:blipFill>
        <p:spPr>
          <a:xfrm rot="308152">
            <a:off x="5125388" y="3760420"/>
            <a:ext cx="1464932" cy="15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7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38" y="492141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72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5399704" y="715443"/>
            <a:ext cx="403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04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P001 5Ha" panose="020B0603050302020204" pitchFamily="34" charset="-127"/>
                <a:ea typeface="HP001 5Ha" panose="020B0603050302020204" pitchFamily="34" charset="-127"/>
              </a:rPr>
              <a:t>x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49857" y="1879387"/>
            <a:ext cx="523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d) 6,2 x </a:t>
            </a:r>
            <a:r>
              <a:rPr 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= 43,18 + 18,82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5958427" y="3119110"/>
            <a:ext cx="4667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endParaRPr lang="en-US" altLang="en-US" sz="3600"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488475" y="3113288"/>
            <a:ext cx="33930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62 : 6,2  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958427" y="3743066"/>
            <a:ext cx="4667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endParaRPr lang="en-US" altLang="en-US" sz="3600">
              <a:solidFill>
                <a:srgbClr val="FF0000"/>
              </a:solidFill>
              <a:latin typeface="HP001 5Ha" panose="020B0603050302020204" pitchFamily="34" charset="-127"/>
              <a:ea typeface="HP001 5Ha" panose="020B0603050302020204" pitchFamily="34" charset="-127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488558" y="3784142"/>
            <a:ext cx="1854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10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782820" y="2492051"/>
            <a:ext cx="403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6,2 x </a:t>
            </a:r>
            <a:r>
              <a:rPr lang="en-US" altLang="en-US" sz="3600" b="1">
                <a:latin typeface="HP001 5Ha" panose="020B0603050302020204" pitchFamily="34" charset="-127"/>
                <a:ea typeface="HP001 5Ha" panose="020B0603050302020204" pitchFamily="34" charset="-127"/>
                <a:cs typeface="Times New Roman" panose="02020603050405020304" pitchFamily="18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=     62</a:t>
            </a:r>
          </a:p>
        </p:txBody>
      </p:sp>
    </p:spTree>
    <p:extLst>
      <p:ext uri="{BB962C8B-B14F-4D97-AF65-F5344CB8AC3E}">
        <p14:creationId xmlns:p14="http://schemas.microsoft.com/office/powerpoint/2010/main" val="160887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" y="894824"/>
            <a:ext cx="10305381" cy="5312119"/>
          </a:xfrm>
          <a:prstGeom prst="rect">
            <a:avLst/>
          </a:prstGeom>
        </p:spPr>
      </p:pic>
      <p:pic>
        <p:nvPicPr>
          <p:cNvPr id="40" name="图片 20">
            <a:hlinkClick r:id="rId7" action="ppaction://hlinksldjump"/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23"/>
          <a:stretch/>
        </p:blipFill>
        <p:spPr>
          <a:xfrm rot="308152">
            <a:off x="385923" y="3989521"/>
            <a:ext cx="2109662" cy="20981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5" y="345859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4967169"/>
            <a:ext cx="12192000" cy="18388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39">
                <a:extLst>
                  <a:ext uri="{FF2B5EF4-FFF2-40B4-BE49-F238E27FC236}">
                    <a16:creationId xmlns:a16="http://schemas.microsoft.com/office/drawing/2014/main" xmlns="" id="{6B5CAA5F-BC42-4F8D-A4F4-D62BF5693694}"/>
                  </a:ext>
                </a:extLst>
              </p:cNvPr>
              <p:cNvSpPr txBox="1"/>
              <p:nvPr/>
            </p:nvSpPr>
            <p:spPr>
              <a:xfrm>
                <a:off x="1469365" y="1222582"/>
                <a:ext cx="9050163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EB7018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Câu</a:t>
                </a:r>
                <a:r>
                  <a:rPr kumimoji="0" lang="en-US" altLang="zh-CN" sz="3200" b="1" i="0" u="none" strike="noStrike" kern="1200" cap="none" spc="0" normalizeH="0" noProof="0">
                    <a:ln>
                      <a:noFill/>
                    </a:ln>
                    <a:solidFill>
                      <a:srgbClr val="EB7018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1: Chuyển hỗn số sau thành số thập phân: 3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32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EB7018"/>
                            </a:solidFill>
                            <a:effectLst/>
                            <a:uLnTx/>
                            <a:uFillTx/>
                            <a:latin typeface="Cambria Math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32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EB7018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altLang="zh-CN" sz="32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EB7018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altLang="zh-CN" sz="3200" b="1" i="0" u="none" strike="noStrike" kern="1200" cap="none" spc="0" normalizeH="0" noProof="0">
                    <a:ln>
                      <a:noFill/>
                    </a:ln>
                    <a:solidFill>
                      <a:srgbClr val="EB7018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B7018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39">
                <a:extLst>
                  <a:ext uri="{FF2B5EF4-FFF2-40B4-BE49-F238E27FC236}">
                    <a16:creationId xmlns:a16="http://schemas.microsoft.com/office/drawing/2014/main" id="{6B5CAA5F-BC42-4F8D-A4F4-D62BF5693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365" y="1222582"/>
                <a:ext cx="9050163" cy="803682"/>
              </a:xfrm>
              <a:prstGeom prst="rect">
                <a:avLst/>
              </a:prstGeom>
              <a:blipFill>
                <a:blip r:embed="rId13"/>
                <a:stretch>
                  <a:fillRect l="-202" b="-10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719109" y="3944110"/>
            <a:ext cx="2126463" cy="646331"/>
            <a:chOff x="2719109" y="3944110"/>
            <a:chExt cx="2126463" cy="646331"/>
          </a:xfrm>
        </p:grpSpPr>
        <p:sp>
          <p:nvSpPr>
            <p:cNvPr id="50" name="Flowchart: Terminator 49"/>
            <p:cNvSpPr/>
            <p:nvPr/>
          </p:nvSpPr>
          <p:spPr>
            <a:xfrm>
              <a:off x="2719109" y="4011836"/>
              <a:ext cx="2126463" cy="556553"/>
            </a:xfrm>
            <a:prstGeom prst="flowChartTerminator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61988" y="3944110"/>
              <a:ext cx="9003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3,5</a:t>
              </a:r>
            </a:p>
          </p:txBody>
        </p:sp>
      </p:grpSp>
      <p:sp>
        <p:nvSpPr>
          <p:cNvPr id="42" name="iṧļíḑè">
            <a:extLst>
              <a:ext uri="{FF2B5EF4-FFF2-40B4-BE49-F238E27FC236}">
                <a16:creationId xmlns:a16="http://schemas.microsoft.com/office/drawing/2014/main" xmlns="" id="{3F9B452A-DDDA-4852-97D2-BA5D4C615485}"/>
              </a:ext>
            </a:extLst>
          </p:cNvPr>
          <p:cNvSpPr/>
          <p:nvPr/>
        </p:nvSpPr>
        <p:spPr>
          <a:xfrm>
            <a:off x="2127306" y="3844865"/>
            <a:ext cx="951005" cy="844823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12257" y="2542133"/>
            <a:ext cx="2126463" cy="646331"/>
            <a:chOff x="2712257" y="2542133"/>
            <a:chExt cx="2126463" cy="646331"/>
          </a:xfrm>
        </p:grpSpPr>
        <p:sp>
          <p:nvSpPr>
            <p:cNvPr id="3" name="Flowchart: Terminator 2"/>
            <p:cNvSpPr/>
            <p:nvPr/>
          </p:nvSpPr>
          <p:spPr>
            <a:xfrm>
              <a:off x="2712257" y="2595744"/>
              <a:ext cx="2126463" cy="556553"/>
            </a:xfrm>
            <a:prstGeom prst="flowChartTerminator">
              <a:avLst/>
            </a:prstGeom>
            <a:solidFill>
              <a:srgbClr val="F19DA7"/>
            </a:solidFill>
            <a:ln>
              <a:solidFill>
                <a:srgbClr val="EB76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312367" y="2542133"/>
              <a:ext cx="949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3,4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006207" y="2547009"/>
            <a:ext cx="2126463" cy="646331"/>
            <a:chOff x="7006207" y="2547009"/>
            <a:chExt cx="2126463" cy="646331"/>
          </a:xfrm>
        </p:grpSpPr>
        <p:sp>
          <p:nvSpPr>
            <p:cNvPr id="51" name="Flowchart: Terminator 50"/>
            <p:cNvSpPr/>
            <p:nvPr/>
          </p:nvSpPr>
          <p:spPr>
            <a:xfrm>
              <a:off x="7006207" y="2591899"/>
              <a:ext cx="2126463" cy="556553"/>
            </a:xfrm>
            <a:prstGeom prst="flowChartTerminator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668459" y="2547009"/>
              <a:ext cx="9181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3,2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077697" y="3879050"/>
            <a:ext cx="2126463" cy="646331"/>
            <a:chOff x="7077697" y="3879050"/>
            <a:chExt cx="2126463" cy="646331"/>
          </a:xfrm>
        </p:grpSpPr>
        <p:sp>
          <p:nvSpPr>
            <p:cNvPr id="52" name="Flowchart: Terminator 51"/>
            <p:cNvSpPr/>
            <p:nvPr/>
          </p:nvSpPr>
          <p:spPr>
            <a:xfrm>
              <a:off x="7077697" y="3940514"/>
              <a:ext cx="2126463" cy="556553"/>
            </a:xfrm>
            <a:prstGeom prst="flowChartTerminator">
              <a:avLst/>
            </a:prstGeom>
            <a:solidFill>
              <a:srgbClr val="00D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803466" y="3879050"/>
              <a:ext cx="7922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2,5</a:t>
              </a:r>
            </a:p>
          </p:txBody>
        </p:sp>
      </p:grpSp>
      <p:sp>
        <p:nvSpPr>
          <p:cNvPr id="41" name="iṩḷîḓe">
            <a:extLst>
              <a:ext uri="{FF2B5EF4-FFF2-40B4-BE49-F238E27FC236}">
                <a16:creationId xmlns:a16="http://schemas.microsoft.com/office/drawing/2014/main" xmlns="" id="{A76BB9AD-3CFF-4302-AD31-9C021779885D}"/>
              </a:ext>
            </a:extLst>
          </p:cNvPr>
          <p:cNvSpPr/>
          <p:nvPr/>
        </p:nvSpPr>
        <p:spPr>
          <a:xfrm>
            <a:off x="2176927" y="2442898"/>
            <a:ext cx="901384" cy="802917"/>
          </a:xfrm>
          <a:prstGeom prst="ellipse">
            <a:avLst/>
          </a:prstGeom>
          <a:solidFill>
            <a:srgbClr val="BF273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iśļïďe">
            <a:extLst>
              <a:ext uri="{FF2B5EF4-FFF2-40B4-BE49-F238E27FC236}">
                <a16:creationId xmlns:a16="http://schemas.microsoft.com/office/drawing/2014/main" xmlns="" id="{2668845E-FB17-4540-9C4B-1FAC3C8D2E0D}"/>
              </a:ext>
            </a:extLst>
          </p:cNvPr>
          <p:cNvSpPr/>
          <p:nvPr/>
        </p:nvSpPr>
        <p:spPr>
          <a:xfrm>
            <a:off x="6434840" y="2442898"/>
            <a:ext cx="915681" cy="823810"/>
          </a:xfrm>
          <a:prstGeom prst="ellipse">
            <a:avLst/>
          </a:prstGeom>
          <a:solidFill>
            <a:srgbClr val="EAE4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ïṧḻíde">
            <a:extLst>
              <a:ext uri="{FF2B5EF4-FFF2-40B4-BE49-F238E27FC236}">
                <a16:creationId xmlns:a16="http://schemas.microsoft.com/office/drawing/2014/main" xmlns="" id="{A7495689-EF1A-448E-A10C-464CF6D55F6C}"/>
              </a:ext>
            </a:extLst>
          </p:cNvPr>
          <p:cNvSpPr/>
          <p:nvPr/>
        </p:nvSpPr>
        <p:spPr>
          <a:xfrm>
            <a:off x="6428935" y="3726725"/>
            <a:ext cx="921586" cy="841665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759850" y="2487392"/>
            <a:ext cx="564514" cy="57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853480" y="3993421"/>
            <a:ext cx="523714" cy="53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283181" y="4015270"/>
            <a:ext cx="531236" cy="53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398400" y="2529009"/>
            <a:ext cx="671129" cy="58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41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0" grpId="0"/>
      <p:bldP spid="42" grpId="0" animBg="1"/>
      <p:bldP spid="42" grpId="1" animBg="1"/>
      <p:bldP spid="4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55" y="820233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5" y="345859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4967169"/>
            <a:ext cx="12192000" cy="1838824"/>
          </a:xfrm>
          <a:prstGeom prst="rect">
            <a:avLst/>
          </a:prstGeom>
        </p:spPr>
      </p:pic>
      <p:sp>
        <p:nvSpPr>
          <p:cNvPr id="10" name="文本框 39">
            <a:extLst>
              <a:ext uri="{FF2B5EF4-FFF2-40B4-BE49-F238E27FC236}">
                <a16:creationId xmlns:a16="http://schemas.microsoft.com/office/drawing/2014/main" xmlns="" id="{6B5CAA5F-BC42-4F8D-A4F4-D62BF5693694}"/>
              </a:ext>
            </a:extLst>
          </p:cNvPr>
          <p:cNvSpPr txBox="1"/>
          <p:nvPr/>
        </p:nvSpPr>
        <p:spPr>
          <a:xfrm>
            <a:off x="1469365" y="1222582"/>
            <a:ext cx="9050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EB7018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EB7018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2: Tính nhẩm: 3,25 x 10 =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EB7018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755371" y="3956329"/>
            <a:ext cx="2126463" cy="646331"/>
            <a:chOff x="2719109" y="3969874"/>
            <a:chExt cx="2126463" cy="646331"/>
          </a:xfrm>
        </p:grpSpPr>
        <p:sp>
          <p:nvSpPr>
            <p:cNvPr id="50" name="Flowchart: Terminator 49"/>
            <p:cNvSpPr/>
            <p:nvPr/>
          </p:nvSpPr>
          <p:spPr>
            <a:xfrm>
              <a:off x="2719109" y="4011836"/>
              <a:ext cx="2126463" cy="556553"/>
            </a:xfrm>
            <a:prstGeom prst="flowChartTerminator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201529" y="3969874"/>
              <a:ext cx="14550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0,325</a:t>
              </a:r>
            </a:p>
          </p:txBody>
        </p:sp>
      </p:grpSp>
      <p:sp>
        <p:nvSpPr>
          <p:cNvPr id="42" name="iṧļíḑè">
            <a:extLst>
              <a:ext uri="{FF2B5EF4-FFF2-40B4-BE49-F238E27FC236}">
                <a16:creationId xmlns:a16="http://schemas.microsoft.com/office/drawing/2014/main" xmlns="" id="{3F9B452A-DDDA-4852-97D2-BA5D4C615485}"/>
              </a:ext>
            </a:extLst>
          </p:cNvPr>
          <p:cNvSpPr/>
          <p:nvPr/>
        </p:nvSpPr>
        <p:spPr>
          <a:xfrm>
            <a:off x="2127306" y="3844865"/>
            <a:ext cx="951005" cy="844823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12257" y="2542133"/>
            <a:ext cx="2126463" cy="646331"/>
            <a:chOff x="2712257" y="2542133"/>
            <a:chExt cx="2126463" cy="646331"/>
          </a:xfrm>
        </p:grpSpPr>
        <p:sp>
          <p:nvSpPr>
            <p:cNvPr id="3" name="Flowchart: Terminator 2"/>
            <p:cNvSpPr/>
            <p:nvPr/>
          </p:nvSpPr>
          <p:spPr>
            <a:xfrm>
              <a:off x="2712257" y="2595744"/>
              <a:ext cx="2126463" cy="556553"/>
            </a:xfrm>
            <a:prstGeom prst="flowChartTerminator">
              <a:avLst/>
            </a:prstGeom>
            <a:solidFill>
              <a:srgbClr val="F19DA7"/>
            </a:solidFill>
            <a:ln>
              <a:solidFill>
                <a:srgbClr val="EB76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312367" y="2542133"/>
              <a:ext cx="949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325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006207" y="2547009"/>
            <a:ext cx="2126463" cy="646331"/>
            <a:chOff x="7006207" y="2547009"/>
            <a:chExt cx="2126463" cy="646331"/>
          </a:xfrm>
        </p:grpSpPr>
        <p:sp>
          <p:nvSpPr>
            <p:cNvPr id="51" name="Flowchart: Terminator 50"/>
            <p:cNvSpPr/>
            <p:nvPr/>
          </p:nvSpPr>
          <p:spPr>
            <a:xfrm>
              <a:off x="7006207" y="2591899"/>
              <a:ext cx="2126463" cy="556553"/>
            </a:xfrm>
            <a:prstGeom prst="flowChartTerminator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668459" y="2547009"/>
              <a:ext cx="12965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32,5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038769" y="3812977"/>
            <a:ext cx="2126463" cy="646331"/>
            <a:chOff x="7077697" y="3893744"/>
            <a:chExt cx="2126463" cy="646331"/>
          </a:xfrm>
        </p:grpSpPr>
        <p:sp>
          <p:nvSpPr>
            <p:cNvPr id="52" name="Flowchart: Terminator 51"/>
            <p:cNvSpPr/>
            <p:nvPr/>
          </p:nvSpPr>
          <p:spPr>
            <a:xfrm>
              <a:off x="7077697" y="3940514"/>
              <a:ext cx="2126463" cy="556553"/>
            </a:xfrm>
            <a:prstGeom prst="flowChartTerminator">
              <a:avLst/>
            </a:prstGeom>
            <a:solidFill>
              <a:srgbClr val="00D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642006" y="3893744"/>
              <a:ext cx="1206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3250</a:t>
              </a:r>
            </a:p>
          </p:txBody>
        </p:sp>
      </p:grpSp>
      <p:sp>
        <p:nvSpPr>
          <p:cNvPr id="41" name="iṩḷîḓe">
            <a:extLst>
              <a:ext uri="{FF2B5EF4-FFF2-40B4-BE49-F238E27FC236}">
                <a16:creationId xmlns:a16="http://schemas.microsoft.com/office/drawing/2014/main" xmlns="" id="{A76BB9AD-3CFF-4302-AD31-9C021779885D}"/>
              </a:ext>
            </a:extLst>
          </p:cNvPr>
          <p:cNvSpPr/>
          <p:nvPr/>
        </p:nvSpPr>
        <p:spPr>
          <a:xfrm>
            <a:off x="2176927" y="2442898"/>
            <a:ext cx="901384" cy="802917"/>
          </a:xfrm>
          <a:prstGeom prst="ellipse">
            <a:avLst/>
          </a:prstGeom>
          <a:solidFill>
            <a:srgbClr val="BF273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iśļïďe">
            <a:extLst>
              <a:ext uri="{FF2B5EF4-FFF2-40B4-BE49-F238E27FC236}">
                <a16:creationId xmlns:a16="http://schemas.microsoft.com/office/drawing/2014/main" xmlns="" id="{2668845E-FB17-4540-9C4B-1FAC3C8D2E0D}"/>
              </a:ext>
            </a:extLst>
          </p:cNvPr>
          <p:cNvSpPr/>
          <p:nvPr/>
        </p:nvSpPr>
        <p:spPr>
          <a:xfrm>
            <a:off x="6434840" y="2442898"/>
            <a:ext cx="915681" cy="823810"/>
          </a:xfrm>
          <a:prstGeom prst="ellipse">
            <a:avLst/>
          </a:prstGeom>
          <a:solidFill>
            <a:srgbClr val="EAE4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ïṧḻíde">
            <a:extLst>
              <a:ext uri="{FF2B5EF4-FFF2-40B4-BE49-F238E27FC236}">
                <a16:creationId xmlns:a16="http://schemas.microsoft.com/office/drawing/2014/main" xmlns="" id="{A7495689-EF1A-448E-A10C-464CF6D55F6C}"/>
              </a:ext>
            </a:extLst>
          </p:cNvPr>
          <p:cNvSpPr/>
          <p:nvPr/>
        </p:nvSpPr>
        <p:spPr>
          <a:xfrm>
            <a:off x="6428935" y="3726725"/>
            <a:ext cx="921586" cy="841665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267158" y="2469302"/>
            <a:ext cx="814545" cy="82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810832" y="3736321"/>
            <a:ext cx="727933" cy="73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534954" y="3830805"/>
            <a:ext cx="767709" cy="77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849554" y="2414628"/>
            <a:ext cx="866846" cy="76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图片 20">
            <a:hlinkClick r:id="rId14" action="ppaction://hlinksldjump"/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t="8134" r="34481" b="-8134"/>
          <a:stretch/>
        </p:blipFill>
        <p:spPr>
          <a:xfrm rot="308152">
            <a:off x="68759" y="4047189"/>
            <a:ext cx="2129158" cy="221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0" grpId="0"/>
      <p:bldP spid="42" grpId="0" animBg="1"/>
      <p:bldP spid="42" grpId="1" animBg="1"/>
      <p:bldP spid="41" grpId="0" animBg="1"/>
      <p:bldP spid="41" grpId="1" animBg="1"/>
      <p:bldP spid="43" grpId="0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55" y="820233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5" y="345859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4967169"/>
            <a:ext cx="12192000" cy="1838824"/>
          </a:xfrm>
          <a:prstGeom prst="rect">
            <a:avLst/>
          </a:prstGeom>
        </p:spPr>
      </p:pic>
      <p:sp>
        <p:nvSpPr>
          <p:cNvPr id="10" name="文本框 39">
            <a:extLst>
              <a:ext uri="{FF2B5EF4-FFF2-40B4-BE49-F238E27FC236}">
                <a16:creationId xmlns:a16="http://schemas.microsoft.com/office/drawing/2014/main" xmlns="" id="{6B5CAA5F-BC42-4F8D-A4F4-D62BF5693694}"/>
              </a:ext>
            </a:extLst>
          </p:cNvPr>
          <p:cNvSpPr txBox="1"/>
          <p:nvPr/>
        </p:nvSpPr>
        <p:spPr>
          <a:xfrm>
            <a:off x="1469365" y="1222582"/>
            <a:ext cx="9050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EB7018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EB7018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3: Tính nhẩm: 875 : 100 =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EB7018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755371" y="3956329"/>
            <a:ext cx="2126463" cy="646331"/>
            <a:chOff x="2719109" y="3969874"/>
            <a:chExt cx="2126463" cy="646331"/>
          </a:xfrm>
        </p:grpSpPr>
        <p:sp>
          <p:nvSpPr>
            <p:cNvPr id="50" name="Flowchart: Terminator 49"/>
            <p:cNvSpPr/>
            <p:nvPr/>
          </p:nvSpPr>
          <p:spPr>
            <a:xfrm>
              <a:off x="2719109" y="4011836"/>
              <a:ext cx="2126463" cy="556553"/>
            </a:xfrm>
            <a:prstGeom prst="flowChartTerminator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201529" y="3969874"/>
              <a:ext cx="14550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8,75</a:t>
              </a:r>
            </a:p>
          </p:txBody>
        </p:sp>
      </p:grpSp>
      <p:sp>
        <p:nvSpPr>
          <p:cNvPr id="42" name="iṧļíḑè">
            <a:extLst>
              <a:ext uri="{FF2B5EF4-FFF2-40B4-BE49-F238E27FC236}">
                <a16:creationId xmlns:a16="http://schemas.microsoft.com/office/drawing/2014/main" xmlns="" id="{3F9B452A-DDDA-4852-97D2-BA5D4C615485}"/>
              </a:ext>
            </a:extLst>
          </p:cNvPr>
          <p:cNvSpPr/>
          <p:nvPr/>
        </p:nvSpPr>
        <p:spPr>
          <a:xfrm>
            <a:off x="2127306" y="3844865"/>
            <a:ext cx="951005" cy="844823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12257" y="2542133"/>
            <a:ext cx="2126463" cy="646331"/>
            <a:chOff x="2712257" y="2542133"/>
            <a:chExt cx="2126463" cy="646331"/>
          </a:xfrm>
        </p:grpSpPr>
        <p:sp>
          <p:nvSpPr>
            <p:cNvPr id="3" name="Flowchart: Terminator 2"/>
            <p:cNvSpPr/>
            <p:nvPr/>
          </p:nvSpPr>
          <p:spPr>
            <a:xfrm>
              <a:off x="2712257" y="2595744"/>
              <a:ext cx="2126463" cy="556553"/>
            </a:xfrm>
            <a:prstGeom prst="flowChartTerminator">
              <a:avLst/>
            </a:prstGeom>
            <a:solidFill>
              <a:srgbClr val="F19DA7"/>
            </a:solidFill>
            <a:ln>
              <a:solidFill>
                <a:srgbClr val="EB76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312367" y="2542133"/>
              <a:ext cx="949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875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006207" y="2547009"/>
            <a:ext cx="2126463" cy="646331"/>
            <a:chOff x="7006207" y="2547009"/>
            <a:chExt cx="2126463" cy="646331"/>
          </a:xfrm>
        </p:grpSpPr>
        <p:sp>
          <p:nvSpPr>
            <p:cNvPr id="51" name="Flowchart: Terminator 50"/>
            <p:cNvSpPr/>
            <p:nvPr/>
          </p:nvSpPr>
          <p:spPr>
            <a:xfrm>
              <a:off x="7006207" y="2591899"/>
              <a:ext cx="2126463" cy="556553"/>
            </a:xfrm>
            <a:prstGeom prst="flowChartTerminator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668459" y="2547009"/>
              <a:ext cx="12965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87,5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038769" y="3812977"/>
            <a:ext cx="2126463" cy="646331"/>
            <a:chOff x="7077697" y="3893744"/>
            <a:chExt cx="2126463" cy="646331"/>
          </a:xfrm>
        </p:grpSpPr>
        <p:sp>
          <p:nvSpPr>
            <p:cNvPr id="52" name="Flowchart: Terminator 51"/>
            <p:cNvSpPr/>
            <p:nvPr/>
          </p:nvSpPr>
          <p:spPr>
            <a:xfrm>
              <a:off x="7077697" y="3940514"/>
              <a:ext cx="2126463" cy="556553"/>
            </a:xfrm>
            <a:prstGeom prst="flowChartTerminator">
              <a:avLst/>
            </a:prstGeom>
            <a:solidFill>
              <a:srgbClr val="00D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523212" y="3893744"/>
              <a:ext cx="13250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0,875</a:t>
              </a:r>
            </a:p>
          </p:txBody>
        </p:sp>
      </p:grpSp>
      <p:sp>
        <p:nvSpPr>
          <p:cNvPr id="41" name="iṩḷîḓe">
            <a:extLst>
              <a:ext uri="{FF2B5EF4-FFF2-40B4-BE49-F238E27FC236}">
                <a16:creationId xmlns:a16="http://schemas.microsoft.com/office/drawing/2014/main" xmlns="" id="{A76BB9AD-3CFF-4302-AD31-9C021779885D}"/>
              </a:ext>
            </a:extLst>
          </p:cNvPr>
          <p:cNvSpPr/>
          <p:nvPr/>
        </p:nvSpPr>
        <p:spPr>
          <a:xfrm>
            <a:off x="2176927" y="2442898"/>
            <a:ext cx="901384" cy="802917"/>
          </a:xfrm>
          <a:prstGeom prst="ellipse">
            <a:avLst/>
          </a:prstGeom>
          <a:solidFill>
            <a:srgbClr val="BF273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iśļïďe">
            <a:extLst>
              <a:ext uri="{FF2B5EF4-FFF2-40B4-BE49-F238E27FC236}">
                <a16:creationId xmlns:a16="http://schemas.microsoft.com/office/drawing/2014/main" xmlns="" id="{2668845E-FB17-4540-9C4B-1FAC3C8D2E0D}"/>
              </a:ext>
            </a:extLst>
          </p:cNvPr>
          <p:cNvSpPr/>
          <p:nvPr/>
        </p:nvSpPr>
        <p:spPr>
          <a:xfrm>
            <a:off x="6434840" y="2442898"/>
            <a:ext cx="915681" cy="823810"/>
          </a:xfrm>
          <a:prstGeom prst="ellipse">
            <a:avLst/>
          </a:prstGeom>
          <a:solidFill>
            <a:srgbClr val="EAE4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ïṧḻíde">
            <a:extLst>
              <a:ext uri="{FF2B5EF4-FFF2-40B4-BE49-F238E27FC236}">
                <a16:creationId xmlns:a16="http://schemas.microsoft.com/office/drawing/2014/main" xmlns="" id="{A7495689-EF1A-448E-A10C-464CF6D55F6C}"/>
              </a:ext>
            </a:extLst>
          </p:cNvPr>
          <p:cNvSpPr/>
          <p:nvPr/>
        </p:nvSpPr>
        <p:spPr>
          <a:xfrm>
            <a:off x="6428935" y="3726725"/>
            <a:ext cx="921586" cy="841665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ar-SA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267158" y="2469302"/>
            <a:ext cx="814545" cy="82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810832" y="3736321"/>
            <a:ext cx="727933" cy="73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834530" y="2342658"/>
            <a:ext cx="767709" cy="77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311720" y="3886352"/>
            <a:ext cx="866846" cy="76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图片 20">
            <a:hlinkClick r:id="rId14" action="ppaction://hlinksldjump"/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9" t="1900" r="-503" b="-1900"/>
          <a:stretch/>
        </p:blipFill>
        <p:spPr>
          <a:xfrm rot="308152">
            <a:off x="-76716" y="3611633"/>
            <a:ext cx="2379080" cy="247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24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0" grpId="0"/>
      <p:bldP spid="42" grpId="0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004B9DC1-F812-44CD-92AB-1237830D0877}"/>
              </a:ext>
            </a:extLst>
          </p:cNvPr>
          <p:cNvSpPr/>
          <p:nvPr/>
        </p:nvSpPr>
        <p:spPr>
          <a:xfrm>
            <a:off x="647247" y="679782"/>
            <a:ext cx="10897507" cy="6076126"/>
          </a:xfrm>
          <a:prstGeom prst="rect">
            <a:avLst/>
          </a:prstGeom>
          <a:solidFill>
            <a:srgbClr val="DEEBF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E84DAA12-DA51-4ECE-A468-D2E1665BD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152">
            <a:off x="2763488" y="3823435"/>
            <a:ext cx="4323347" cy="1521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5" y="360947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322" y="679782"/>
            <a:ext cx="1787880" cy="31402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2C18205-9451-4C33-B445-1E4EF9C4691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4"/>
          <a:stretch/>
        </p:blipFill>
        <p:spPr>
          <a:xfrm>
            <a:off x="-1" y="3192539"/>
            <a:ext cx="12192000" cy="3653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77A4F5EF-9A05-451B-8D57-EA919654F16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2"/>
          <a:stretch/>
        </p:blipFill>
        <p:spPr>
          <a:xfrm>
            <a:off x="282257" y="2849880"/>
            <a:ext cx="2471090" cy="4019912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="" id="{55FFC849-8634-46BA-BA36-B76D6F856D1A}"/>
              </a:ext>
            </a:extLst>
          </p:cNvPr>
          <p:cNvSpPr txBox="1"/>
          <p:nvPr/>
        </p:nvSpPr>
        <p:spPr>
          <a:xfrm>
            <a:off x="1752540" y="1297866"/>
            <a:ext cx="868691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Erie Black" panose="02040603050506020204" pitchFamily="18" charset="0"/>
                <a:ea typeface="浪漫雅圆" panose="02010601040101010101" pitchFamily="2" charset="-122"/>
              </a:rPr>
              <a:t>LUYỆN TẬP</a:t>
            </a:r>
            <a:endParaRPr lang="zh-CN" altLang="en-US" sz="9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TM Erie Black" panose="02040603050506020204" pitchFamily="18" charset="0"/>
              <a:ea typeface="浪漫雅圆" panose="02010601040101010101" pitchFamily="2" charset="-122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xmlns="" id="{2B99ADDF-7129-4780-A485-4E7A7241295B}"/>
              </a:ext>
            </a:extLst>
          </p:cNvPr>
          <p:cNvSpPr/>
          <p:nvPr/>
        </p:nvSpPr>
        <p:spPr>
          <a:xfrm>
            <a:off x="4303886" y="2957435"/>
            <a:ext cx="3586745" cy="77829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latin typeface="UTM Colossali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49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21" y="1091284"/>
            <a:ext cx="9814201" cy="400595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27" y="523146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16" y="1911164"/>
            <a:ext cx="1787880" cy="31402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20" name="文本框 18">
            <a:extLst>
              <a:ext uri="{FF2B5EF4-FFF2-40B4-BE49-F238E27FC236}">
                <a16:creationId xmlns:a16="http://schemas.microsoft.com/office/drawing/2014/main" xmlns="" id="{DF3D8ABD-736B-428A-A784-D0C0763A5D61}"/>
              </a:ext>
            </a:extLst>
          </p:cNvPr>
          <p:cNvSpPr txBox="1"/>
          <p:nvPr/>
        </p:nvSpPr>
        <p:spPr>
          <a:xfrm>
            <a:off x="4325760" y="135754"/>
            <a:ext cx="4177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Windsor BT" panose="02040603050506020204" pitchFamily="18" charset="0"/>
                <a:ea typeface="华康少女文字W5(P)" panose="040F0500000000000000" pitchFamily="82" charset="-122"/>
              </a:rPr>
              <a:t>Mục</a:t>
            </a:r>
            <a:r>
              <a:rPr kumimoji="0" lang="en-US" altLang="zh-CN" sz="5400" b="1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Windsor BT" panose="02040603050506020204" pitchFamily="18" charset="0"/>
                <a:ea typeface="华康少女文字W5(P)" panose="040F0500000000000000" pitchFamily="82" charset="-122"/>
              </a:rPr>
              <a:t> tiêu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UTM Windsor BT" panose="02040603050506020204" pitchFamily="18" charset="0"/>
              <a:ea typeface="华康少女文字W5(P)" panose="040F0500000000000000" pitchFamily="82" charset="-122"/>
            </a:endParaRPr>
          </a:p>
        </p:txBody>
      </p:sp>
      <p:sp>
        <p:nvSpPr>
          <p:cNvPr id="36" name="文本框 39">
            <a:extLst>
              <a:ext uri="{FF2B5EF4-FFF2-40B4-BE49-F238E27FC236}">
                <a16:creationId xmlns:a16="http://schemas.microsoft.com/office/drawing/2014/main" xmlns="" id="{B8C6C006-6DFB-44E3-AB1D-764EFF60DA4F}"/>
              </a:ext>
            </a:extLst>
          </p:cNvPr>
          <p:cNvSpPr txBox="1"/>
          <p:nvPr/>
        </p:nvSpPr>
        <p:spPr>
          <a:xfrm>
            <a:off x="2469631" y="1233593"/>
            <a:ext cx="7952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01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Chuyển phân số thập phân thành số thập phân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43">
            <a:extLst>
              <a:ext uri="{FF2B5EF4-FFF2-40B4-BE49-F238E27FC236}">
                <a16:creationId xmlns:a16="http://schemas.microsoft.com/office/drawing/2014/main" xmlns="" id="{F560651D-E03F-41B6-A5E4-A92A1607E65B}"/>
              </a:ext>
            </a:extLst>
          </p:cNvPr>
          <p:cNvSpPr txBox="1"/>
          <p:nvPr/>
        </p:nvSpPr>
        <p:spPr>
          <a:xfrm>
            <a:off x="3097713" y="1880698"/>
            <a:ext cx="6896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02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Cộng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các số thập phân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2" name="文本框 46">
            <a:extLst>
              <a:ext uri="{FF2B5EF4-FFF2-40B4-BE49-F238E27FC236}">
                <a16:creationId xmlns:a16="http://schemas.microsoft.com/office/drawing/2014/main" xmlns="" id="{F68CF2FE-882B-4B99-B905-EDC3087FF038}"/>
              </a:ext>
            </a:extLst>
          </p:cNvPr>
          <p:cNvSpPr txBox="1"/>
          <p:nvPr/>
        </p:nvSpPr>
        <p:spPr>
          <a:xfrm>
            <a:off x="3344829" y="2527803"/>
            <a:ext cx="6768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03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Chuyển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các hỗn số thành số thập phân.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49">
            <a:extLst>
              <a:ext uri="{FF2B5EF4-FFF2-40B4-BE49-F238E27FC236}">
                <a16:creationId xmlns:a16="http://schemas.microsoft.com/office/drawing/2014/main" xmlns="" id="{87092F19-FD67-4841-A65B-C82959CB8F70}"/>
              </a:ext>
            </a:extLst>
          </p:cNvPr>
          <p:cNvSpPr txBox="1"/>
          <p:nvPr/>
        </p:nvSpPr>
        <p:spPr>
          <a:xfrm>
            <a:off x="3519575" y="3159768"/>
            <a:ext cx="6768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04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so sánh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số thập phân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49">
            <a:extLst>
              <a:ext uri="{FF2B5EF4-FFF2-40B4-BE49-F238E27FC236}">
                <a16:creationId xmlns:a16="http://schemas.microsoft.com/office/drawing/2014/main" xmlns="" id="{87092F19-FD67-4841-A65B-C82959CB8F70}"/>
              </a:ext>
            </a:extLst>
          </p:cNvPr>
          <p:cNvSpPr txBox="1"/>
          <p:nvPr/>
        </p:nvSpPr>
        <p:spPr>
          <a:xfrm>
            <a:off x="3099651" y="3753028"/>
            <a:ext cx="9432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05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Thực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hiện chia một số thập phân cho một số thập phân.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49">
            <a:extLst>
              <a:ext uri="{FF2B5EF4-FFF2-40B4-BE49-F238E27FC236}">
                <a16:creationId xmlns:a16="http://schemas.microsoft.com/office/drawing/2014/main" xmlns="" id="{87092F19-FD67-4841-A65B-C82959CB8F70}"/>
              </a:ext>
            </a:extLst>
          </p:cNvPr>
          <p:cNvSpPr txBox="1"/>
          <p:nvPr/>
        </p:nvSpPr>
        <p:spPr>
          <a:xfrm>
            <a:off x="2646167" y="4383002"/>
            <a:ext cx="9400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06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thành phần chưa biết của phép tính với số thập phân.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03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6" grpId="0"/>
      <p:bldP spid="34" grpId="0"/>
      <p:bldP spid="32" grpId="0"/>
      <p:bldP spid="30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FFB3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257" y="651305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99" y="1252274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5112549" y="837455"/>
            <a:ext cx="3795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i="1">
                <a:solidFill>
                  <a:srgbClr val="BF2735"/>
                </a:solidFill>
                <a:latin typeface="UTM Aurora" panose="02040603050506020204" pitchFamily="18" charset="0"/>
                <a:ea typeface="微软雅黑" panose="020B0503020204020204" pitchFamily="34" charset="-122"/>
              </a:rPr>
              <a:t>Bài </a:t>
            </a: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1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、</a:t>
            </a:r>
            <a:r>
              <a:rPr lang="en-US" altLang="zh-CN" sz="4800">
                <a:solidFill>
                  <a:srgbClr val="BF2735"/>
                </a:solidFill>
                <a:latin typeface="UTM Aurora" panose="02040603050506020204" pitchFamily="18" charset="0"/>
                <a:ea typeface="微软雅黑" panose="020B0503020204020204" pitchFamily="34" charset="-122"/>
              </a:rPr>
              <a:t>T</a:t>
            </a: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BF2735"/>
              </a:solidFill>
              <a:effectLst/>
              <a:uLnTx/>
              <a:uFillTx/>
              <a:latin typeface="UTM Aurora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8627" y="2466774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a) 400 + 50 + 0,07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04548" y="2466774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b) 30 + 0,5 + 0,04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58627" y="3222725"/>
                <a:ext cx="38608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100 + 7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627" y="3222725"/>
                <a:ext cx="3860800" cy="892552"/>
              </a:xfrm>
              <a:prstGeom prst="rect">
                <a:avLst/>
              </a:prstGeom>
              <a:blipFill>
                <a:blip r:embed="rId10"/>
                <a:stretch>
                  <a:fillRect l="-4897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57524" y="3221944"/>
                <a:ext cx="3860800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35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524" y="3221944"/>
                <a:ext cx="3860800" cy="900824"/>
              </a:xfrm>
              <a:prstGeom prst="rect">
                <a:avLst/>
              </a:prstGeom>
              <a:blipFill>
                <a:blip r:embed="rId11"/>
                <a:stretch>
                  <a:fillRect l="-4897" b="-10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197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0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7" y="1443789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804987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46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FFB3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105" y="644906"/>
            <a:ext cx="4703267" cy="1277942"/>
          </a:xfrm>
          <a:prstGeom prst="rect">
            <a:avLst/>
          </a:prstGeom>
        </p:spPr>
      </p:pic>
      <p:sp>
        <p:nvSpPr>
          <p:cNvPr id="47" name="文本框 39">
            <a:extLst>
              <a:ext uri="{FF2B5EF4-FFF2-40B4-BE49-F238E27FC236}">
                <a16:creationId xmlns:a16="http://schemas.microsoft.com/office/drawing/2014/main" xmlns="" id="{1F70942B-9272-45C2-A1F5-56BFFCDE0460}"/>
              </a:ext>
            </a:extLst>
          </p:cNvPr>
          <p:cNvSpPr txBox="1"/>
          <p:nvPr/>
        </p:nvSpPr>
        <p:spPr>
          <a:xfrm>
            <a:off x="4440323" y="868378"/>
            <a:ext cx="3311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i="1">
                <a:solidFill>
                  <a:srgbClr val="BF2735"/>
                </a:solidFill>
                <a:latin typeface="UTM Aurora" panose="02040603050506020204" pitchFamily="18" charset="0"/>
                <a:ea typeface="微软雅黑" panose="020B0503020204020204" pitchFamily="34" charset="-122"/>
              </a:rPr>
              <a:t>Bài </a:t>
            </a:r>
            <a:r>
              <a:rPr kumimoji="0" lang="en-US" altLang="zh-CN" sz="4800" b="1" i="1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1</a:t>
            </a:r>
            <a:r>
              <a:rPr kumimoji="0" lang="zh-CN" altLang="en-US" sz="4800" b="1" i="1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、</a:t>
            </a:r>
            <a:r>
              <a:rPr lang="en-US" altLang="zh-CN" sz="4800">
                <a:solidFill>
                  <a:srgbClr val="BF2735"/>
                </a:solidFill>
                <a:latin typeface="UTM Aurora" panose="02040603050506020204" pitchFamily="18" charset="0"/>
                <a:ea typeface="微软雅黑" panose="020B0503020204020204" pitchFamily="34" charset="-122"/>
              </a:rPr>
              <a:t>T</a:t>
            </a: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BF2735"/>
                </a:solidFill>
                <a:effectLst/>
                <a:uLnTx/>
                <a:uFillTx/>
                <a:latin typeface="UTM Aurora" panose="02040603050506020204" pitchFamily="18" charset="0"/>
                <a:ea typeface="微软雅黑" panose="020B0503020204020204" pitchFamily="34" charset="-122"/>
              </a:rPr>
              <a:t>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BF2735"/>
              </a:solidFill>
              <a:effectLst/>
              <a:uLnTx/>
              <a:uFillTx/>
              <a:latin typeface="UTM Aurora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56187" y="2623910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a) 400 + 50 + 0,07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511596" y="3111920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450 + 0,07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556187" y="3740756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450,07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21825" y="2599224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b) 30 + 0,5 + 0,04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21825" y="3187542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30,5 + 0,04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21825" y="3746134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 30,54</a:t>
            </a:r>
          </a:p>
        </p:txBody>
      </p:sp>
    </p:spTree>
    <p:extLst>
      <p:ext uri="{BB962C8B-B14F-4D97-AF65-F5344CB8AC3E}">
        <p14:creationId xmlns:p14="http://schemas.microsoft.com/office/powerpoint/2010/main" val="171736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1" grpId="0"/>
      <p:bldP spid="53" grpId="0"/>
      <p:bldP spid="54" grpId="0"/>
      <p:bldP spid="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9900"/>
      </a:accent1>
      <a:accent2>
        <a:srgbClr val="99CC00"/>
      </a:accent2>
      <a:accent3>
        <a:srgbClr val="F4EE00"/>
      </a:accent3>
      <a:accent4>
        <a:srgbClr val="007300"/>
      </a:accent4>
      <a:accent5>
        <a:srgbClr val="EDD003"/>
      </a:accent5>
      <a:accent6>
        <a:srgbClr val="82AE00"/>
      </a:accent6>
      <a:hlink>
        <a:srgbClr val="009900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751</Words>
  <Application>Microsoft Office PowerPoint</Application>
  <PresentationFormat>Custom</PresentationFormat>
  <Paragraphs>187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zhoulingyun</dc:creator>
  <cp:lastModifiedBy>Trà My</cp:lastModifiedBy>
  <cp:revision>82</cp:revision>
  <dcterms:created xsi:type="dcterms:W3CDTF">2018-02-07T08:35:34Z</dcterms:created>
  <dcterms:modified xsi:type="dcterms:W3CDTF">2023-07-24T04:42:44Z</dcterms:modified>
</cp:coreProperties>
</file>