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</p:sldMasterIdLst>
  <p:notesMasterIdLst>
    <p:notesMasterId r:id="rId28"/>
  </p:notesMasterIdLst>
  <p:sldIdLst>
    <p:sldId id="256" r:id="rId9"/>
    <p:sldId id="276" r:id="rId10"/>
    <p:sldId id="278" r:id="rId11"/>
    <p:sldId id="279" r:id="rId12"/>
    <p:sldId id="280" r:id="rId13"/>
    <p:sldId id="324" r:id="rId14"/>
    <p:sldId id="265" r:id="rId15"/>
    <p:sldId id="295" r:id="rId16"/>
    <p:sldId id="309" r:id="rId17"/>
    <p:sldId id="287" r:id="rId18"/>
    <p:sldId id="310" r:id="rId19"/>
    <p:sldId id="288" r:id="rId20"/>
    <p:sldId id="325" r:id="rId21"/>
    <p:sldId id="333" r:id="rId22"/>
    <p:sldId id="326" r:id="rId23"/>
    <p:sldId id="329" r:id="rId24"/>
    <p:sldId id="327" r:id="rId25"/>
    <p:sldId id="335" r:id="rId26"/>
    <p:sldId id="293" r:id="rId27"/>
  </p:sldIdLst>
  <p:sldSz cx="18288000" cy="10287000"/>
  <p:notesSz cx="6858000" cy="9144000"/>
  <p:embeddedFontLst>
    <p:embeddedFont>
      <p:font typeface="SVN-Shintia Script" panose="020B0604020202020204" charset="0"/>
      <p:regular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4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-821" y="-82"/>
      </p:cViewPr>
      <p:guideLst>
        <p:guide orient="horz" pos="224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font" Target="fonts/font6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GV nhấp vào đồng hồ, khi hết giờ mới chọn kết quả:</a:t>
            </a:r>
          </a:p>
          <a:p>
            <a:r>
              <a:rPr lang="en-GB" altLang="en-US"/>
              <a:t>ĐÚNG: hiện màu xanh</a:t>
            </a:r>
          </a:p>
          <a:p>
            <a:r>
              <a:rPr lang="en-GB" altLang="en-US"/>
              <a:t>SAI: hiện màu đỏ kèm âm thanh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>
                <a:sym typeface="+mn-ea"/>
              </a:rPr>
              <a:t>GV nhấp vào đồng hồ, khi hết giờ mới chọn kết quả:</a:t>
            </a:r>
            <a:endParaRPr lang="en-GB" altLang="en-US"/>
          </a:p>
          <a:p>
            <a:r>
              <a:rPr lang="en-GB" altLang="en-US">
                <a:sym typeface="+mn-ea"/>
              </a:rPr>
              <a:t>ĐÚNG: hiện màu xanh</a:t>
            </a:r>
            <a:endParaRPr lang="en-GB" altLang="en-US"/>
          </a:p>
          <a:p>
            <a:r>
              <a:rPr lang="en-GB" altLang="en-US">
                <a:sym typeface="+mn-ea"/>
              </a:rPr>
              <a:t>SAI: hiện màu đỏ kèm âm thanh</a:t>
            </a:r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>
                <a:sym typeface="+mn-ea"/>
              </a:rPr>
              <a:t>GV nhấp vào đồng hồ, khi hết giờ mới chọn kết quả:</a:t>
            </a:r>
            <a:endParaRPr lang="en-GB" altLang="en-US"/>
          </a:p>
          <a:p>
            <a:r>
              <a:rPr lang="en-GB" altLang="en-US">
                <a:sym typeface="+mn-ea"/>
              </a:rPr>
              <a:t>ĐÚNG: hiện màu xanh</a:t>
            </a:r>
            <a:endParaRPr lang="en-GB" altLang="en-US"/>
          </a:p>
          <a:p>
            <a:r>
              <a:rPr lang="en-GB" altLang="en-US">
                <a:sym typeface="+mn-ea"/>
              </a:rPr>
              <a:t>SAI: hiện màu đỏ kèm âm thanh</a:t>
            </a:r>
            <a:endParaRPr lang="en-GB" altLang="en-US"/>
          </a:p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-635" y="0"/>
            <a:ext cx="20574000" cy="1008380"/>
            <a:chOff x="-1" y="0"/>
            <a:chExt cx="32400" cy="158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445" y="-2446"/>
              <a:ext cx="1589" cy="64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8925" y="-2446"/>
              <a:ext cx="1589" cy="6480"/>
            </a:xfrm>
            <a:prstGeom prst="rect">
              <a:avLst/>
            </a:prstGeom>
          </p:spPr>
        </p:pic>
        <p:pic>
          <p:nvPicPr>
            <p:cNvPr id="11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15405" y="-2446"/>
              <a:ext cx="1589" cy="648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1885" y="-2446"/>
              <a:ext cx="1589" cy="64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157" r="44321"/>
            <a:stretch>
              <a:fillRect/>
            </a:stretch>
          </p:blipFill>
          <p:spPr>
            <a:xfrm rot="5400000">
              <a:off x="28365" y="-2446"/>
              <a:ext cx="1589" cy="648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38150"/>
            <a:ext cx="16459200" cy="8591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A0E82F-C8B2-4CAE-BAFA-176129F331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FCDCD15-ABAB-48C5-B212-3775994D56A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4600" y="-17318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9.sv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3.png"/><Relationship Id="rId5" Type="http://schemas.openxmlformats.org/officeDocument/2006/relationships/image" Target="../media/image42.sv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8.sv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5.png"/><Relationship Id="rId5" Type="http://schemas.openxmlformats.org/officeDocument/2006/relationships/image" Target="../media/image34.png"/><Relationship Id="rId4" Type="http://schemas.openxmlformats.org/officeDocument/2006/relationships/image" Target="../media/image4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Relationship Id="rId9" Type="http://schemas.openxmlformats.org/officeDocument/2006/relationships/image" Target="../media/image5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7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19.png"/><Relationship Id="rId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19.png"/><Relationship Id="rId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5318897">
            <a:off x="746760" y="4638040"/>
            <a:ext cx="4271010" cy="68884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868400" y="5943600"/>
            <a:ext cx="5450840" cy="529399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585470" y="-952500"/>
            <a:ext cx="5039360" cy="50393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706600" y="2019300"/>
            <a:ext cx="2728595" cy="288671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5943600" y="2095500"/>
            <a:ext cx="644144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720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hintia Script" panose="02000804000000020003" charset="0"/>
                <a:cs typeface="SVN-Shintia Script" panose="02000804000000020003" charset="0"/>
                <a:sym typeface="+mn-ea"/>
              </a:rPr>
              <a:t>Chính tả (Tuần 15 )</a:t>
            </a: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9"/>
          <a:srcRect l="16965"/>
          <a:stretch>
            <a:fillRect/>
          </a:stretch>
        </p:blipFill>
        <p:spPr>
          <a:xfrm flipH="1">
            <a:off x="0" y="6362700"/>
            <a:ext cx="5166995" cy="3880485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21010779" flipV="1">
            <a:off x="-146685" y="9641205"/>
            <a:ext cx="6410325" cy="1514475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585470" y="5943600"/>
            <a:ext cx="6410325" cy="7988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1567180"/>
            <a:ext cx="16240125" cy="4124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7120890" y="7620"/>
            <a:ext cx="2337435" cy="2337435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80" y="1414145"/>
            <a:ext cx="6174740" cy="720090"/>
          </a:xfrm>
          <a:prstGeom prst="rect">
            <a:avLst/>
          </a:prstGeom>
        </p:spPr>
      </p:pic>
      <p:pic>
        <p:nvPicPr>
          <p:cNvPr id="11" name="Picture 11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8801100"/>
            <a:ext cx="6392545" cy="405257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524000" y="2930525"/>
            <a:ext cx="5499100" cy="1295400"/>
            <a:chOff x="2400" y="4615"/>
            <a:chExt cx="8660" cy="2040"/>
          </a:xfrm>
        </p:grpSpPr>
        <p:sp>
          <p:nvSpPr>
            <p:cNvPr id="20" name="矩形: 圆角 14"/>
            <p:cNvSpPr/>
            <p:nvPr/>
          </p:nvSpPr>
          <p:spPr>
            <a:xfrm>
              <a:off x="2400" y="4615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DEB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6" name="Text Box 5"/>
            <p:cNvSpPr txBox="1"/>
            <p:nvPr/>
          </p:nvSpPr>
          <p:spPr>
            <a:xfrm>
              <a:off x="5160" y="4635"/>
              <a:ext cx="1542" cy="159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en-US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gùi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00200" y="5022215"/>
            <a:ext cx="5499100" cy="1295400"/>
            <a:chOff x="2520" y="7909"/>
            <a:chExt cx="8660" cy="2040"/>
          </a:xfrm>
        </p:grpSpPr>
        <p:sp>
          <p:nvSpPr>
            <p:cNvPr id="25" name="矩形: 圆角 17"/>
            <p:cNvSpPr/>
            <p:nvPr/>
          </p:nvSpPr>
          <p:spPr>
            <a:xfrm>
              <a:off x="2520" y="7909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CD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2" name="Text Box 11"/>
            <p:cNvSpPr txBox="1"/>
            <p:nvPr/>
          </p:nvSpPr>
          <p:spPr>
            <a:xfrm>
              <a:off x="4440" y="8021"/>
              <a:ext cx="3170" cy="159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en-US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trải lên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00200" y="7124700"/>
            <a:ext cx="5499100" cy="1295400"/>
            <a:chOff x="2520" y="11220"/>
            <a:chExt cx="8660" cy="2040"/>
          </a:xfrm>
        </p:grpSpPr>
        <p:sp>
          <p:nvSpPr>
            <p:cNvPr id="7" name="矩形: 圆角 11"/>
            <p:cNvSpPr/>
            <p:nvPr/>
          </p:nvSpPr>
          <p:spPr>
            <a:xfrm>
              <a:off x="2520" y="11220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F94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3" name="Text Box 12"/>
            <p:cNvSpPr txBox="1"/>
            <p:nvPr/>
          </p:nvSpPr>
          <p:spPr>
            <a:xfrm>
              <a:off x="3360" y="11381"/>
              <a:ext cx="7341" cy="15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vi-VN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phăng phắc</a:t>
              </a:r>
            </a:p>
          </p:txBody>
        </p:sp>
      </p:grp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953895" y="554355"/>
            <a:ext cx="4792980" cy="1132840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V="1">
            <a:off x="6365875" y="8953500"/>
            <a:ext cx="4987925" cy="3162300"/>
          </a:xfrm>
          <a:prstGeom prst="rect">
            <a:avLst/>
          </a:prstGeom>
        </p:spPr>
      </p:pic>
      <p:pic>
        <p:nvPicPr>
          <p:cNvPr id="15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82400" y="8572500"/>
            <a:ext cx="6392545" cy="4052570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0744200" y="2857500"/>
            <a:ext cx="5499100" cy="1295400"/>
            <a:chOff x="16920" y="4500"/>
            <a:chExt cx="8660" cy="2040"/>
          </a:xfrm>
        </p:grpSpPr>
        <p:sp>
          <p:nvSpPr>
            <p:cNvPr id="3" name="矩形: 圆角 14"/>
            <p:cNvSpPr/>
            <p:nvPr/>
          </p:nvSpPr>
          <p:spPr>
            <a:xfrm>
              <a:off x="16920" y="4500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DEB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7" name="Text Box 16"/>
            <p:cNvSpPr txBox="1"/>
            <p:nvPr/>
          </p:nvSpPr>
          <p:spPr>
            <a:xfrm>
              <a:off x="19560" y="4635"/>
              <a:ext cx="3152" cy="159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en-US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Y Hoa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820400" y="4946015"/>
            <a:ext cx="5499100" cy="1295400"/>
            <a:chOff x="17040" y="7789"/>
            <a:chExt cx="8660" cy="2040"/>
          </a:xfrm>
        </p:grpSpPr>
        <p:sp>
          <p:nvSpPr>
            <p:cNvPr id="5" name="矩形: 圆角 17"/>
            <p:cNvSpPr/>
            <p:nvPr/>
          </p:nvSpPr>
          <p:spPr>
            <a:xfrm>
              <a:off x="17040" y="7789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CD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8" name="Text Box 17"/>
            <p:cNvSpPr txBox="1"/>
            <p:nvPr/>
          </p:nvSpPr>
          <p:spPr>
            <a:xfrm>
              <a:off x="18360" y="8021"/>
              <a:ext cx="4231" cy="159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en-US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lồng ngực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820400" y="7048500"/>
            <a:ext cx="5499100" cy="1295400"/>
            <a:chOff x="17040" y="11100"/>
            <a:chExt cx="8660" cy="2040"/>
          </a:xfrm>
        </p:grpSpPr>
        <p:sp>
          <p:nvSpPr>
            <p:cNvPr id="4" name="矩形: 圆角 11"/>
            <p:cNvSpPr/>
            <p:nvPr/>
          </p:nvSpPr>
          <p:spPr>
            <a:xfrm>
              <a:off x="17040" y="11100"/>
              <a:ext cx="8661" cy="2041"/>
            </a:xfrm>
            <a:prstGeom prst="roundRect">
              <a:avLst>
                <a:gd name="adj" fmla="val 50000"/>
              </a:avLst>
            </a:prstGeom>
            <a:solidFill>
              <a:srgbClr val="FF94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9" name="Text Box 18"/>
            <p:cNvSpPr txBox="1"/>
            <p:nvPr/>
          </p:nvSpPr>
          <p:spPr>
            <a:xfrm>
              <a:off x="19080" y="11381"/>
              <a:ext cx="4472" cy="159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vi-VN" sz="60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charset="0"/>
                  <a:cs typeface="Tahoma" panose="020B0604030504040204" charset="0"/>
                  <a:sym typeface="+mn-ea"/>
                </a:rPr>
                <a:t>Bác Hồ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7120890" y="7620"/>
            <a:ext cx="2337435" cy="2337435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80" y="1414145"/>
            <a:ext cx="6174740" cy="72009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204470"/>
            <a:ext cx="5839460" cy="1209675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409575" y="3259455"/>
            <a:ext cx="4349115" cy="3088005"/>
            <a:chOff x="-359" y="3825"/>
            <a:chExt cx="7853" cy="6171"/>
          </a:xfrm>
        </p:grpSpPr>
        <p:pic>
          <p:nvPicPr>
            <p:cNvPr id="23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14" y="3825"/>
              <a:ext cx="6305" cy="6171"/>
            </a:xfrm>
            <a:prstGeom prst="rect">
              <a:avLst/>
            </a:prstGeom>
          </p:spPr>
        </p:pic>
        <p:sp>
          <p:nvSpPr>
            <p:cNvPr id="24" name="Text Box 23"/>
            <p:cNvSpPr txBox="1"/>
            <p:nvPr/>
          </p:nvSpPr>
          <p:spPr>
            <a:xfrm>
              <a:off x="-359" y="5711"/>
              <a:ext cx="7853" cy="20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Tư thế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467600" y="2171700"/>
            <a:ext cx="6867525" cy="5611495"/>
            <a:chOff x="12600" y="300"/>
            <a:chExt cx="11326" cy="11085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2600" y="300"/>
              <a:ext cx="11326" cy="11085"/>
            </a:xfrm>
            <a:prstGeom prst="rect">
              <a:avLst/>
            </a:prstGeom>
          </p:spPr>
        </p:pic>
        <p:sp>
          <p:nvSpPr>
            <p:cNvPr id="27" name="Text Box 26"/>
            <p:cNvSpPr txBox="1"/>
            <p:nvPr/>
          </p:nvSpPr>
          <p:spPr>
            <a:xfrm>
              <a:off x="14760" y="3419"/>
              <a:ext cx="7853" cy="5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Khoảng cách</a:t>
              </a:r>
            </a:p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và độ cao con chữ</a:t>
              </a:r>
            </a:p>
          </p:txBody>
        </p:sp>
      </p:grpSp>
      <p:pic>
        <p:nvPicPr>
          <p:cNvPr id="29" name="Picture 8"/>
          <p:cNvPicPr>
            <a:picLocks noGrp="1" noChangeAspect="1"/>
          </p:cNvPicPr>
          <p:nvPr>
            <p:ph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276600" y="4991100"/>
            <a:ext cx="4696460" cy="4586605"/>
          </a:xfrm>
          <a:prstGeom prst="rect">
            <a:avLst/>
          </a:prstGeom>
        </p:spPr>
      </p:pic>
      <p:sp>
        <p:nvSpPr>
          <p:cNvPr id="30" name="Text Box 29"/>
          <p:cNvSpPr txBox="1"/>
          <p:nvPr/>
        </p:nvSpPr>
        <p:spPr>
          <a:xfrm>
            <a:off x="3505200" y="6286500"/>
            <a:ext cx="4116705" cy="1938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en-GB" sz="6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Giữ vở </a:t>
            </a:r>
          </a:p>
          <a:p>
            <a:pPr algn="ctr"/>
            <a:r>
              <a:rPr lang="en-US" altLang="en-GB" sz="6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sạch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3411200" y="5093970"/>
            <a:ext cx="4443730" cy="4208145"/>
            <a:chOff x="20227" y="9316"/>
            <a:chExt cx="7853" cy="7115"/>
          </a:xfrm>
        </p:grpSpPr>
        <p:pic>
          <p:nvPicPr>
            <p:cNvPr id="31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0396" y="9316"/>
              <a:ext cx="7269" cy="7115"/>
            </a:xfrm>
            <a:prstGeom prst="rect">
              <a:avLst/>
            </a:prstGeom>
          </p:spPr>
        </p:pic>
        <p:sp>
          <p:nvSpPr>
            <p:cNvPr id="33" name="Text Box 32"/>
            <p:cNvSpPr txBox="1"/>
            <p:nvPr/>
          </p:nvSpPr>
          <p:spPr>
            <a:xfrm>
              <a:off x="20227" y="10817"/>
              <a:ext cx="7853" cy="32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Đúng </a:t>
              </a:r>
            </a:p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chính tả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/>
      <p:bldP spid="30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7197090" y="910590"/>
            <a:ext cx="2337435" cy="2337435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324100"/>
            <a:ext cx="6174740" cy="72009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409575" y="3259455"/>
            <a:ext cx="4349115" cy="3088005"/>
            <a:chOff x="-359" y="3825"/>
            <a:chExt cx="7853" cy="6171"/>
          </a:xfrm>
        </p:grpSpPr>
        <p:pic>
          <p:nvPicPr>
            <p:cNvPr id="23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14" y="3825"/>
              <a:ext cx="6305" cy="6171"/>
            </a:xfrm>
            <a:prstGeom prst="rect">
              <a:avLst/>
            </a:prstGeom>
          </p:spPr>
        </p:pic>
        <p:sp>
          <p:nvSpPr>
            <p:cNvPr id="24" name="Text Box 23"/>
            <p:cNvSpPr txBox="1"/>
            <p:nvPr/>
          </p:nvSpPr>
          <p:spPr>
            <a:xfrm>
              <a:off x="-359" y="5711"/>
              <a:ext cx="7853" cy="20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Tư thế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467600" y="2171700"/>
            <a:ext cx="6867525" cy="5611495"/>
            <a:chOff x="12600" y="300"/>
            <a:chExt cx="11326" cy="11085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600" y="300"/>
              <a:ext cx="11326" cy="11085"/>
            </a:xfrm>
            <a:prstGeom prst="rect">
              <a:avLst/>
            </a:prstGeom>
          </p:spPr>
        </p:pic>
        <p:sp>
          <p:nvSpPr>
            <p:cNvPr id="27" name="Text Box 26"/>
            <p:cNvSpPr txBox="1"/>
            <p:nvPr/>
          </p:nvSpPr>
          <p:spPr>
            <a:xfrm>
              <a:off x="14760" y="3419"/>
              <a:ext cx="7853" cy="5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Khoảng cách</a:t>
              </a:r>
            </a:p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và độ cao con chữ</a:t>
              </a:r>
            </a:p>
          </p:txBody>
        </p:sp>
      </p:grpSp>
      <p:pic>
        <p:nvPicPr>
          <p:cNvPr id="2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276600" y="4991100"/>
            <a:ext cx="4696460" cy="4586605"/>
          </a:xfrm>
          <a:prstGeom prst="rect">
            <a:avLst/>
          </a:prstGeom>
        </p:spPr>
      </p:pic>
      <p:sp>
        <p:nvSpPr>
          <p:cNvPr id="30" name="Text Box 29"/>
          <p:cNvSpPr txBox="1"/>
          <p:nvPr/>
        </p:nvSpPr>
        <p:spPr>
          <a:xfrm>
            <a:off x="3505200" y="6286500"/>
            <a:ext cx="4116705" cy="1938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en-GB" sz="6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Giữ vở </a:t>
            </a:r>
          </a:p>
          <a:p>
            <a:pPr algn="ctr"/>
            <a:r>
              <a:rPr lang="en-US" altLang="en-GB" sz="6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sạch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3411200" y="5093970"/>
            <a:ext cx="4443730" cy="4208145"/>
            <a:chOff x="20227" y="9316"/>
            <a:chExt cx="7853" cy="7115"/>
          </a:xfrm>
        </p:grpSpPr>
        <p:pic>
          <p:nvPicPr>
            <p:cNvPr id="31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0396" y="9316"/>
              <a:ext cx="7269" cy="7115"/>
            </a:xfrm>
            <a:prstGeom prst="rect">
              <a:avLst/>
            </a:prstGeom>
          </p:spPr>
        </p:pic>
        <p:sp>
          <p:nvSpPr>
            <p:cNvPr id="33" name="Text Box 32"/>
            <p:cNvSpPr txBox="1"/>
            <p:nvPr/>
          </p:nvSpPr>
          <p:spPr>
            <a:xfrm>
              <a:off x="20227" y="10817"/>
              <a:ext cx="7853" cy="32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Đúng </a:t>
              </a:r>
            </a:p>
            <a:p>
              <a:pPr algn="ctr"/>
              <a:r>
                <a:rPr lang="en-US" altLang="en-GB" sz="6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chính tả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540" y="1047750"/>
            <a:ext cx="3228975" cy="123825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/>
      <p:bldP spid="30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06600" y="2908935"/>
            <a:ext cx="1887220" cy="1997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38300"/>
            <a:ext cx="16240125" cy="41243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897380" y="5753100"/>
            <a:ext cx="14696440" cy="2805430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7197090" y="910590"/>
            <a:ext cx="2337435" cy="2337435"/>
          </a:xfrm>
          <a:prstGeom prst="rect">
            <a:avLst/>
          </a:prstGeom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324100"/>
            <a:ext cx="6174740" cy="72009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1339215"/>
            <a:ext cx="5839460" cy="12096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800100"/>
            <a:ext cx="14125575" cy="8442325"/>
          </a:xfrm>
          <a:prstGeom prst="rect">
            <a:avLst/>
          </a:prstGeom>
        </p:spPr>
      </p:pic>
      <p:sp>
        <p:nvSpPr>
          <p:cNvPr id="2" name="Rectangles 1"/>
          <p:cNvSpPr/>
          <p:nvPr/>
        </p:nvSpPr>
        <p:spPr>
          <a:xfrm>
            <a:off x="6096000" y="5295900"/>
            <a:ext cx="5609590" cy="2214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138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Soát lỗi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49560" y="4438650"/>
            <a:ext cx="7549515" cy="50349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352800" y="2476500"/>
            <a:ext cx="9302750" cy="47872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4000500"/>
            <a:ext cx="7119620" cy="1879600"/>
          </a:xfrm>
          <a:prstGeom prst="rect">
            <a:avLst/>
          </a:prstGeom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620000">
            <a:off x="-944602" y="7081084"/>
            <a:ext cx="6503276" cy="411480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447800" y="1028700"/>
            <a:ext cx="13534390" cy="175323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  <a:sym typeface="+mn-ea"/>
              </a:rPr>
              <a:t>à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i 2) Tìm những tiếng có nghĩa:</a:t>
            </a:r>
            <a:endParaRPr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a) Chỉ khác nhau ở âm </a:t>
            </a:r>
            <a:r>
              <a:rPr lang="vi-VN" altLang="x-none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đ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ầu </a:t>
            </a:r>
            <a:r>
              <a:rPr sz="36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tr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hay </a:t>
            </a:r>
            <a:r>
              <a:rPr sz="36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ch</a:t>
            </a:r>
            <a:endParaRPr sz="36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M : trao (trao </a:t>
            </a:r>
            <a:r>
              <a:rPr lang="vi-VN" altLang="x-none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đ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ổi) - chao (chao luyện)</a:t>
            </a:r>
            <a:endParaRPr lang="en-GB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6835" y="2324100"/>
            <a:ext cx="18235930" cy="6751320"/>
          </a:xfrm>
          <a:prstGeom prst="rect">
            <a:avLst/>
          </a:prstGeom>
        </p:spPr>
      </p:pic>
      <p:sp>
        <p:nvSpPr>
          <p:cNvPr id="2" name="Rectangle 15"/>
          <p:cNvSpPr/>
          <p:nvPr/>
        </p:nvSpPr>
        <p:spPr>
          <a:xfrm>
            <a:off x="2133600" y="3961765"/>
            <a:ext cx="14579600" cy="3476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ao </a:t>
            </a:r>
            <a:r>
              <a:rPr lang="vi-VN" altLang="x-none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ổi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ao liệng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	-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ắc trở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ắc chắn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ung th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nh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ung thủy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 tréo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 to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ong trắng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ong chóng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inh bạch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inh chiến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ìu mến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ìu chuộng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	-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lang="vi-VN" altLang="x-none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ư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 b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y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lang="vi-VN" altLang="x-none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ư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 hửng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ừng phạt /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ừng mực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uyền </a:t>
            </a:r>
            <a:r>
              <a:rPr lang="vi-VN" altLang="x-none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</a:t>
            </a:r>
            <a:r>
              <a:rPr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ạt / dây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uyền</a:t>
            </a:r>
            <a:endParaRPr lang="en-GB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447800" y="1028700"/>
            <a:ext cx="13534390" cy="175323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Bài 2) Tìm những tiếng có nghĩa:</a:t>
            </a:r>
          </a:p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       b) Chỉ khác nhau ở thanh hỏi hay thanh ngã</a:t>
            </a:r>
          </a:p>
          <a:p>
            <a:pPr marL="0" lvl="0" indent="0" defTabSz="914400">
              <a:spcBef>
                <a:spcPct val="0"/>
              </a:spcBef>
              <a:buNone/>
              <a:tabLst>
                <a:tab pos="5486400" algn="l"/>
              </a:tabLst>
            </a:pP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           M : bảo (bảo ban) - bão (cơn bão)</a:t>
            </a: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6200" y="1790700"/>
            <a:ext cx="18235930" cy="7560310"/>
          </a:xfrm>
          <a:prstGeom prst="rect">
            <a:avLst/>
          </a:prstGeom>
        </p:spPr>
      </p:pic>
      <p:sp>
        <p:nvSpPr>
          <p:cNvPr id="13" name="Rectangle 15"/>
          <p:cNvSpPr/>
          <p:nvPr/>
        </p:nvSpPr>
        <p:spPr>
          <a:xfrm>
            <a:off x="2743200" y="3390900"/>
            <a:ext cx="13425170" cy="4153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ạy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bảo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/ mưa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bão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nghĩ 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ngợi /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nghỉ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ngơi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kẻ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thù /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kẽ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hở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kỷ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luật /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kỹ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thuật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mở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đầu / màu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mỡ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ẩu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đả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/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đã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đành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chim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sẻ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/ sạch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sẽ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</a:t>
            </a:r>
            <a:r>
              <a:rPr lang="en-GB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nổi 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giận /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nỗi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lòng </a:t>
            </a:r>
          </a:p>
          <a:p>
            <a:pPr marL="0" lvl="0" indent="0" defTabSz="914400">
              <a:lnSpc>
                <a:spcPct val="110000"/>
              </a:lnSpc>
              <a:spcBef>
                <a:spcPct val="0"/>
              </a:spcBef>
              <a:buChar char="-"/>
              <a:tabLst>
                <a:tab pos="5486400" algn="l"/>
              </a:tabLst>
            </a:pP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cổ 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tích / mâm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cỗ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		-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củ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quả / </a:t>
            </a:r>
            <a:r>
              <a:rPr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cũ</a:t>
            </a:r>
            <a:r>
              <a:rPr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kỹ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190500"/>
            <a:ext cx="1529715" cy="15297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Content Placeholder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-63500"/>
            <a:ext cx="1529715" cy="15297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4823155">
            <a:off x="-523746" y="-2269545"/>
            <a:ext cx="5767608" cy="9302594"/>
          </a:xfrm>
          <a:prstGeom prst="rect">
            <a:avLst/>
          </a:prstGeom>
        </p:spPr>
      </p:pic>
      <p:pic>
        <p:nvPicPr>
          <p:cNvPr id="32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400000">
            <a:off x="13758545" y="265430"/>
            <a:ext cx="4966335" cy="6492875"/>
          </a:xfrm>
          <a:prstGeom prst="rect">
            <a:avLst/>
          </a:prstGeom>
        </p:spPr>
      </p:pic>
      <p:pic>
        <p:nvPicPr>
          <p:cNvPr id="33" name="Picture 7" descr="C:\Users\HP\Pictures\HINH SOAN BAI\tuan 15\loi-bai-hat-co-giao-ve-ban-1.jpgloi-bai-hat-co-giao-ve-ban-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080000">
            <a:off x="11733848" y="-357505"/>
            <a:ext cx="6186170" cy="5413375"/>
          </a:xfrm>
          <a:prstGeom prst="rect">
            <a:avLst/>
          </a:prstGeom>
        </p:spPr>
      </p:pic>
      <p:pic>
        <p:nvPicPr>
          <p:cNvPr id="35" name="Picture 6" descr="C:\Users\HP\Pictures\HINH SOAN BAI\tuan 15\loi-bai-hat-co-giao-ve-ban-2.jpgloi-bai-hat-co-giao-ve-ban-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758984">
            <a:off x="163195" y="177800"/>
            <a:ext cx="9794875" cy="5358130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0345251">
            <a:off x="-389856" y="4720755"/>
            <a:ext cx="11812733" cy="1702435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176163">
            <a:off x="3096895" y="-1145540"/>
            <a:ext cx="16337280" cy="2531745"/>
          </a:xfrm>
          <a:prstGeom prst="rect">
            <a:avLst/>
          </a:prstGeom>
        </p:spPr>
      </p:pic>
      <p:pic>
        <p:nvPicPr>
          <p:cNvPr id="44" name="Picture 3"/>
          <p:cNvPicPr>
            <a:picLocks noGrp="1" noChangeAspect="1"/>
          </p:cNvPicPr>
          <p:nvPr>
            <p:ph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267200" y="5905500"/>
            <a:ext cx="10497185" cy="3482340"/>
          </a:xfrm>
          <a:prstGeom prst="rect">
            <a:avLst/>
          </a:prstGeom>
        </p:spPr>
      </p:pic>
      <p:sp>
        <p:nvSpPr>
          <p:cNvPr id="45" name="Rectangles 44"/>
          <p:cNvSpPr/>
          <p:nvPr/>
        </p:nvSpPr>
        <p:spPr>
          <a:xfrm>
            <a:off x="5733098" y="6743700"/>
            <a:ext cx="7564755" cy="14452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8800" b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Caprica Script" charset="0"/>
                <a:cs typeface="SVN-Caprica Script" charset="0"/>
              </a:rPr>
              <a:t>Cô giáo về bản</a:t>
            </a:r>
          </a:p>
        </p:txBody>
      </p:sp>
      <p:sp>
        <p:nvSpPr>
          <p:cNvPr id="46" name="Text Box 45"/>
          <p:cNvSpPr txBox="1"/>
          <p:nvPr/>
        </p:nvSpPr>
        <p:spPr>
          <a:xfrm>
            <a:off x="3733800" y="8578215"/>
            <a:ext cx="130746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4000"/>
              <a:t>https://www.youtube.com/watch?v=8KdkDX9Dobk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5109" r="29408" b="32774"/>
          <a:stretch>
            <a:fillRect/>
          </a:stretch>
        </p:blipFill>
        <p:spPr>
          <a:xfrm>
            <a:off x="685800" y="1431925"/>
            <a:ext cx="16703040" cy="7214235"/>
          </a:xfrm>
          <a:prstGeom prst="rect">
            <a:avLst/>
          </a:prstGeom>
        </p:spPr>
      </p:pic>
      <p:sp>
        <p:nvSpPr>
          <p:cNvPr id="13318" name="Text Box 6"/>
          <p:cNvSpPr txBox="1"/>
          <p:nvPr/>
        </p:nvSpPr>
        <p:spPr>
          <a:xfrm>
            <a:off x="3504565" y="2552700"/>
            <a:ext cx="11278870" cy="3630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GB" altLang="en-US" sz="115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teady" charset="0"/>
                <a:cs typeface="SVN-Steady" charset="0"/>
              </a:rPr>
              <a:t>Xem bài</a:t>
            </a:r>
            <a:r>
              <a:rPr lang="en-US" altLang="vi-VN" sz="115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teady" charset="0"/>
                <a:cs typeface="SVN-Steady" charset="0"/>
              </a:rPr>
              <a:t> </a:t>
            </a:r>
          </a:p>
          <a:p>
            <a:pPr marL="0" lvl="0" indent="0"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sz="115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teady" charset="0"/>
                <a:cs typeface="SVN-Steady" charset="0"/>
              </a:rPr>
              <a:t>“Về ngôi nhà </a:t>
            </a:r>
            <a:r>
              <a:rPr lang="vi-VN" altLang="vi-VN" sz="115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teady" charset="0"/>
                <a:cs typeface="SVN-Steady" charset="0"/>
              </a:rPr>
              <a:t>đ</a:t>
            </a:r>
            <a:r>
              <a:rPr lang="en-US" altLang="vi-VN" sz="115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teady" charset="0"/>
                <a:cs typeface="SVN-Steady" charset="0"/>
              </a:rPr>
              <a:t>ang xây”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76200" y="-190500"/>
            <a:ext cx="18681700" cy="1069467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9182100"/>
            <a:ext cx="18270220" cy="1146810"/>
            <a:chOff x="0" y="14460"/>
            <a:chExt cx="28772" cy="1806"/>
          </a:xfrm>
        </p:grpSpPr>
        <p:pic>
          <p:nvPicPr>
            <p:cNvPr id="23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4520" y="14460"/>
              <a:ext cx="14252" cy="1807"/>
            </a:xfrm>
            <a:prstGeom prst="rect">
              <a:avLst/>
            </a:prstGeom>
          </p:spPr>
        </p:pic>
        <p:pic>
          <p:nvPicPr>
            <p:cNvPr id="28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4460"/>
              <a:ext cx="14521" cy="1807"/>
            </a:xfrm>
            <a:prstGeom prst="rect">
              <a:avLst/>
            </a:prstGeom>
          </p:spPr>
        </p:pic>
      </p:grpSp>
      <p:sp>
        <p:nvSpPr>
          <p:cNvPr id="36" name="Oval 35"/>
          <p:cNvSpPr/>
          <p:nvPr/>
        </p:nvSpPr>
        <p:spPr>
          <a:xfrm>
            <a:off x="6400800" y="5143500"/>
            <a:ext cx="228600" cy="228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Oval 36"/>
          <p:cNvSpPr/>
          <p:nvPr/>
        </p:nvSpPr>
        <p:spPr>
          <a:xfrm>
            <a:off x="6972300" y="4686300"/>
            <a:ext cx="457200" cy="3429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41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295400" y="4610100"/>
            <a:ext cx="5664200" cy="47529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49860" y="9182100"/>
            <a:ext cx="18741390" cy="120967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99306 -0.0309259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350" y="0"/>
            <a:ext cx="18389600" cy="10314940"/>
          </a:xfrm>
          <a:prstGeom prst="rect">
            <a:avLst/>
          </a:prstGeom>
        </p:spPr>
      </p:pic>
      <p:pic>
        <p:nvPicPr>
          <p:cNvPr id="5" name="Picture 4" descr="375ba1682899b9444c201750c3b90c1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3100" y="-457200"/>
            <a:ext cx="14058900" cy="6096000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4309110" y="2095500"/>
            <a:ext cx="102831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60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Dòng nào viết đúng chính tả:</a:t>
            </a:r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15800" y="6286500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dongho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658600" y="5600700"/>
            <a:ext cx="2628900" cy="2652860"/>
          </a:xfrm>
          <a:prstGeom prst="rect">
            <a:avLst/>
          </a:prstGeom>
          <a:noFill/>
        </p:spPr>
      </p:pic>
      <p:sp>
        <p:nvSpPr>
          <p:cNvPr id="26" name="Cloud 25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HẾT GIỜ</a:t>
            </a:r>
          </a:p>
        </p:txBody>
      </p:sp>
      <p:pic>
        <p:nvPicPr>
          <p:cNvPr id="27" name="Picture 26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86200" y="1028700"/>
            <a:ext cx="1542830" cy="1567713"/>
          </a:xfrm>
          <a:prstGeom prst="rect">
            <a:avLst/>
          </a:prstGeom>
        </p:spPr>
      </p:pic>
      <p:pic>
        <p:nvPicPr>
          <p:cNvPr id="28" name="Picture 27" descr="fd2eb0da63d7a14861647a759c721ae2.png">
            <a:hlinkClick r:id="" action="ppaction://noaction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944600" y="8572502"/>
            <a:ext cx="2057400" cy="1714499"/>
          </a:xfrm>
          <a:prstGeom prst="rect">
            <a:avLst/>
          </a:prstGeom>
        </p:spPr>
      </p:pic>
      <p:pic>
        <p:nvPicPr>
          <p:cNvPr id="29" name="Picture 28" descr="145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4914900"/>
            <a:ext cx="6971665" cy="862965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31" name="Picture 30" descr="145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6172200"/>
            <a:ext cx="6971665" cy="862965"/>
          </a:xfrm>
          <a:prstGeom prst="rect">
            <a:avLst/>
          </a:prstGeom>
        </p:spPr>
      </p:pic>
      <p:pic>
        <p:nvPicPr>
          <p:cNvPr id="32" name="Picture 31" descr="145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7658100"/>
            <a:ext cx="6971665" cy="862965"/>
          </a:xfrm>
          <a:prstGeom prst="rect">
            <a:avLst/>
          </a:prstGeom>
        </p:spPr>
      </p:pic>
      <p:pic>
        <p:nvPicPr>
          <p:cNvPr id="33" name="Picture 32" descr="145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9029700"/>
            <a:ext cx="6971665" cy="862965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Oval 34"/>
          <p:cNvSpPr/>
          <p:nvPr/>
        </p:nvSpPr>
        <p:spPr>
          <a:xfrm>
            <a:off x="3200400" y="60579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Oval 35"/>
          <p:cNvSpPr/>
          <p:nvPr/>
        </p:nvSpPr>
        <p:spPr>
          <a:xfrm>
            <a:off x="3200400" y="46863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TextBox 13"/>
          <p:cNvSpPr txBox="1"/>
          <p:nvPr/>
        </p:nvSpPr>
        <p:spPr>
          <a:xfrm>
            <a:off x="3314700" y="90297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</a:p>
        </p:txBody>
      </p:sp>
      <p:sp>
        <p:nvSpPr>
          <p:cNvPr id="38" name="TextBox 14"/>
          <p:cNvSpPr txBox="1"/>
          <p:nvPr/>
        </p:nvSpPr>
        <p:spPr>
          <a:xfrm>
            <a:off x="3314700" y="48006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</a:p>
        </p:txBody>
      </p:sp>
      <p:sp>
        <p:nvSpPr>
          <p:cNvPr id="39" name="TextBox 15"/>
          <p:cNvSpPr txBox="1"/>
          <p:nvPr/>
        </p:nvSpPr>
        <p:spPr>
          <a:xfrm>
            <a:off x="3314700" y="76581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</a:p>
        </p:txBody>
      </p:sp>
      <p:sp>
        <p:nvSpPr>
          <p:cNvPr id="40" name="TextBox 16"/>
          <p:cNvSpPr txBox="1"/>
          <p:nvPr/>
        </p:nvSpPr>
        <p:spPr>
          <a:xfrm>
            <a:off x="3314700" y="61722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</a:p>
        </p:txBody>
      </p:sp>
      <p:sp>
        <p:nvSpPr>
          <p:cNvPr id="41" name="TextBox 17"/>
          <p:cNvSpPr txBox="1"/>
          <p:nvPr/>
        </p:nvSpPr>
        <p:spPr>
          <a:xfrm>
            <a:off x="4686300" y="5029200"/>
            <a:ext cx="6871335" cy="1383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vi-VN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tranh giành</a:t>
            </a:r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, cây che, chi trả</a:t>
            </a:r>
            <a:endParaRPr lang="en-US" altLang="vi-VN" sz="4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</a:endParaRPr>
          </a:p>
          <a:p>
            <a:endParaRPr lang="en-US" altLang="vi-VN" sz="4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TextBox 18"/>
          <p:cNvSpPr txBox="1"/>
          <p:nvPr/>
        </p:nvSpPr>
        <p:spPr>
          <a:xfrm>
            <a:off x="4686300" y="6286500"/>
            <a:ext cx="68491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tranh </a:t>
            </a:r>
            <a:r>
              <a:rPr lang="en-GB" altLang="en-US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d</a:t>
            </a:r>
            <a:r>
              <a:rPr lang="en-US" altLang="vi-VN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ành</a:t>
            </a:r>
            <a:r>
              <a:rPr lang="en-GB" altLang="en-US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, cây tre, chi trả</a:t>
            </a:r>
            <a:endParaRPr lang="en-US" altLang="vi-VN" sz="4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</a:endParaRPr>
          </a:p>
          <a:p>
            <a:endParaRPr lang="en-US" sz="42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TextBox 19"/>
          <p:cNvSpPr txBox="1"/>
          <p:nvPr/>
        </p:nvSpPr>
        <p:spPr>
          <a:xfrm>
            <a:off x="4686300" y="7658100"/>
            <a:ext cx="6894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tranh giành</a:t>
            </a:r>
            <a:r>
              <a:rPr lang="en-GB" altLang="en-US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, cây tre, chi chả</a:t>
            </a:r>
            <a:endParaRPr lang="en-US" altLang="vi-VN" sz="4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</a:endParaRPr>
          </a:p>
          <a:p>
            <a:endParaRPr lang="en-US" sz="42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TextBox 20"/>
          <p:cNvSpPr txBox="1"/>
          <p:nvPr/>
        </p:nvSpPr>
        <p:spPr>
          <a:xfrm>
            <a:off x="4686300" y="9029700"/>
            <a:ext cx="68611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tranh giành</a:t>
            </a:r>
            <a:r>
              <a:rPr lang="en-GB" altLang="en-US" sz="42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, cây tre, chi trả</a:t>
            </a:r>
            <a:endParaRPr lang="en-US" altLang="vi-VN" sz="4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</a:endParaRPr>
          </a:p>
          <a:p>
            <a:endParaRPr lang="en-US" sz="42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6" grpId="0"/>
      <p:bldP spid="2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389600" cy="10314940"/>
          </a:xfrm>
          <a:prstGeom prst="rect">
            <a:avLst/>
          </a:prstGeom>
        </p:spPr>
      </p:pic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15800" y="6286500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3100" y="-457200"/>
            <a:ext cx="140589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2247900"/>
            <a:ext cx="1011301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60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2. Dòng nào viết đúng chính tả:</a:t>
            </a:r>
            <a:endParaRPr lang="en-US" sz="60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60579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46863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90297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48006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61722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6300" y="50292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tuyên chuyền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báo trí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trèo thuyền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bí đao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658600" y="5600700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944600" y="8572502"/>
            <a:ext cx="2057400" cy="1714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389600" cy="10314940"/>
          </a:xfrm>
          <a:prstGeom prst="rect">
            <a:avLst/>
          </a:prstGeom>
        </p:spPr>
      </p:pic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15800" y="6286500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3100" y="-457200"/>
            <a:ext cx="140589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2085" y="1621790"/>
            <a:ext cx="99625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GB" altLang="en-US" sz="5400" dirty="0" err="1">
                <a:latin typeface="Times New Roman" panose="02020603050405020304" charset="0"/>
                <a:cs typeface="Times New Roman" panose="02020603050405020304" charset="0"/>
              </a:rPr>
              <a:t>3. Từ láy nào dưới đây chứa tiếng viết sai vần “ao”hoặc “au” 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200400" y="61722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48006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62865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90297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4914900"/>
            <a:ext cx="6858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charset="0"/>
                <a:cs typeface="Times New Roman" panose="02020603050405020304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50292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lao xao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làu bào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rào rào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7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4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nao nao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658600" y="5600700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944600" y="8572502"/>
            <a:ext cx="2057400" cy="1714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771900"/>
            <a:ext cx="1723453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Y Hoa lấy trong gùi ra một trang giấy, trải lên s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 nh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. Mọi người im phăng phắc. Y Hoa nghe rõ cả tiếng đập trong lồng ngực mình. Quỳ hai gối lên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n, cô viết hai chữ thật to, thật đậm: “Bác Hồ”. Y Hoa viết xong, bỗng bao nhiêu tiếng cùng hò reo: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- Ôi,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 cô giáo n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y! Nhìn kìa!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- A,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, 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 cô giáo!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Đình Cẩn</a:t>
            </a:r>
            <a:endParaRPr lang="en-US" altLang="en-US" sz="48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24" name="Text Box 13"/>
          <p:cNvSpPr txBox="1"/>
          <p:nvPr/>
        </p:nvSpPr>
        <p:spPr>
          <a:xfrm>
            <a:off x="630555" y="1181100"/>
            <a:ext cx="17226915" cy="828675"/>
          </a:xfrm>
          <a:prstGeom prst="rect">
            <a:avLst/>
          </a:prstGeom>
          <a:noFill/>
          <a:ln w="9525">
            <a:noFill/>
          </a:ln>
        </p:spPr>
        <p:txBody>
          <a:bodyPr wrap="square" lIns="91435" tIns="45718" rIns="91435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Chính tả</a:t>
            </a:r>
            <a:r>
              <a:rPr lang="vi-VN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vi-VN" altLang="en-GB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ghe </a:t>
            </a:r>
            <a:r>
              <a:rPr lang="vi-VN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viết)</a:t>
            </a:r>
            <a:endParaRPr lang="en-GB" altLang="x-none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-190500"/>
            <a:ext cx="16240125" cy="4124325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562600" y="1181100"/>
            <a:ext cx="10289540" cy="4038600"/>
          </a:xfrm>
          <a:prstGeom prst="cloudCallout">
            <a:avLst>
              <a:gd name="adj1" fmla="val -59414"/>
              <a:gd name="adj2" fmla="val 57845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2400" y="4229100"/>
            <a:ext cx="4446270" cy="51631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6781800" y="2019300"/>
            <a:ext cx="752665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Chi tiết n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sym typeface="+mn-ea"/>
              </a:rPr>
              <a:t>à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o cho thấy dân l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sym typeface="+mn-ea"/>
              </a:rPr>
              <a:t>à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ng rất háo hức chờ </a:t>
            </a:r>
            <a:r>
              <a:rPr lang="vi-VN" altLang="x-none"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đ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ợi v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sym typeface="+mn-ea"/>
              </a:rPr>
              <a:t>à</a:t>
            </a:r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yêu quý “cái chữ”?</a:t>
            </a:r>
            <a:endParaRPr lang="en-GB" altLang="en-US" sz="44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781800" y="5829300"/>
            <a:ext cx="9819640" cy="23069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algn="just" defTabSz="914400">
              <a:lnSpc>
                <a:spcPct val="120000"/>
              </a:lnSpc>
              <a:spcBef>
                <a:spcPct val="0"/>
              </a:spcBef>
              <a:buNone/>
              <a:tabLst>
                <a:tab pos="5486400" algn="l"/>
              </a:tabLst>
            </a:pPr>
            <a:r>
              <a:rPr lang="en-GB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Y Hoa viết xong, bỗng b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ao nhiêu tiếng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cùng hò reo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: </a:t>
            </a:r>
          </a:p>
          <a:p>
            <a:pPr marL="0" lvl="0" indent="0" algn="just" defTabSz="914400">
              <a:lnSpc>
                <a:spcPct val="120000"/>
              </a:lnSpc>
              <a:spcBef>
                <a:spcPct val="0"/>
              </a:spcBef>
              <a:buNone/>
              <a:tabLst>
                <a:tab pos="5486400" algn="l"/>
              </a:tabLst>
            </a:pPr>
            <a:r>
              <a:rPr lang="en-GB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- 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Ôi, chữ cô giáo n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  <a:sym typeface="+mn-ea"/>
              </a:rPr>
              <a:t>à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y! </a:t>
            </a:r>
            <a:r>
              <a:rPr lang="en-GB"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N</a:t>
            </a:r>
            <a:r>
              <a:rPr sz="4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hìn kìa!</a:t>
            </a:r>
            <a:endParaRPr lang="en-GB" altLang="en-US" sz="4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562600" y="1181100"/>
            <a:ext cx="10289540" cy="4038600"/>
          </a:xfrm>
          <a:prstGeom prst="cloudCallout">
            <a:avLst>
              <a:gd name="adj1" fmla="val -59414"/>
              <a:gd name="adj2" fmla="val 57845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229100"/>
            <a:ext cx="4446270" cy="51631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7391400" y="2477770"/>
            <a:ext cx="677037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4400" b="1" dirty="0">
                <a:solidFill>
                  <a:schemeClr val="bg1"/>
                </a:solidFill>
                <a:latin typeface="Times New Roman" panose="02020603050405020304" charset="0"/>
                <a:sym typeface="+mn-ea"/>
              </a:rPr>
              <a:t>Đọc thầm bài chính tả, ghi những từ dễ mắc lỗi </a:t>
            </a:r>
            <a:r>
              <a:rPr lang="en-GB" sz="4400" b="1" dirty="0">
                <a:solidFill>
                  <a:schemeClr val="bg1"/>
                </a:solidFill>
                <a:latin typeface="Times New Roman" panose="02020603050405020304" charset="0"/>
                <a:sym typeface="+mn-ea"/>
              </a:rPr>
              <a:t> nhé!</a:t>
            </a: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771900"/>
            <a:ext cx="1723453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Y Hoa lấy trong gùi ra một trang giấy, trải lên s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 nh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. Mọi người im phăng phắc. Y Hoa nghe rõ cả tiếng đập trong lồng ngực mình. Quỳ hai gối lên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n, cô viết hai chữ thật to, thật đậm: “Bác Hồ”. Y Hoa viết xong, bỗng bao nhiêu tiếng cùng hò reo: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- Ôi,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 cô giáo n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y! Nhìn kìa!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- A,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, c</a:t>
            </a: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hữ cô giáo!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</a:t>
            </a:r>
            <a:r>
              <a:rPr lang="en-GB" altLang="en-US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en-US" altLang="en-US" sz="48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Đình Cẩn</a:t>
            </a:r>
            <a:endParaRPr lang="en-US" altLang="en-US" sz="4800" b="1" i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24" name="Text Box 13"/>
          <p:cNvSpPr txBox="1"/>
          <p:nvPr/>
        </p:nvSpPr>
        <p:spPr>
          <a:xfrm>
            <a:off x="630555" y="1181100"/>
            <a:ext cx="17226915" cy="828675"/>
          </a:xfrm>
          <a:prstGeom prst="rect">
            <a:avLst/>
          </a:prstGeom>
          <a:noFill/>
          <a:ln w="9525">
            <a:noFill/>
          </a:ln>
        </p:spPr>
        <p:txBody>
          <a:bodyPr wrap="square" lIns="91435" tIns="45718" rIns="91435" bIns="4571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Chính tả</a:t>
            </a:r>
            <a:r>
              <a:rPr lang="vi-VN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vi-VN" altLang="en-GB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ghe </a:t>
            </a:r>
            <a:r>
              <a:rPr lang="vi-VN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GB" altLang="x-none" sz="4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viết)</a:t>
            </a:r>
            <a:endParaRPr lang="en-GB" altLang="x-none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-190500"/>
            <a:ext cx="16240125" cy="41243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416</Words>
  <Application>Microsoft Office PowerPoint</Application>
  <PresentationFormat>Custom</PresentationFormat>
  <Paragraphs>95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Arial</vt:lpstr>
      <vt:lpstr>Wingdings</vt:lpstr>
      <vt:lpstr>SVN-Caprica Script</vt:lpstr>
      <vt:lpstr>SVN-Shintia Script</vt:lpstr>
      <vt:lpstr>SVN-Steady</vt:lpstr>
      <vt:lpstr>Tahoma</vt:lpstr>
      <vt:lpstr>Times New Roman</vt:lpstr>
      <vt:lpstr>Calibri</vt:lpstr>
      <vt:lpstr>inpin heiti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ethnic</dc:title>
  <dc:creator/>
  <cp:lastModifiedBy>Trà My</cp:lastModifiedBy>
  <cp:revision>16</cp:revision>
  <dcterms:created xsi:type="dcterms:W3CDTF">2006-08-16T00:00:00Z</dcterms:created>
  <dcterms:modified xsi:type="dcterms:W3CDTF">2023-07-25T07:15:01Z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C9B54EA0106A4D1C97072490824F92FA</vt:lpwstr>
  </property>
  <property fmtid="{D5CDD505-2E9C-101B-9397-08002B2CF9AE}" pid="3" name="KSOProductBuildVer">
    <vt:lpwstr>2057-11.2.0.10323</vt:lpwstr>
  </property>
</Properties>
</file>