
<file path=[Content_Types].xml><?xml version="1.0" encoding="utf-8"?>
<Types xmlns="http://schemas.openxmlformats.org/package/2006/content-types">
  <Default Extension="jpeg" ContentType="image/jpeg"/>
  <Default Extension="jpg" ContentType="image/pn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0" r:id="rId1"/>
  </p:sldMasterIdLst>
  <p:notesMasterIdLst>
    <p:notesMasterId r:id="rId28"/>
  </p:notesMasterIdLst>
  <p:sldIdLst>
    <p:sldId id="286" r:id="rId2"/>
    <p:sldId id="257" r:id="rId3"/>
    <p:sldId id="288" r:id="rId4"/>
    <p:sldId id="258" r:id="rId5"/>
    <p:sldId id="289" r:id="rId6"/>
    <p:sldId id="290" r:id="rId7"/>
    <p:sldId id="291" r:id="rId8"/>
    <p:sldId id="280" r:id="rId9"/>
    <p:sldId id="2007577264" r:id="rId10"/>
    <p:sldId id="2007577263" r:id="rId11"/>
    <p:sldId id="2007577265" r:id="rId12"/>
    <p:sldId id="2007577268" r:id="rId13"/>
    <p:sldId id="2007577269" r:id="rId14"/>
    <p:sldId id="2007577267" r:id="rId15"/>
    <p:sldId id="278" r:id="rId16"/>
    <p:sldId id="267" r:id="rId17"/>
    <p:sldId id="2007577270" r:id="rId18"/>
    <p:sldId id="260" r:id="rId19"/>
    <p:sldId id="2007577273" r:id="rId20"/>
    <p:sldId id="2007577271" r:id="rId21"/>
    <p:sldId id="262" r:id="rId22"/>
    <p:sldId id="2007577272" r:id="rId23"/>
    <p:sldId id="2007577274" r:id="rId24"/>
    <p:sldId id="2007577275" r:id="rId25"/>
    <p:sldId id="272" r:id="rId26"/>
    <p:sldId id="269" r:id="rId27"/>
  </p:sldIdLst>
  <p:sldSz cx="12192000" cy="6858000"/>
  <p:notesSz cx="6858000" cy="9144000"/>
  <p:custDataLst>
    <p:tags r:id="rId2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409"/>
    <a:srgbClr val="C3E6FA"/>
    <a:srgbClr val="FFCC99"/>
    <a:srgbClr val="0000FF"/>
    <a:srgbClr val="CD5161"/>
    <a:srgbClr val="6E3D65"/>
    <a:srgbClr val="42B4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63" autoAdjust="0"/>
    <p:restoredTop sz="93457" autoAdjust="0"/>
  </p:normalViewPr>
  <p:slideViewPr>
    <p:cSldViewPr snapToGrid="0">
      <p:cViewPr>
        <p:scale>
          <a:sx n="33" d="100"/>
          <a:sy n="33" d="100"/>
        </p:scale>
        <p:origin x="372" y="7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3BBE5-0BEA-4494-9BEF-C8C2F48C9E2D}" type="datetimeFigureOut">
              <a:rPr lang="zh-CN" altLang="en-US" smtClean="0"/>
              <a:t>2021/9/10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B8912-F0BA-4AD8-8415-DA1F26BCB09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3252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46852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38292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14288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0999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27081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E18011-6B56-46E2-9E05-742A071BC07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9551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14937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13100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19592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08653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6134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55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96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786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EC55D37-6001-4947-8E92-4C3B3F1494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59FE3-5CAD-4FAB-8DF9-58D03A34A1FA}" type="datetime1">
              <a:rPr lang="en-US"/>
              <a:pPr>
                <a:defRPr/>
              </a:pPr>
              <a:t>10/9/2021</a:t>
            </a:fld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95DE78-54EB-4D0F-B7B8-4BCD3C1D42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6A4BE49-FD8D-4975-A1FB-2204DBA319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462C5F-77C6-4163-B0C8-D6F99C20E2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8637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46311CB-4AF4-48F5-93C1-2E27C05EB67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6989" t="5304" r="10334" b="5304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0340365-5B1C-4C27-972B-D29D53FDB47A}"/>
              </a:ext>
            </a:extLst>
          </p:cNvPr>
          <p:cNvSpPr/>
          <p:nvPr userDrawn="1"/>
        </p:nvSpPr>
        <p:spPr>
          <a:xfrm>
            <a:off x="-1" y="1"/>
            <a:ext cx="12192001" cy="6858000"/>
          </a:xfrm>
          <a:prstGeom prst="rect">
            <a:avLst/>
          </a:prstGeom>
          <a:gradFill>
            <a:gsLst>
              <a:gs pos="41700">
                <a:srgbClr val="FFFFFF">
                  <a:alpha val="80000"/>
                </a:srgbClr>
              </a:gs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7063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3.png"/><Relationship Id="rId7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microsoft.com/office/2007/relationships/hdphoto" Target="../media/hdphoto3.wdp"/><Relationship Id="rId11" Type="http://schemas.openxmlformats.org/officeDocument/2006/relationships/image" Target="../media/image7.png"/><Relationship Id="rId5" Type="http://schemas.openxmlformats.org/officeDocument/2006/relationships/image" Target="../media/image16.png"/><Relationship Id="rId10" Type="http://schemas.openxmlformats.org/officeDocument/2006/relationships/image" Target="../media/image18.png"/><Relationship Id="rId4" Type="http://schemas.openxmlformats.org/officeDocument/2006/relationships/image" Target="../media/image9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12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6" Type="http://schemas.microsoft.com/office/2007/relationships/hdphoto" Target="../media/hdphoto3.wdp"/><Relationship Id="rId11" Type="http://schemas.openxmlformats.org/officeDocument/2006/relationships/image" Target="../media/image14.png"/><Relationship Id="rId5" Type="http://schemas.openxmlformats.org/officeDocument/2006/relationships/image" Target="../media/image16.png"/><Relationship Id="rId10" Type="http://schemas.openxmlformats.org/officeDocument/2006/relationships/image" Target="../media/image19.png"/><Relationship Id="rId4" Type="http://schemas.openxmlformats.org/officeDocument/2006/relationships/image" Target="../media/image9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microsoft.com/office/2007/relationships/hdphoto" Target="../media/hdphoto3.wdp"/><Relationship Id="rId5" Type="http://schemas.openxmlformats.org/officeDocument/2006/relationships/image" Target="../media/image16.png"/><Relationship Id="rId10" Type="http://schemas.openxmlformats.org/officeDocument/2006/relationships/image" Target="../media/image7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23E55323-6DA2-4BE4-A384-A87A51F270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6955">
            <a:off x="10019888" y="121150"/>
            <a:ext cx="1811617" cy="154550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CBEAE87-47B4-461E-8E44-69CC2F51B4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7529">
            <a:off x="403279" y="465793"/>
            <a:ext cx="828716" cy="68705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ABBD584-2A61-4F7C-ADDD-0E2DF2DCD6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388" y="703989"/>
            <a:ext cx="900374" cy="1135648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043E177-2D1C-4BE8-B34A-B773B48B41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066" y="473504"/>
            <a:ext cx="1481138" cy="88737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0C7A28A-428E-4B8A-B681-DFB91CB503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018" y="279334"/>
            <a:ext cx="1089168" cy="652541"/>
          </a:xfrm>
          <a:prstGeom prst="rect">
            <a:avLst/>
          </a:prstGeom>
        </p:spPr>
      </p:pic>
      <p:pic>
        <p:nvPicPr>
          <p:cNvPr id="33" name="佐藤利奈,大亀あすか - ごはんの練習">
            <a:hlinkClick r:id="" action="ppaction://media"/>
            <a:extLst>
              <a:ext uri="{FF2B5EF4-FFF2-40B4-BE49-F238E27FC236}">
                <a16:creationId xmlns:a16="http://schemas.microsoft.com/office/drawing/2014/main" id="{BDB16746-8D2D-48BA-A1B5-6AB731106F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9657" y="-774700"/>
            <a:ext cx="609600" cy="609600"/>
          </a:xfrm>
          <a:prstGeom prst="rect">
            <a:avLst/>
          </a:prstGeom>
        </p:spPr>
      </p:pic>
      <p:sp>
        <p:nvSpPr>
          <p:cNvPr id="18" name="文本框 8">
            <a:extLst>
              <a:ext uri="{FF2B5EF4-FFF2-40B4-BE49-F238E27FC236}">
                <a16:creationId xmlns:a16="http://schemas.microsoft.com/office/drawing/2014/main" id="{FC5E0778-5692-4461-9394-06950CA173CC}"/>
              </a:ext>
            </a:extLst>
          </p:cNvPr>
          <p:cNvSpPr txBox="1"/>
          <p:nvPr/>
        </p:nvSpPr>
        <p:spPr>
          <a:xfrm>
            <a:off x="945525" y="569215"/>
            <a:ext cx="10458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ln w="19050"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NI-Briquet" panose="020B7200000000000000" pitchFamily="34" charset="0"/>
                <a:ea typeface="inpin heiti" charset="-122"/>
              </a:rPr>
              <a:t>Thöù … ngaøy … thaùng … naêm 2021</a:t>
            </a:r>
            <a:endParaRPr lang="en-US" altLang="zh-CN" sz="4000" b="1" dirty="0">
              <a:ln w="19050">
                <a:solidFill>
                  <a:srgbClr val="0070C0"/>
                </a:solidFill>
              </a:ln>
              <a:solidFill>
                <a:srgbClr val="00B0F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VNI-Briquet" panose="020B7200000000000000" pitchFamily="34" charset="0"/>
              <a:ea typeface="inpin heiti" charset="-122"/>
            </a:endParaRPr>
          </a:p>
        </p:txBody>
      </p:sp>
      <p:sp>
        <p:nvSpPr>
          <p:cNvPr id="19" name="文本框 13">
            <a:extLst>
              <a:ext uri="{FF2B5EF4-FFF2-40B4-BE49-F238E27FC236}">
                <a16:creationId xmlns:a16="http://schemas.microsoft.com/office/drawing/2014/main" id="{00AE0F70-EB41-445A-8270-47B03CC83A1C}"/>
              </a:ext>
            </a:extLst>
          </p:cNvPr>
          <p:cNvSpPr txBox="1"/>
          <p:nvPr/>
        </p:nvSpPr>
        <p:spPr>
          <a:xfrm>
            <a:off x="3960405" y="1434973"/>
            <a:ext cx="4105530" cy="57667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2000">
                <a:ln w="38100">
                  <a:solidFill>
                    <a:srgbClr val="FF9409"/>
                  </a:solidFill>
                </a:ln>
                <a:solidFill>
                  <a:srgbClr val="FFC000"/>
                </a:solidFill>
                <a:latin typeface="VNI-Auchon" pitchFamily="2" charset="0"/>
                <a:ea typeface="inpin heiti" charset="-122"/>
              </a:rPr>
              <a:t>CHÍNH TAÛ</a:t>
            </a:r>
            <a:endParaRPr lang="zh-CN" altLang="en-US" sz="2000" dirty="0">
              <a:ln w="38100">
                <a:solidFill>
                  <a:srgbClr val="FF9409"/>
                </a:solidFill>
              </a:ln>
              <a:solidFill>
                <a:srgbClr val="FFC000"/>
              </a:solidFill>
              <a:latin typeface="VNI-Auchon" pitchFamily="2" charset="0"/>
              <a:ea typeface="inpin heiti" charset="-122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D59940D-4391-4FE3-B65A-F5852C6C3FFC}"/>
              </a:ext>
            </a:extLst>
          </p:cNvPr>
          <p:cNvSpPr/>
          <p:nvPr/>
        </p:nvSpPr>
        <p:spPr>
          <a:xfrm>
            <a:off x="1686575" y="2123738"/>
            <a:ext cx="9023474" cy="255742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>
                <a:ln w="381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Pony" panose="02000000000000000000" pitchFamily="2" charset="0"/>
              </a:rPr>
              <a:t>LƯƠNG NGỌC QUYẾN</a:t>
            </a:r>
            <a:endParaRPr lang="en-US" sz="5400" b="1" cap="none" spc="0">
              <a:ln w="381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Ciel Pony" panose="02000000000000000000" pitchFamily="2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14C6EB1-842F-4A9F-8232-094D96DF9AC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F631EE7-2B9E-458B-8AC3-E2CB3D0E8AB3}"/>
              </a:ext>
            </a:extLst>
          </p:cNvPr>
          <p:cNvSpPr/>
          <p:nvPr/>
        </p:nvSpPr>
        <p:spPr>
          <a:xfrm>
            <a:off x="3507530" y="4930507"/>
            <a:ext cx="5011279" cy="76876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>
                <a:ln w="38100">
                  <a:solidFill>
                    <a:schemeClr val="tx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Pacifico" panose="02000000000000000000" pitchFamily="2" charset="0"/>
              </a:rPr>
              <a:t>Thực hiện: EduFive</a:t>
            </a:r>
            <a:endParaRPr lang="en-US" sz="5400" b="1" cap="none" spc="0">
              <a:ln w="38100">
                <a:solidFill>
                  <a:schemeClr val="tx1"/>
                </a:solidFill>
                <a:prstDash val="solid"/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Ciel Pacific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298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8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18" grpId="0"/>
      <p:bldP spid="19" grpId="0"/>
      <p:bldP spid="20" grpId="0"/>
      <p:bldP spid="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0">
            <a:extLst>
              <a:ext uri="{FF2B5EF4-FFF2-40B4-BE49-F238E27FC236}">
                <a16:creationId xmlns:a16="http://schemas.microsoft.com/office/drawing/2014/main" id="{690F34A1-4F94-4089-A080-144790D9D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064" y="2975647"/>
            <a:ext cx="2672936" cy="711001"/>
          </a:xfrm>
          <a:prstGeom prst="rect">
            <a:avLst/>
          </a:prstGeom>
        </p:spPr>
      </p:pic>
      <p:sp>
        <p:nvSpPr>
          <p:cNvPr id="6" name="Cloud Callout 9">
            <a:extLst>
              <a:ext uri="{FF2B5EF4-FFF2-40B4-BE49-F238E27FC236}">
                <a16:creationId xmlns:a16="http://schemas.microsoft.com/office/drawing/2014/main" id="{A82775EF-2F2D-4F74-966F-FEA10449D0A3}"/>
              </a:ext>
            </a:extLst>
          </p:cNvPr>
          <p:cNvSpPr/>
          <p:nvPr/>
        </p:nvSpPr>
        <p:spPr>
          <a:xfrm flipH="1">
            <a:off x="1295399" y="457359"/>
            <a:ext cx="10311093" cy="3095402"/>
          </a:xfrm>
          <a:prstGeom prst="cloudCallout">
            <a:avLst>
              <a:gd name="adj1" fmla="val 33718"/>
              <a:gd name="adj2" fmla="val 58523"/>
            </a:avLst>
          </a:prstGeom>
          <a:solidFill>
            <a:srgbClr val="FEF8DA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1116B4-7A3B-40CC-8C7E-723826147A0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82800" y="891917"/>
            <a:ext cx="8348138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4800" b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Bài thơ nói về nhà yêu nước</a:t>
            </a:r>
          </a:p>
          <a:p>
            <a:pPr algn="ctr">
              <a:defRPr/>
            </a:pPr>
            <a:r>
              <a:rPr lang="en-US" altLang="en-US" sz="4800" b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Lương Ngọc Quyến</a:t>
            </a:r>
            <a:endParaRPr lang="en-US" altLang="en-US" sz="4800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图片 2">
            <a:extLst>
              <a:ext uri="{FF2B5EF4-FFF2-40B4-BE49-F238E27FC236}">
                <a16:creationId xmlns:a16="http://schemas.microsoft.com/office/drawing/2014/main" id="{A26114D2-F78F-4E99-BA50-B66B27C18F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4" y="2638425"/>
            <a:ext cx="2712584" cy="42195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922454E-84E4-40C8-950E-CA05B4908F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6981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899AA61-E09F-404A-BDC1-17D0EB3A83B0}"/>
              </a:ext>
            </a:extLst>
          </p:cNvPr>
          <p:cNvGrpSpPr/>
          <p:nvPr/>
        </p:nvGrpSpPr>
        <p:grpSpPr>
          <a:xfrm>
            <a:off x="-782059" y="-128904"/>
            <a:ext cx="9434561" cy="1968672"/>
            <a:chOff x="1360528" y="506338"/>
            <a:chExt cx="9434561" cy="1968672"/>
          </a:xfrm>
        </p:grpSpPr>
        <p:pic>
          <p:nvPicPr>
            <p:cNvPr id="61" name="图片 8">
              <a:extLst>
                <a:ext uri="{FF2B5EF4-FFF2-40B4-BE49-F238E27FC236}">
                  <a16:creationId xmlns:a16="http://schemas.microsoft.com/office/drawing/2014/main" id="{C39F93BD-45D0-4706-B00E-61DFE4622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35222" y="506338"/>
              <a:ext cx="6859867" cy="1921501"/>
            </a:xfrm>
            <a:prstGeom prst="rect">
              <a:avLst/>
            </a:prstGeom>
          </p:spPr>
        </p:pic>
        <p:pic>
          <p:nvPicPr>
            <p:cNvPr id="59" name="图片 8">
              <a:extLst>
                <a:ext uri="{FF2B5EF4-FFF2-40B4-BE49-F238E27FC236}">
                  <a16:creationId xmlns:a16="http://schemas.microsoft.com/office/drawing/2014/main" id="{5F5103CC-9ABD-4284-99C1-7DC9CB570B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3196"/>
            <a:stretch/>
          </p:blipFill>
          <p:spPr>
            <a:xfrm>
              <a:off x="1360528" y="553509"/>
              <a:ext cx="5954672" cy="1921501"/>
            </a:xfrm>
            <a:prstGeom prst="rect">
              <a:avLst/>
            </a:prstGeom>
          </p:spPr>
        </p:pic>
        <p:sp>
          <p:nvSpPr>
            <p:cNvPr id="48" name="Text Box 16">
              <a:extLst>
                <a:ext uri="{FF2B5EF4-FFF2-40B4-BE49-F238E27FC236}">
                  <a16:creationId xmlns:a16="http://schemas.microsoft.com/office/drawing/2014/main" id="{F7555AC0-2B8A-421E-9ADD-FE088F79B2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9377" y="828009"/>
              <a:ext cx="6547971" cy="1015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eaLnBrk="0" hangingPunct="0"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6000" b="1" dirty="0" err="1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Luyện</a:t>
              </a:r>
              <a:r>
                <a:rPr lang="en-US" altLang="en-US" sz="6000" b="1" dirty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6000" b="1" dirty="0" err="1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viết</a:t>
              </a:r>
              <a:r>
                <a:rPr lang="en-US" altLang="en-US" sz="6000" b="1" dirty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altLang="en-US" sz="6000" b="1" err="1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altLang="en-US" sz="6000" b="1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khó</a:t>
              </a:r>
              <a:endParaRPr lang="en-US" altLang="en-US" sz="60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9" name="Text Box 9">
            <a:extLst>
              <a:ext uri="{FF2B5EF4-FFF2-40B4-BE49-F238E27FC236}">
                <a16:creationId xmlns:a16="http://schemas.microsoft.com/office/drawing/2014/main" id="{5F021FBC-B92B-425E-B782-ADF8F4D8E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919" y="1464107"/>
            <a:ext cx="500415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6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alt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ưu</a:t>
            </a:r>
            <a:endParaRPr lang="en-US" altLang="en-US" sz="6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9">
            <a:extLst>
              <a:ext uri="{FF2B5EF4-FFF2-40B4-BE49-F238E27FC236}">
                <a16:creationId xmlns:a16="http://schemas.microsoft.com/office/drawing/2014/main" id="{77F901FD-9BEE-4E59-89C0-9358D736A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918" y="2321004"/>
            <a:ext cx="500415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6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</a:t>
            </a:r>
            <a:r>
              <a:rPr lang="en-US" alt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oét</a:t>
            </a:r>
            <a:endParaRPr lang="en-US" altLang="en-US" sz="6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9">
            <a:extLst>
              <a:ext uri="{FF2B5EF4-FFF2-40B4-BE49-F238E27FC236}">
                <a16:creationId xmlns:a16="http://schemas.microsoft.com/office/drawing/2014/main" id="{55C98B64-F76A-4449-B310-FB8906ED4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9932" y="3223293"/>
            <a:ext cx="500415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66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en-US" sz="6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ích </a:t>
            </a:r>
            <a:r>
              <a:rPr lang="en-US" alt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altLang="en-US" sz="6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ắt</a:t>
            </a:r>
            <a:endParaRPr lang="en-US" altLang="en-US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9">
            <a:extLst>
              <a:ext uri="{FF2B5EF4-FFF2-40B4-BE49-F238E27FC236}">
                <a16:creationId xmlns:a16="http://schemas.microsoft.com/office/drawing/2014/main" id="{CB8F5B09-BE76-4962-A178-6D1AD16E6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9932" y="3989928"/>
            <a:ext cx="7153192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6600" b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66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trung với nước</a:t>
            </a:r>
            <a:endParaRPr lang="en-US" altLang="en-US" sz="6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图片 2">
            <a:extLst>
              <a:ext uri="{FF2B5EF4-FFF2-40B4-BE49-F238E27FC236}">
                <a16:creationId xmlns:a16="http://schemas.microsoft.com/office/drawing/2014/main" id="{4B413EE8-DC57-4B25-8A4A-EF3AB566CA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443" y="-700184"/>
            <a:ext cx="4826586" cy="510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681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0">
            <a:extLst>
              <a:ext uri="{FF2B5EF4-FFF2-40B4-BE49-F238E27FC236}">
                <a16:creationId xmlns:a16="http://schemas.microsoft.com/office/drawing/2014/main" id="{690F34A1-4F94-4089-A080-144790D9D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064" y="2975647"/>
            <a:ext cx="2672936" cy="711001"/>
          </a:xfrm>
          <a:prstGeom prst="rect">
            <a:avLst/>
          </a:prstGeom>
        </p:spPr>
      </p:pic>
      <p:sp>
        <p:nvSpPr>
          <p:cNvPr id="6" name="Cloud Callout 9">
            <a:extLst>
              <a:ext uri="{FF2B5EF4-FFF2-40B4-BE49-F238E27FC236}">
                <a16:creationId xmlns:a16="http://schemas.microsoft.com/office/drawing/2014/main" id="{A82775EF-2F2D-4F74-966F-FEA10449D0A3}"/>
              </a:ext>
            </a:extLst>
          </p:cNvPr>
          <p:cNvSpPr/>
          <p:nvPr/>
        </p:nvSpPr>
        <p:spPr>
          <a:xfrm flipH="1">
            <a:off x="4495799" y="457358"/>
            <a:ext cx="7110691" cy="4406741"/>
          </a:xfrm>
          <a:prstGeom prst="cloudCallout">
            <a:avLst>
              <a:gd name="adj1" fmla="val 65821"/>
              <a:gd name="adj2" fmla="val 41361"/>
            </a:avLst>
          </a:prstGeom>
          <a:solidFill>
            <a:srgbClr val="FFD9D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1116B4-7A3B-40CC-8C7E-723826147A04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43862" y="1417531"/>
            <a:ext cx="8348138" cy="23083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 hãy nêu </a:t>
            </a:r>
          </a:p>
          <a:p>
            <a:pPr algn="ctr">
              <a:defRPr/>
            </a:pPr>
            <a:r>
              <a:rPr lang="en-US" altLang="en-US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cách viết hoa</a:t>
            </a:r>
          </a:p>
          <a:p>
            <a:pPr algn="ctr">
              <a:defRPr/>
            </a:pPr>
            <a:r>
              <a:rPr lang="en-US" altLang="en-US" sz="48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Danh từ riêng</a:t>
            </a:r>
            <a:endParaRPr lang="en-US" altLang="en-US" sz="4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Illustration （株）ファミリー不動産 Sapporo Housewife Telephony PNG, Clipart, Arm,  Boy, Cartoon, Cheek, Child Free PNG">
            <a:extLst>
              <a:ext uri="{FF2B5EF4-FFF2-40B4-BE49-F238E27FC236}">
                <a16:creationId xmlns:a16="http://schemas.microsoft.com/office/drawing/2014/main" id="{DF5D4F10-924E-44FC-B716-1FEB4D041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246" l="0" r="91484">
                        <a14:foregroundMark x1="23901" y1="37940" x2="56044" y2="39070"/>
                        <a14:foregroundMark x1="23901" y1="33166" x2="59890" y2="393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100" y="123761"/>
            <a:ext cx="62722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456BFC-C0B3-46A1-8A22-320869D075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8838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0">
            <a:extLst>
              <a:ext uri="{FF2B5EF4-FFF2-40B4-BE49-F238E27FC236}">
                <a16:creationId xmlns:a16="http://schemas.microsoft.com/office/drawing/2014/main" id="{690F34A1-4F94-4089-A080-144790D9D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064" y="2975647"/>
            <a:ext cx="2672936" cy="711001"/>
          </a:xfrm>
          <a:prstGeom prst="rect">
            <a:avLst/>
          </a:prstGeom>
        </p:spPr>
      </p:pic>
      <p:sp>
        <p:nvSpPr>
          <p:cNvPr id="6" name="Cloud Callout 9">
            <a:extLst>
              <a:ext uri="{FF2B5EF4-FFF2-40B4-BE49-F238E27FC236}">
                <a16:creationId xmlns:a16="http://schemas.microsoft.com/office/drawing/2014/main" id="{A82775EF-2F2D-4F74-966F-FEA10449D0A3}"/>
              </a:ext>
            </a:extLst>
          </p:cNvPr>
          <p:cNvSpPr/>
          <p:nvPr/>
        </p:nvSpPr>
        <p:spPr>
          <a:xfrm flipH="1">
            <a:off x="4356100" y="457358"/>
            <a:ext cx="7250390" cy="4571842"/>
          </a:xfrm>
          <a:prstGeom prst="cloudCallout">
            <a:avLst>
              <a:gd name="adj1" fmla="val 65821"/>
              <a:gd name="adj2" fmla="val 41361"/>
            </a:avLst>
          </a:prstGeom>
          <a:solidFill>
            <a:srgbClr val="FFD9DC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1116B4-7A3B-40CC-8C7E-723826147A04}"/>
              </a:ext>
            </a:extLst>
          </p:cNvPr>
          <p:cNvSpPr>
            <a:spLocks noChangeArrowheads="1"/>
          </p:cNvSpPr>
          <p:nvPr/>
        </p:nvSpPr>
        <p:spPr bwMode="gray">
          <a:xfrm>
            <a:off x="3716862" y="884131"/>
            <a:ext cx="8348138" cy="378565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4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Lương Ngọc Quyến</a:t>
            </a:r>
          </a:p>
          <a:p>
            <a:pPr algn="ctr">
              <a:defRPr/>
            </a:pPr>
            <a:r>
              <a:rPr lang="en-US" altLang="en-US" sz="4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Lương Văn Can</a:t>
            </a:r>
          </a:p>
          <a:p>
            <a:pPr algn="ctr">
              <a:defRPr/>
            </a:pPr>
            <a:r>
              <a:rPr lang="en-US" altLang="en-US" sz="4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Nhật Bản</a:t>
            </a:r>
          </a:p>
          <a:p>
            <a:pPr algn="ctr">
              <a:defRPr/>
            </a:pPr>
            <a:r>
              <a:rPr lang="en-US" altLang="en-US" sz="4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Trung Quốc</a:t>
            </a:r>
          </a:p>
          <a:p>
            <a:pPr algn="ctr">
              <a:defRPr/>
            </a:pPr>
            <a:r>
              <a:rPr lang="en-US" altLang="en-US" sz="4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Thái Nguyên</a:t>
            </a:r>
          </a:p>
          <a:p>
            <a:pPr algn="ctr">
              <a:defRPr/>
            </a:pPr>
            <a:r>
              <a:rPr lang="en-US" altLang="en-US" sz="40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Đội Cấn</a:t>
            </a:r>
            <a:endParaRPr lang="en-US" altLang="en-US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Illustration （株）ファミリー不動産 Sapporo Housewife Telephony PNG, Clipart, Arm,  Boy, Cartoon, Cheek, Child Free PNG">
            <a:extLst>
              <a:ext uri="{FF2B5EF4-FFF2-40B4-BE49-F238E27FC236}">
                <a16:creationId xmlns:a16="http://schemas.microsoft.com/office/drawing/2014/main" id="{DF5D4F10-924E-44FC-B716-1FEB4D041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246" l="0" r="91484">
                        <a14:foregroundMark x1="23901" y1="37940" x2="56044" y2="39070"/>
                        <a14:foregroundMark x1="23901" y1="33166" x2="59890" y2="393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100" y="123761"/>
            <a:ext cx="62722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54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84CF25-034A-472C-AA1D-E867EF30D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D3BC743-6143-461C-BA19-39A9147973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33931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000"/>
    </mc:Choice>
    <mc:Fallback>
      <p:transition spd="slow" advClick="0" advTm="1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70CD98D-543F-4A26-9F31-4944E0BD35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212" y="186011"/>
            <a:ext cx="9155238" cy="54716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F7B4A7E6-FB99-4683-BF3A-AC07EE33ABC4}"/>
              </a:ext>
            </a:extLst>
          </p:cNvPr>
          <p:cNvSpPr txBox="1"/>
          <p:nvPr/>
        </p:nvSpPr>
        <p:spPr>
          <a:xfrm>
            <a:off x="3695700" y="3175000"/>
            <a:ext cx="5105399" cy="1015663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en-US" altLang="zh-CN" sz="6000">
                <a:ln w="41275">
                  <a:noFill/>
                </a:ln>
                <a:solidFill>
                  <a:schemeClr val="bg1"/>
                </a:solidFill>
                <a:latin typeface="iCiel Soup of Justice" pitchFamily="2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Nghe – viết</a:t>
            </a:r>
            <a:endParaRPr lang="zh-CN" altLang="en-US" sz="6000" dirty="0">
              <a:ln w="41275">
                <a:noFill/>
              </a:ln>
              <a:solidFill>
                <a:schemeClr val="bg1"/>
              </a:solidFill>
              <a:latin typeface="iCiel Soup of Justice" pitchFamily="2" charset="0"/>
              <a:ea typeface="华康海报体W12" panose="040B0C09000000000000" pitchFamily="81" charset="-122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AF9EE7-E995-4AD2-8D51-2D98C9068F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4790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200991F8-C39A-4110-9268-BCF6CCA7FF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275" y="-241300"/>
            <a:ext cx="3786137" cy="530541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06D307F2-13CE-4993-9F03-8915EBFCDA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297" y="347657"/>
            <a:ext cx="9121941" cy="4716457"/>
          </a:xfrm>
          <a:prstGeom prst="rect">
            <a:avLst/>
          </a:prstGeom>
        </p:spPr>
      </p:pic>
      <p:sp>
        <p:nvSpPr>
          <p:cNvPr id="11" name="文本框 8">
            <a:extLst>
              <a:ext uri="{FF2B5EF4-FFF2-40B4-BE49-F238E27FC236}">
                <a16:creationId xmlns:a16="http://schemas.microsoft.com/office/drawing/2014/main" id="{4006FB88-8AAB-42D4-BBA2-5CB090A8D618}"/>
              </a:ext>
            </a:extLst>
          </p:cNvPr>
          <p:cNvSpPr txBox="1"/>
          <p:nvPr/>
        </p:nvSpPr>
        <p:spPr>
          <a:xfrm>
            <a:off x="1741567" y="1343352"/>
            <a:ext cx="6121400" cy="2387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11500" b="1">
                <a:ln w="57150"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VNI-Dom" pitchFamily="2" charset="0"/>
                <a:ea typeface="inpin heiti" charset="-122"/>
              </a:rPr>
              <a:t>BAØI TAÄP</a:t>
            </a:r>
          </a:p>
          <a:p>
            <a:pPr algn="ctr"/>
            <a:r>
              <a:rPr lang="en-US" altLang="zh-CN" sz="11500" b="1">
                <a:ln w="57150">
                  <a:solidFill>
                    <a:srgbClr val="00B050"/>
                  </a:solidFill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40000"/>
                    </a:srgbClr>
                  </a:glow>
                </a:effectLst>
                <a:latin typeface="VNI-Dom" pitchFamily="2" charset="0"/>
                <a:ea typeface="inpin heiti" charset="-122"/>
              </a:rPr>
              <a:t>CHÍNH TAÛ</a:t>
            </a:r>
            <a:endParaRPr lang="zh-CN" altLang="en-US" sz="11500" b="1" dirty="0">
              <a:ln w="57150">
                <a:solidFill>
                  <a:srgbClr val="00B050"/>
                </a:solidFill>
              </a:ln>
              <a:solidFill>
                <a:srgbClr val="FFFF00"/>
              </a:solidFill>
              <a:effectLst>
                <a:glow rad="101600">
                  <a:srgbClr val="FF0000">
                    <a:alpha val="40000"/>
                  </a:srgbClr>
                </a:glow>
              </a:effectLst>
              <a:latin typeface="VNI-Dom" pitchFamily="2" charset="0"/>
              <a:ea typeface="inpin heiti" charset="-122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E60DE2F-D802-4EC7-BDA7-C32644CAEE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7573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2BE01A9-E8B0-4109-B13E-A1FF641E0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846" y="211007"/>
            <a:ext cx="9739495" cy="22566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7D84997-D112-4737-B859-079831F11BD1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53162" y="465031"/>
            <a:ext cx="8348138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4000" b="1">
                <a:latin typeface="Times New Roman" pitchFamily="18" charset="0"/>
                <a:cs typeface="Times New Roman" pitchFamily="18" charset="0"/>
              </a:rPr>
              <a:t>Ghi lại phần vần của những </a:t>
            </a:r>
          </a:p>
          <a:p>
            <a:pPr algn="ctr">
              <a:defRPr/>
            </a:pPr>
            <a:r>
              <a:rPr lang="en-US" altLang="en-US" sz="4000" b="1">
                <a:latin typeface="Times New Roman" pitchFamily="18" charset="0"/>
                <a:cs typeface="Times New Roman" pitchFamily="18" charset="0"/>
              </a:rPr>
              <a:t>tiếng in đậm trong các câu sau:</a:t>
            </a:r>
            <a:endParaRPr lang="en-US" alt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F878C0-BE82-4AC2-AB87-47E119AD39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6182" t="44276" r="21951" b="39057"/>
          <a:stretch/>
        </p:blipFill>
        <p:spPr>
          <a:xfrm>
            <a:off x="417198" y="2572191"/>
            <a:ext cx="11357604" cy="2497340"/>
          </a:xfrm>
          <a:prstGeom prst="rect">
            <a:avLst/>
          </a:prstGeom>
        </p:spPr>
      </p:pic>
      <p:pic>
        <p:nvPicPr>
          <p:cNvPr id="6" name="图片 6">
            <a:extLst>
              <a:ext uri="{FF2B5EF4-FFF2-40B4-BE49-F238E27FC236}">
                <a16:creationId xmlns:a16="http://schemas.microsoft.com/office/drawing/2014/main" id="{E496589A-E018-4AB5-B688-082B89AF78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6955">
            <a:off x="10219903" y="878667"/>
            <a:ext cx="1811617" cy="1545504"/>
          </a:xfrm>
          <a:prstGeom prst="rect">
            <a:avLst/>
          </a:prstGeom>
        </p:spPr>
      </p:pic>
      <p:pic>
        <p:nvPicPr>
          <p:cNvPr id="7" name="图片 10">
            <a:extLst>
              <a:ext uri="{FF2B5EF4-FFF2-40B4-BE49-F238E27FC236}">
                <a16:creationId xmlns:a16="http://schemas.microsoft.com/office/drawing/2014/main" id="{EB410903-88EA-42CF-BA9C-B1414A51C5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7529">
            <a:off x="403279" y="465793"/>
            <a:ext cx="828716" cy="687055"/>
          </a:xfrm>
          <a:prstGeom prst="rect">
            <a:avLst/>
          </a:prstGeom>
        </p:spPr>
      </p:pic>
      <p:pic>
        <p:nvPicPr>
          <p:cNvPr id="8" name="图片 12">
            <a:extLst>
              <a:ext uri="{FF2B5EF4-FFF2-40B4-BE49-F238E27FC236}">
                <a16:creationId xmlns:a16="http://schemas.microsoft.com/office/drawing/2014/main" id="{C5099D84-0F97-41B9-B8E9-A9214C5B76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388" y="703989"/>
            <a:ext cx="900374" cy="11356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E4E206-B228-412F-8E56-A4C3F456B9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36127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ECBEAE87-47B4-461E-8E44-69CC2F51B4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7529">
            <a:off x="300987" y="331770"/>
            <a:ext cx="828716" cy="687055"/>
          </a:xfrm>
          <a:prstGeom prst="rect">
            <a:avLst/>
          </a:prstGeom>
        </p:spPr>
      </p:pic>
      <p:pic>
        <p:nvPicPr>
          <p:cNvPr id="18" name="图片 6">
            <a:extLst>
              <a:ext uri="{FF2B5EF4-FFF2-40B4-BE49-F238E27FC236}">
                <a16:creationId xmlns:a16="http://schemas.microsoft.com/office/drawing/2014/main" id="{BBCDA446-DB3D-4D61-9EA0-A783292B43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846" y="211007"/>
            <a:ext cx="9739495" cy="225660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3E55323-6DA2-4BE4-A384-A87A51F270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6955">
            <a:off x="10019888" y="121150"/>
            <a:ext cx="1811617" cy="154550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ABBD584-2A61-4F7C-ADDD-0E2DF2DCD6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96" y="569966"/>
            <a:ext cx="900374" cy="113564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0C7A28A-428E-4B8A-B681-DFB91CB503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696" y="1205285"/>
            <a:ext cx="1089168" cy="65254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DDBF9C0-E6B7-4A57-B43E-801300D25627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53162" y="465031"/>
            <a:ext cx="8348138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4000" b="1">
                <a:latin typeface="Times New Roman" pitchFamily="18" charset="0"/>
                <a:cs typeface="Times New Roman" pitchFamily="18" charset="0"/>
              </a:rPr>
              <a:t>Ghi lại phần vần của những </a:t>
            </a:r>
          </a:p>
          <a:p>
            <a:pPr algn="ctr">
              <a:defRPr/>
            </a:pPr>
            <a:r>
              <a:rPr lang="en-US" altLang="en-US" sz="4000" b="1">
                <a:latin typeface="Times New Roman" pitchFamily="18" charset="0"/>
                <a:cs typeface="Times New Roman" pitchFamily="18" charset="0"/>
              </a:rPr>
              <a:t>tiếng in đậm trong các câu sau:</a:t>
            </a:r>
            <a:endParaRPr lang="en-US" alt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E85DB89-96DE-4080-B709-B32C368916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778155"/>
              </p:ext>
            </p:extLst>
          </p:nvPr>
        </p:nvGraphicFramePr>
        <p:xfrm>
          <a:off x="1253554" y="2576310"/>
          <a:ext cx="9147746" cy="40320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870271">
                  <a:extLst>
                    <a:ext uri="{9D8B030D-6E8A-4147-A177-3AD203B41FA5}">
                      <a16:colId xmlns:a16="http://schemas.microsoft.com/office/drawing/2014/main" val="845721044"/>
                    </a:ext>
                  </a:extLst>
                </a:gridCol>
                <a:gridCol w="4277475">
                  <a:extLst>
                    <a:ext uri="{9D8B030D-6E8A-4147-A177-3AD203B41FA5}">
                      <a16:colId xmlns:a16="http://schemas.microsoft.com/office/drawing/2014/main" val="3614144249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effectLst/>
                        </a:rPr>
                        <a:t>TIẾNG </a:t>
                      </a:r>
                      <a:endParaRPr lang="en-US" sz="280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4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effectLst/>
                        </a:rPr>
                        <a:t>VẦN</a:t>
                      </a:r>
                      <a:endParaRPr lang="en-US" sz="280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4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47290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Trạng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ang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56959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nguyên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uyên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24705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Nguyễn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uyên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53659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Hiền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Iên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25549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khoa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oa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469486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thi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952994"/>
                  </a:ext>
                </a:extLst>
              </a:tr>
            </a:tbl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id="{44C1A716-249B-447E-ACF9-ED34E00E954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871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ECBEAE87-47B4-461E-8E44-69CC2F51B4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7529">
            <a:off x="300987" y="331770"/>
            <a:ext cx="828716" cy="687055"/>
          </a:xfrm>
          <a:prstGeom prst="rect">
            <a:avLst/>
          </a:prstGeom>
        </p:spPr>
      </p:pic>
      <p:pic>
        <p:nvPicPr>
          <p:cNvPr id="18" name="图片 6">
            <a:extLst>
              <a:ext uri="{FF2B5EF4-FFF2-40B4-BE49-F238E27FC236}">
                <a16:creationId xmlns:a16="http://schemas.microsoft.com/office/drawing/2014/main" id="{BBCDA446-DB3D-4D61-9EA0-A783292B43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846" y="211007"/>
            <a:ext cx="9739495" cy="225660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3E55323-6DA2-4BE4-A384-A87A51F270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6955">
            <a:off x="10019888" y="121150"/>
            <a:ext cx="1811617" cy="154550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ABBD584-2A61-4F7C-ADDD-0E2DF2DCD6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96" y="569966"/>
            <a:ext cx="900374" cy="113564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0C7A28A-428E-4B8A-B681-DFB91CB503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696" y="1205285"/>
            <a:ext cx="1089168" cy="65254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DDBF9C0-E6B7-4A57-B43E-801300D25627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53162" y="465031"/>
            <a:ext cx="8348138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4000" b="1">
                <a:latin typeface="Times New Roman" pitchFamily="18" charset="0"/>
                <a:cs typeface="Times New Roman" pitchFamily="18" charset="0"/>
              </a:rPr>
              <a:t>Ghi lại phần vần của những </a:t>
            </a:r>
          </a:p>
          <a:p>
            <a:pPr algn="ctr">
              <a:defRPr/>
            </a:pPr>
            <a:r>
              <a:rPr lang="en-US" altLang="en-US" sz="4000" b="1">
                <a:latin typeface="Times New Roman" pitchFamily="18" charset="0"/>
                <a:cs typeface="Times New Roman" pitchFamily="18" charset="0"/>
              </a:rPr>
              <a:t>tiếng in đậm trong các câu sau:</a:t>
            </a:r>
            <a:endParaRPr lang="en-US" alt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E85DB89-96DE-4080-B709-B32C368916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747722"/>
              </p:ext>
            </p:extLst>
          </p:nvPr>
        </p:nvGraphicFramePr>
        <p:xfrm>
          <a:off x="1253554" y="2576310"/>
          <a:ext cx="9147746" cy="40320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870271">
                  <a:extLst>
                    <a:ext uri="{9D8B030D-6E8A-4147-A177-3AD203B41FA5}">
                      <a16:colId xmlns:a16="http://schemas.microsoft.com/office/drawing/2014/main" val="845721044"/>
                    </a:ext>
                  </a:extLst>
                </a:gridCol>
                <a:gridCol w="4277475">
                  <a:extLst>
                    <a:ext uri="{9D8B030D-6E8A-4147-A177-3AD203B41FA5}">
                      <a16:colId xmlns:a16="http://schemas.microsoft.com/office/drawing/2014/main" val="3614144249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effectLst/>
                        </a:rPr>
                        <a:t>TIẾNG </a:t>
                      </a:r>
                      <a:endParaRPr lang="en-US" sz="280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40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effectLst/>
                        </a:rPr>
                        <a:t>VẦN</a:t>
                      </a:r>
                      <a:endParaRPr lang="en-US" sz="2800">
                        <a:effectLst/>
                        <a:latin typeface=".VnTime" panose="020B7200000000000000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40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447290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làng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Ang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56959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Mộ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ộ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24705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Trạch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ạch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253659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huyện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uyện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425549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Bình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ình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469486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Giang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effectLst/>
                        </a:rPr>
                        <a:t>ang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952994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FDC0F6DA-5DA3-4364-8CA8-1947C84E89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05504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Cartoon interior shop or supermarket Royalty Free Vector">
            <a:extLst>
              <a:ext uri="{FF2B5EF4-FFF2-40B4-BE49-F238E27FC236}">
                <a16:creationId xmlns:a16="http://schemas.microsoft.com/office/drawing/2014/main" id="{CFB2C5C4-F7B4-4F58-B2D5-968EF570B3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006"/>
          <a:stretch/>
        </p:blipFill>
        <p:spPr bwMode="auto">
          <a:xfrm>
            <a:off x="1" y="-84137"/>
            <a:ext cx="12192000" cy="694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2DB37A20-D63E-49BD-AC0F-F59619FF8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379537"/>
            <a:ext cx="5791200" cy="478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>
            <a:extLst>
              <a:ext uri="{FF2B5EF4-FFF2-40B4-BE49-F238E27FC236}">
                <a16:creationId xmlns:a16="http://schemas.microsoft.com/office/drawing/2014/main" id="{A6947E7A-21A6-4C1C-B6CF-CB1472E93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4369" y="2895600"/>
            <a:ext cx="7131844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9F89A563-93A7-4FE6-A31C-0D5A1B187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9"/>
          <a:stretch>
            <a:fillRect/>
          </a:stretch>
        </p:blipFill>
        <p:spPr bwMode="auto">
          <a:xfrm>
            <a:off x="8624059" y="3128168"/>
            <a:ext cx="2524125" cy="349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6C478B1-DF50-44D3-9F8D-681DAD34F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1136" y="34924"/>
            <a:ext cx="8769728" cy="1295400"/>
          </a:xfrm>
          <a:solidFill>
            <a:srgbClr val="FFFF00"/>
          </a:solidFill>
        </p:spPr>
        <p:txBody>
          <a:bodyPr>
            <a:prstTxWarp prst="textPlain">
              <a:avLst/>
            </a:prstTxWarp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sz="5400" b="1" dirty="0">
                <a:ln w="28575">
                  <a:solidFill>
                    <a:srgbClr val="FF9409"/>
                  </a:solidFill>
                </a:ln>
                <a:solidFill>
                  <a:srgbClr val="FFC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iCiel Soup of Justice" pitchFamily="2" charset="0"/>
                <a:cs typeface="Times New Roman" pitchFamily="18" charset="0"/>
              </a:rPr>
              <a:t>HEO PEPPA ĐI MUA SẮM</a:t>
            </a:r>
          </a:p>
        </p:txBody>
      </p:sp>
      <p:pic>
        <p:nvPicPr>
          <p:cNvPr id="36870" name="Picture 2">
            <a:extLst>
              <a:ext uri="{FF2B5EF4-FFF2-40B4-BE49-F238E27FC236}">
                <a16:creationId xmlns:a16="http://schemas.microsoft.com/office/drawing/2014/main" id="{C8FA3C4B-5233-44E8-92C0-8D555AE5F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670" y="4704159"/>
            <a:ext cx="2209800" cy="238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A9B688F-0FDE-48DB-8678-C1635071007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35ECD4-8433-49C3-A5D4-586DB27D88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93" t="29074" r="12916" b="29630"/>
          <a:stretch/>
        </p:blipFill>
        <p:spPr>
          <a:xfrm>
            <a:off x="1155700" y="2463800"/>
            <a:ext cx="9423400" cy="2832100"/>
          </a:xfrm>
          <a:prstGeom prst="rect">
            <a:avLst/>
          </a:prstGeom>
        </p:spPr>
      </p:pic>
      <p:pic>
        <p:nvPicPr>
          <p:cNvPr id="4" name="图片 4">
            <a:extLst>
              <a:ext uri="{FF2B5EF4-FFF2-40B4-BE49-F238E27FC236}">
                <a16:creationId xmlns:a16="http://schemas.microsoft.com/office/drawing/2014/main" id="{0ECF3B5C-1230-48C9-917D-201F97C3D8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700" y="152400"/>
            <a:ext cx="10534650" cy="231139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CE30F55-CAB6-4B5C-B966-125EA0AC78D6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30962" y="597833"/>
            <a:ext cx="8348138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3600" b="1">
                <a:latin typeface="Times New Roman" pitchFamily="18" charset="0"/>
                <a:cs typeface="Times New Roman" pitchFamily="18" charset="0"/>
              </a:rPr>
              <a:t>Chép vần của từng tiếng vừa tìm được vào mô hình cấu tạo vần dưới dây</a:t>
            </a:r>
            <a:endParaRPr lang="en-US" alt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图片 4">
            <a:extLst>
              <a:ext uri="{FF2B5EF4-FFF2-40B4-BE49-F238E27FC236}">
                <a16:creationId xmlns:a16="http://schemas.microsoft.com/office/drawing/2014/main" id="{1FCD2680-409B-4611-BB71-93F6704DCA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7069" y="0"/>
            <a:ext cx="3044972" cy="35963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232A1B-07A1-4F70-A76A-AC81B53C84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473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266FAED-B412-4858-B139-2B158C459A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91" y="618152"/>
            <a:ext cx="5258159" cy="4553565"/>
          </a:xfrm>
          <a:prstGeom prst="rect">
            <a:avLst/>
          </a:prstGeom>
        </p:spPr>
      </p:pic>
      <p:sp>
        <p:nvSpPr>
          <p:cNvPr id="8" name="文本框 3">
            <a:extLst>
              <a:ext uri="{FF2B5EF4-FFF2-40B4-BE49-F238E27FC236}">
                <a16:creationId xmlns:a16="http://schemas.microsoft.com/office/drawing/2014/main" id="{ECEAC647-B416-4C79-847B-5ABE15CF8DA7}"/>
              </a:ext>
            </a:extLst>
          </p:cNvPr>
          <p:cNvSpPr txBox="1"/>
          <p:nvPr/>
        </p:nvSpPr>
        <p:spPr>
          <a:xfrm>
            <a:off x="5626100" y="1282700"/>
            <a:ext cx="6045200" cy="327660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6000">
                <a:ln w="41275">
                  <a:solidFill>
                    <a:schemeClr val="tx1"/>
                  </a:solidFill>
                </a:ln>
                <a:solidFill>
                  <a:srgbClr val="FF9409"/>
                </a:solidFill>
                <a:latin typeface="iCiel Soup of Justice" pitchFamily="2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THẢO</a:t>
            </a:r>
            <a:r>
              <a:rPr lang="zh-CN" altLang="en-US" sz="6000">
                <a:ln w="41275">
                  <a:solidFill>
                    <a:schemeClr val="tx1"/>
                  </a:solidFill>
                </a:ln>
                <a:solidFill>
                  <a:srgbClr val="FF9409"/>
                </a:solidFill>
                <a:latin typeface="iCiel Soup of Justice" pitchFamily="2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 </a:t>
            </a:r>
            <a:r>
              <a:rPr lang="en-US" altLang="zh-CN" sz="6000">
                <a:ln w="41275">
                  <a:solidFill>
                    <a:schemeClr val="tx1"/>
                  </a:solidFill>
                </a:ln>
                <a:solidFill>
                  <a:srgbClr val="FF9409"/>
                </a:solidFill>
                <a:latin typeface="iCiel Soup of Justice" pitchFamily="2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LUẬN</a:t>
            </a:r>
          </a:p>
          <a:p>
            <a:pPr algn="ctr"/>
            <a:r>
              <a:rPr lang="en-US" altLang="zh-CN" sz="6000">
                <a:ln w="41275">
                  <a:solidFill>
                    <a:schemeClr val="tx1"/>
                  </a:solidFill>
                </a:ln>
                <a:solidFill>
                  <a:srgbClr val="FF9409"/>
                </a:solidFill>
                <a:latin typeface="iCiel Soup of Justice" pitchFamily="2" charset="0"/>
                <a:ea typeface="华康海报体W12" panose="040B0C09000000000000" pitchFamily="81" charset="-122"/>
                <a:cs typeface="Times New Roman" panose="02020603050405020304" pitchFamily="18" charset="0"/>
              </a:rPr>
              <a:t>NHÓM ĐÔI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2CA8DE-7108-4457-92E9-7DB7A59995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72757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770BEF-2A14-4DC8-BABA-1D977F2F10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93" t="29074" r="12916" b="29630"/>
          <a:stretch/>
        </p:blipFill>
        <p:spPr>
          <a:xfrm>
            <a:off x="1384300" y="215900"/>
            <a:ext cx="9423400" cy="28321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6568A55-BAD7-48C1-8AE6-43A04D60E790}"/>
              </a:ext>
            </a:extLst>
          </p:cNvPr>
          <p:cNvSpPr/>
          <p:nvPr/>
        </p:nvSpPr>
        <p:spPr>
          <a:xfrm>
            <a:off x="1405467" y="3068320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Trạng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877EE1-0480-4EAF-B8D7-F9E165F08480}"/>
              </a:ext>
            </a:extLst>
          </p:cNvPr>
          <p:cNvSpPr/>
          <p:nvPr/>
        </p:nvSpPr>
        <p:spPr>
          <a:xfrm>
            <a:off x="3750734" y="3068320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2CF78A-EBA0-424D-BC9D-E0B3419A3E49}"/>
              </a:ext>
            </a:extLst>
          </p:cNvPr>
          <p:cNvSpPr/>
          <p:nvPr/>
        </p:nvSpPr>
        <p:spPr>
          <a:xfrm>
            <a:off x="6096000" y="3068320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8BE992-9A70-4A2C-92F2-AB82399878D8}"/>
              </a:ext>
            </a:extLst>
          </p:cNvPr>
          <p:cNvSpPr/>
          <p:nvPr/>
        </p:nvSpPr>
        <p:spPr>
          <a:xfrm>
            <a:off x="8441267" y="3068320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ng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CBCEFA-A76E-42A7-8D26-673C06C95C87}"/>
              </a:ext>
            </a:extLst>
          </p:cNvPr>
          <p:cNvSpPr/>
          <p:nvPr/>
        </p:nvSpPr>
        <p:spPr>
          <a:xfrm>
            <a:off x="1405467" y="3989938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nguyên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012D8F-8974-4A52-B5DA-B9B70234E3C8}"/>
              </a:ext>
            </a:extLst>
          </p:cNvPr>
          <p:cNvSpPr/>
          <p:nvPr/>
        </p:nvSpPr>
        <p:spPr>
          <a:xfrm>
            <a:off x="3750734" y="3989938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u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72AB2E8-9C8E-472C-8A6A-E337F484E2D2}"/>
              </a:ext>
            </a:extLst>
          </p:cNvPr>
          <p:cNvSpPr/>
          <p:nvPr/>
        </p:nvSpPr>
        <p:spPr>
          <a:xfrm>
            <a:off x="6096000" y="3989938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yê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61C477-A5ED-47ED-9246-7678B5739923}"/>
              </a:ext>
            </a:extLst>
          </p:cNvPr>
          <p:cNvSpPr/>
          <p:nvPr/>
        </p:nvSpPr>
        <p:spPr>
          <a:xfrm>
            <a:off x="8441267" y="3989938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78571A-0CF5-4058-9908-1C47BD045505}"/>
              </a:ext>
            </a:extLst>
          </p:cNvPr>
          <p:cNvSpPr/>
          <p:nvPr/>
        </p:nvSpPr>
        <p:spPr>
          <a:xfrm>
            <a:off x="1409700" y="4898856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Hiền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16A008B-8C60-4ACA-847B-A4F50B33724F}"/>
              </a:ext>
            </a:extLst>
          </p:cNvPr>
          <p:cNvSpPr/>
          <p:nvPr/>
        </p:nvSpPr>
        <p:spPr>
          <a:xfrm>
            <a:off x="3754967" y="4898856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F86BB2-2C6F-4DA2-9FC5-4E32305C721A}"/>
              </a:ext>
            </a:extLst>
          </p:cNvPr>
          <p:cNvSpPr/>
          <p:nvPr/>
        </p:nvSpPr>
        <p:spPr>
          <a:xfrm>
            <a:off x="6100233" y="4898856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iê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531F9D-5006-4B2D-8CD4-613ECD59E6A0}"/>
              </a:ext>
            </a:extLst>
          </p:cNvPr>
          <p:cNvSpPr/>
          <p:nvPr/>
        </p:nvSpPr>
        <p:spPr>
          <a:xfrm>
            <a:off x="8445500" y="4898856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2986CEB-4EE9-49F2-9BAD-549734A9AA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666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770BEF-2A14-4DC8-BABA-1D977F2F10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93" t="29074" r="12916" b="42963"/>
          <a:stretch/>
        </p:blipFill>
        <p:spPr>
          <a:xfrm>
            <a:off x="1363133" y="215900"/>
            <a:ext cx="9423400" cy="19177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6568A55-BAD7-48C1-8AE6-43A04D60E790}"/>
              </a:ext>
            </a:extLst>
          </p:cNvPr>
          <p:cNvSpPr/>
          <p:nvPr/>
        </p:nvSpPr>
        <p:spPr>
          <a:xfrm>
            <a:off x="1384300" y="2133600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khoa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877EE1-0480-4EAF-B8D7-F9E165F08480}"/>
              </a:ext>
            </a:extLst>
          </p:cNvPr>
          <p:cNvSpPr/>
          <p:nvPr/>
        </p:nvSpPr>
        <p:spPr>
          <a:xfrm>
            <a:off x="3729567" y="2133600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2CF78A-EBA0-424D-BC9D-E0B3419A3E49}"/>
              </a:ext>
            </a:extLst>
          </p:cNvPr>
          <p:cNvSpPr/>
          <p:nvPr/>
        </p:nvSpPr>
        <p:spPr>
          <a:xfrm>
            <a:off x="6074833" y="2133600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8BE992-9A70-4A2C-92F2-AB82399878D8}"/>
              </a:ext>
            </a:extLst>
          </p:cNvPr>
          <p:cNvSpPr/>
          <p:nvPr/>
        </p:nvSpPr>
        <p:spPr>
          <a:xfrm>
            <a:off x="8420100" y="2133600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CBCEFA-A76E-42A7-8D26-673C06C95C87}"/>
              </a:ext>
            </a:extLst>
          </p:cNvPr>
          <p:cNvSpPr/>
          <p:nvPr/>
        </p:nvSpPr>
        <p:spPr>
          <a:xfrm>
            <a:off x="1384300" y="3055218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thi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012D8F-8974-4A52-B5DA-B9B70234E3C8}"/>
              </a:ext>
            </a:extLst>
          </p:cNvPr>
          <p:cNvSpPr/>
          <p:nvPr/>
        </p:nvSpPr>
        <p:spPr>
          <a:xfrm>
            <a:off x="3729567" y="3055218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72AB2E8-9C8E-472C-8A6A-E337F484E2D2}"/>
              </a:ext>
            </a:extLst>
          </p:cNvPr>
          <p:cNvSpPr/>
          <p:nvPr/>
        </p:nvSpPr>
        <p:spPr>
          <a:xfrm>
            <a:off x="6074833" y="3055218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61C477-A5ED-47ED-9246-7678B5739923}"/>
              </a:ext>
            </a:extLst>
          </p:cNvPr>
          <p:cNvSpPr/>
          <p:nvPr/>
        </p:nvSpPr>
        <p:spPr>
          <a:xfrm>
            <a:off x="8420100" y="3055218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78571A-0CF5-4058-9908-1C47BD045505}"/>
              </a:ext>
            </a:extLst>
          </p:cNvPr>
          <p:cNvSpPr/>
          <p:nvPr/>
        </p:nvSpPr>
        <p:spPr>
          <a:xfrm>
            <a:off x="1388533" y="3964136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làng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16A008B-8C60-4ACA-847B-A4F50B33724F}"/>
              </a:ext>
            </a:extLst>
          </p:cNvPr>
          <p:cNvSpPr/>
          <p:nvPr/>
        </p:nvSpPr>
        <p:spPr>
          <a:xfrm>
            <a:off x="3733800" y="3964136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F86BB2-2C6F-4DA2-9FC5-4E32305C721A}"/>
              </a:ext>
            </a:extLst>
          </p:cNvPr>
          <p:cNvSpPr/>
          <p:nvPr/>
        </p:nvSpPr>
        <p:spPr>
          <a:xfrm>
            <a:off x="6079066" y="3964136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531F9D-5006-4B2D-8CD4-613ECD59E6A0}"/>
              </a:ext>
            </a:extLst>
          </p:cNvPr>
          <p:cNvSpPr/>
          <p:nvPr/>
        </p:nvSpPr>
        <p:spPr>
          <a:xfrm>
            <a:off x="8424333" y="3964136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39333B-14E0-4F34-820E-A47DBFD2E314}"/>
              </a:ext>
            </a:extLst>
          </p:cNvPr>
          <p:cNvSpPr/>
          <p:nvPr/>
        </p:nvSpPr>
        <p:spPr>
          <a:xfrm>
            <a:off x="1384300" y="4880675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Mộ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B7F2E21-95A4-4735-A9D5-B30D619B54D1}"/>
              </a:ext>
            </a:extLst>
          </p:cNvPr>
          <p:cNvSpPr/>
          <p:nvPr/>
        </p:nvSpPr>
        <p:spPr>
          <a:xfrm>
            <a:off x="3729567" y="4880675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D680E5E-7078-4BE8-AD44-48B900861052}"/>
              </a:ext>
            </a:extLst>
          </p:cNvPr>
          <p:cNvSpPr/>
          <p:nvPr/>
        </p:nvSpPr>
        <p:spPr>
          <a:xfrm>
            <a:off x="6074833" y="4880675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ô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52C9E7D-063D-4671-A53D-40CD686F6E82}"/>
              </a:ext>
            </a:extLst>
          </p:cNvPr>
          <p:cNvSpPr/>
          <p:nvPr/>
        </p:nvSpPr>
        <p:spPr>
          <a:xfrm>
            <a:off x="8420100" y="4880675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tx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A536363-8A61-4E0F-A8EB-316B3FF9E1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1268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A770BEF-2A14-4DC8-BABA-1D977F2F10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93" t="29074" r="12916" b="42963"/>
          <a:stretch/>
        </p:blipFill>
        <p:spPr>
          <a:xfrm>
            <a:off x="1363133" y="215900"/>
            <a:ext cx="9423400" cy="19177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6568A55-BAD7-48C1-8AE6-43A04D60E790}"/>
              </a:ext>
            </a:extLst>
          </p:cNvPr>
          <p:cNvSpPr/>
          <p:nvPr/>
        </p:nvSpPr>
        <p:spPr>
          <a:xfrm>
            <a:off x="1384300" y="2133600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Trạch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877EE1-0480-4EAF-B8D7-F9E165F08480}"/>
              </a:ext>
            </a:extLst>
          </p:cNvPr>
          <p:cNvSpPr/>
          <p:nvPr/>
        </p:nvSpPr>
        <p:spPr>
          <a:xfrm>
            <a:off x="3729567" y="2133600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2CF78A-EBA0-424D-BC9D-E0B3419A3E49}"/>
              </a:ext>
            </a:extLst>
          </p:cNvPr>
          <p:cNvSpPr/>
          <p:nvPr/>
        </p:nvSpPr>
        <p:spPr>
          <a:xfrm>
            <a:off x="6074833" y="2133600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8BE992-9A70-4A2C-92F2-AB82399878D8}"/>
              </a:ext>
            </a:extLst>
          </p:cNvPr>
          <p:cNvSpPr/>
          <p:nvPr/>
        </p:nvSpPr>
        <p:spPr>
          <a:xfrm>
            <a:off x="8420100" y="2133600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ch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CBCEFA-A76E-42A7-8D26-673C06C95C87}"/>
              </a:ext>
            </a:extLst>
          </p:cNvPr>
          <p:cNvSpPr/>
          <p:nvPr/>
        </p:nvSpPr>
        <p:spPr>
          <a:xfrm>
            <a:off x="1384300" y="3055218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huyện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012D8F-8974-4A52-B5DA-B9B70234E3C8}"/>
              </a:ext>
            </a:extLst>
          </p:cNvPr>
          <p:cNvSpPr/>
          <p:nvPr/>
        </p:nvSpPr>
        <p:spPr>
          <a:xfrm>
            <a:off x="3729567" y="3055218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u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72AB2E8-9C8E-472C-8A6A-E337F484E2D2}"/>
              </a:ext>
            </a:extLst>
          </p:cNvPr>
          <p:cNvSpPr/>
          <p:nvPr/>
        </p:nvSpPr>
        <p:spPr>
          <a:xfrm>
            <a:off x="6074833" y="3055218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yê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61C477-A5ED-47ED-9246-7678B5739923}"/>
              </a:ext>
            </a:extLst>
          </p:cNvPr>
          <p:cNvSpPr/>
          <p:nvPr/>
        </p:nvSpPr>
        <p:spPr>
          <a:xfrm>
            <a:off x="8420100" y="3055218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78571A-0CF5-4058-9908-1C47BD045505}"/>
              </a:ext>
            </a:extLst>
          </p:cNvPr>
          <p:cNvSpPr/>
          <p:nvPr/>
        </p:nvSpPr>
        <p:spPr>
          <a:xfrm>
            <a:off x="1388533" y="3964136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Bình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16A008B-8C60-4ACA-847B-A4F50B33724F}"/>
              </a:ext>
            </a:extLst>
          </p:cNvPr>
          <p:cNvSpPr/>
          <p:nvPr/>
        </p:nvSpPr>
        <p:spPr>
          <a:xfrm>
            <a:off x="3733800" y="3964136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8F86BB2-2C6F-4DA2-9FC5-4E32305C721A}"/>
              </a:ext>
            </a:extLst>
          </p:cNvPr>
          <p:cNvSpPr/>
          <p:nvPr/>
        </p:nvSpPr>
        <p:spPr>
          <a:xfrm>
            <a:off x="6079066" y="3964136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531F9D-5006-4B2D-8CD4-613ECD59E6A0}"/>
              </a:ext>
            </a:extLst>
          </p:cNvPr>
          <p:cNvSpPr/>
          <p:nvPr/>
        </p:nvSpPr>
        <p:spPr>
          <a:xfrm>
            <a:off x="8424333" y="3964136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nh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39333B-14E0-4F34-820E-A47DBFD2E314}"/>
              </a:ext>
            </a:extLst>
          </p:cNvPr>
          <p:cNvSpPr/>
          <p:nvPr/>
        </p:nvSpPr>
        <p:spPr>
          <a:xfrm>
            <a:off x="1384300" y="4880675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Giang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B7F2E21-95A4-4735-A9D5-B30D619B54D1}"/>
              </a:ext>
            </a:extLst>
          </p:cNvPr>
          <p:cNvSpPr/>
          <p:nvPr/>
        </p:nvSpPr>
        <p:spPr>
          <a:xfrm>
            <a:off x="3729567" y="4880675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D680E5E-7078-4BE8-AD44-48B900861052}"/>
              </a:ext>
            </a:extLst>
          </p:cNvPr>
          <p:cNvSpPr/>
          <p:nvPr/>
        </p:nvSpPr>
        <p:spPr>
          <a:xfrm>
            <a:off x="6074833" y="4880675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52C9E7D-063D-4671-A53D-40CD686F6E82}"/>
              </a:ext>
            </a:extLst>
          </p:cNvPr>
          <p:cNvSpPr/>
          <p:nvPr/>
        </p:nvSpPr>
        <p:spPr>
          <a:xfrm>
            <a:off x="8420100" y="4880675"/>
            <a:ext cx="2315634" cy="875898"/>
          </a:xfrm>
          <a:prstGeom prst="rect">
            <a:avLst/>
          </a:prstGeom>
          <a:solidFill>
            <a:srgbClr val="C3E6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ng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D60E781-5EE0-4AFB-9F6F-232914C595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906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F9A6A60-9852-4D4E-9A34-2CFAB228A6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4215">
            <a:off x="7542489" y="372271"/>
            <a:ext cx="4586514" cy="212748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30A773F-A512-4739-B996-8EF863F63C78}"/>
              </a:ext>
            </a:extLst>
          </p:cNvPr>
          <p:cNvSpPr txBox="1"/>
          <p:nvPr/>
        </p:nvSpPr>
        <p:spPr>
          <a:xfrm>
            <a:off x="983115" y="2886872"/>
            <a:ext cx="1044688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l-PL" sz="4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Phần vần của các tiếng đều có âm chính.</a:t>
            </a:r>
            <a:endParaRPr lang="en-US" sz="4400" b="1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4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Có vần có âm đệm có vần không có; </a:t>
            </a:r>
            <a:endParaRPr lang="en-US" sz="4400" b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4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 vần có âm cuối, có vần không.</a:t>
            </a:r>
            <a:endParaRPr lang="en-US" sz="4400" b="1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图片 2">
            <a:extLst>
              <a:ext uri="{FF2B5EF4-FFF2-40B4-BE49-F238E27FC236}">
                <a16:creationId xmlns:a16="http://schemas.microsoft.com/office/drawing/2014/main" id="{72C2205F-FCBF-45D7-B1B6-26C0D76ACF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602" y="90133"/>
            <a:ext cx="4142998" cy="269175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E9DA45F-DAC4-4FE3-AB0E-8F1B8D1A15BF}"/>
              </a:ext>
            </a:extLst>
          </p:cNvPr>
          <p:cNvSpPr txBox="1"/>
          <p:nvPr/>
        </p:nvSpPr>
        <p:spPr>
          <a:xfrm>
            <a:off x="685800" y="1024619"/>
            <a:ext cx="1044688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>
                <a:solidFill>
                  <a:srgbClr val="FF940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 XÉT</a:t>
            </a:r>
            <a:endParaRPr lang="en-US" sz="4400" b="1">
              <a:solidFill>
                <a:srgbClr val="FF9409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7CCF032-E9CD-489E-8417-C44962B1BF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5123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C9F44CB-74DE-4F3B-AE04-0EE8B6365A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690564"/>
            <a:ext cx="4645025" cy="464502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B0FB16A-A98F-4012-8DC7-74EA366022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15"/>
          <a:stretch/>
        </p:blipFill>
        <p:spPr>
          <a:xfrm>
            <a:off x="4103790" y="1174753"/>
            <a:ext cx="7677120" cy="34099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662C8D-D4CD-4207-9D93-E957FED7B48A}"/>
              </a:ext>
            </a:extLst>
          </p:cNvPr>
          <p:cNvSpPr txBox="1"/>
          <p:nvPr/>
        </p:nvSpPr>
        <p:spPr>
          <a:xfrm>
            <a:off x="5918200" y="1977119"/>
            <a:ext cx="1044688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8000" b="1">
                <a:effectLst/>
                <a:latin typeface="iCiel Soup of Justice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TẠM  BIỆT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58487E8-7D3F-4841-AABE-0228D0A25D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613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>
            <a:extLst>
              <a:ext uri="{FF2B5EF4-FFF2-40B4-BE49-F238E27FC236}">
                <a16:creationId xmlns:a16="http://schemas.microsoft.com/office/drawing/2014/main" id="{F4F3B1BD-3BFF-4B1E-B58B-07C0AE60B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D9D51EB-C7AC-4210-B25D-1BD94E13C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9" t="6223" r="30121"/>
          <a:stretch>
            <a:fillRect/>
          </a:stretch>
        </p:blipFill>
        <p:spPr bwMode="auto">
          <a:xfrm>
            <a:off x="334963" y="3296478"/>
            <a:ext cx="2540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7E5D9F50-AC4A-4096-96F8-BED5CA21E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705" y="2724150"/>
            <a:ext cx="5029200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val Callout 9">
            <a:extLst>
              <a:ext uri="{FF2B5EF4-FFF2-40B4-BE49-F238E27FC236}">
                <a16:creationId xmlns:a16="http://schemas.microsoft.com/office/drawing/2014/main" id="{1F696E6C-A632-4C6B-AF41-8E4FB54FC9FD}"/>
              </a:ext>
            </a:extLst>
          </p:cNvPr>
          <p:cNvSpPr/>
          <p:nvPr/>
        </p:nvSpPr>
        <p:spPr>
          <a:xfrm>
            <a:off x="2681288" y="4988753"/>
            <a:ext cx="3384550" cy="996950"/>
          </a:xfrm>
          <a:prstGeom prst="wedgeEllipseCallout">
            <a:avLst>
              <a:gd name="adj1" fmla="val -47839"/>
              <a:gd name="adj2" fmla="val -84078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Dạ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ạ,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thưa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en-US" sz="2800" b="1" dirty="0">
                <a:solidFill>
                  <a:schemeClr val="tx1"/>
                </a:solidFill>
              </a:rPr>
              <a:t>  </a:t>
            </a:r>
          </a:p>
        </p:txBody>
      </p:sp>
      <p:sp>
        <p:nvSpPr>
          <p:cNvPr id="11" name="Oval Callout 10">
            <a:extLst>
              <a:ext uri="{FF2B5EF4-FFF2-40B4-BE49-F238E27FC236}">
                <a16:creationId xmlns:a16="http://schemas.microsoft.com/office/drawing/2014/main" id="{8347DC58-40CF-4799-90E2-B27CE049328C}"/>
              </a:ext>
            </a:extLst>
          </p:cNvPr>
          <p:cNvSpPr/>
          <p:nvPr/>
        </p:nvSpPr>
        <p:spPr>
          <a:xfrm>
            <a:off x="3684105" y="68262"/>
            <a:ext cx="5562600" cy="2478088"/>
          </a:xfrm>
          <a:prstGeom prst="wedgeEllipseCallout">
            <a:avLst>
              <a:gd name="adj1" fmla="val 34687"/>
              <a:gd name="adj2" fmla="val 77699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nấu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bữa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con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siêu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món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B6CCC6EE-6E88-4150-9B28-2946262DB3CC}"/>
              </a:ext>
            </a:extLst>
          </p:cNvPr>
          <p:cNvSpPr/>
          <p:nvPr/>
        </p:nvSpPr>
        <p:spPr>
          <a:xfrm>
            <a:off x="3912706" y="201612"/>
            <a:ext cx="4633913" cy="2209800"/>
          </a:xfrm>
          <a:prstGeom prst="wedgeEllipseCallout">
            <a:avLst>
              <a:gd name="adj1" fmla="val 44360"/>
              <a:gd name="adj2" fmla="val 83382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chua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dưa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hấu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3" name="Oval Callout 12">
            <a:extLst>
              <a:ext uri="{FF2B5EF4-FFF2-40B4-BE49-F238E27FC236}">
                <a16:creationId xmlns:a16="http://schemas.microsoft.com/office/drawing/2014/main" id="{3CDB1F64-CD79-446E-845A-968B66CABD8C}"/>
              </a:ext>
            </a:extLst>
          </p:cNvPr>
          <p:cNvSpPr/>
          <p:nvPr/>
        </p:nvSpPr>
        <p:spPr>
          <a:xfrm>
            <a:off x="2681288" y="5110991"/>
            <a:ext cx="3384550" cy="996950"/>
          </a:xfrm>
          <a:prstGeom prst="wedgeEllipseCallout">
            <a:avLst>
              <a:gd name="adj1" fmla="val -47839"/>
              <a:gd name="adj2" fmla="val -84078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Dạ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vâng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con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ngay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ạ!</a:t>
            </a:r>
            <a:r>
              <a:rPr lang="en-US" sz="2800" b="1" dirty="0">
                <a:solidFill>
                  <a:schemeClr val="tx1"/>
                </a:solidFill>
              </a:rPr>
              <a:t>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D73FF5D-8407-4C31-A7CB-91C2D6EEC9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 descr="Cartoon interior shop or supermarket Royalty Free Vector">
            <a:extLst>
              <a:ext uri="{FF2B5EF4-FFF2-40B4-BE49-F238E27FC236}">
                <a16:creationId xmlns:a16="http://schemas.microsoft.com/office/drawing/2014/main" id="{33DE79B6-C2A3-4B02-B17D-00791F1FD0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006"/>
          <a:stretch/>
        </p:blipFill>
        <p:spPr bwMode="auto">
          <a:xfrm>
            <a:off x="1" y="-84137"/>
            <a:ext cx="12192000" cy="694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ight Arrow 12">
            <a:extLst>
              <a:ext uri="{FF2B5EF4-FFF2-40B4-BE49-F238E27FC236}">
                <a16:creationId xmlns:a16="http://schemas.microsoft.com/office/drawing/2014/main" id="{BFE87592-BD11-47E8-BE7D-0865ECCB11D6}"/>
              </a:ext>
            </a:extLst>
          </p:cNvPr>
          <p:cNvSpPr/>
          <p:nvPr/>
        </p:nvSpPr>
        <p:spPr>
          <a:xfrm>
            <a:off x="9221788" y="5791201"/>
            <a:ext cx="1219200" cy="8366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8915" name="Picture 2">
            <a:extLst>
              <a:ext uri="{FF2B5EF4-FFF2-40B4-BE49-F238E27FC236}">
                <a16:creationId xmlns:a16="http://schemas.microsoft.com/office/drawing/2014/main" id="{6ACE999B-B161-4B47-96BB-949334F84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50" y="76200"/>
            <a:ext cx="5791200" cy="478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Empty Supermarket Chrome Metal Trolley Cart With Wheels For Goods Isolated  On White Background, Vector Cartoon Flat Style Stock Vector - Illustration  of product, container: 152267415">
            <a:extLst>
              <a:ext uri="{FF2B5EF4-FFF2-40B4-BE49-F238E27FC236}">
                <a16:creationId xmlns:a16="http://schemas.microsoft.com/office/drawing/2014/main" id="{71E07A9D-C5F9-44D6-89A0-1C1AD5CEEC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276" b="81824" l="6000" r="93000">
                        <a14:backgroundMark x1="26563" y1="24748" x2="28188" y2="30255"/>
                        <a14:backgroundMark x1="30500" y1="26347" x2="31500" y2="30669"/>
                        <a14:backgroundMark x1="35563" y1="27413" x2="36125" y2="32504"/>
                        <a14:backgroundMark x1="37875" y1="27768" x2="39438" y2="32504"/>
                        <a14:backgroundMark x1="41250" y1="28182" x2="42063" y2="32564"/>
                        <a14:backgroundMark x1="43813" y1="28774" x2="45313" y2="32800"/>
                        <a14:backgroundMark x1="46938" y1="29722" x2="47688" y2="32919"/>
                        <a14:backgroundMark x1="49375" y1="28952" x2="49688" y2="33393"/>
                        <a14:backgroundMark x1="51313" y1="29603" x2="52312" y2="33393"/>
                        <a14:backgroundMark x1="54500" y1="30610" x2="55625" y2="34458"/>
                        <a14:backgroundMark x1="57313" y1="31735" x2="57375" y2="33511"/>
                        <a14:backgroundMark x1="60000" y1="32386" x2="60563" y2="34281"/>
                        <a14:backgroundMark x1="63000" y1="32268" x2="63000" y2="34340"/>
                        <a14:backgroundMark x1="64938" y1="33097" x2="65813" y2="35583"/>
                        <a14:backgroundMark x1="70625" y1="33925" x2="70875" y2="35879"/>
                        <a14:backgroundMark x1="75688" y1="34221" x2="76000" y2="35998"/>
                        <a14:backgroundMark x1="78250" y1="42037" x2="78250" y2="43398"/>
                        <a14:backgroundMark x1="78563" y1="48017" x2="78438" y2="49260"/>
                        <a14:backgroundMark x1="81813" y1="43458" x2="81750" y2="43872"/>
                        <a14:backgroundMark x1="83250" y1="35110" x2="83250" y2="37419"/>
                        <a14:backgroundMark x1="73500" y1="42214" x2="73500" y2="43991"/>
                        <a14:backgroundMark x1="76063" y1="41622" x2="76125" y2="44523"/>
                        <a14:backgroundMark x1="70625" y1="41267" x2="70875" y2="44583"/>
                        <a14:backgroundMark x1="68375" y1="41208" x2="69000" y2="43576"/>
                        <a14:backgroundMark x1="30750" y1="38544" x2="31250" y2="40971"/>
                        <a14:backgroundMark x1="33500" y1="38070" x2="33625" y2="40201"/>
                        <a14:backgroundMark x1="38688" y1="38247" x2="38688" y2="40261"/>
                        <a14:backgroundMark x1="41125" y1="39195" x2="41438" y2="40142"/>
                        <a14:backgroundMark x1="43500" y1="39017" x2="43813" y2="39728"/>
                        <a14:backgroundMark x1="46438" y1="39254" x2="46750" y2="40675"/>
                        <a14:backgroundMark x1="48500" y1="39787" x2="48500" y2="39787"/>
                        <a14:backgroundMark x1="50313" y1="39787" x2="50313" y2="39787"/>
                        <a14:backgroundMark x1="53563" y1="40201" x2="53563" y2="40201"/>
                        <a14:backgroundMark x1="56063" y1="40201" x2="56063" y2="40201"/>
                        <a14:backgroundMark x1="58313" y1="40201" x2="58313" y2="40201"/>
                        <a14:backgroundMark x1="63875" y1="40971" x2="63875" y2="40971"/>
                        <a14:backgroundMark x1="65938" y1="41030" x2="65938" y2="41030"/>
                        <a14:backgroundMark x1="34813" y1="50858" x2="34813" y2="50858"/>
                        <a14:backgroundMark x1="37063" y1="50503" x2="37063" y2="50503"/>
                        <a14:backgroundMark x1="41688" y1="49615" x2="41688" y2="49615"/>
                        <a14:backgroundMark x1="44563" y1="49674" x2="44563" y2="49674"/>
                        <a14:backgroundMark x1="46000" y1="49556" x2="46000" y2="49556"/>
                        <a14:backgroundMark x1="50813" y1="49615" x2="50813" y2="49615"/>
                        <a14:backgroundMark x1="45375" y1="47602" x2="46250" y2="49911"/>
                        <a14:backgroundMark x1="51188" y1="51806" x2="51500" y2="53049"/>
                        <a14:backgroundMark x1="46563" y1="50858" x2="46875" y2="53108"/>
                        <a14:backgroundMark x1="55125" y1="47780" x2="55375" y2="49911"/>
                        <a14:backgroundMark x1="57500" y1="47721" x2="57563" y2="50089"/>
                        <a14:backgroundMark x1="59625" y1="47602" x2="59688" y2="48727"/>
                        <a14:backgroundMark x1="64188" y1="47661" x2="64375" y2="49556"/>
                        <a14:backgroundMark x1="60188" y1="52102" x2="60313" y2="52931"/>
                        <a14:backgroundMark x1="66125" y1="48017" x2="67250" y2="50622"/>
                        <a14:backgroundMark x1="68813" y1="48017" x2="69063" y2="49793"/>
                        <a14:backgroundMark x1="71375" y1="47780" x2="71625" y2="50326"/>
                        <a14:backgroundMark x1="73375" y1="47957" x2="73750" y2="49082"/>
                        <a14:backgroundMark x1="73563" y1="40261" x2="73000" y2="41089"/>
                        <a14:backgroundMark x1="14000" y1="16815" x2="18188" y2="18058"/>
                        <a14:backgroundMark x1="22438" y1="16874" x2="24063" y2="18295"/>
                        <a14:backgroundMark x1="20063" y1="17644" x2="19938" y2="19183"/>
                        <a14:backgroundMark x1="24625" y1="17348" x2="26250" y2="17466"/>
                        <a14:backgroundMark x1="28750" y1="14269" x2="28938" y2="14742"/>
                        <a14:backgroundMark x1="27688" y1="17229" x2="27688" y2="17229"/>
                        <a14:backgroundMark x1="85313" y1="36116" x2="85250" y2="36827"/>
                        <a14:backgroundMark x1="87563" y1="35406" x2="87500" y2="36294"/>
                        <a14:backgroundMark x1="87125" y1="42274" x2="87125" y2="43931"/>
                        <a14:backgroundMark x1="84938" y1="42747" x2="84688" y2="43754"/>
                        <a14:backgroundMark x1="84313" y1="48964" x2="84313" y2="49911"/>
                        <a14:backgroundMark x1="86313" y1="48905" x2="85625" y2="49497"/>
                        <a14:backgroundMark x1="81625" y1="49556" x2="81250" y2="50858"/>
                        <a14:backgroundMark x1="83063" y1="42392" x2="82875" y2="42392"/>
                        <a14:backgroundMark x1="81875" y1="42688" x2="81875" y2="426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43" t="5001" r="4839" b="17863"/>
          <a:stretch/>
        </p:blipFill>
        <p:spPr bwMode="auto">
          <a:xfrm>
            <a:off x="3643621" y="4314253"/>
            <a:ext cx="2877522" cy="258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0300D3-511A-4BF6-A3EA-FCF55F768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9" t="6223" r="30121"/>
          <a:stretch>
            <a:fillRect/>
          </a:stretch>
        </p:blipFill>
        <p:spPr bwMode="auto">
          <a:xfrm>
            <a:off x="1485901" y="3429000"/>
            <a:ext cx="27209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46339E04-4596-4625-A11A-78570A39628A}"/>
              </a:ext>
            </a:extLst>
          </p:cNvPr>
          <p:cNvSpPr/>
          <p:nvPr/>
        </p:nvSpPr>
        <p:spPr>
          <a:xfrm>
            <a:off x="1895475" y="666750"/>
            <a:ext cx="2876550" cy="1600200"/>
          </a:xfrm>
          <a:prstGeom prst="wedgeEllipseCallout">
            <a:avLst>
              <a:gd name="adj1" fmla="val 910"/>
              <a:gd name="adj2" fmla="val 12154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chua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ạ</a:t>
            </a:r>
            <a:r>
              <a:rPr lang="en-US" sz="2800" b="1" dirty="0">
                <a:solidFill>
                  <a:schemeClr val="tx1"/>
                </a:solidFill>
              </a:rPr>
              <a:t>!  </a:t>
            </a:r>
          </a:p>
        </p:txBody>
      </p:sp>
      <p:sp>
        <p:nvSpPr>
          <p:cNvPr id="15" name="Oval Callout 14">
            <a:extLst>
              <a:ext uri="{FF2B5EF4-FFF2-40B4-BE49-F238E27FC236}">
                <a16:creationId xmlns:a16="http://schemas.microsoft.com/office/drawing/2014/main" id="{8410FF15-9D63-46D9-8B23-EA027144B49B}"/>
              </a:ext>
            </a:extLst>
          </p:cNvPr>
          <p:cNvSpPr/>
          <p:nvPr/>
        </p:nvSpPr>
        <p:spPr>
          <a:xfrm>
            <a:off x="5208588" y="190500"/>
            <a:ext cx="3028950" cy="2076450"/>
          </a:xfrm>
          <a:prstGeom prst="wedgeEllipseCallout">
            <a:avLst>
              <a:gd name="adj1" fmla="val 63865"/>
              <a:gd name="adj2" fmla="val 3791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2800" b="1" dirty="0">
                <a:solidFill>
                  <a:schemeClr val="tx1"/>
                </a:solidFill>
              </a:rPr>
              <a:t> !</a:t>
            </a:r>
          </a:p>
        </p:txBody>
      </p:sp>
      <p:sp>
        <p:nvSpPr>
          <p:cNvPr id="16" name="Rounded Rectangular Callout 15">
            <a:extLst>
              <a:ext uri="{FF2B5EF4-FFF2-40B4-BE49-F238E27FC236}">
                <a16:creationId xmlns:a16="http://schemas.microsoft.com/office/drawing/2014/main" id="{8D6B2F5E-732B-4FFB-B730-D9471228EE48}"/>
              </a:ext>
            </a:extLst>
          </p:cNvPr>
          <p:cNvSpPr/>
          <p:nvPr/>
        </p:nvSpPr>
        <p:spPr>
          <a:xfrm>
            <a:off x="2547660" y="1349375"/>
            <a:ext cx="5791200" cy="1600200"/>
          </a:xfrm>
          <a:prstGeom prst="wedgeRoundRectCallout">
            <a:avLst>
              <a:gd name="adj1" fmla="val -40178"/>
              <a:gd name="adj2" fmla="val 8219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Đứng trước i/e/ê viết là k</a:t>
            </a:r>
          </a:p>
          <a:p>
            <a:pPr algn="ctr">
              <a:defRPr/>
            </a:pPr>
            <a:r>
              <a:rPr lang="en-US" sz="2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Đứng trước các âm còn lại viết là c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2053" name="Picture 5">
            <a:extLst>
              <a:ext uri="{FF2B5EF4-FFF2-40B4-BE49-F238E27FC236}">
                <a16:creationId xmlns:a16="http://schemas.microsoft.com/office/drawing/2014/main" id="{E6C7775A-AC18-43B2-960C-482DCA1F9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9"/>
          <a:stretch>
            <a:fillRect/>
          </a:stretch>
        </p:blipFill>
        <p:spPr bwMode="auto">
          <a:xfrm>
            <a:off x="7959726" y="774700"/>
            <a:ext cx="2524125" cy="349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707689D7-43C5-4715-8EFC-7085D22D0317}"/>
              </a:ext>
            </a:extLst>
          </p:cNvPr>
          <p:cNvGrpSpPr>
            <a:grpSpLocks/>
          </p:cNvGrpSpPr>
          <p:nvPr/>
        </p:nvGrpSpPr>
        <p:grpSpPr bwMode="auto">
          <a:xfrm>
            <a:off x="4518025" y="3276600"/>
            <a:ext cx="1022350" cy="769938"/>
            <a:chOff x="-2514600" y="2053528"/>
            <a:chExt cx="1023068" cy="769429"/>
          </a:xfrm>
        </p:grpSpPr>
        <p:pic>
          <p:nvPicPr>
            <p:cNvPr id="38924" name="Picture 6">
              <a:extLst>
                <a:ext uri="{FF2B5EF4-FFF2-40B4-BE49-F238E27FC236}">
                  <a16:creationId xmlns:a16="http://schemas.microsoft.com/office/drawing/2014/main" id="{4A7D0B87-9C5A-440A-949F-DB6D5CD158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4" t="8998" r="5595" b="12589"/>
            <a:stretch>
              <a:fillRect/>
            </a:stretch>
          </p:blipFill>
          <p:spPr bwMode="auto">
            <a:xfrm>
              <a:off x="-2514600" y="2053528"/>
              <a:ext cx="511534" cy="4875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925" name="Picture 6">
              <a:extLst>
                <a:ext uri="{FF2B5EF4-FFF2-40B4-BE49-F238E27FC236}">
                  <a16:creationId xmlns:a16="http://schemas.microsoft.com/office/drawing/2014/main" id="{8C12EADB-852A-4665-9899-9141718667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4" t="8998" r="5595" b="12589"/>
            <a:stretch>
              <a:fillRect/>
            </a:stretch>
          </p:blipFill>
          <p:spPr bwMode="auto">
            <a:xfrm>
              <a:off x="-2003066" y="2171699"/>
              <a:ext cx="511534" cy="4875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8926" name="Picture 6">
              <a:extLst>
                <a:ext uri="{FF2B5EF4-FFF2-40B4-BE49-F238E27FC236}">
                  <a16:creationId xmlns:a16="http://schemas.microsoft.com/office/drawing/2014/main" id="{BAB8E00C-8EC8-4100-B31D-CC4D5BFEE7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4" t="8998" r="5595" b="12589"/>
            <a:stretch>
              <a:fillRect/>
            </a:stretch>
          </p:blipFill>
          <p:spPr bwMode="auto">
            <a:xfrm>
              <a:off x="-2335364" y="2335400"/>
              <a:ext cx="511534" cy="4875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6CC8FEAC-C65E-4F61-A637-4958F813BEE6}"/>
              </a:ext>
            </a:extLst>
          </p:cNvPr>
          <p:cNvSpPr/>
          <p:nvPr/>
        </p:nvSpPr>
        <p:spPr>
          <a:xfrm>
            <a:off x="4164014" y="4906963"/>
            <a:ext cx="6276975" cy="1720850"/>
          </a:xfrm>
          <a:prstGeom prst="wedgeRoundRectCallout">
            <a:avLst>
              <a:gd name="adj1" fmla="val 34872"/>
              <a:gd name="adj2" fmla="val -8120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phát biểu quy tắc chính tả viết đối với c/k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10C7C29-53B3-4A89-92F3-952C1590C64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1 3.7037E-6 C 0.00039 0.00208 -0.0026 0.00393 -0.00312 0.00671 C -0.00391 0.01435 0.00169 0.0375 0.00482 0.04537 C 0.01211 0.09537 0.01484 0.14745 0.00221 0.19745 C -0.00026 0.2074 -0.0056 0.21713 -0.00833 0.22708 C -0.00755 0.23611 -0.00755 0.24514 -0.00573 0.25416 C -0.00521 0.25648 0.00104 0.28009 0.01016 0.27245 " pathEditMode="relative" rAng="0" ptsTypes="AAAAAAA">
                                      <p:cBhvr>
                                        <p:cTn id="6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13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5" grpId="0" animBg="1"/>
      <p:bldP spid="15" grpId="1" animBg="1"/>
      <p:bldP spid="16" grpId="0" animBg="1"/>
      <p:bldP spid="16" grpId="1" animBg="1"/>
      <p:bldP spid="8" grpId="0" animBg="1"/>
      <p:bldP spid="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6" descr="Cartoon interior shop or supermarket Royalty Free Vector">
            <a:extLst>
              <a:ext uri="{FF2B5EF4-FFF2-40B4-BE49-F238E27FC236}">
                <a16:creationId xmlns:a16="http://schemas.microsoft.com/office/drawing/2014/main" id="{8080515B-510A-4A00-8D7B-B382FCF3C6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006"/>
          <a:stretch/>
        </p:blipFill>
        <p:spPr bwMode="auto">
          <a:xfrm>
            <a:off x="152401" y="68263"/>
            <a:ext cx="12192000" cy="694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artoon interior shop or supermarket Royalty Free Vector">
            <a:extLst>
              <a:ext uri="{FF2B5EF4-FFF2-40B4-BE49-F238E27FC236}">
                <a16:creationId xmlns:a16="http://schemas.microsoft.com/office/drawing/2014/main" id="{075CD5BA-B2D6-4CF7-A1F2-E1AB14A7EA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006"/>
          <a:stretch/>
        </p:blipFill>
        <p:spPr bwMode="auto">
          <a:xfrm>
            <a:off x="1" y="-84137"/>
            <a:ext cx="12192000" cy="694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ight Arrow 12">
            <a:extLst>
              <a:ext uri="{FF2B5EF4-FFF2-40B4-BE49-F238E27FC236}">
                <a16:creationId xmlns:a16="http://schemas.microsoft.com/office/drawing/2014/main" id="{F8DEC9DC-CCFB-479A-BB61-7C9D1FEE40BB}"/>
              </a:ext>
            </a:extLst>
          </p:cNvPr>
          <p:cNvSpPr/>
          <p:nvPr/>
        </p:nvSpPr>
        <p:spPr>
          <a:xfrm>
            <a:off x="9221788" y="5791201"/>
            <a:ext cx="1219200" cy="8366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9939" name="Picture 2">
            <a:extLst>
              <a:ext uri="{FF2B5EF4-FFF2-40B4-BE49-F238E27FC236}">
                <a16:creationId xmlns:a16="http://schemas.microsoft.com/office/drawing/2014/main" id="{0A70605F-7109-4C0A-8234-147C3208D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25" y="-31750"/>
            <a:ext cx="5791200" cy="478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BC2AA96C-5359-4760-BA41-35705AF5F808}"/>
              </a:ext>
            </a:extLst>
          </p:cNvPr>
          <p:cNvSpPr/>
          <p:nvPr/>
        </p:nvSpPr>
        <p:spPr>
          <a:xfrm>
            <a:off x="1658938" y="409575"/>
            <a:ext cx="2876550" cy="1600200"/>
          </a:xfrm>
          <a:prstGeom prst="wedgeEllipseCallout">
            <a:avLst>
              <a:gd name="adj1" fmla="val -4292"/>
              <a:gd name="adj2" fmla="val 89020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dưa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hấu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ạ</a:t>
            </a:r>
            <a:r>
              <a:rPr lang="en-US" sz="2800" b="1" dirty="0">
                <a:solidFill>
                  <a:schemeClr val="tx1"/>
                </a:solidFill>
              </a:rPr>
              <a:t>!  </a:t>
            </a:r>
          </a:p>
        </p:txBody>
      </p:sp>
      <p:sp>
        <p:nvSpPr>
          <p:cNvPr id="15" name="Oval Callout 14">
            <a:extLst>
              <a:ext uri="{FF2B5EF4-FFF2-40B4-BE49-F238E27FC236}">
                <a16:creationId xmlns:a16="http://schemas.microsoft.com/office/drawing/2014/main" id="{7E026265-388E-42B4-9FEC-C175F7941900}"/>
              </a:ext>
            </a:extLst>
          </p:cNvPr>
          <p:cNvSpPr/>
          <p:nvPr/>
        </p:nvSpPr>
        <p:spPr>
          <a:xfrm>
            <a:off x="5662613" y="171450"/>
            <a:ext cx="3028950" cy="2076450"/>
          </a:xfrm>
          <a:prstGeom prst="wedgeEllipseCallout">
            <a:avLst>
              <a:gd name="adj1" fmla="val 61669"/>
              <a:gd name="adj2" fmla="val 62738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chị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28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19" name="Picture 2" descr="Empty Supermarket Chrome Metal Trolley Cart With Wheels For Goods Isolated  On White Background, Vector Cartoon Flat Style Stock Vector - Illustration  of product, container: 152267415">
            <a:extLst>
              <a:ext uri="{FF2B5EF4-FFF2-40B4-BE49-F238E27FC236}">
                <a16:creationId xmlns:a16="http://schemas.microsoft.com/office/drawing/2014/main" id="{F5E872E7-C45C-4DF4-90AD-FAD57C2026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276" b="81824" l="6000" r="93000">
                        <a14:backgroundMark x1="26563" y1="24748" x2="28188" y2="30255"/>
                        <a14:backgroundMark x1="30500" y1="26347" x2="31500" y2="30669"/>
                        <a14:backgroundMark x1="35563" y1="27413" x2="36125" y2="32504"/>
                        <a14:backgroundMark x1="37875" y1="27768" x2="39438" y2="32504"/>
                        <a14:backgroundMark x1="41250" y1="28182" x2="42063" y2="32564"/>
                        <a14:backgroundMark x1="43813" y1="28774" x2="45313" y2="32800"/>
                        <a14:backgroundMark x1="46938" y1="29722" x2="47688" y2="32919"/>
                        <a14:backgroundMark x1="49375" y1="28952" x2="49688" y2="33393"/>
                        <a14:backgroundMark x1="51313" y1="29603" x2="52312" y2="33393"/>
                        <a14:backgroundMark x1="54500" y1="30610" x2="55625" y2="34458"/>
                        <a14:backgroundMark x1="57313" y1="31735" x2="57375" y2="33511"/>
                        <a14:backgroundMark x1="60000" y1="32386" x2="60563" y2="34281"/>
                        <a14:backgroundMark x1="63000" y1="32268" x2="63000" y2="34340"/>
                        <a14:backgroundMark x1="64938" y1="33097" x2="65813" y2="35583"/>
                        <a14:backgroundMark x1="70625" y1="33925" x2="70875" y2="35879"/>
                        <a14:backgroundMark x1="75688" y1="34221" x2="76000" y2="35998"/>
                        <a14:backgroundMark x1="78250" y1="42037" x2="78250" y2="43398"/>
                        <a14:backgroundMark x1="78563" y1="48017" x2="78438" y2="49260"/>
                        <a14:backgroundMark x1="81813" y1="43458" x2="81750" y2="43872"/>
                        <a14:backgroundMark x1="83250" y1="35110" x2="83250" y2="37419"/>
                        <a14:backgroundMark x1="73500" y1="42214" x2="73500" y2="43991"/>
                        <a14:backgroundMark x1="76063" y1="41622" x2="76125" y2="44523"/>
                        <a14:backgroundMark x1="70625" y1="41267" x2="70875" y2="44583"/>
                        <a14:backgroundMark x1="68375" y1="41208" x2="69000" y2="43576"/>
                        <a14:backgroundMark x1="30750" y1="38544" x2="31250" y2="40971"/>
                        <a14:backgroundMark x1="33500" y1="38070" x2="33625" y2="40201"/>
                        <a14:backgroundMark x1="38688" y1="38247" x2="38688" y2="40261"/>
                        <a14:backgroundMark x1="41125" y1="39195" x2="41438" y2="40142"/>
                        <a14:backgroundMark x1="43500" y1="39017" x2="43813" y2="39728"/>
                        <a14:backgroundMark x1="46438" y1="39254" x2="46750" y2="40675"/>
                        <a14:backgroundMark x1="48500" y1="39787" x2="48500" y2="39787"/>
                        <a14:backgroundMark x1="50313" y1="39787" x2="50313" y2="39787"/>
                        <a14:backgroundMark x1="53563" y1="40201" x2="53563" y2="40201"/>
                        <a14:backgroundMark x1="56063" y1="40201" x2="56063" y2="40201"/>
                        <a14:backgroundMark x1="58313" y1="40201" x2="58313" y2="40201"/>
                        <a14:backgroundMark x1="63875" y1="40971" x2="63875" y2="40971"/>
                        <a14:backgroundMark x1="65938" y1="41030" x2="65938" y2="41030"/>
                        <a14:backgroundMark x1="34813" y1="50858" x2="34813" y2="50858"/>
                        <a14:backgroundMark x1="37063" y1="50503" x2="37063" y2="50503"/>
                        <a14:backgroundMark x1="41688" y1="49615" x2="41688" y2="49615"/>
                        <a14:backgroundMark x1="44563" y1="49674" x2="44563" y2="49674"/>
                        <a14:backgroundMark x1="46000" y1="49556" x2="46000" y2="49556"/>
                        <a14:backgroundMark x1="50813" y1="49615" x2="50813" y2="49615"/>
                        <a14:backgroundMark x1="45375" y1="47602" x2="46250" y2="49911"/>
                        <a14:backgroundMark x1="51188" y1="51806" x2="51500" y2="53049"/>
                        <a14:backgroundMark x1="46563" y1="50858" x2="46875" y2="53108"/>
                        <a14:backgroundMark x1="55125" y1="47780" x2="55375" y2="49911"/>
                        <a14:backgroundMark x1="57500" y1="47721" x2="57563" y2="50089"/>
                        <a14:backgroundMark x1="59625" y1="47602" x2="59688" y2="48727"/>
                        <a14:backgroundMark x1="64188" y1="47661" x2="64375" y2="49556"/>
                        <a14:backgroundMark x1="60188" y1="52102" x2="60313" y2="52931"/>
                        <a14:backgroundMark x1="66125" y1="48017" x2="67250" y2="50622"/>
                        <a14:backgroundMark x1="68813" y1="48017" x2="69063" y2="49793"/>
                        <a14:backgroundMark x1="71375" y1="47780" x2="71625" y2="50326"/>
                        <a14:backgroundMark x1="73375" y1="47957" x2="73750" y2="49082"/>
                        <a14:backgroundMark x1="73563" y1="40261" x2="73000" y2="41089"/>
                        <a14:backgroundMark x1="14000" y1="16815" x2="18188" y2="18058"/>
                        <a14:backgroundMark x1="22438" y1="16874" x2="24063" y2="18295"/>
                        <a14:backgroundMark x1="20063" y1="17644" x2="19938" y2="19183"/>
                        <a14:backgroundMark x1="24625" y1="17348" x2="26250" y2="17466"/>
                        <a14:backgroundMark x1="28750" y1="14269" x2="28938" y2="14742"/>
                        <a14:backgroundMark x1="27688" y1="17229" x2="27688" y2="17229"/>
                        <a14:backgroundMark x1="85313" y1="36116" x2="85250" y2="36827"/>
                        <a14:backgroundMark x1="87563" y1="35406" x2="87500" y2="36294"/>
                        <a14:backgroundMark x1="87125" y1="42274" x2="87125" y2="43931"/>
                        <a14:backgroundMark x1="84938" y1="42747" x2="84688" y2="43754"/>
                        <a14:backgroundMark x1="84313" y1="48964" x2="84313" y2="49911"/>
                        <a14:backgroundMark x1="86313" y1="48905" x2="85625" y2="49497"/>
                        <a14:backgroundMark x1="81625" y1="49556" x2="81250" y2="50858"/>
                        <a14:backgroundMark x1="83063" y1="42392" x2="82875" y2="42392"/>
                        <a14:backgroundMark x1="81875" y1="42688" x2="81875" y2="426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43" t="5001" r="4839" b="17863"/>
          <a:stretch/>
        </p:blipFill>
        <p:spPr bwMode="auto">
          <a:xfrm>
            <a:off x="3636078" y="4326263"/>
            <a:ext cx="2994116" cy="2693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>
            <a:extLst>
              <a:ext uri="{FF2B5EF4-FFF2-40B4-BE49-F238E27FC236}">
                <a16:creationId xmlns:a16="http://schemas.microsoft.com/office/drawing/2014/main" id="{66281220-A1DD-45CC-AC78-6E40D59BA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9"/>
          <a:stretch>
            <a:fillRect/>
          </a:stretch>
        </p:blipFill>
        <p:spPr bwMode="auto">
          <a:xfrm>
            <a:off x="7916864" y="1252538"/>
            <a:ext cx="2524125" cy="349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9943" name="Group 11">
            <a:extLst>
              <a:ext uri="{FF2B5EF4-FFF2-40B4-BE49-F238E27FC236}">
                <a16:creationId xmlns:a16="http://schemas.microsoft.com/office/drawing/2014/main" id="{636996DF-A5C9-4A60-BDAE-DA6F6A4E7194}"/>
              </a:ext>
            </a:extLst>
          </p:cNvPr>
          <p:cNvGrpSpPr>
            <a:grpSpLocks/>
          </p:cNvGrpSpPr>
          <p:nvPr/>
        </p:nvGrpSpPr>
        <p:grpSpPr bwMode="auto">
          <a:xfrm>
            <a:off x="4441825" y="5316070"/>
            <a:ext cx="1023938" cy="769938"/>
            <a:chOff x="-2514600" y="2053528"/>
            <a:chExt cx="1023068" cy="769429"/>
          </a:xfrm>
        </p:grpSpPr>
        <p:pic>
          <p:nvPicPr>
            <p:cNvPr id="39949" name="Picture 6">
              <a:extLst>
                <a:ext uri="{FF2B5EF4-FFF2-40B4-BE49-F238E27FC236}">
                  <a16:creationId xmlns:a16="http://schemas.microsoft.com/office/drawing/2014/main" id="{92158AB8-8027-4A62-BB83-C53B5DFF57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4" t="8998" r="5595" b="12589"/>
            <a:stretch>
              <a:fillRect/>
            </a:stretch>
          </p:blipFill>
          <p:spPr bwMode="auto">
            <a:xfrm>
              <a:off x="-2514600" y="2053528"/>
              <a:ext cx="511534" cy="4875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9950" name="Picture 6">
              <a:extLst>
                <a:ext uri="{FF2B5EF4-FFF2-40B4-BE49-F238E27FC236}">
                  <a16:creationId xmlns:a16="http://schemas.microsoft.com/office/drawing/2014/main" id="{8100D942-597F-40DB-A500-8E73C17C02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4" t="8998" r="5595" b="12589"/>
            <a:stretch>
              <a:fillRect/>
            </a:stretch>
          </p:blipFill>
          <p:spPr bwMode="auto">
            <a:xfrm>
              <a:off x="-2003066" y="2171699"/>
              <a:ext cx="511534" cy="4875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9951" name="Picture 6">
              <a:extLst>
                <a:ext uri="{FF2B5EF4-FFF2-40B4-BE49-F238E27FC236}">
                  <a16:creationId xmlns:a16="http://schemas.microsoft.com/office/drawing/2014/main" id="{14B06C26-3778-41F7-823E-C09E12C160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4" t="8998" r="5595" b="12589"/>
            <a:stretch>
              <a:fillRect/>
            </a:stretch>
          </p:blipFill>
          <p:spPr bwMode="auto">
            <a:xfrm>
              <a:off x="-2335364" y="2335400"/>
              <a:ext cx="511534" cy="4875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098" name="Picture 2">
            <a:extLst>
              <a:ext uri="{FF2B5EF4-FFF2-40B4-BE49-F238E27FC236}">
                <a16:creationId xmlns:a16="http://schemas.microsoft.com/office/drawing/2014/main" id="{64BE953F-DD86-4FE5-9655-6B99A63D14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776" y="3011489"/>
            <a:ext cx="887413" cy="87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03CCF3-E3CF-4164-B6CA-2F4878043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9" t="6223" r="30121"/>
          <a:stretch>
            <a:fillRect/>
          </a:stretch>
        </p:blipFill>
        <p:spPr bwMode="auto">
          <a:xfrm>
            <a:off x="1260476" y="2508250"/>
            <a:ext cx="2778125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ounded Rectangular Callout 15">
            <a:extLst>
              <a:ext uri="{FF2B5EF4-FFF2-40B4-BE49-F238E27FC236}">
                <a16:creationId xmlns:a16="http://schemas.microsoft.com/office/drawing/2014/main" id="{1BC81E67-9AEF-4FCE-BB59-2AF516E24D5C}"/>
              </a:ext>
            </a:extLst>
          </p:cNvPr>
          <p:cNvSpPr/>
          <p:nvPr/>
        </p:nvSpPr>
        <p:spPr>
          <a:xfrm>
            <a:off x="2297111" y="666749"/>
            <a:ext cx="6227766" cy="1600200"/>
          </a:xfrm>
          <a:prstGeom prst="wedgeRoundRectCallout">
            <a:avLst>
              <a:gd name="adj1" fmla="val -38977"/>
              <a:gd name="adj2" fmla="val 8061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Đứng trước i/e/ê viết là gh và ngh</a:t>
            </a:r>
          </a:p>
          <a:p>
            <a:pPr algn="ctr">
              <a:defRPr/>
            </a:pPr>
            <a:r>
              <a:rPr lang="en-US" sz="32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Đứng trước các âm còn lại viết là g và ng</a:t>
            </a: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452537D0-56DA-43B5-99FA-1E771DBFCDB6}"/>
              </a:ext>
            </a:extLst>
          </p:cNvPr>
          <p:cNvSpPr/>
          <p:nvPr/>
        </p:nvSpPr>
        <p:spPr>
          <a:xfrm>
            <a:off x="3616326" y="4984753"/>
            <a:ext cx="6402388" cy="1768475"/>
          </a:xfrm>
          <a:prstGeom prst="wedgeRoundRectCallout">
            <a:avLst>
              <a:gd name="adj1" fmla="val 34872"/>
              <a:gd name="adj2" fmla="val -8120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 phát biểu quy tắc chính tả viết đối với </a:t>
            </a:r>
          </a:p>
          <a:p>
            <a:pPr algn="ctr">
              <a:defRPr/>
            </a:pPr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gh/g; ng/ngh</a:t>
            </a:r>
            <a:endParaRPr lang="en-US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8DBBDD5-E5E3-4563-96BA-041603804E3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7037E-6 C 0.00989 0.01458 -0.00222 -0.00463 0.00612 0.01389 C 0.01145 0.02592 0.01067 0.01759 0.01367 0.03101 C 0.01471 0.03541 0.01484 0.0412 0.01627 0.04537 C 0.01627 0.0456 0.02565 0.06689 0.0276 0.07083 C 0.02903 0.07384 0.0289 0.07893 0.0302 0.08264 C 0.03216 0.08796 0.03906 0.09606 0.04153 0.09953 C 0.04648 0.10717 0.05182 0.11435 0.05664 0.12245 C 0.06393 0.13402 0.06927 0.14976 0.07812 0.15625 C 0.08112 0.16273 0.08398 0.16967 0.08697 0.17615 C 0.08802 0.17847 0.08958 0.17939 0.09088 0.18171 C 0.09322 0.18773 0.09466 0.19606 0.097 0.20185 C 0.09804 0.20439 0.09973 0.20532 0.10078 0.20787 C 0.11367 0.23402 0.10377 0.21759 0.1121 0.23055 C 0.11848 0.25115 0.11744 0.28912 0.11744 0.31365 " pathEditMode="relative" rAng="0" ptsTypes="AAAAAAAAAAAAAAA">
                                      <p:cBhvr>
                                        <p:cTn id="60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72" y="1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5" grpId="0" animBg="1"/>
      <p:bldP spid="15" grpId="1" animBg="1"/>
      <p:bldP spid="16" grpId="0" animBg="1"/>
      <p:bldP spid="16" grpId="1" animBg="1"/>
      <p:bldP spid="8" grpId="0" animBg="1"/>
      <p:bldP spid="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3">
            <a:extLst>
              <a:ext uri="{FF2B5EF4-FFF2-40B4-BE49-F238E27FC236}">
                <a16:creationId xmlns:a16="http://schemas.microsoft.com/office/drawing/2014/main" id="{9D13D646-80F0-4723-84C2-13EDC20C2C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B35123-A92A-414C-B91E-CBF071E41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9" t="6223" r="30121"/>
          <a:stretch>
            <a:fillRect/>
          </a:stretch>
        </p:blipFill>
        <p:spPr bwMode="auto">
          <a:xfrm>
            <a:off x="2057400" y="3429000"/>
            <a:ext cx="2540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CDE8EF3C-6E50-403A-86CA-B7DE511BC5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687638"/>
            <a:ext cx="5029200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val Callout 9">
            <a:extLst>
              <a:ext uri="{FF2B5EF4-FFF2-40B4-BE49-F238E27FC236}">
                <a16:creationId xmlns:a16="http://schemas.microsoft.com/office/drawing/2014/main" id="{9814CC7B-5F2C-4C14-A327-0A3CA201384A}"/>
              </a:ext>
            </a:extLst>
          </p:cNvPr>
          <p:cNvSpPr/>
          <p:nvPr/>
        </p:nvSpPr>
        <p:spPr>
          <a:xfrm>
            <a:off x="7115175" y="619126"/>
            <a:ext cx="3384550" cy="1819275"/>
          </a:xfrm>
          <a:prstGeom prst="wedgeEllipseCallout">
            <a:avLst>
              <a:gd name="adj1" fmla="val -30361"/>
              <a:gd name="adj2" fmla="val 76548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ơn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nhé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PEPPA, con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giỏi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lắm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A922A6B6-D084-4FF4-8CD4-9BAAA07BA4F9}"/>
              </a:ext>
            </a:extLst>
          </p:cNvPr>
          <p:cNvSpPr/>
          <p:nvPr/>
        </p:nvSpPr>
        <p:spPr>
          <a:xfrm>
            <a:off x="1746250" y="619126"/>
            <a:ext cx="4122738" cy="1819275"/>
          </a:xfrm>
          <a:prstGeom prst="wedgeEllipseCallout">
            <a:avLst>
              <a:gd name="adj1" fmla="val 8417"/>
              <a:gd name="adj2" fmla="val 104132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cà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chua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dưa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hấu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ạ!</a:t>
            </a:r>
          </a:p>
        </p:txBody>
      </p:sp>
      <p:pic>
        <p:nvPicPr>
          <p:cNvPr id="1026" name="Picture 2" descr="Empty Supermarket Chrome Metal Trolley Cart With Wheels For Goods Isolated  On White Background, Vector Cartoon Flat Style Stock Vector - Illustration  of product, container: 152267415">
            <a:extLst>
              <a:ext uri="{FF2B5EF4-FFF2-40B4-BE49-F238E27FC236}">
                <a16:creationId xmlns:a16="http://schemas.microsoft.com/office/drawing/2014/main" id="{824940EB-97B8-4BD5-B6FB-3B70173F78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276" b="81824" l="6000" r="93000">
                        <a14:backgroundMark x1="26563" y1="24748" x2="28188" y2="30255"/>
                        <a14:backgroundMark x1="30500" y1="26347" x2="31500" y2="30669"/>
                        <a14:backgroundMark x1="35563" y1="27413" x2="36125" y2="32504"/>
                        <a14:backgroundMark x1="37875" y1="27768" x2="39438" y2="32504"/>
                        <a14:backgroundMark x1="41250" y1="28182" x2="42063" y2="32564"/>
                        <a14:backgroundMark x1="43813" y1="28774" x2="45313" y2="32800"/>
                        <a14:backgroundMark x1="46938" y1="29722" x2="47688" y2="32919"/>
                        <a14:backgroundMark x1="49375" y1="28952" x2="49688" y2="33393"/>
                        <a14:backgroundMark x1="51313" y1="29603" x2="52312" y2="33393"/>
                        <a14:backgroundMark x1="54500" y1="30610" x2="55625" y2="34458"/>
                        <a14:backgroundMark x1="57313" y1="31735" x2="57375" y2="33511"/>
                        <a14:backgroundMark x1="60000" y1="32386" x2="60563" y2="34281"/>
                        <a14:backgroundMark x1="63000" y1="32268" x2="63000" y2="34340"/>
                        <a14:backgroundMark x1="64938" y1="33097" x2="65813" y2="35583"/>
                        <a14:backgroundMark x1="70625" y1="33925" x2="70875" y2="35879"/>
                        <a14:backgroundMark x1="75688" y1="34221" x2="76000" y2="35998"/>
                        <a14:backgroundMark x1="78250" y1="42037" x2="78250" y2="43398"/>
                        <a14:backgroundMark x1="78563" y1="48017" x2="78438" y2="49260"/>
                        <a14:backgroundMark x1="81813" y1="43458" x2="81750" y2="43872"/>
                        <a14:backgroundMark x1="83250" y1="35110" x2="83250" y2="37419"/>
                        <a14:backgroundMark x1="73500" y1="42214" x2="73500" y2="43991"/>
                        <a14:backgroundMark x1="76063" y1="41622" x2="76125" y2="44523"/>
                        <a14:backgroundMark x1="70625" y1="41267" x2="70875" y2="44583"/>
                        <a14:backgroundMark x1="68375" y1="41208" x2="69000" y2="43576"/>
                        <a14:backgroundMark x1="30750" y1="38544" x2="31250" y2="40971"/>
                        <a14:backgroundMark x1="33500" y1="38070" x2="33625" y2="40201"/>
                        <a14:backgroundMark x1="38688" y1="38247" x2="38688" y2="40261"/>
                        <a14:backgroundMark x1="41125" y1="39195" x2="41438" y2="40142"/>
                        <a14:backgroundMark x1="43500" y1="39017" x2="43813" y2="39728"/>
                        <a14:backgroundMark x1="46438" y1="39254" x2="46750" y2="40675"/>
                        <a14:backgroundMark x1="48500" y1="39787" x2="48500" y2="39787"/>
                        <a14:backgroundMark x1="50313" y1="39787" x2="50313" y2="39787"/>
                        <a14:backgroundMark x1="53563" y1="40201" x2="53563" y2="40201"/>
                        <a14:backgroundMark x1="56063" y1="40201" x2="56063" y2="40201"/>
                        <a14:backgroundMark x1="58313" y1="40201" x2="58313" y2="40201"/>
                        <a14:backgroundMark x1="63875" y1="40971" x2="63875" y2="40971"/>
                        <a14:backgroundMark x1="65938" y1="41030" x2="65938" y2="41030"/>
                        <a14:backgroundMark x1="34813" y1="50858" x2="34813" y2="50858"/>
                        <a14:backgroundMark x1="37063" y1="50503" x2="37063" y2="50503"/>
                        <a14:backgroundMark x1="41688" y1="49615" x2="41688" y2="49615"/>
                        <a14:backgroundMark x1="44563" y1="49674" x2="44563" y2="49674"/>
                        <a14:backgroundMark x1="46000" y1="49556" x2="46000" y2="49556"/>
                        <a14:backgroundMark x1="50813" y1="49615" x2="50813" y2="49615"/>
                        <a14:backgroundMark x1="45375" y1="47602" x2="46250" y2="49911"/>
                        <a14:backgroundMark x1="51188" y1="51806" x2="51500" y2="53049"/>
                        <a14:backgroundMark x1="46563" y1="50858" x2="46875" y2="53108"/>
                        <a14:backgroundMark x1="55125" y1="47780" x2="55375" y2="49911"/>
                        <a14:backgroundMark x1="57500" y1="47721" x2="57563" y2="50089"/>
                        <a14:backgroundMark x1="59625" y1="47602" x2="59688" y2="48727"/>
                        <a14:backgroundMark x1="64188" y1="47661" x2="64375" y2="49556"/>
                        <a14:backgroundMark x1="60188" y1="52102" x2="60313" y2="52931"/>
                        <a14:backgroundMark x1="66125" y1="48017" x2="67250" y2="50622"/>
                        <a14:backgroundMark x1="68813" y1="48017" x2="69063" y2="49793"/>
                        <a14:backgroundMark x1="71375" y1="47780" x2="71625" y2="50326"/>
                        <a14:backgroundMark x1="73375" y1="47957" x2="73750" y2="49082"/>
                        <a14:backgroundMark x1="73563" y1="40261" x2="73000" y2="41089"/>
                        <a14:backgroundMark x1="14000" y1="16815" x2="18188" y2="18058"/>
                        <a14:backgroundMark x1="22438" y1="16874" x2="24063" y2="18295"/>
                        <a14:backgroundMark x1="20063" y1="17644" x2="19938" y2="19183"/>
                        <a14:backgroundMark x1="24625" y1="17348" x2="26250" y2="17466"/>
                        <a14:backgroundMark x1="28750" y1="14269" x2="28938" y2="14742"/>
                        <a14:backgroundMark x1="27688" y1="17229" x2="27688" y2="17229"/>
                        <a14:backgroundMark x1="85313" y1="36116" x2="85250" y2="36827"/>
                        <a14:backgroundMark x1="87563" y1="35406" x2="87500" y2="36294"/>
                        <a14:backgroundMark x1="87125" y1="42274" x2="87125" y2="43931"/>
                        <a14:backgroundMark x1="84938" y1="42747" x2="84688" y2="43754"/>
                        <a14:backgroundMark x1="84313" y1="48964" x2="84313" y2="49911"/>
                        <a14:backgroundMark x1="86313" y1="48905" x2="85625" y2="49497"/>
                        <a14:backgroundMark x1="81625" y1="49556" x2="81250" y2="50858"/>
                        <a14:backgroundMark x1="83063" y1="42392" x2="82875" y2="42392"/>
                        <a14:backgroundMark x1="81875" y1="42688" x2="81875" y2="426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43" t="5001" r="4839" b="17863"/>
          <a:stretch/>
        </p:blipFill>
        <p:spPr bwMode="auto">
          <a:xfrm>
            <a:off x="4352440" y="4232721"/>
            <a:ext cx="2877522" cy="258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9" name="Picture 2">
            <a:extLst>
              <a:ext uri="{FF2B5EF4-FFF2-40B4-BE49-F238E27FC236}">
                <a16:creationId xmlns:a16="http://schemas.microsoft.com/office/drawing/2014/main" id="{9D234D2E-0581-4FB6-A8FF-80E3EADC7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4950596"/>
            <a:ext cx="889000" cy="87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0970" name="Group 21">
            <a:extLst>
              <a:ext uri="{FF2B5EF4-FFF2-40B4-BE49-F238E27FC236}">
                <a16:creationId xmlns:a16="http://schemas.microsoft.com/office/drawing/2014/main" id="{DBE7EF34-6A16-484B-9665-201EB5A70C58}"/>
              </a:ext>
            </a:extLst>
          </p:cNvPr>
          <p:cNvGrpSpPr>
            <a:grpSpLocks/>
          </p:cNvGrpSpPr>
          <p:nvPr/>
        </p:nvGrpSpPr>
        <p:grpSpPr bwMode="auto">
          <a:xfrm>
            <a:off x="5127625" y="5142929"/>
            <a:ext cx="1022350" cy="768350"/>
            <a:chOff x="-2514600" y="2053528"/>
            <a:chExt cx="1023068" cy="769429"/>
          </a:xfrm>
        </p:grpSpPr>
        <p:pic>
          <p:nvPicPr>
            <p:cNvPr id="40972" name="Picture 6">
              <a:extLst>
                <a:ext uri="{FF2B5EF4-FFF2-40B4-BE49-F238E27FC236}">
                  <a16:creationId xmlns:a16="http://schemas.microsoft.com/office/drawing/2014/main" id="{126B129D-7FE6-4970-871F-1C64C44583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4" t="8998" r="5595" b="12589"/>
            <a:stretch>
              <a:fillRect/>
            </a:stretch>
          </p:blipFill>
          <p:spPr bwMode="auto">
            <a:xfrm>
              <a:off x="-2514600" y="2053528"/>
              <a:ext cx="511534" cy="4875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973" name="Picture 6">
              <a:extLst>
                <a:ext uri="{FF2B5EF4-FFF2-40B4-BE49-F238E27FC236}">
                  <a16:creationId xmlns:a16="http://schemas.microsoft.com/office/drawing/2014/main" id="{5923AE41-AD6A-4F42-935B-013FBF07A7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4" t="8998" r="5595" b="12589"/>
            <a:stretch>
              <a:fillRect/>
            </a:stretch>
          </p:blipFill>
          <p:spPr bwMode="auto">
            <a:xfrm>
              <a:off x="-2003066" y="2171699"/>
              <a:ext cx="511534" cy="4875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974" name="Picture 6">
              <a:extLst>
                <a:ext uri="{FF2B5EF4-FFF2-40B4-BE49-F238E27FC236}">
                  <a16:creationId xmlns:a16="http://schemas.microsoft.com/office/drawing/2014/main" id="{CEE5EA3B-008A-42A8-8655-AE526106B5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54" t="8998" r="5595" b="12589"/>
            <a:stretch>
              <a:fillRect/>
            </a:stretch>
          </p:blipFill>
          <p:spPr bwMode="auto">
            <a:xfrm>
              <a:off x="-2335364" y="2335400"/>
              <a:ext cx="511534" cy="4875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6D1C713F-F64B-4251-A504-9D7B965204F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  <p:bldP spid="12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23E55323-6DA2-4BE4-A384-A87A51F270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6955">
            <a:off x="10019888" y="121150"/>
            <a:ext cx="1811617" cy="154550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CBEAE87-47B4-461E-8E44-69CC2F51B4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17529">
            <a:off x="403279" y="465793"/>
            <a:ext cx="828716" cy="68705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ABBD584-2A61-4F7C-ADDD-0E2DF2DCD6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388" y="703989"/>
            <a:ext cx="900374" cy="11356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DD2AB3D-EA23-41C7-8B94-62E18F878C3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图片 20">
            <a:extLst>
              <a:ext uri="{FF2B5EF4-FFF2-40B4-BE49-F238E27FC236}">
                <a16:creationId xmlns:a16="http://schemas.microsoft.com/office/drawing/2014/main" id="{FF1E1D3B-FA57-415E-9218-DC9D29B0B7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066" y="473504"/>
            <a:ext cx="1481138" cy="887378"/>
          </a:xfrm>
          <a:prstGeom prst="rect">
            <a:avLst/>
          </a:prstGeom>
        </p:spPr>
      </p:pic>
      <p:pic>
        <p:nvPicPr>
          <p:cNvPr id="16" name="图片 23">
            <a:extLst>
              <a:ext uri="{FF2B5EF4-FFF2-40B4-BE49-F238E27FC236}">
                <a16:creationId xmlns:a16="http://schemas.microsoft.com/office/drawing/2014/main" id="{AC194B6F-2982-4DFD-BB28-0979A161F9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018" y="279334"/>
            <a:ext cx="1089168" cy="652541"/>
          </a:xfrm>
          <a:prstGeom prst="rect">
            <a:avLst/>
          </a:prstGeom>
        </p:spPr>
      </p:pic>
      <p:sp>
        <p:nvSpPr>
          <p:cNvPr id="17" name="文本框 8">
            <a:extLst>
              <a:ext uri="{FF2B5EF4-FFF2-40B4-BE49-F238E27FC236}">
                <a16:creationId xmlns:a16="http://schemas.microsoft.com/office/drawing/2014/main" id="{BCE1EB29-26F9-4117-8ED1-8E244CCA90B3}"/>
              </a:ext>
            </a:extLst>
          </p:cNvPr>
          <p:cNvSpPr txBox="1"/>
          <p:nvPr/>
        </p:nvSpPr>
        <p:spPr>
          <a:xfrm>
            <a:off x="945525" y="569215"/>
            <a:ext cx="10458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>
                <a:ln w="19050"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NI-Briquet" panose="020B7200000000000000" pitchFamily="34" charset="0"/>
                <a:ea typeface="inpin heiti" charset="-122"/>
              </a:rPr>
              <a:t>Thöù … ngaøy … thaùng … naêm 2021</a:t>
            </a:r>
            <a:endParaRPr lang="en-US" altLang="zh-CN" sz="4000" b="1" dirty="0">
              <a:ln w="19050">
                <a:solidFill>
                  <a:srgbClr val="0070C0"/>
                </a:solidFill>
              </a:ln>
              <a:solidFill>
                <a:srgbClr val="00B0F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VNI-Briquet" panose="020B7200000000000000" pitchFamily="34" charset="0"/>
              <a:ea typeface="inpin heiti" charset="-122"/>
            </a:endParaRPr>
          </a:p>
        </p:txBody>
      </p:sp>
      <p:sp>
        <p:nvSpPr>
          <p:cNvPr id="22" name="文本框 13">
            <a:extLst>
              <a:ext uri="{FF2B5EF4-FFF2-40B4-BE49-F238E27FC236}">
                <a16:creationId xmlns:a16="http://schemas.microsoft.com/office/drawing/2014/main" id="{CBD1B8CA-0D46-45C3-9CF2-0D3295A83ED0}"/>
              </a:ext>
            </a:extLst>
          </p:cNvPr>
          <p:cNvSpPr txBox="1"/>
          <p:nvPr/>
        </p:nvSpPr>
        <p:spPr>
          <a:xfrm>
            <a:off x="3960405" y="1434973"/>
            <a:ext cx="4105530" cy="576672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en-US" altLang="zh-CN" sz="2000">
                <a:ln w="38100">
                  <a:solidFill>
                    <a:srgbClr val="FF9409"/>
                  </a:solidFill>
                </a:ln>
                <a:solidFill>
                  <a:srgbClr val="FFC000"/>
                </a:solidFill>
                <a:latin typeface="VNI-Auchon" pitchFamily="2" charset="0"/>
                <a:ea typeface="inpin heiti" charset="-122"/>
              </a:rPr>
              <a:t>CHÍNH TAÛ</a:t>
            </a:r>
            <a:endParaRPr lang="zh-CN" altLang="en-US" sz="2000" dirty="0">
              <a:ln w="38100">
                <a:solidFill>
                  <a:srgbClr val="FF9409"/>
                </a:solidFill>
              </a:ln>
              <a:solidFill>
                <a:srgbClr val="FFC000"/>
              </a:solidFill>
              <a:latin typeface="VNI-Auchon" pitchFamily="2" charset="0"/>
              <a:ea typeface="inpin heiti" charset="-122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01D0757-37EC-48DF-848D-A10F6A5059B1}"/>
              </a:ext>
            </a:extLst>
          </p:cNvPr>
          <p:cNvSpPr/>
          <p:nvPr/>
        </p:nvSpPr>
        <p:spPr>
          <a:xfrm>
            <a:off x="1686575" y="2123738"/>
            <a:ext cx="9023474" cy="255742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>
                <a:ln w="3810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Pony" panose="02000000000000000000" pitchFamily="2" charset="0"/>
              </a:rPr>
              <a:t>LƯƠNG NGỌC QUYẾN</a:t>
            </a:r>
            <a:endParaRPr lang="en-US" sz="5400" b="1" cap="none" spc="0">
              <a:ln w="3810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Ciel Pony" panose="02000000000000000000" pitchFamily="2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9CE68C2-7B75-4D2D-80EC-FD900555A2EE}"/>
              </a:ext>
            </a:extLst>
          </p:cNvPr>
          <p:cNvSpPr/>
          <p:nvPr/>
        </p:nvSpPr>
        <p:spPr>
          <a:xfrm>
            <a:off x="3507530" y="4930507"/>
            <a:ext cx="5011279" cy="76876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>
                <a:ln w="38100">
                  <a:solidFill>
                    <a:schemeClr val="tx1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Pacifico" panose="02000000000000000000" pitchFamily="2" charset="0"/>
              </a:rPr>
              <a:t>Thực hiện: EduFive</a:t>
            </a:r>
            <a:endParaRPr lang="en-US" sz="5400" b="1" cap="none" spc="0">
              <a:ln w="38100">
                <a:solidFill>
                  <a:schemeClr val="tx1"/>
                </a:solidFill>
                <a:prstDash val="solid"/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Ciel Pacific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6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  <p:bldP spid="23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BF4859D-12DE-493D-93B4-2374F1B41B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729" t="30416" r="21667" b="13519"/>
          <a:stretch/>
        </p:blipFill>
        <p:spPr>
          <a:xfrm>
            <a:off x="958850" y="698500"/>
            <a:ext cx="10274300" cy="61595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EA0920F-F71C-449B-B433-828BC517EC07}"/>
              </a:ext>
            </a:extLst>
          </p:cNvPr>
          <p:cNvSpPr/>
          <p:nvPr/>
        </p:nvSpPr>
        <p:spPr>
          <a:xfrm>
            <a:off x="6375399" y="137950"/>
            <a:ext cx="4323787" cy="56055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en-US" sz="5400" b="1">
                <a:ln w="19050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Pony" panose="02000000000000000000" pitchFamily="2" charset="0"/>
              </a:rPr>
              <a:t>LƯƠNG NGỌC QUYẾN</a:t>
            </a:r>
            <a:endParaRPr lang="en-US" sz="5400" b="1" cap="none" spc="0">
              <a:ln w="19050">
                <a:solidFill>
                  <a:schemeClr val="tx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Ciel Pony" panose="02000000000000000000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312B4E6-2CD5-4C27-A43A-155BA9B3AF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26417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0">
            <a:extLst>
              <a:ext uri="{FF2B5EF4-FFF2-40B4-BE49-F238E27FC236}">
                <a16:creationId xmlns:a16="http://schemas.microsoft.com/office/drawing/2014/main" id="{690F34A1-4F94-4089-A080-144790D9D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064" y="2975647"/>
            <a:ext cx="2672936" cy="711001"/>
          </a:xfrm>
          <a:prstGeom prst="rect">
            <a:avLst/>
          </a:prstGeom>
        </p:spPr>
      </p:pic>
      <p:sp>
        <p:nvSpPr>
          <p:cNvPr id="6" name="Cloud Callout 9">
            <a:extLst>
              <a:ext uri="{FF2B5EF4-FFF2-40B4-BE49-F238E27FC236}">
                <a16:creationId xmlns:a16="http://schemas.microsoft.com/office/drawing/2014/main" id="{A82775EF-2F2D-4F74-966F-FEA10449D0A3}"/>
              </a:ext>
            </a:extLst>
          </p:cNvPr>
          <p:cNvSpPr/>
          <p:nvPr/>
        </p:nvSpPr>
        <p:spPr>
          <a:xfrm flipH="1">
            <a:off x="585507" y="457359"/>
            <a:ext cx="11020986" cy="3095402"/>
          </a:xfrm>
          <a:prstGeom prst="cloudCallout">
            <a:avLst>
              <a:gd name="adj1" fmla="val -27737"/>
              <a:gd name="adj2" fmla="val 76165"/>
            </a:avLst>
          </a:prstGeom>
          <a:solidFill>
            <a:srgbClr val="FEF8DA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1116B4-7A3B-40CC-8C7E-723826147A0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150118" y="1221975"/>
            <a:ext cx="8111076" cy="19389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6000" b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Nội dung của bài</a:t>
            </a:r>
          </a:p>
          <a:p>
            <a:pPr algn="ctr">
              <a:defRPr/>
            </a:pPr>
            <a:r>
              <a:rPr lang="en-US" altLang="en-US" sz="6000" b="1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là gì ?</a:t>
            </a:r>
            <a:endParaRPr lang="en-US" altLang="en-US" sz="6000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图片 4">
            <a:extLst>
              <a:ext uri="{FF2B5EF4-FFF2-40B4-BE49-F238E27FC236}">
                <a16:creationId xmlns:a16="http://schemas.microsoft.com/office/drawing/2014/main" id="{7C13837C-18B6-42F6-A73F-8A33AEFF6D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0759" y="2378644"/>
            <a:ext cx="2440869" cy="43009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7EABE33-B8D4-4DF4-B8FF-3016356AA5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6" y="-30326"/>
            <a:ext cx="1529637" cy="15296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1764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464</TotalTime>
  <Words>459</Words>
  <Application>Microsoft Office PowerPoint</Application>
  <PresentationFormat>Widescreen</PresentationFormat>
  <Paragraphs>134</Paragraphs>
  <Slides>26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8" baseType="lpstr">
      <vt:lpstr>DengXian</vt:lpstr>
      <vt:lpstr>Microsoft YaHei</vt:lpstr>
      <vt:lpstr>.VnTime</vt:lpstr>
      <vt:lpstr>Arial</vt:lpstr>
      <vt:lpstr>iCiel Pacifico</vt:lpstr>
      <vt:lpstr>iCiel Pony</vt:lpstr>
      <vt:lpstr>iCiel Soup of Justice</vt:lpstr>
      <vt:lpstr>Times New Roman</vt:lpstr>
      <vt:lpstr>VNI-Auchon</vt:lpstr>
      <vt:lpstr>VNI-Briquet</vt:lpstr>
      <vt:lpstr>VNI-Dom</vt:lpstr>
      <vt:lpstr>包图主题2</vt:lpstr>
      <vt:lpstr>PowerPoint Presentation</vt:lpstr>
      <vt:lpstr>HEO PEPPA ĐI MUA SẮM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WIN7</dc:creator>
  <cp:lastModifiedBy>ÁNH NHUNG NGUYỄN NGỌC</cp:lastModifiedBy>
  <cp:revision>73</cp:revision>
  <dcterms:created xsi:type="dcterms:W3CDTF">2017-08-18T03:02:00Z</dcterms:created>
  <dcterms:modified xsi:type="dcterms:W3CDTF">2021-09-10T07:29:12Z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