
<file path=[Content_Types].xml><?xml version="1.0" encoding="utf-8"?>
<Types xmlns="http://schemas.openxmlformats.org/package/2006/content-types">
  <Default Extension="mp3" ContentType="audio/mpeg"/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5" r:id="rId1"/>
  </p:sldMasterIdLst>
  <p:sldIdLst>
    <p:sldId id="256" r:id="rId2"/>
    <p:sldId id="262" r:id="rId3"/>
    <p:sldId id="263" r:id="rId4"/>
    <p:sldId id="264" r:id="rId5"/>
    <p:sldId id="265" r:id="rId6"/>
    <p:sldId id="260" r:id="rId7"/>
    <p:sldId id="261" r:id="rId8"/>
    <p:sldId id="266" r:id="rId9"/>
    <p:sldId id="267" r:id="rId10"/>
    <p:sldId id="268" r:id="rId11"/>
    <p:sldId id="269" r:id="rId12"/>
    <p:sldId id="25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33CC"/>
    <a:srgbClr val="00FF00"/>
    <a:srgbClr val="FF0066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418" autoAdjust="0"/>
  </p:normalViewPr>
  <p:slideViewPr>
    <p:cSldViewPr>
      <p:cViewPr varScale="1">
        <p:scale>
          <a:sx n="76" d="100"/>
          <a:sy n="76" d="100"/>
        </p:scale>
        <p:origin x="84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2.wmf"/><Relationship Id="rId7" Type="http://schemas.openxmlformats.org/officeDocument/2006/relationships/image" Target="../media/image26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Relationship Id="rId9" Type="http://schemas.openxmlformats.org/officeDocument/2006/relationships/image" Target="../media/image28.w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3">
            <a:lum/>
          </a:blip>
          <a:srcRect/>
          <a:stretch>
            <a:fillRect t="-3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278C5-9B4E-4654-9D36-5B9A4C351F10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6F43C-BFBE-49F0-8147-ED49725C673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86D5A16-FB47-4360-A631-8F3603219670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>
          <a:xfrm>
            <a:off x="8771" y="0"/>
            <a:ext cx="646332" cy="646332"/>
          </a:xfrm>
          <a:prstGeom prst="ellipse">
            <a:avLst/>
          </a:prstGeom>
          <a:blipFill dpi="0" rotWithShape="0">
            <a:blip r:embed="rId4" cstate="print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200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278C5-9B4E-4654-9D36-5B9A4C351F10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6F43C-BFBE-49F0-8147-ED49725C6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113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278C5-9B4E-4654-9D36-5B9A4C351F10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6F43C-BFBE-49F0-8147-ED49725C6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42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278C5-9B4E-4654-9D36-5B9A4C351F10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6F43C-BFBE-49F0-8147-ED49725C6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143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278C5-9B4E-4654-9D36-5B9A4C351F10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6F43C-BFBE-49F0-8147-ED49725C6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5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278C5-9B4E-4654-9D36-5B9A4C351F10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6F43C-BFBE-49F0-8147-ED49725C6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643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278C5-9B4E-4654-9D36-5B9A4C351F10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6F43C-BFBE-49F0-8147-ED49725C6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314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278C5-9B4E-4654-9D36-5B9A4C351F10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6F43C-BFBE-49F0-8147-ED49725C6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98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278C5-9B4E-4654-9D36-5B9A4C351F10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6F43C-BFBE-49F0-8147-ED49725C6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411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278C5-9B4E-4654-9D36-5B9A4C351F10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6F43C-BFBE-49F0-8147-ED49725C6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345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278C5-9B4E-4654-9D36-5B9A4C351F10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6F43C-BFBE-49F0-8147-ED49725C6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578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bg>
      <p:bgPr>
        <a:blipFill dpi="0" rotWithShape="1">
          <a:blip r:embed="rId2">
            <a:lum/>
          </a:blip>
          <a:srcRect/>
          <a:stretch>
            <a:fillRect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278C5-9B4E-4654-9D36-5B9A4C351F10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6F43C-BFBE-49F0-8147-ED49725C6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233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278C5-9B4E-4654-9D36-5B9A4C351F10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6F43C-BFBE-49F0-8147-ED49725C6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9435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>
      <p:bgPr>
        <a:blipFill dpi="0" rotWithShape="1">
          <a:blip r:embed="rId2">
            <a:lum/>
          </a:blip>
          <a:srcRect/>
          <a:stretch>
            <a:fillRect l="-7000" t="-10000" r="-7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278C5-9B4E-4654-9D36-5B9A4C351F10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6F43C-BFBE-49F0-8147-ED49725C6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880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278C5-9B4E-4654-9D36-5B9A4C351F10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6F43C-BFBE-49F0-8147-ED49725C6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829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9Slide.vn - 2019">
            <a:extLst>
              <a:ext uri="{FF2B5EF4-FFF2-40B4-BE49-F238E27FC236}">
                <a16:creationId xmlns:a16="http://schemas.microsoft.com/office/drawing/2014/main" id="{DBDB64FE-D52A-4D19-A592-04A9FD20A366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278C5-9B4E-4654-9D36-5B9A4C351F10}" type="datetimeFigureOut">
              <a:rPr lang="en-US" smtClean="0"/>
              <a:t>7/21/2023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6F43C-BFBE-49F0-8147-ED49725C6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70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5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slide" Target="slide2.xml"/><Relationship Id="rId4" Type="http://schemas.openxmlformats.org/officeDocument/2006/relationships/image" Target="../media/image8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png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3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11" Type="http://schemas.openxmlformats.org/officeDocument/2006/relationships/image" Target="../media/image190.png"/><Relationship Id="rId5" Type="http://schemas.openxmlformats.org/officeDocument/2006/relationships/image" Target="../media/image17.png"/><Relationship Id="rId15" Type="http://schemas.openxmlformats.org/officeDocument/2006/relationships/image" Target="../media/image23.png"/><Relationship Id="rId10" Type="http://schemas.openxmlformats.org/officeDocument/2006/relationships/image" Target="../media/image180.png"/><Relationship Id="rId4" Type="http://schemas.openxmlformats.org/officeDocument/2006/relationships/image" Target="../media/image15.png"/><Relationship Id="rId9" Type="http://schemas.openxmlformats.org/officeDocument/2006/relationships/image" Target="../media/image170.png"/><Relationship Id="rId1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4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10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22.wmf"/><Relationship Id="rId18" Type="http://schemas.openxmlformats.org/officeDocument/2006/relationships/oleObject" Target="../embeddings/oleObject6.bin"/><Relationship Id="rId3" Type="http://schemas.openxmlformats.org/officeDocument/2006/relationships/image" Target="../media/image13.png"/><Relationship Id="rId21" Type="http://schemas.openxmlformats.org/officeDocument/2006/relationships/image" Target="../media/image26.wmf"/><Relationship Id="rId7" Type="http://schemas.microsoft.com/office/2007/relationships/hdphoto" Target="../media/hdphoto1.wdp"/><Relationship Id="rId12" Type="http://schemas.openxmlformats.org/officeDocument/2006/relationships/oleObject" Target="../embeddings/oleObject3.bin"/><Relationship Id="rId17" Type="http://schemas.openxmlformats.org/officeDocument/2006/relationships/image" Target="../media/image24.wmf"/><Relationship Id="rId25" Type="http://schemas.openxmlformats.org/officeDocument/2006/relationships/image" Target="../media/image28.wmf"/><Relationship Id="rId2" Type="http://schemas.openxmlformats.org/officeDocument/2006/relationships/slideLayout" Target="../slideLayouts/slideLayout14.xml"/><Relationship Id="rId16" Type="http://schemas.openxmlformats.org/officeDocument/2006/relationships/oleObject" Target="../embeddings/oleObject5.bin"/><Relationship Id="rId20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11" Type="http://schemas.openxmlformats.org/officeDocument/2006/relationships/image" Target="../media/image21.wmf"/><Relationship Id="rId24" Type="http://schemas.openxmlformats.org/officeDocument/2006/relationships/oleObject" Target="../embeddings/oleObject9.bin"/><Relationship Id="rId5" Type="http://schemas.openxmlformats.org/officeDocument/2006/relationships/image" Target="../media/image15.png"/><Relationship Id="rId15" Type="http://schemas.openxmlformats.org/officeDocument/2006/relationships/image" Target="../media/image23.wmf"/><Relationship Id="rId23" Type="http://schemas.openxmlformats.org/officeDocument/2006/relationships/image" Target="../media/image27.wmf"/><Relationship Id="rId10" Type="http://schemas.openxmlformats.org/officeDocument/2006/relationships/oleObject" Target="../embeddings/oleObject2.bin"/><Relationship Id="rId19" Type="http://schemas.openxmlformats.org/officeDocument/2006/relationships/image" Target="../media/image25.wmf"/><Relationship Id="rId4" Type="http://schemas.openxmlformats.org/officeDocument/2006/relationships/image" Target="../media/image14.png"/><Relationship Id="rId9" Type="http://schemas.openxmlformats.org/officeDocument/2006/relationships/image" Target="../media/image20.wmf"/><Relationship Id="rId14" Type="http://schemas.openxmlformats.org/officeDocument/2006/relationships/oleObject" Target="../embeddings/oleObject4.bin"/><Relationship Id="rId22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4.png"/><Relationship Id="rId7" Type="http://schemas.openxmlformats.org/officeDocument/2006/relationships/image" Target="../media/image4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2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5.png"/><Relationship Id="rId7" Type="http://schemas.openxmlformats.org/officeDocument/2006/relationships/image" Target="../media/image1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png"/><Relationship Id="rId11" Type="http://schemas.microsoft.com/office/2007/relationships/hdphoto" Target="../media/hdphoto1.wdp"/><Relationship Id="rId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46.png"/><Relationship Id="rId9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9.jpe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.xml"/><Relationship Id="rId6" Type="http://schemas.microsoft.com/office/2007/relationships/hdphoto" Target="../media/hdphoto2.wdp"/><Relationship Id="rId5" Type="http://schemas.openxmlformats.org/officeDocument/2006/relationships/image" Target="../media/image3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1676400"/>
            <a:ext cx="6858000" cy="2133600"/>
          </a:xfr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7200" b="1" dirty="0" smtClean="0">
                <a:ln>
                  <a:solidFill>
                    <a:srgbClr val="C00000"/>
                  </a:solidFill>
                </a:ln>
                <a:solidFill>
                  <a:srgbClr val="FF0066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TOÁN LỚP 5</a:t>
            </a:r>
            <a:endParaRPr lang="en-US" sz="4000" b="1" dirty="0">
              <a:solidFill>
                <a:schemeClr val="accent3">
                  <a:lumMod val="75000"/>
                </a:schemeClr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#9Slide05 Aquarelle" panose="02040603050506020204" pitchFamily="18" charset="0"/>
            </a:endParaRPr>
          </a:p>
        </p:txBody>
      </p:sp>
      <p:pic>
        <p:nvPicPr>
          <p:cNvPr id="4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" y="2419281"/>
            <a:ext cx="1316055" cy="1714637"/>
          </a:xfrm>
          <a:prstGeom prst="rect">
            <a:avLst/>
          </a:prstGeom>
        </p:spPr>
      </p:pic>
      <p:pic>
        <p:nvPicPr>
          <p:cNvPr id="6" name="LittleGirlBeatInstrumental-V.A-2918581 (1)">
            <a:hlinkClick r:id="" action="ppaction://media"/>
            <a:extLst>
              <a:ext uri="{FF2B5EF4-FFF2-40B4-BE49-F238E27FC236}">
                <a16:creationId xmlns:a16="http://schemas.microsoft.com/office/drawing/2014/main" id="{3147A3B2-C8C7-411E-B680-E50C36EF72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828800" y="10668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22222E-6 L 3.125E-6 0.00069 C 0.00286 -0.00301 0.00599 -0.00625 0.01002 -0.00903 C 0.01901 -0.01551 0.01406 -0.00857 0.0233 -0.01806 C 0.02539 -0.01945 0.02682 -0.0213 0.02812 -0.02246 C 0.02903 -0.02361 0.03112 -0.02454 0.03255 -0.0257 C 0.03476 -0.02778 0.03841 -0.03264 0.03841 -0.03241 C 0.0414 -0.0382 0.03828 -0.03287 0.04323 -0.03912 C 0.04778 -0.04537 0.04401 -0.0419 0.04935 -0.04584 C 0.04935 -0.04792 0.05013 -0.05023 0.05065 -0.05232 C 0.05091 -0.05347 0.05195 -0.0544 0.05234 -0.05556 C 0.05338 -0.0588 0.05403 -0.06181 0.05521 -0.06482 C 0.05573 -0.06574 0.05651 -0.0669 0.05677 -0.06806 C 0.05729 -0.07037 0.05729 -0.07246 0.05859 -0.07477 C 0.05885 -0.07593 0.05911 -0.07709 0.05989 -0.07801 C 0.06067 -0.0794 0.06067 -0.08102 0.06133 -0.08241 C 0.06159 -0.08357 0.06224 -0.08472 0.06237 -0.08588 C 0.06237 -0.08565 0.06627 -0.09676 0.06718 -0.09931 C 0.06797 -0.1007 0.0681 -0.10209 0.06875 -0.10371 L 0.07187 -0.11042 L 0.07369 -0.11366 C 0.07369 -0.11482 0.07435 -0.11574 0.07526 -0.11713 C 0.07578 -0.11829 0.07578 -0.12014 0.07643 -0.1213 C 0.07734 -0.12361 0.07838 -0.1257 0.07942 -0.12801 L 0.08086 -0.13125 L 0.08385 -0.13797 C 0.0845 -0.14074 0.08476 -0.14329 0.08515 -0.14607 C 0.08606 -0.14838 0.0875 -0.15047 0.08867 -0.15278 C 0.08984 -0.15533 0.09101 -0.15903 0.09297 -0.16158 C 0.09349 -0.1625 0.09531 -0.16366 0.09583 -0.16482 C 0.09674 -0.1669 0.09687 -0.16922 0.09739 -0.17153 C 0.0983 -0.17338 0.09948 -0.17523 0.10039 -0.17685 C 0.10104 -0.17847 0.10143 -0.17917 0.10195 -0.18033 C 0.10312 -0.18218 0.10416 -0.18403 0.10494 -0.18611 C 0.10716 -0.19074 0.10612 -0.1919 0.10937 -0.19699 C 0.11263 -0.20162 0.11393 -0.20278 0.11575 -0.2081 C 0.11653 -0.21111 0.11784 -0.21389 0.11862 -0.21713 C 0.11914 -0.21898 0.11979 -0.22084 0.12018 -0.22292 C 0.12083 -0.2257 0.12057 -0.2294 0.12356 -0.23125 L 0.12786 -0.23611 C 0.12851 -0.2375 0.12955 -0.24213 0.13086 -0.24398 C 0.13177 -0.24514 0.13281 -0.24607 0.13385 -0.24722 C 0.13502 -0.24861 0.13554 -0.25023 0.13659 -0.25162 C 0.13724 -0.25301 0.13737 -0.25463 0.13854 -0.25602 C 0.13919 -0.25718 0.14036 -0.25834 0.14127 -0.25926 C 0.14244 -0.26088 0.14349 -0.2625 0.14453 -0.26366 C 0.14596 -0.2669 0.14648 -0.26991 0.14909 -0.27292 C 0.15078 -0.27454 0.15312 -0.27547 0.15508 -0.27732 C 0.15885 -0.2882 0.15508 -0.27871 0.17018 -0.29722 C 0.17396 -0.30162 0.17356 -0.30394 0.17916 -0.3081 C 0.18242 -0.31042 0.18619 -0.31227 0.18841 -0.31528 C 0.19362 -0.32084 0.18867 -0.31621 0.19752 -0.32176 C 0.19922 -0.32269 0.20013 -0.32408 0.20208 -0.32523 C 0.20351 -0.32593 0.20521 -0.32639 0.20638 -0.32732 C 0.20898 -0.32871 0.21093 -0.33148 0.21393 -0.33264 L 0.22304 -0.33727 C 0.22448 -0.3382 0.22643 -0.33843 0.22734 -0.33935 C 0.22877 -0.34028 0.22929 -0.34144 0.23086 -0.34167 C 0.23268 -0.34259 0.23489 -0.34329 0.23672 -0.34375 C 0.23971 -0.34514 0.24258 -0.34769 0.24596 -0.34838 C 0.24909 -0.34908 0.25195 -0.34977 0.25481 -0.35047 C 0.25703 -0.35139 0.25924 -0.35209 0.26119 -0.35301 C 0.2625 -0.35347 0.26406 -0.35463 0.26575 -0.35533 C 0.26797 -0.35556 0.2707 -0.35556 0.27291 -0.35602 C 0.27474 -0.35648 0.27604 -0.35695 0.27786 -0.35741 C 0.27955 -0.35764 0.28151 -0.35787 0.28346 -0.35857 C 0.28698 -0.35903 0.28958 -0.35972 0.29284 -0.36088 C 0.29414 -0.36088 0.29583 -0.36134 0.29739 -0.36181 C 0.29948 -0.36204 0.30156 -0.3625 0.30338 -0.36297 C 0.3082 -0.36389 0.31328 -0.36505 0.31836 -0.36505 L 0.35625 -0.36621 L 0.37135 -0.36736 C 0.37864 -0.36759 0.38541 -0.36783 0.39284 -0.36852 C 0.39453 -0.36852 0.39661 -0.36945 0.39843 -0.36945 C 0.40364 -0.37037 0.40846 -0.37037 0.41367 -0.3706 C 0.41979 -0.37153 0.42799 -0.37269 0.43372 -0.37408 C 0.43659 -0.37477 0.43919 -0.37593 0.44284 -0.37616 L 0.45794 -0.37662 L 0.61054 -0.37616 C 0.61237 -0.37616 0.61341 -0.37523 0.61523 -0.375 C 0.61979 -0.37477 0.62409 -0.37431 0.62864 -0.37408 C 0.63971 -0.36875 0.62656 -0.37431 0.65 -0.3706 C 0.65169 -0.3706 0.65273 -0.36898 0.65442 -0.36852 C 0.66067 -0.36644 0.66953 -0.36528 0.67552 -0.36412 C 0.67734 -0.36389 0.67903 -0.3632 0.68008 -0.36297 C 0.6832 -0.36181 0.68802 -0.36019 0.69062 -0.35857 C 0.69231 -0.35764 0.69375 -0.35602 0.69531 -0.35533 C 0.70755 -0.34884 0.69531 -0.35764 0.70742 -0.34977 C 0.72383 -0.33843 0.70898 -0.34653 0.72383 -0.33935 C 0.73281 -0.33519 0.72409 -0.33935 0.73346 -0.3338 C 0.73437 -0.3331 0.73606 -0.33264 0.73737 -0.33172 C 0.74179 -0.3294 0.74583 -0.32732 0.74948 -0.32523 C 0.75195 -0.32408 0.75403 -0.32292 0.75586 -0.32176 L 0.76523 -0.31528 C 0.76588 -0.31297 0.76562 -0.30996 0.76797 -0.3081 C 0.77356 -0.3044 0.77031 -0.30695 0.77721 -0.29931 C 0.77786 -0.29815 0.77903 -0.29699 0.78008 -0.29607 C 0.78333 -0.29375 0.78346 -0.29375 0.78606 -0.29051 C 0.78711 -0.28912 0.78776 -0.2875 0.78945 -0.28611 C 0.79088 -0.2838 0.79505 -0.2794 0.79505 -0.27894 C 0.79935 -0.26991 0.79362 -0.28148 0.79948 -0.27361 C 0.80065 -0.27292 0.80195 -0.2706 0.80195 -0.27014 L 0.80195 -0.2706 " pathEditMode="relative" rAng="0" ptsTypes="AAAAAAAAAAAAAAAAAAAAAAAAAAAAAAAAAAAAAAAAAA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91" y="-18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hlinkClick r:id="rId2" action="ppaction://hlinksldjump"/>
          </p:cNvPr>
          <p:cNvSpPr/>
          <p:nvPr/>
        </p:nvSpPr>
        <p:spPr>
          <a:xfrm>
            <a:off x="4648200" y="2352173"/>
            <a:ext cx="1219200" cy="1295400"/>
          </a:xfrm>
          <a:prstGeom prst="ellipse">
            <a:avLst/>
          </a:prstGeom>
          <a:solidFill>
            <a:srgbClr val="FF6699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" name="Oval 6">
            <a:hlinkClick r:id="rId3" action="ppaction://hlinksldjump"/>
          </p:cNvPr>
          <p:cNvSpPr/>
          <p:nvPr/>
        </p:nvSpPr>
        <p:spPr>
          <a:xfrm>
            <a:off x="6324600" y="2352173"/>
            <a:ext cx="1219200" cy="12954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67200" y="1143000"/>
            <a:ext cx="449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n w="22225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4000" b="1" dirty="0">
                <a:ln w="22225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22225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r>
              <a:rPr lang="en-US" sz="4000" b="1" dirty="0">
                <a:ln w="22225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22225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bí</a:t>
            </a:r>
            <a:r>
              <a:rPr lang="en-US" sz="4000" b="1" dirty="0">
                <a:ln w="22225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22225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mật</a:t>
            </a:r>
            <a:endParaRPr lang="en-US" sz="4000" b="1" dirty="0">
              <a:ln w="22225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014" b="7633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469" b="30700"/>
          <a:stretch>
            <a:fillRect/>
          </a:stretch>
        </p:blipFill>
        <p:spPr>
          <a:xfrm rot="20011216">
            <a:off x="2584401" y="344799"/>
            <a:ext cx="2162169" cy="1163604"/>
          </a:xfrm>
          <a:prstGeom prst="rect">
            <a:avLst/>
          </a:prstGeom>
        </p:spPr>
      </p:pic>
      <p:sp>
        <p:nvSpPr>
          <p:cNvPr id="10" name="Rounded Rectangle 9">
            <a:hlinkClick r:id="rId6" action="ppaction://hlinksldjump"/>
          </p:cNvPr>
          <p:cNvSpPr/>
          <p:nvPr/>
        </p:nvSpPr>
        <p:spPr>
          <a:xfrm>
            <a:off x="5498450" y="5105400"/>
            <a:ext cx="1283351" cy="838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Next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014" b="7633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469" b="30700"/>
          <a:stretch>
            <a:fillRect/>
          </a:stretch>
        </p:blipFill>
        <p:spPr>
          <a:xfrm rot="1849114">
            <a:off x="7917814" y="471708"/>
            <a:ext cx="2162169" cy="116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84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1" y="685801"/>
            <a:ext cx="1892935" cy="1489609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5486400" y="2816065"/>
            <a:ext cx="0" cy="329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312551" y="2980641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551" y="2315831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258050" y="2295158"/>
            <a:ext cx="685800" cy="520907"/>
          </a:xfrm>
          <a:prstGeom prst="rect">
            <a:avLst/>
          </a:prstGeom>
          <a:solidFill>
            <a:schemeClr val="bg1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590799" y="1676401"/>
            <a:ext cx="7391400" cy="2345129"/>
            <a:chOff x="1066799" y="1676400"/>
            <a:chExt cx="7391400" cy="23451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/>
                <p:cNvSpPr txBox="1"/>
                <p:nvPr/>
              </p:nvSpPr>
              <p:spPr>
                <a:xfrm>
                  <a:off x="1066799" y="1676400"/>
                  <a:ext cx="7391400" cy="23451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Điền </a:t>
                  </a:r>
                  <a:r>
                    <a:rPr lang="en-US" sz="40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số</a:t>
                  </a:r>
                  <a:r>
                    <a:rPr lang="en-US" sz="4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40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thích</a:t>
                  </a:r>
                  <a:r>
                    <a:rPr lang="en-US" sz="4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40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hợp</a:t>
                  </a:r>
                  <a:r>
                    <a:rPr lang="en-US" sz="4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40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vào</a:t>
                  </a:r>
                  <a:r>
                    <a:rPr lang="en-US" sz="4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40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chỗ</a:t>
                  </a:r>
                  <a:r>
                    <a:rPr lang="en-US" sz="4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40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trống</a:t>
                  </a:r>
                  <a:r>
                    <a:rPr lang="en-US" sz="40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:</a:t>
                  </a:r>
                </a:p>
                <a:p>
                  <a:pPr algn="ctr"/>
                  <a14:m>
                    <m:oMath xmlns:m="http://schemas.openxmlformats.org/officeDocument/2006/math">
                      <m:f>
                        <m:f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a14:m>
                  <a:r>
                    <a:rPr lang="en-US" sz="4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4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4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 ×</m:t>
                          </m:r>
                        </m:num>
                        <m:den>
                          <m:r>
                            <a:rPr lang="en-US" sz="4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 ×</m:t>
                          </m:r>
                        </m:den>
                      </m:f>
                      <m:f>
                        <m:fPr>
                          <m:ctrlPr>
                            <a:rPr lang="en-US" sz="4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a14:m>
                  <a:r>
                    <a:rPr lang="en-US" sz="4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4400" i="1"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a14:m>
                  <a:endParaRPr lang="en-US" sz="4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endPara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" name="TextBox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6799" y="1676400"/>
                  <a:ext cx="7391400" cy="2345129"/>
                </a:xfrm>
                <a:prstGeom prst="rect">
                  <a:avLst/>
                </a:prstGeom>
                <a:blipFill>
                  <a:blip r:embed="rId4"/>
                  <a:stretch>
                    <a:fillRect l="-2888" t="-46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Straight Connector 19"/>
            <p:cNvCxnSpPr/>
            <p:nvPr/>
          </p:nvCxnSpPr>
          <p:spPr>
            <a:xfrm>
              <a:off x="4114800" y="2895600"/>
              <a:ext cx="1130951" cy="0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Rounded Rectangle 21">
            <a:hlinkClick r:id="rId5" action="ppaction://hlinksldjump"/>
          </p:cNvPr>
          <p:cNvSpPr/>
          <p:nvPr/>
        </p:nvSpPr>
        <p:spPr>
          <a:xfrm>
            <a:off x="5486401" y="5105400"/>
            <a:ext cx="1283351" cy="838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5240137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074052" y="2176023"/>
                <a:ext cx="7391400" cy="2345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Điền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thích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hợp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vào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chỗ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trống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400</m:t>
                        </m:r>
                      </m:den>
                    </m:f>
                  </m:oMath>
                </a14:m>
                <a:r>
                  <a:rPr lang="en-US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8  :           </m:t>
                        </m:r>
                      </m:num>
                      <m:den>
                        <m:r>
                          <a:rPr lang="en-US" sz="4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400 :        </m:t>
                        </m:r>
                      </m:den>
                    </m:f>
                  </m:oMath>
                </a14:m>
                <a:r>
                  <a:rPr lang="en-US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4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4052" y="2176023"/>
                <a:ext cx="7391400" cy="2345129"/>
              </a:xfrm>
              <a:prstGeom prst="rect">
                <a:avLst/>
              </a:prstGeom>
              <a:blipFill>
                <a:blip r:embed="rId2"/>
                <a:stretch>
                  <a:fillRect l="-2885" t="-4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020" y="691237"/>
            <a:ext cx="3357780" cy="198516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5863408" y="3556046"/>
            <a:ext cx="0" cy="329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63408" y="3556046"/>
            <a:ext cx="0" cy="329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930208" y="2873581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930208" y="3454072"/>
            <a:ext cx="457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25608" y="2756514"/>
            <a:ext cx="519328" cy="538935"/>
          </a:xfrm>
          <a:prstGeom prst="rect">
            <a:avLst/>
          </a:prstGeom>
          <a:solidFill>
            <a:schemeClr val="bg1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" name="Rounded Rectangle 19">
            <a:hlinkClick r:id="rId4" action="ppaction://hlinksldjump"/>
          </p:cNvPr>
          <p:cNvSpPr/>
          <p:nvPr/>
        </p:nvSpPr>
        <p:spPr>
          <a:xfrm>
            <a:off x="5486401" y="5105400"/>
            <a:ext cx="1283351" cy="838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</a:t>
            </a:r>
          </a:p>
        </p:txBody>
      </p:sp>
    </p:spTree>
    <p:extLst>
      <p:ext uri="{BB962C8B-B14F-4D97-AF65-F5344CB8AC3E}">
        <p14:creationId xmlns:p14="http://schemas.microsoft.com/office/powerpoint/2010/main" val="23060100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66" b="18166"/>
          <a:stretch>
            <a:fillRect/>
          </a:stretch>
        </p:blipFill>
        <p:spPr bwMode="auto">
          <a:xfrm>
            <a:off x="-974002" y="-838200"/>
            <a:ext cx="10771188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15953"/>
            <a:ext cx="1927862" cy="1091785"/>
          </a:xfrm>
          <a:prstGeom prst="rect">
            <a:avLst/>
          </a:prstGeom>
        </p:spPr>
      </p:pic>
      <p:pic>
        <p:nvPicPr>
          <p:cNvPr id="7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012" y="971531"/>
            <a:ext cx="1137045" cy="663639"/>
          </a:xfrm>
          <a:prstGeom prst="rect">
            <a:avLst/>
          </a:prstGeom>
        </p:spPr>
      </p:pic>
      <p:pic>
        <p:nvPicPr>
          <p:cNvPr id="8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58336" y="529938"/>
            <a:ext cx="2298704" cy="1373092"/>
          </a:xfrm>
          <a:prstGeom prst="rect">
            <a:avLst/>
          </a:prstGeom>
        </p:spPr>
      </p:pic>
      <p:pic>
        <p:nvPicPr>
          <p:cNvPr id="10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15954"/>
            <a:ext cx="1927862" cy="1091785"/>
          </a:xfrm>
          <a:prstGeom prst="rect">
            <a:avLst/>
          </a:prstGeom>
        </p:spPr>
      </p:pic>
      <p:pic>
        <p:nvPicPr>
          <p:cNvPr id="11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745" y="150845"/>
            <a:ext cx="2621005" cy="1484325"/>
          </a:xfrm>
          <a:prstGeom prst="rect">
            <a:avLst/>
          </a:prstGeom>
        </p:spPr>
      </p:pic>
      <p:pic>
        <p:nvPicPr>
          <p:cNvPr id="12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18695">
            <a:off x="240768" y="2552919"/>
            <a:ext cx="1097931" cy="14304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54543" y="803737"/>
            <a:ext cx="6713359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endParaRPr lang="en-US" sz="7200" b="1" dirty="0">
              <a:ln w="22225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rgbClr val="92D05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500" b="1" dirty="0" err="1">
                <a:solidFill>
                  <a:srgbClr val="FF66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11500" b="1" dirty="0">
                <a:solidFill>
                  <a:srgbClr val="FF66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500" b="1" dirty="0" err="1">
                <a:solidFill>
                  <a:srgbClr val="FF66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en-US" sz="11500" b="1" dirty="0">
              <a:solidFill>
                <a:srgbClr val="FF660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5420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0.07639 L 0.21706 -0.39259 C 0.26237 -0.46389 0.33034 -0.50116 0.40157 -0.50116 C 0.48256 -0.50116 0.54753 -0.46389 0.59284 -0.39259 L 0.81029 -0.07639 " pathEditMode="relative" rAng="0" ptsTypes="AAAAA">
                                      <p:cBhvr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508" y="-21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014" b="7633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469" b="30700"/>
          <a:stretch>
            <a:fillRect/>
          </a:stretch>
        </p:blipFill>
        <p:spPr>
          <a:xfrm rot="1849114">
            <a:off x="10508614" y="11607"/>
            <a:ext cx="2162169" cy="1163604"/>
          </a:xfrm>
          <a:prstGeom prst="rect">
            <a:avLst/>
          </a:prstGeom>
        </p:spPr>
      </p:pic>
      <p:grpSp>
        <p:nvGrpSpPr>
          <p:cNvPr id="8" name="组合 145"/>
          <p:cNvGrpSpPr/>
          <p:nvPr/>
        </p:nvGrpSpPr>
        <p:grpSpPr>
          <a:xfrm>
            <a:off x="0" y="-282"/>
            <a:ext cx="4488867" cy="1647202"/>
            <a:chOff x="-163273" y="-185210"/>
            <a:chExt cx="4488867" cy="1647202"/>
          </a:xfrm>
        </p:grpSpPr>
        <p:pic>
          <p:nvPicPr>
            <p:cNvPr id="9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3273" y="-185210"/>
              <a:ext cx="1927862" cy="1091785"/>
            </a:xfrm>
            <a:prstGeom prst="rect">
              <a:avLst/>
            </a:prstGeom>
          </p:spPr>
        </p:pic>
        <p:pic>
          <p:nvPicPr>
            <p:cNvPr id="10" name="图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9339" y="798353"/>
              <a:ext cx="1137045" cy="663639"/>
            </a:xfrm>
            <a:prstGeom prst="rect">
              <a:avLst/>
            </a:prstGeom>
          </p:spPr>
        </p:pic>
        <p:pic>
          <p:nvPicPr>
            <p:cNvPr id="11" name="图片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88900"/>
              <a:ext cx="2298704" cy="1373092"/>
            </a:xfrm>
            <a:prstGeom prst="rect">
              <a:avLst/>
            </a:prstGeom>
          </p:spPr>
        </p:pic>
        <p:sp>
          <p:nvSpPr>
            <p:cNvPr id="12" name="文本框 8"/>
            <p:cNvSpPr txBox="1"/>
            <p:nvPr/>
          </p:nvSpPr>
          <p:spPr>
            <a:xfrm>
              <a:off x="1359339" y="360682"/>
              <a:ext cx="29662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 err="1">
                  <a:solidFill>
                    <a:srgbClr val="03BF2F"/>
                  </a:solidFill>
                  <a:latin typeface="Times New Roman" panose="02020603050405020304" pitchFamily="18" charset="0"/>
                  <a:ea typeface="方正稚艺_GBK" panose="03000509000000000000" pitchFamily="65" charset="-122"/>
                  <a:cs typeface="Times New Roman" panose="02020603050405020304" pitchFamily="18" charset="0"/>
                </a:rPr>
                <a:t>Bài</a:t>
              </a:r>
              <a:r>
                <a:rPr lang="en-US" altLang="zh-CN" sz="3600" b="1" dirty="0">
                  <a:solidFill>
                    <a:srgbClr val="03BF2F"/>
                  </a:solidFill>
                  <a:latin typeface="Times New Roman" panose="02020603050405020304" pitchFamily="18" charset="0"/>
                  <a:ea typeface="方正稚艺_GBK" panose="03000509000000000000" pitchFamily="65" charset="-122"/>
                  <a:cs typeface="Times New Roman" panose="02020603050405020304" pitchFamily="18" charset="0"/>
                </a:rPr>
                <a:t> 1:</a:t>
              </a:r>
              <a:endParaRPr lang="zh-CN" altLang="en-US" sz="3600" b="1" dirty="0">
                <a:solidFill>
                  <a:srgbClr val="03BF2F"/>
                </a:solidFill>
                <a:latin typeface="Times New Roman" panose="02020603050405020304" pitchFamily="18" charset="0"/>
                <a:ea typeface="方正稚艺_GBK" panose="03000509000000000000" pitchFamily="65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2300131" y="1227730"/>
            <a:ext cx="896802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Viết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phân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số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thập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phân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thích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hợp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vào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chỗ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chấm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dưới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mỗi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vạch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của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tia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số</a:t>
            </a: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:</a:t>
            </a:r>
          </a:p>
        </p:txBody>
      </p:sp>
      <p:grpSp>
        <p:nvGrpSpPr>
          <p:cNvPr id="14" name="Group 176"/>
          <p:cNvGrpSpPr>
            <a:grpSpLocks/>
          </p:cNvGrpSpPr>
          <p:nvPr/>
        </p:nvGrpSpPr>
        <p:grpSpPr bwMode="auto">
          <a:xfrm>
            <a:off x="2314575" y="3097439"/>
            <a:ext cx="8429625" cy="358775"/>
            <a:chOff x="785786" y="3500438"/>
            <a:chExt cx="7286676" cy="357984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785786" y="3642998"/>
              <a:ext cx="643588" cy="1584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5400000">
              <a:off x="609064" y="3678743"/>
              <a:ext cx="354816" cy="1373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>
              <a:off x="1251174" y="3678638"/>
              <a:ext cx="356400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429374" y="3642998"/>
              <a:ext cx="642216" cy="1584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>
              <a:off x="1894076" y="3677952"/>
              <a:ext cx="356400" cy="1372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071590" y="3642998"/>
              <a:ext cx="643587" cy="1584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2536977" y="3678638"/>
              <a:ext cx="356400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357393" y="3642998"/>
              <a:ext cx="643588" cy="1584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3179879" y="3677952"/>
              <a:ext cx="356400" cy="1373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715177" y="3642998"/>
              <a:ext cx="642216" cy="1584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3822781" y="3678638"/>
              <a:ext cx="356400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4000981" y="3642998"/>
              <a:ext cx="642216" cy="1584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5400000">
              <a:off x="4465682" y="3677952"/>
              <a:ext cx="356400" cy="1372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4643196" y="3642998"/>
              <a:ext cx="643587" cy="1584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>
              <a:off x="5108583" y="3678638"/>
              <a:ext cx="356400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5286784" y="3642998"/>
              <a:ext cx="642216" cy="1584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5751485" y="3679535"/>
              <a:ext cx="356400" cy="1373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928999" y="3642998"/>
              <a:ext cx="643588" cy="1584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>
              <a:off x="6394387" y="3678638"/>
              <a:ext cx="356400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6572587" y="3642998"/>
              <a:ext cx="642216" cy="1584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5400000">
              <a:off x="7037289" y="3677952"/>
              <a:ext cx="356400" cy="1372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7214803" y="3642998"/>
              <a:ext cx="857659" cy="1584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7" name="Text Box 137"/>
          <p:cNvSpPr txBox="1">
            <a:spLocks noChangeArrowheads="1"/>
          </p:cNvSpPr>
          <p:nvPr/>
        </p:nvSpPr>
        <p:spPr bwMode="auto">
          <a:xfrm>
            <a:off x="2028825" y="2525939"/>
            <a:ext cx="5699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grpSp>
        <p:nvGrpSpPr>
          <p:cNvPr id="38" name="Group 183"/>
          <p:cNvGrpSpPr>
            <a:grpSpLocks/>
          </p:cNvGrpSpPr>
          <p:nvPr/>
        </p:nvGrpSpPr>
        <p:grpSpPr bwMode="auto">
          <a:xfrm>
            <a:off x="2838251" y="3740376"/>
            <a:ext cx="493116" cy="831624"/>
            <a:chOff x="584" y="1709"/>
            <a:chExt cx="355" cy="611"/>
          </a:xfrm>
        </p:grpSpPr>
        <p:sp>
          <p:nvSpPr>
            <p:cNvPr id="39" name="Text Box 137"/>
            <p:cNvSpPr txBox="1">
              <a:spLocks noChangeArrowheads="1"/>
            </p:cNvSpPr>
            <p:nvPr/>
          </p:nvSpPr>
          <p:spPr bwMode="auto">
            <a:xfrm>
              <a:off x="584" y="1709"/>
              <a:ext cx="355" cy="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b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  <a:p>
              <a:pPr algn="ctr" eaLnBrk="1" hangingPunct="1"/>
              <a:r>
                <a:rPr lang="en-US" altLang="en-US" b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40" name="Line 138"/>
            <p:cNvSpPr>
              <a:spLocks noChangeShapeType="1"/>
            </p:cNvSpPr>
            <p:nvPr/>
          </p:nvSpPr>
          <p:spPr bwMode="auto">
            <a:xfrm>
              <a:off x="587" y="2010"/>
              <a:ext cx="31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Group 183"/>
          <p:cNvGrpSpPr>
            <a:grpSpLocks/>
          </p:cNvGrpSpPr>
          <p:nvPr/>
        </p:nvGrpSpPr>
        <p:grpSpPr bwMode="auto">
          <a:xfrm>
            <a:off x="3657400" y="3740376"/>
            <a:ext cx="493117" cy="831624"/>
            <a:chOff x="608" y="1709"/>
            <a:chExt cx="355" cy="611"/>
          </a:xfrm>
        </p:grpSpPr>
        <p:sp>
          <p:nvSpPr>
            <p:cNvPr id="42" name="Text Box 137"/>
            <p:cNvSpPr txBox="1">
              <a:spLocks noChangeArrowheads="1"/>
            </p:cNvSpPr>
            <p:nvPr/>
          </p:nvSpPr>
          <p:spPr bwMode="auto">
            <a:xfrm>
              <a:off x="608" y="1709"/>
              <a:ext cx="355" cy="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b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algn="ctr" eaLnBrk="1" hangingPunct="1"/>
              <a:r>
                <a:rPr lang="en-US" altLang="en-US" b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43" name="Line 138"/>
            <p:cNvSpPr>
              <a:spLocks noChangeShapeType="1"/>
            </p:cNvSpPr>
            <p:nvPr/>
          </p:nvSpPr>
          <p:spPr bwMode="auto">
            <a:xfrm>
              <a:off x="624" y="2010"/>
              <a:ext cx="31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Group 183"/>
          <p:cNvGrpSpPr>
            <a:grpSpLocks/>
          </p:cNvGrpSpPr>
          <p:nvPr/>
        </p:nvGrpSpPr>
        <p:grpSpPr bwMode="auto">
          <a:xfrm>
            <a:off x="4371775" y="3740376"/>
            <a:ext cx="494506" cy="831624"/>
            <a:chOff x="608" y="1709"/>
            <a:chExt cx="356" cy="611"/>
          </a:xfrm>
        </p:grpSpPr>
        <p:sp>
          <p:nvSpPr>
            <p:cNvPr id="45" name="Text Box 137"/>
            <p:cNvSpPr txBox="1">
              <a:spLocks noChangeArrowheads="1"/>
            </p:cNvSpPr>
            <p:nvPr/>
          </p:nvSpPr>
          <p:spPr bwMode="auto">
            <a:xfrm>
              <a:off x="608" y="1709"/>
              <a:ext cx="355" cy="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  <a:p>
              <a:pPr algn="ctr" eaLnBrk="1" hangingPunct="1"/>
              <a:r>
                <a:rPr lang="en-US" altLang="en-US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46" name="Line 138"/>
            <p:cNvSpPr>
              <a:spLocks noChangeShapeType="1"/>
            </p:cNvSpPr>
            <p:nvPr/>
          </p:nvSpPr>
          <p:spPr bwMode="auto">
            <a:xfrm>
              <a:off x="647" y="2010"/>
              <a:ext cx="31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7" name="Group 183"/>
          <p:cNvGrpSpPr>
            <a:grpSpLocks/>
          </p:cNvGrpSpPr>
          <p:nvPr/>
        </p:nvGrpSpPr>
        <p:grpSpPr bwMode="auto">
          <a:xfrm>
            <a:off x="5086150" y="3740376"/>
            <a:ext cx="493117" cy="831624"/>
            <a:chOff x="608" y="1709"/>
            <a:chExt cx="355" cy="611"/>
          </a:xfrm>
        </p:grpSpPr>
        <p:sp>
          <p:nvSpPr>
            <p:cNvPr id="48" name="Text Box 137"/>
            <p:cNvSpPr txBox="1">
              <a:spLocks noChangeArrowheads="1"/>
            </p:cNvSpPr>
            <p:nvPr/>
          </p:nvSpPr>
          <p:spPr bwMode="auto">
            <a:xfrm>
              <a:off x="608" y="1709"/>
              <a:ext cx="355" cy="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  <a:p>
              <a:pPr algn="ctr" eaLnBrk="1" hangingPunct="1"/>
              <a:r>
                <a:rPr lang="en-US" altLang="en-US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49" name="Line 138"/>
            <p:cNvSpPr>
              <a:spLocks noChangeShapeType="1"/>
            </p:cNvSpPr>
            <p:nvPr/>
          </p:nvSpPr>
          <p:spPr bwMode="auto">
            <a:xfrm>
              <a:off x="638" y="2010"/>
              <a:ext cx="31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0" name="Group 183"/>
          <p:cNvGrpSpPr>
            <a:grpSpLocks/>
          </p:cNvGrpSpPr>
          <p:nvPr/>
        </p:nvGrpSpPr>
        <p:grpSpPr bwMode="auto">
          <a:xfrm>
            <a:off x="5871963" y="3740376"/>
            <a:ext cx="493116" cy="831624"/>
            <a:chOff x="608" y="1709"/>
            <a:chExt cx="355" cy="611"/>
          </a:xfrm>
        </p:grpSpPr>
        <p:sp>
          <p:nvSpPr>
            <p:cNvPr id="51" name="Text Box 137"/>
            <p:cNvSpPr txBox="1">
              <a:spLocks noChangeArrowheads="1"/>
            </p:cNvSpPr>
            <p:nvPr/>
          </p:nvSpPr>
          <p:spPr bwMode="auto">
            <a:xfrm>
              <a:off x="608" y="1709"/>
              <a:ext cx="355" cy="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  <a:p>
              <a:pPr algn="ctr" eaLnBrk="1" hangingPunct="1"/>
              <a:r>
                <a:rPr lang="en-US" altLang="en-US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52" name="Line 138"/>
            <p:cNvSpPr>
              <a:spLocks noChangeShapeType="1"/>
            </p:cNvSpPr>
            <p:nvPr/>
          </p:nvSpPr>
          <p:spPr bwMode="auto">
            <a:xfrm>
              <a:off x="621" y="2010"/>
              <a:ext cx="31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3" name="Group 183"/>
          <p:cNvGrpSpPr>
            <a:grpSpLocks/>
          </p:cNvGrpSpPr>
          <p:nvPr/>
        </p:nvGrpSpPr>
        <p:grpSpPr bwMode="auto">
          <a:xfrm>
            <a:off x="6575226" y="3740376"/>
            <a:ext cx="504229" cy="831624"/>
            <a:chOff x="600" y="1709"/>
            <a:chExt cx="363" cy="611"/>
          </a:xfrm>
        </p:grpSpPr>
        <p:sp>
          <p:nvSpPr>
            <p:cNvPr id="54" name="Text Box 137"/>
            <p:cNvSpPr txBox="1">
              <a:spLocks noChangeArrowheads="1"/>
            </p:cNvSpPr>
            <p:nvPr/>
          </p:nvSpPr>
          <p:spPr bwMode="auto">
            <a:xfrm>
              <a:off x="608" y="1709"/>
              <a:ext cx="355" cy="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  <a:p>
              <a:pPr algn="ctr" eaLnBrk="1" hangingPunct="1"/>
              <a:r>
                <a:rPr lang="en-US" altLang="en-US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55" name="Line 138"/>
            <p:cNvSpPr>
              <a:spLocks noChangeShapeType="1"/>
            </p:cNvSpPr>
            <p:nvPr/>
          </p:nvSpPr>
          <p:spPr bwMode="auto">
            <a:xfrm>
              <a:off x="600" y="2010"/>
              <a:ext cx="31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6" name="Group 183"/>
          <p:cNvGrpSpPr>
            <a:grpSpLocks/>
          </p:cNvGrpSpPr>
          <p:nvPr/>
        </p:nvGrpSpPr>
        <p:grpSpPr bwMode="auto">
          <a:xfrm>
            <a:off x="7300713" y="3740376"/>
            <a:ext cx="493116" cy="831624"/>
            <a:chOff x="608" y="1709"/>
            <a:chExt cx="355" cy="611"/>
          </a:xfrm>
        </p:grpSpPr>
        <p:sp>
          <p:nvSpPr>
            <p:cNvPr id="57" name="Text Box 137"/>
            <p:cNvSpPr txBox="1">
              <a:spLocks noChangeArrowheads="1"/>
            </p:cNvSpPr>
            <p:nvPr/>
          </p:nvSpPr>
          <p:spPr bwMode="auto">
            <a:xfrm>
              <a:off x="608" y="1709"/>
              <a:ext cx="355" cy="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  <a:p>
              <a:pPr algn="ctr" eaLnBrk="1" hangingPunct="1"/>
              <a:r>
                <a:rPr lang="en-US" altLang="en-US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58" name="Line 138"/>
            <p:cNvSpPr>
              <a:spLocks noChangeShapeType="1"/>
            </p:cNvSpPr>
            <p:nvPr/>
          </p:nvSpPr>
          <p:spPr bwMode="auto">
            <a:xfrm>
              <a:off x="635" y="2010"/>
              <a:ext cx="31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9" name="Text Box 137"/>
          <p:cNvSpPr txBox="1">
            <a:spLocks noChangeArrowheads="1"/>
          </p:cNvSpPr>
          <p:nvPr/>
        </p:nvSpPr>
        <p:spPr bwMode="auto">
          <a:xfrm>
            <a:off x="9458325" y="2597376"/>
            <a:ext cx="5699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grpSp>
        <p:nvGrpSpPr>
          <p:cNvPr id="60" name="Group 183"/>
          <p:cNvGrpSpPr>
            <a:grpSpLocks/>
          </p:cNvGrpSpPr>
          <p:nvPr/>
        </p:nvGrpSpPr>
        <p:grpSpPr bwMode="auto">
          <a:xfrm>
            <a:off x="8086526" y="3740376"/>
            <a:ext cx="512564" cy="831624"/>
            <a:chOff x="608" y="1709"/>
            <a:chExt cx="369" cy="611"/>
          </a:xfrm>
        </p:grpSpPr>
        <p:sp>
          <p:nvSpPr>
            <p:cNvPr id="61" name="Text Box 137"/>
            <p:cNvSpPr txBox="1">
              <a:spLocks noChangeArrowheads="1"/>
            </p:cNvSpPr>
            <p:nvPr/>
          </p:nvSpPr>
          <p:spPr bwMode="auto">
            <a:xfrm>
              <a:off x="608" y="1709"/>
              <a:ext cx="355" cy="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  <a:p>
              <a:pPr algn="ctr" eaLnBrk="1" hangingPunct="1"/>
              <a:r>
                <a:rPr lang="en-US" altLang="en-US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62" name="Line 138"/>
            <p:cNvSpPr>
              <a:spLocks noChangeShapeType="1"/>
            </p:cNvSpPr>
            <p:nvPr/>
          </p:nvSpPr>
          <p:spPr bwMode="auto">
            <a:xfrm>
              <a:off x="660" y="2010"/>
              <a:ext cx="31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3" name="Group 183"/>
          <p:cNvGrpSpPr>
            <a:grpSpLocks/>
          </p:cNvGrpSpPr>
          <p:nvPr/>
        </p:nvGrpSpPr>
        <p:grpSpPr bwMode="auto">
          <a:xfrm>
            <a:off x="8872338" y="3740376"/>
            <a:ext cx="493116" cy="831624"/>
            <a:chOff x="608" y="1709"/>
            <a:chExt cx="355" cy="611"/>
          </a:xfrm>
        </p:grpSpPr>
        <p:sp>
          <p:nvSpPr>
            <p:cNvPr id="64" name="Text Box 137"/>
            <p:cNvSpPr txBox="1">
              <a:spLocks noChangeArrowheads="1"/>
            </p:cNvSpPr>
            <p:nvPr/>
          </p:nvSpPr>
          <p:spPr bwMode="auto">
            <a:xfrm>
              <a:off x="608" y="1709"/>
              <a:ext cx="355" cy="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</a:p>
            <a:p>
              <a:pPr algn="ctr" eaLnBrk="1" hangingPunct="1"/>
              <a:r>
                <a:rPr lang="en-US" altLang="en-US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65" name="Line 138"/>
            <p:cNvSpPr>
              <a:spLocks noChangeShapeType="1"/>
            </p:cNvSpPr>
            <p:nvPr/>
          </p:nvSpPr>
          <p:spPr bwMode="auto">
            <a:xfrm>
              <a:off x="643" y="2010"/>
              <a:ext cx="31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7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45"/>
          <p:cNvGrpSpPr/>
          <p:nvPr/>
        </p:nvGrpSpPr>
        <p:grpSpPr>
          <a:xfrm>
            <a:off x="0" y="-282"/>
            <a:ext cx="4488867" cy="1647202"/>
            <a:chOff x="-163273" y="-185210"/>
            <a:chExt cx="4488867" cy="1647202"/>
          </a:xfrm>
        </p:grpSpPr>
        <p:pic>
          <p:nvPicPr>
            <p:cNvPr id="12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3273" y="-185210"/>
              <a:ext cx="1927862" cy="1091785"/>
            </a:xfrm>
            <a:prstGeom prst="rect">
              <a:avLst/>
            </a:prstGeom>
          </p:spPr>
        </p:pic>
        <p:pic>
          <p:nvPicPr>
            <p:cNvPr id="13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9339" y="798353"/>
              <a:ext cx="1137045" cy="663639"/>
            </a:xfrm>
            <a:prstGeom prst="rect">
              <a:avLst/>
            </a:prstGeom>
          </p:spPr>
        </p:pic>
        <p:pic>
          <p:nvPicPr>
            <p:cNvPr id="14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88900"/>
              <a:ext cx="2298704" cy="1373092"/>
            </a:xfrm>
            <a:prstGeom prst="rect">
              <a:avLst/>
            </a:prstGeom>
          </p:spPr>
        </p:pic>
        <p:sp>
          <p:nvSpPr>
            <p:cNvPr id="15" name="文本框 8"/>
            <p:cNvSpPr txBox="1"/>
            <p:nvPr/>
          </p:nvSpPr>
          <p:spPr>
            <a:xfrm>
              <a:off x="1359339" y="360682"/>
              <a:ext cx="29662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 err="1">
                  <a:solidFill>
                    <a:srgbClr val="03BF2F"/>
                  </a:solidFill>
                  <a:latin typeface="Cambria" panose="02040503050406030204" pitchFamily="18" charset="0"/>
                  <a:ea typeface="方正稚艺_GBK" panose="03000509000000000000" pitchFamily="65" charset="-122"/>
                </a:rPr>
                <a:t>Bài</a:t>
              </a:r>
              <a:r>
                <a:rPr lang="en-US" altLang="zh-CN" sz="3600" b="1" dirty="0">
                  <a:solidFill>
                    <a:srgbClr val="03BF2F"/>
                  </a:solidFill>
                  <a:latin typeface="Cambria" panose="02040503050406030204" pitchFamily="18" charset="0"/>
                  <a:ea typeface="方正稚艺_GBK" panose="03000509000000000000" pitchFamily="65" charset="-122"/>
                </a:rPr>
                <a:t> 2:</a:t>
              </a:r>
              <a:endParaRPr lang="zh-CN" altLang="en-US" sz="3600" b="1" dirty="0">
                <a:solidFill>
                  <a:srgbClr val="03BF2F"/>
                </a:solidFill>
                <a:latin typeface="Cambria" panose="02040503050406030204" pitchFamily="18" charset="0"/>
                <a:ea typeface="方正稚艺_GBK" panose="03000509000000000000" pitchFamily="65" charset="-122"/>
              </a:endParaRPr>
            </a:p>
          </p:txBody>
        </p:sp>
      </p:grp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3584933" y="601296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Viết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các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phân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số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sau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thành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phân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số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thập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phân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</a:t>
            </a:r>
          </a:p>
        </p:txBody>
      </p:sp>
      <p:sp>
        <p:nvSpPr>
          <p:cNvPr id="17" name="Text Box 25"/>
          <p:cNvSpPr txBox="1">
            <a:spLocks noChangeArrowheads="1"/>
          </p:cNvSpPr>
          <p:nvPr/>
        </p:nvSpPr>
        <p:spPr bwMode="auto">
          <a:xfrm>
            <a:off x="5131142" y="1310641"/>
            <a:ext cx="2951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18" name="Text Box 26"/>
          <p:cNvSpPr txBox="1">
            <a:spLocks noChangeArrowheads="1"/>
          </p:cNvSpPr>
          <p:nvPr/>
        </p:nvSpPr>
        <p:spPr bwMode="auto">
          <a:xfrm>
            <a:off x="4197652" y="1296598"/>
            <a:ext cx="36518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433070" y="708919"/>
            <a:ext cx="5880639" cy="4126329"/>
            <a:chOff x="6199872" y="1111764"/>
            <a:chExt cx="5880639" cy="4126329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9872" y="1111764"/>
              <a:ext cx="5880639" cy="4126329"/>
            </a:xfrm>
            <a:prstGeom prst="rect">
              <a:avLst/>
            </a:prstGeom>
          </p:spPr>
        </p:pic>
        <p:sp>
          <p:nvSpPr>
            <p:cNvPr id="24" name="Oval 23"/>
            <p:cNvSpPr/>
            <p:nvPr/>
          </p:nvSpPr>
          <p:spPr>
            <a:xfrm>
              <a:off x="6748512" y="1625458"/>
              <a:ext cx="4757688" cy="3251342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altLang="en-US" sz="3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Muốn</a:t>
              </a:r>
              <a:r>
                <a:rPr lang="en-US" altLang="en-US" sz="3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3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chuyển</a:t>
              </a:r>
              <a:r>
                <a:rPr lang="en-US" altLang="en-US" sz="3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3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đổi</a:t>
              </a:r>
              <a:r>
                <a:rPr lang="en-US" altLang="en-US" sz="3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3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phân</a:t>
              </a:r>
              <a:r>
                <a:rPr lang="en-US" altLang="en-US" sz="3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3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altLang="en-US" sz="3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3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thành</a:t>
              </a:r>
              <a:r>
                <a:rPr lang="en-US" altLang="en-US" sz="3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3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phân</a:t>
              </a:r>
              <a:r>
                <a:rPr lang="en-US" altLang="en-US" sz="3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3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altLang="en-US" sz="3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3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thập</a:t>
              </a:r>
              <a:r>
                <a:rPr lang="en-US" altLang="en-US" sz="3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3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phân</a:t>
              </a:r>
              <a:r>
                <a:rPr lang="en-US" altLang="en-US" sz="3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ta </a:t>
              </a:r>
              <a:r>
                <a:rPr lang="en-US" altLang="en-US" sz="3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làm</a:t>
              </a:r>
              <a:r>
                <a:rPr lang="en-US" altLang="en-US" sz="3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3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thế</a:t>
              </a:r>
              <a:r>
                <a:rPr lang="en-US" altLang="en-US" sz="3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en-US" sz="3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nào</a:t>
              </a:r>
              <a:r>
                <a:rPr lang="en-US" altLang="en-US" sz="3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?</a:t>
              </a:r>
              <a:endParaRPr lang="en-US" sz="3200" dirty="0"/>
            </a:p>
          </p:txBody>
        </p:sp>
      </p:grpSp>
      <p:pic>
        <p:nvPicPr>
          <p:cNvPr id="34" name="Picture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092" y="1503461"/>
            <a:ext cx="577835" cy="577835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758" y="1156409"/>
            <a:ext cx="477397" cy="4773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871603" y="2300485"/>
                <a:ext cx="613951" cy="1037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1603" y="2300485"/>
                <a:ext cx="613951" cy="10371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580247" y="2300485"/>
                <a:ext cx="3189976" cy="10520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11 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55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0247" y="2300485"/>
                <a:ext cx="3189976" cy="105201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934200" y="2276589"/>
                <a:ext cx="613951" cy="10484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2276589"/>
                <a:ext cx="613951" cy="10484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525452" y="2302323"/>
                <a:ext cx="3699731" cy="10520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15 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25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375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5452" y="2302323"/>
                <a:ext cx="3699731" cy="105201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 Box 25"/>
          <p:cNvSpPr txBox="1">
            <a:spLocks noChangeArrowheads="1"/>
          </p:cNvSpPr>
          <p:nvPr/>
        </p:nvSpPr>
        <p:spPr bwMode="auto">
          <a:xfrm>
            <a:off x="5879769" y="2503328"/>
            <a:ext cx="2951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399985" y="3838495"/>
                <a:ext cx="613951" cy="1037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9985" y="3838495"/>
                <a:ext cx="613951" cy="10371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061446" y="3831056"/>
                <a:ext cx="3189976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31 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5 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62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1446" y="3831056"/>
                <a:ext cx="3189976" cy="104073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579151" y="1135362"/>
                <a:ext cx="566797" cy="9219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9151" y="1135362"/>
                <a:ext cx="566797" cy="92198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494649" y="1155069"/>
                <a:ext cx="566797" cy="9319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4649" y="1155069"/>
                <a:ext cx="566797" cy="93198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438672" y="1155069"/>
                <a:ext cx="566797" cy="9319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31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8672" y="1155069"/>
                <a:ext cx="566797" cy="93198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5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5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8" grpId="0"/>
      <p:bldP spid="49" grpId="0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45"/>
          <p:cNvGrpSpPr/>
          <p:nvPr/>
        </p:nvGrpSpPr>
        <p:grpSpPr>
          <a:xfrm>
            <a:off x="-228600" y="0"/>
            <a:ext cx="4488867" cy="1647202"/>
            <a:chOff x="-163273" y="-185210"/>
            <a:chExt cx="4488867" cy="1647202"/>
          </a:xfrm>
        </p:grpSpPr>
        <p:pic>
          <p:nvPicPr>
            <p:cNvPr id="4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3273" y="-185210"/>
              <a:ext cx="1927862" cy="1091785"/>
            </a:xfrm>
            <a:prstGeom prst="rect">
              <a:avLst/>
            </a:prstGeom>
          </p:spPr>
        </p:pic>
        <p:pic>
          <p:nvPicPr>
            <p:cNvPr id="5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9339" y="798353"/>
              <a:ext cx="1137045" cy="663639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88900"/>
              <a:ext cx="2298704" cy="1373092"/>
            </a:xfrm>
            <a:prstGeom prst="rect">
              <a:avLst/>
            </a:prstGeom>
          </p:spPr>
        </p:pic>
        <p:sp>
          <p:nvSpPr>
            <p:cNvPr id="7" name="文本框 8"/>
            <p:cNvSpPr txBox="1"/>
            <p:nvPr/>
          </p:nvSpPr>
          <p:spPr>
            <a:xfrm>
              <a:off x="1359339" y="360682"/>
              <a:ext cx="29662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 err="1">
                  <a:solidFill>
                    <a:srgbClr val="03BF2F"/>
                  </a:solidFill>
                  <a:latin typeface="Cambria" panose="02040503050406030204" pitchFamily="18" charset="0"/>
                  <a:ea typeface="方正稚艺_GBK" panose="03000509000000000000" pitchFamily="65" charset="-122"/>
                </a:rPr>
                <a:t>Bài</a:t>
              </a:r>
              <a:r>
                <a:rPr lang="en-US" altLang="zh-CN" sz="3600" b="1" dirty="0">
                  <a:solidFill>
                    <a:srgbClr val="03BF2F"/>
                  </a:solidFill>
                  <a:latin typeface="Cambria" panose="02040503050406030204" pitchFamily="18" charset="0"/>
                  <a:ea typeface="方正稚艺_GBK" panose="03000509000000000000" pitchFamily="65" charset="-122"/>
                </a:rPr>
                <a:t> 3:</a:t>
              </a:r>
              <a:endParaRPr lang="zh-CN" altLang="en-US" sz="3600" b="1" dirty="0">
                <a:solidFill>
                  <a:srgbClr val="03BF2F"/>
                </a:solidFill>
                <a:latin typeface="Cambria" panose="02040503050406030204" pitchFamily="18" charset="0"/>
                <a:ea typeface="方正稚艺_GBK" panose="03000509000000000000" pitchFamily="65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8"/>
              <p:cNvSpPr txBox="1">
                <a:spLocks noChangeArrowheads="1"/>
              </p:cNvSpPr>
              <p:nvPr/>
            </p:nvSpPr>
            <p:spPr bwMode="auto">
              <a:xfrm>
                <a:off x="3352800" y="545892"/>
                <a:ext cx="8153400" cy="13247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Viết </a:t>
                </a:r>
                <a:r>
                  <a:rPr lang="en-US" altLang="en-US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các</a:t>
                </a:r>
                <a:r>
                  <a:rPr lang="en-US" alt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 </a:t>
                </a:r>
                <a:r>
                  <a:rPr lang="en-US" altLang="en-US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phân</a:t>
                </a:r>
                <a:r>
                  <a:rPr lang="en-US" alt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 </a:t>
                </a:r>
                <a:r>
                  <a:rPr lang="en-US" altLang="en-US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số</a:t>
                </a:r>
                <a:r>
                  <a:rPr lang="en-US" alt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 </a:t>
                </a:r>
                <a:r>
                  <a:rPr lang="en-US" altLang="en-US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sau</a:t>
                </a:r>
                <a:r>
                  <a:rPr lang="en-US" alt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 </a:t>
                </a:r>
                <a:r>
                  <a:rPr lang="en-US" altLang="en-US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thành</a:t>
                </a:r>
                <a:r>
                  <a:rPr lang="en-US" alt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 </a:t>
                </a:r>
                <a:r>
                  <a:rPr lang="en-US" altLang="en-US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phân</a:t>
                </a:r>
                <a:r>
                  <a:rPr lang="en-US" alt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 </a:t>
                </a:r>
                <a:r>
                  <a:rPr lang="en-US" altLang="en-US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số</a:t>
                </a:r>
                <a:r>
                  <a:rPr lang="en-US" alt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 </a:t>
                </a:r>
                <a:r>
                  <a:rPr lang="en-US" altLang="en-US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thập</a:t>
                </a:r>
                <a:r>
                  <a:rPr lang="en-US" alt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 </a:t>
                </a:r>
                <a:r>
                  <a:rPr lang="en-US" altLang="en-US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phân</a:t>
                </a:r>
                <a:r>
                  <a:rPr lang="en-US" alt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 </a:t>
                </a:r>
                <a:r>
                  <a:rPr lang="en-US" altLang="en-US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có</a:t>
                </a:r>
                <a:r>
                  <a:rPr lang="en-US" alt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 </a:t>
                </a:r>
                <a:r>
                  <a:rPr lang="en-US" altLang="en-US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mẫu</a:t>
                </a:r>
                <a:r>
                  <a:rPr lang="en-US" alt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 </a:t>
                </a:r>
                <a:r>
                  <a:rPr lang="en-US" altLang="en-US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số</a:t>
                </a:r>
                <a:r>
                  <a:rPr lang="en-US" alt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 </a:t>
                </a:r>
                <a:r>
                  <a:rPr lang="en-US" altLang="en-US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là</a:t>
                </a:r>
                <a:r>
                  <a:rPr lang="en-US" altLang="en-US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 100 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 2" panose="05020102010507070707" pitchFamily="18" charset="2"/>
                          </a:rPr>
                        </m:ctrlPr>
                      </m:fPr>
                      <m:num>
                        <m:r>
                          <a:rPr lang="en-US" alt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 2" panose="05020102010507070707" pitchFamily="18" charset="2"/>
                          </a:rPr>
                          <m:t>𝟔</m:t>
                        </m:r>
                      </m:num>
                      <m:den>
                        <m:r>
                          <a:rPr lang="en-US" alt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 2" panose="05020102010507070707" pitchFamily="18" charset="2"/>
                          </a:rPr>
                          <m:t>𝟐𝟓</m:t>
                        </m:r>
                      </m:den>
                    </m:f>
                    <m:r>
                      <a:rPr lang="en-US" alt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  <a:sym typeface="Wingdings 2" panose="05020102010507070707" pitchFamily="18" charset="2"/>
                      </a:rPr>
                      <m:t>; </m:t>
                    </m:r>
                    <m:f>
                      <m:fPr>
                        <m:ctrlPr>
                          <a:rPr lang="en-US" alt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 2" panose="05020102010507070707" pitchFamily="18" charset="2"/>
                          </a:rPr>
                        </m:ctrlPr>
                      </m:fPr>
                      <m:num>
                        <m:r>
                          <a:rPr lang="en-US" alt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 2" panose="05020102010507070707" pitchFamily="18" charset="2"/>
                          </a:rPr>
                          <m:t>𝟓𝟎𝟎</m:t>
                        </m:r>
                      </m:num>
                      <m:den>
                        <m:r>
                          <a:rPr lang="en-US" alt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 2" panose="05020102010507070707" pitchFamily="18" charset="2"/>
                          </a:rPr>
                          <m:t>𝟏𝟎𝟎𝟎</m:t>
                        </m:r>
                      </m:den>
                    </m:f>
                    <m:r>
                      <a:rPr lang="en-US" alt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  <a:sym typeface="Wingdings 2" panose="05020102010507070707" pitchFamily="18" charset="2"/>
                      </a:rPr>
                      <m:t>; </m:t>
                    </m:r>
                    <m:f>
                      <m:fPr>
                        <m:ctrlPr>
                          <a:rPr lang="en-US" alt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 2" panose="05020102010507070707" pitchFamily="18" charset="2"/>
                          </a:rPr>
                        </m:ctrlPr>
                      </m:fPr>
                      <m:num>
                        <m:r>
                          <a:rPr lang="en-US" alt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 2" panose="05020102010507070707" pitchFamily="18" charset="2"/>
                          </a:rPr>
                          <m:t>𝟏𝟖</m:t>
                        </m:r>
                      </m:num>
                      <m:den>
                        <m:r>
                          <a:rPr lang="en-US" alt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 2" panose="05020102010507070707" pitchFamily="18" charset="2"/>
                          </a:rPr>
                          <m:t>𝟐𝟎𝟎</m:t>
                        </m:r>
                      </m:den>
                    </m:f>
                  </m:oMath>
                </a14:m>
                <a:endParaRPr lang="en-US" altLang="en-US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endParaRPr>
              </a:p>
            </p:txBody>
          </p:sp>
        </mc:Choice>
        <mc:Fallback xmlns="">
          <p:sp>
            <p:nvSpPr>
              <p:cNvPr id="8" name="Text 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545892"/>
                <a:ext cx="8153400" cy="1324786"/>
              </a:xfrm>
              <a:prstGeom prst="rect">
                <a:avLst/>
              </a:prstGeom>
              <a:blipFill>
                <a:blip r:embed="rId6"/>
                <a:stretch>
                  <a:fillRect l="-1868" t="-6452" r="-1495" b="-414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600200" y="2300485"/>
                <a:ext cx="613951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2300485"/>
                <a:ext cx="613951" cy="104073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308844" y="2300485"/>
                <a:ext cx="3545842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6 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25 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8844" y="2300485"/>
                <a:ext cx="3545842" cy="104073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Box 25"/>
          <p:cNvSpPr txBox="1">
            <a:spLocks noChangeArrowheads="1"/>
          </p:cNvSpPr>
          <p:nvPr/>
        </p:nvSpPr>
        <p:spPr bwMode="auto">
          <a:xfrm>
            <a:off x="5758075" y="2503328"/>
            <a:ext cx="2951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324600" y="2312066"/>
                <a:ext cx="1123706" cy="10520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500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0" y="2312066"/>
                <a:ext cx="1123706" cy="105201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350758" y="2312066"/>
                <a:ext cx="4071627" cy="10885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500 :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1000 :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0758" y="2312066"/>
                <a:ext cx="4071627" cy="108850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368040" y="3767806"/>
                <a:ext cx="868828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200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8040" y="3767806"/>
                <a:ext cx="868828" cy="104073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394198" y="3767806"/>
                <a:ext cx="3363100" cy="10520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18 :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200: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4198" y="3767806"/>
                <a:ext cx="3363100" cy="105201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241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9" grpId="0"/>
      <p:bldP spid="20" grpId="0"/>
      <p:bldP spid="21" grpId="0"/>
      <p:bldP spid="22" grpId="0"/>
      <p:bldP spid="23" grpId="0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45"/>
          <p:cNvGrpSpPr/>
          <p:nvPr/>
        </p:nvGrpSpPr>
        <p:grpSpPr>
          <a:xfrm>
            <a:off x="-243840" y="138716"/>
            <a:ext cx="4488867" cy="1647202"/>
            <a:chOff x="-163273" y="-185210"/>
            <a:chExt cx="4488867" cy="1647202"/>
          </a:xfrm>
        </p:grpSpPr>
        <p:pic>
          <p:nvPicPr>
            <p:cNvPr id="4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3273" y="-185210"/>
              <a:ext cx="1927862" cy="1091785"/>
            </a:xfrm>
            <a:prstGeom prst="rect">
              <a:avLst/>
            </a:prstGeom>
          </p:spPr>
        </p:pic>
        <p:pic>
          <p:nvPicPr>
            <p:cNvPr id="5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9339" y="798353"/>
              <a:ext cx="1137045" cy="663639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88900"/>
              <a:ext cx="2298704" cy="1373092"/>
            </a:xfrm>
            <a:prstGeom prst="rect">
              <a:avLst/>
            </a:prstGeom>
          </p:spPr>
        </p:pic>
        <p:sp>
          <p:nvSpPr>
            <p:cNvPr id="7" name="文本框 8"/>
            <p:cNvSpPr txBox="1"/>
            <p:nvPr/>
          </p:nvSpPr>
          <p:spPr>
            <a:xfrm>
              <a:off x="1359339" y="360682"/>
              <a:ext cx="29662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 err="1">
                  <a:solidFill>
                    <a:srgbClr val="03BF2F"/>
                  </a:solidFill>
                  <a:latin typeface="Cambria" panose="02040503050406030204" pitchFamily="18" charset="0"/>
                  <a:ea typeface="方正稚艺_GBK" panose="03000509000000000000" pitchFamily="65" charset="-122"/>
                </a:rPr>
                <a:t>Bài</a:t>
              </a:r>
              <a:r>
                <a:rPr lang="en-US" altLang="zh-CN" sz="3600" b="1" dirty="0">
                  <a:solidFill>
                    <a:srgbClr val="03BF2F"/>
                  </a:solidFill>
                  <a:latin typeface="Cambria" panose="02040503050406030204" pitchFamily="18" charset="0"/>
                  <a:ea typeface="方正稚艺_GBK" panose="03000509000000000000" pitchFamily="65" charset="-122"/>
                </a:rPr>
                <a:t> 4:</a:t>
              </a:r>
              <a:endParaRPr lang="zh-CN" altLang="en-US" sz="3600" b="1" dirty="0">
                <a:solidFill>
                  <a:srgbClr val="03BF2F"/>
                </a:solidFill>
                <a:latin typeface="Cambria" panose="02040503050406030204" pitchFamily="18" charset="0"/>
                <a:ea typeface="方正稚艺_GBK" panose="03000509000000000000" pitchFamily="65" charset="-122"/>
              </a:endParaRPr>
            </a:p>
          </p:txBody>
        </p:sp>
      </p:grpSp>
      <p:graphicFrame>
        <p:nvGraphicFramePr>
          <p:cNvPr id="8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823922"/>
              </p:ext>
            </p:extLst>
          </p:nvPr>
        </p:nvGraphicFramePr>
        <p:xfrm>
          <a:off x="3518407" y="274110"/>
          <a:ext cx="534114" cy="1542288"/>
        </p:xfrm>
        <a:graphic>
          <a:graphicData uri="http://schemas.openxmlformats.org/drawingml/2006/table">
            <a:tbl>
              <a:tblPr/>
              <a:tblGrid>
                <a:gridCol w="5341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784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4260267" y="632725"/>
            <a:ext cx="609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dirty="0"/>
              <a:t>?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6014" b="7633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469" b="30700"/>
          <a:stretch>
            <a:fillRect/>
          </a:stretch>
        </p:blipFill>
        <p:spPr>
          <a:xfrm rot="1849114">
            <a:off x="10508614" y="11607"/>
            <a:ext cx="2162169" cy="1163604"/>
          </a:xfrm>
          <a:prstGeom prst="rect">
            <a:avLst/>
          </a:prstGeom>
        </p:spPr>
      </p:pic>
      <p:graphicFrame>
        <p:nvGraphicFramePr>
          <p:cNvPr id="13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2444254"/>
              </p:ext>
            </p:extLst>
          </p:nvPr>
        </p:nvGraphicFramePr>
        <p:xfrm>
          <a:off x="5108093" y="617486"/>
          <a:ext cx="544945" cy="1021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8" imgW="203112" imgH="393529" progId="Equation.DSMT4">
                  <p:embed/>
                </p:oleObj>
              </mc:Choice>
              <mc:Fallback>
                <p:oleObj name="Equation" r:id="rId8" imgW="203112" imgH="393529" progId="Equation.DSMT4">
                  <p:embed/>
                  <p:pic>
                    <p:nvPicPr>
                      <p:cNvPr id="8203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8093" y="617486"/>
                        <a:ext cx="544945" cy="10217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106911"/>
              </p:ext>
            </p:extLst>
          </p:nvPr>
        </p:nvGraphicFramePr>
        <p:xfrm>
          <a:off x="6239982" y="617485"/>
          <a:ext cx="542816" cy="10217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10" imgW="203112" imgH="393529" progId="Equation.DSMT4">
                  <p:embed/>
                </p:oleObj>
              </mc:Choice>
              <mc:Fallback>
                <p:oleObj name="Equation" r:id="rId10" imgW="203112" imgH="393529" progId="Equation.DSMT4">
                  <p:embed/>
                  <p:pic>
                    <p:nvPicPr>
                      <p:cNvPr id="8204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9982" y="617485"/>
                        <a:ext cx="542816" cy="10217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5120605"/>
              </p:ext>
            </p:extLst>
          </p:nvPr>
        </p:nvGraphicFramePr>
        <p:xfrm>
          <a:off x="5133493" y="2446286"/>
          <a:ext cx="544945" cy="1021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12" imgW="203112" imgH="393529" progId="Equation.DSMT4">
                  <p:embed/>
                </p:oleObj>
              </mc:Choice>
              <mc:Fallback>
                <p:oleObj name="Equation" r:id="rId12" imgW="203112" imgH="393529" progId="Equation.DSMT4">
                  <p:embed/>
                  <p:pic>
                    <p:nvPicPr>
                      <p:cNvPr id="8205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3493" y="2446286"/>
                        <a:ext cx="544945" cy="10217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250349"/>
              </p:ext>
            </p:extLst>
          </p:nvPr>
        </p:nvGraphicFramePr>
        <p:xfrm>
          <a:off x="6162194" y="2446285"/>
          <a:ext cx="749300" cy="10217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Equation" r:id="rId14" imgW="279279" imgH="393529" progId="Equation.DSMT4">
                  <p:embed/>
                </p:oleObj>
              </mc:Choice>
              <mc:Fallback>
                <p:oleObj name="Equation" r:id="rId14" imgW="279279" imgH="393529" progId="Equation.DSMT4">
                  <p:embed/>
                  <p:pic>
                    <p:nvPicPr>
                      <p:cNvPr id="8206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62194" y="2446285"/>
                        <a:ext cx="749300" cy="10217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8797915"/>
              </p:ext>
            </p:extLst>
          </p:nvPr>
        </p:nvGraphicFramePr>
        <p:xfrm>
          <a:off x="8001000" y="617485"/>
          <a:ext cx="749300" cy="10217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Equation" r:id="rId16" imgW="279279" imgH="393529" progId="Equation.DSMT4">
                  <p:embed/>
                </p:oleObj>
              </mc:Choice>
              <mc:Fallback>
                <p:oleObj name="Equation" r:id="rId16" imgW="279279" imgH="393529" progId="Equation.DSMT4">
                  <p:embed/>
                  <p:pic>
                    <p:nvPicPr>
                      <p:cNvPr id="8207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0" y="617485"/>
                        <a:ext cx="749300" cy="10217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9060366"/>
              </p:ext>
            </p:extLst>
          </p:nvPr>
        </p:nvGraphicFramePr>
        <p:xfrm>
          <a:off x="9309100" y="617485"/>
          <a:ext cx="749300" cy="10217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Equation" r:id="rId18" imgW="279279" imgH="393529" progId="Equation.DSMT4">
                  <p:embed/>
                </p:oleObj>
              </mc:Choice>
              <mc:Fallback>
                <p:oleObj name="Equation" r:id="rId18" imgW="279279" imgH="393529" progId="Equation.DSMT4">
                  <p:embed/>
                  <p:pic>
                    <p:nvPicPr>
                      <p:cNvPr id="8208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9100" y="617485"/>
                        <a:ext cx="749300" cy="10217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428189"/>
              </p:ext>
            </p:extLst>
          </p:nvPr>
        </p:nvGraphicFramePr>
        <p:xfrm>
          <a:off x="8206893" y="2446286"/>
          <a:ext cx="544945" cy="1021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Equation" r:id="rId20" imgW="203112" imgH="393529" progId="Equation.DSMT4">
                  <p:embed/>
                </p:oleObj>
              </mc:Choice>
              <mc:Fallback>
                <p:oleObj name="Equation" r:id="rId20" imgW="203112" imgH="393529" progId="Equation.DSMT4">
                  <p:embed/>
                  <p:pic>
                    <p:nvPicPr>
                      <p:cNvPr id="8209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6893" y="2446286"/>
                        <a:ext cx="544945" cy="10217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5035626"/>
              </p:ext>
            </p:extLst>
          </p:nvPr>
        </p:nvGraphicFramePr>
        <p:xfrm>
          <a:off x="9260994" y="2446285"/>
          <a:ext cx="749300" cy="10217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Equation" r:id="rId22" imgW="279279" imgH="393529" progId="Equation.DSMT4">
                  <p:embed/>
                </p:oleObj>
              </mc:Choice>
              <mc:Fallback>
                <p:oleObj name="Equation" r:id="rId22" imgW="279279" imgH="393529" progId="Equation.DSMT4">
                  <p:embed/>
                  <p:pic>
                    <p:nvPicPr>
                      <p:cNvPr id="821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60994" y="2446285"/>
                        <a:ext cx="749300" cy="10217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 Box 30"/>
          <p:cNvSpPr txBox="1">
            <a:spLocks noChangeArrowheads="1"/>
          </p:cNvSpPr>
          <p:nvPr/>
        </p:nvSpPr>
        <p:spPr bwMode="auto">
          <a:xfrm>
            <a:off x="8716481" y="1029658"/>
            <a:ext cx="815289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/>
              <a:t>......</a:t>
            </a:r>
          </a:p>
        </p:txBody>
      </p:sp>
      <p:sp>
        <p:nvSpPr>
          <p:cNvPr id="22" name="Text Box 31"/>
          <p:cNvSpPr txBox="1">
            <a:spLocks noChangeArrowheads="1"/>
          </p:cNvSpPr>
          <p:nvPr/>
        </p:nvSpPr>
        <p:spPr bwMode="auto">
          <a:xfrm>
            <a:off x="8783782" y="2858458"/>
            <a:ext cx="81741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/>
              <a:t>......</a:t>
            </a:r>
          </a:p>
        </p:txBody>
      </p:sp>
      <p:sp>
        <p:nvSpPr>
          <p:cNvPr id="23" name="Text Box 32"/>
          <p:cNvSpPr txBox="1">
            <a:spLocks noChangeArrowheads="1"/>
          </p:cNvSpPr>
          <p:nvPr/>
        </p:nvSpPr>
        <p:spPr bwMode="auto">
          <a:xfrm>
            <a:off x="5735782" y="1029658"/>
            <a:ext cx="81741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/>
              <a:t>......</a:t>
            </a:r>
          </a:p>
        </p:txBody>
      </p:sp>
      <p:sp>
        <p:nvSpPr>
          <p:cNvPr id="24" name="Text Box 33"/>
          <p:cNvSpPr txBox="1">
            <a:spLocks noChangeArrowheads="1"/>
          </p:cNvSpPr>
          <p:nvPr/>
        </p:nvSpPr>
        <p:spPr bwMode="auto">
          <a:xfrm>
            <a:off x="5735782" y="2858458"/>
            <a:ext cx="81741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/>
              <a:t>......</a:t>
            </a:r>
          </a:p>
        </p:txBody>
      </p:sp>
      <p:sp>
        <p:nvSpPr>
          <p:cNvPr id="25" name="Text Box 35"/>
          <p:cNvSpPr txBox="1">
            <a:spLocks noChangeArrowheads="1"/>
          </p:cNvSpPr>
          <p:nvPr/>
        </p:nvSpPr>
        <p:spPr bwMode="auto">
          <a:xfrm>
            <a:off x="5761759" y="838200"/>
            <a:ext cx="7152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</a:p>
        </p:txBody>
      </p:sp>
      <p:sp>
        <p:nvSpPr>
          <p:cNvPr id="26" name="Text Box 36"/>
          <p:cNvSpPr txBox="1">
            <a:spLocks noChangeArrowheads="1"/>
          </p:cNvSpPr>
          <p:nvPr/>
        </p:nvSpPr>
        <p:spPr bwMode="auto">
          <a:xfrm>
            <a:off x="8839200" y="838200"/>
            <a:ext cx="6130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sp>
        <p:nvSpPr>
          <p:cNvPr id="27" name="Text Box 37"/>
          <p:cNvSpPr txBox="1">
            <a:spLocks noChangeArrowheads="1"/>
          </p:cNvSpPr>
          <p:nvPr/>
        </p:nvSpPr>
        <p:spPr bwMode="auto">
          <a:xfrm>
            <a:off x="5791200" y="2667000"/>
            <a:ext cx="7152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28" name="Text Box 38"/>
          <p:cNvSpPr txBox="1">
            <a:spLocks noChangeArrowheads="1"/>
          </p:cNvSpPr>
          <p:nvPr/>
        </p:nvSpPr>
        <p:spPr bwMode="auto">
          <a:xfrm>
            <a:off x="8839200" y="2667000"/>
            <a:ext cx="7131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graphicFrame>
        <p:nvGraphicFramePr>
          <p:cNvPr id="29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9597684"/>
              </p:ext>
            </p:extLst>
          </p:nvPr>
        </p:nvGraphicFramePr>
        <p:xfrm>
          <a:off x="8409677" y="3733800"/>
          <a:ext cx="2334523" cy="1010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Equation" r:id="rId24" imgW="1193800" imgH="393700" progId="Equation.DSMT4">
                  <p:embed/>
                </p:oleObj>
              </mc:Choice>
              <mc:Fallback>
                <p:oleObj name="Equation" r:id="rId24" imgW="1193800" imgH="393700" progId="Equation.DSMT4">
                  <p:embed/>
                  <p:pic>
                    <p:nvPicPr>
                      <p:cNvPr id="30759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09677" y="3733800"/>
                        <a:ext cx="2334523" cy="10102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 Box 40"/>
          <p:cNvSpPr txBox="1">
            <a:spLocks noChangeArrowheads="1"/>
          </p:cNvSpPr>
          <p:nvPr/>
        </p:nvSpPr>
        <p:spPr bwMode="auto">
          <a:xfrm>
            <a:off x="7723877" y="4010342"/>
            <a:ext cx="685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6984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45"/>
          <p:cNvGrpSpPr/>
          <p:nvPr/>
        </p:nvGrpSpPr>
        <p:grpSpPr>
          <a:xfrm>
            <a:off x="-838200" y="-234470"/>
            <a:ext cx="4488867" cy="1647202"/>
            <a:chOff x="-163273" y="-185210"/>
            <a:chExt cx="4488867" cy="1647202"/>
          </a:xfrm>
        </p:grpSpPr>
        <p:pic>
          <p:nvPicPr>
            <p:cNvPr id="4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3273" y="-185210"/>
              <a:ext cx="1927862" cy="1091785"/>
            </a:xfrm>
            <a:prstGeom prst="rect">
              <a:avLst/>
            </a:prstGeom>
          </p:spPr>
        </p:pic>
        <p:pic>
          <p:nvPicPr>
            <p:cNvPr id="5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9339" y="798353"/>
              <a:ext cx="1137045" cy="663639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88900"/>
              <a:ext cx="2298704" cy="1373092"/>
            </a:xfrm>
            <a:prstGeom prst="rect">
              <a:avLst/>
            </a:prstGeom>
          </p:spPr>
        </p:pic>
        <p:sp>
          <p:nvSpPr>
            <p:cNvPr id="7" name="文本框 8"/>
            <p:cNvSpPr txBox="1"/>
            <p:nvPr/>
          </p:nvSpPr>
          <p:spPr>
            <a:xfrm>
              <a:off x="1359339" y="360682"/>
              <a:ext cx="29662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 err="1">
                  <a:solidFill>
                    <a:srgbClr val="03BF2F"/>
                  </a:solidFill>
                  <a:latin typeface="Cambria" panose="02040503050406030204" pitchFamily="18" charset="0"/>
                  <a:ea typeface="方正稚艺_GBK" panose="03000509000000000000" pitchFamily="65" charset="-122"/>
                </a:rPr>
                <a:t>Bài</a:t>
              </a:r>
              <a:r>
                <a:rPr lang="en-US" altLang="zh-CN" sz="3600" b="1" dirty="0">
                  <a:solidFill>
                    <a:srgbClr val="03BF2F"/>
                  </a:solidFill>
                  <a:latin typeface="Cambria" panose="02040503050406030204" pitchFamily="18" charset="0"/>
                  <a:ea typeface="方正稚艺_GBK" panose="03000509000000000000" pitchFamily="65" charset="-122"/>
                </a:rPr>
                <a:t> 5:</a:t>
              </a:r>
              <a:endParaRPr lang="zh-CN" altLang="en-US" sz="3600" b="1" dirty="0">
                <a:solidFill>
                  <a:srgbClr val="03BF2F"/>
                </a:solidFill>
                <a:latin typeface="Cambria" panose="02040503050406030204" pitchFamily="18" charset="0"/>
                <a:ea typeface="方正稚艺_GBK" panose="03000509000000000000" pitchFamily="65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524000" y="267009"/>
                <a:ext cx="10047084" cy="21780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Một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lớp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học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30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học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sinh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trong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đó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học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sinh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là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học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sinh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giỏi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Toán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học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sinh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là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học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sinh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giỏi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Tiếng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Việt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Hỏi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lớp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học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đó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bao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nhiêu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học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sinh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giỏi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Toán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bao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nhiêu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học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sinh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giỏi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Tiếng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Việt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267009"/>
                <a:ext cx="10047084" cy="2178032"/>
              </a:xfrm>
              <a:prstGeom prst="rect">
                <a:avLst/>
              </a:prstGeom>
              <a:blipFill>
                <a:blip r:embed="rId6"/>
                <a:stretch>
                  <a:fillRect l="-1214" r="-1214" b="-70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4011989" y="2489454"/>
            <a:ext cx="48006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HS,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17"/>
              <p:cNvSpPr txBox="1">
                <a:spLocks noChangeArrowheads="1"/>
              </p:cNvSpPr>
              <p:nvPr/>
            </p:nvSpPr>
            <p:spPr bwMode="auto">
              <a:xfrm>
                <a:off x="4011988" y="2895600"/>
                <a:ext cx="5436811" cy="7480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 HS </a:t>
                </a:r>
                <a:r>
                  <a:rPr lang="en-US" altLang="en-US" sz="3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giỏi</a:t>
                </a:r>
                <a:r>
                  <a:rPr lang="en-US" altLang="en-US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3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Toán</a:t>
                </a:r>
                <a:r>
                  <a:rPr lang="en-US" altLang="en-US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3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en-US" sz="3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en-US" sz="3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altLang="en-US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3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altLang="en-US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3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học</a:t>
                </a:r>
                <a:r>
                  <a:rPr lang="en-US" altLang="en-US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3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sinh</a:t>
                </a:r>
                <a:r>
                  <a:rPr lang="en-US" altLang="en-US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</a:p>
            </p:txBody>
          </p:sp>
        </mc:Choice>
        <mc:Fallback xmlns="">
          <p:sp>
            <p:nvSpPr>
              <p:cNvPr id="10" name="Text 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1988" y="2895600"/>
                <a:ext cx="5436811" cy="748090"/>
              </a:xfrm>
              <a:prstGeom prst="rect">
                <a:avLst/>
              </a:prstGeom>
              <a:blipFill>
                <a:blip r:embed="rId7"/>
                <a:stretch>
                  <a:fillRect l="-2578" b="-1056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Box 30"/>
              <p:cNvSpPr txBox="1">
                <a:spLocks noChangeArrowheads="1"/>
              </p:cNvSpPr>
              <p:nvPr/>
            </p:nvSpPr>
            <p:spPr bwMode="auto">
              <a:xfrm>
                <a:off x="4011988" y="3429000"/>
                <a:ext cx="6884612" cy="7480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 HS </a:t>
                </a:r>
                <a:r>
                  <a:rPr lang="en-US" altLang="en-US" sz="3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giỏi</a:t>
                </a:r>
                <a:r>
                  <a:rPr lang="en-US" altLang="en-US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3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Tiếng</a:t>
                </a:r>
                <a:r>
                  <a:rPr lang="en-US" altLang="en-US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3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Việt</a:t>
                </a:r>
                <a:r>
                  <a:rPr lang="en-US" altLang="en-US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3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en-US" sz="3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en-US" sz="3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den>
                    </m:f>
                    <m:r>
                      <a:rPr lang="en-US" altLang="en-US" sz="3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en-US" sz="3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altLang="en-US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3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học</a:t>
                </a:r>
                <a:r>
                  <a:rPr lang="en-US" altLang="en-US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3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sinh</a:t>
                </a:r>
                <a:r>
                  <a:rPr lang="en-US" altLang="en-US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</a:p>
            </p:txBody>
          </p:sp>
        </mc:Choice>
        <mc:Fallback xmlns="">
          <p:sp>
            <p:nvSpPr>
              <p:cNvPr id="11" name="Text 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1988" y="3429000"/>
                <a:ext cx="6884612" cy="748090"/>
              </a:xfrm>
              <a:prstGeom prst="rect">
                <a:avLst/>
              </a:prstGeom>
              <a:blipFill>
                <a:blip r:embed="rId8"/>
                <a:stretch>
                  <a:fillRect l="-2035" b="-1065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 Box 31"/>
          <p:cNvSpPr txBox="1">
            <a:spLocks noChangeArrowheads="1"/>
          </p:cNvSpPr>
          <p:nvPr/>
        </p:nvSpPr>
        <p:spPr bwMode="auto">
          <a:xfrm>
            <a:off x="4032942" y="4038600"/>
            <a:ext cx="50292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 HS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giỏi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  </a:t>
            </a:r>
          </a:p>
        </p:txBody>
      </p:sp>
      <p:sp>
        <p:nvSpPr>
          <p:cNvPr id="13" name="Text Box 33"/>
          <p:cNvSpPr txBox="1">
            <a:spLocks noChangeArrowheads="1"/>
          </p:cNvSpPr>
          <p:nvPr/>
        </p:nvSpPr>
        <p:spPr bwMode="auto">
          <a:xfrm>
            <a:off x="4011988" y="4562638"/>
            <a:ext cx="58674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000">
                <a:latin typeface="Times New Roman" panose="02020603050405020304" pitchFamily="18" charset="0"/>
                <a:cs typeface="Times New Roman" panose="02020603050405020304" pitchFamily="18" charset="0"/>
              </a:rPr>
              <a:t>Có …  HS giỏi Tiếng Việt? 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82779" y="2489454"/>
            <a:ext cx="1829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Tóm</a:t>
            </a:r>
            <a:r>
              <a:rPr lang="en-US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r>
              <a:rPr lang="en-US" sz="3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26591772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6"/>
          <p:cNvSpPr txBox="1">
            <a:spLocks noChangeArrowheads="1"/>
          </p:cNvSpPr>
          <p:nvPr/>
        </p:nvSpPr>
        <p:spPr bwMode="auto">
          <a:xfrm>
            <a:off x="685800" y="1650092"/>
            <a:ext cx="4800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HS,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17"/>
              <p:cNvSpPr txBox="1">
                <a:spLocks noChangeArrowheads="1"/>
              </p:cNvSpPr>
              <p:nvPr/>
            </p:nvSpPr>
            <p:spPr bwMode="auto">
              <a:xfrm>
                <a:off x="685799" y="2056238"/>
                <a:ext cx="5436811" cy="6169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 HS </a:t>
                </a:r>
                <a:r>
                  <a:rPr lang="en-US" alt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giỏi</a:t>
                </a:r>
                <a:r>
                  <a:rPr lang="en-US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Toán</a:t>
                </a:r>
                <a:r>
                  <a:rPr lang="en-US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học</a:t>
                </a:r>
                <a:r>
                  <a:rPr lang="en-US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sinh</a:t>
                </a:r>
                <a:r>
                  <a:rPr lang="en-US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</a:p>
            </p:txBody>
          </p:sp>
        </mc:Choice>
        <mc:Fallback xmlns="">
          <p:sp>
            <p:nvSpPr>
              <p:cNvPr id="4" name="Text 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799" y="2056238"/>
                <a:ext cx="5436811" cy="616964"/>
              </a:xfrm>
              <a:prstGeom prst="rect">
                <a:avLst/>
              </a:prstGeom>
              <a:blipFill>
                <a:blip r:embed="rId3"/>
                <a:stretch>
                  <a:fillRect l="-1682" b="-784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30"/>
              <p:cNvSpPr txBox="1">
                <a:spLocks noChangeArrowheads="1"/>
              </p:cNvSpPr>
              <p:nvPr/>
            </p:nvSpPr>
            <p:spPr bwMode="auto">
              <a:xfrm>
                <a:off x="685799" y="2589638"/>
                <a:ext cx="6884612" cy="6169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 HS </a:t>
                </a:r>
                <a:r>
                  <a:rPr lang="en-US" alt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giỏi</a:t>
                </a:r>
                <a:r>
                  <a:rPr lang="en-US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Tiếng</a:t>
                </a:r>
                <a:r>
                  <a:rPr lang="en-US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Việt</a:t>
                </a:r>
                <a:r>
                  <a:rPr lang="en-US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den>
                    </m:f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học</a:t>
                </a:r>
                <a:r>
                  <a:rPr lang="en-US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sinh</a:t>
                </a:r>
                <a:r>
                  <a:rPr lang="en-US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</a:p>
            </p:txBody>
          </p:sp>
        </mc:Choice>
        <mc:Fallback xmlns="">
          <p:sp>
            <p:nvSpPr>
              <p:cNvPr id="5" name="Text 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799" y="2589638"/>
                <a:ext cx="6884612" cy="616964"/>
              </a:xfrm>
              <a:prstGeom prst="rect">
                <a:avLst/>
              </a:prstGeom>
              <a:blipFill>
                <a:blip r:embed="rId4"/>
                <a:stretch>
                  <a:fillRect l="-1327" b="-891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31"/>
          <p:cNvSpPr txBox="1">
            <a:spLocks noChangeArrowheads="1"/>
          </p:cNvSpPr>
          <p:nvPr/>
        </p:nvSpPr>
        <p:spPr bwMode="auto">
          <a:xfrm>
            <a:off x="706753" y="3199238"/>
            <a:ext cx="5029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  HS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giỏi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  </a:t>
            </a:r>
          </a:p>
        </p:txBody>
      </p:sp>
      <p:sp>
        <p:nvSpPr>
          <p:cNvPr id="7" name="Text Box 33"/>
          <p:cNvSpPr txBox="1">
            <a:spLocks noChangeArrowheads="1"/>
          </p:cNvSpPr>
          <p:nvPr/>
        </p:nvSpPr>
        <p:spPr bwMode="auto">
          <a:xfrm>
            <a:off x="655319" y="3713535"/>
            <a:ext cx="5867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Có …  HS giỏi Tiếng Việt? 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210353"/>
            <a:ext cx="1829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Tóm</a:t>
            </a:r>
            <a:r>
              <a:rPr lang="en-US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r>
              <a:rPr lang="en-US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pSp>
        <p:nvGrpSpPr>
          <p:cNvPr id="9" name="组合 145"/>
          <p:cNvGrpSpPr/>
          <p:nvPr/>
        </p:nvGrpSpPr>
        <p:grpSpPr>
          <a:xfrm>
            <a:off x="-609600" y="-421609"/>
            <a:ext cx="4488867" cy="1647202"/>
            <a:chOff x="-163273" y="-185210"/>
            <a:chExt cx="4488867" cy="1647202"/>
          </a:xfrm>
        </p:grpSpPr>
        <p:pic>
          <p:nvPicPr>
            <p:cNvPr id="10" name="图片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3273" y="-185210"/>
              <a:ext cx="1927862" cy="1091785"/>
            </a:xfrm>
            <a:prstGeom prst="rect">
              <a:avLst/>
            </a:prstGeom>
          </p:spPr>
        </p:pic>
        <p:pic>
          <p:nvPicPr>
            <p:cNvPr id="11" name="图片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9339" y="798353"/>
              <a:ext cx="1137045" cy="663639"/>
            </a:xfrm>
            <a:prstGeom prst="rect">
              <a:avLst/>
            </a:prstGeom>
          </p:spPr>
        </p:pic>
        <p:pic>
          <p:nvPicPr>
            <p:cNvPr id="12" name="图片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88900"/>
              <a:ext cx="2298704" cy="1373092"/>
            </a:xfrm>
            <a:prstGeom prst="rect">
              <a:avLst/>
            </a:prstGeom>
          </p:spPr>
        </p:pic>
        <p:sp>
          <p:nvSpPr>
            <p:cNvPr id="13" name="文本框 8"/>
            <p:cNvSpPr txBox="1"/>
            <p:nvPr/>
          </p:nvSpPr>
          <p:spPr>
            <a:xfrm>
              <a:off x="1359339" y="360682"/>
              <a:ext cx="29662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 err="1">
                  <a:solidFill>
                    <a:srgbClr val="03BF2F"/>
                  </a:solidFill>
                  <a:latin typeface="Cambria" panose="02040503050406030204" pitchFamily="18" charset="0"/>
                  <a:ea typeface="方正稚艺_GBK" panose="03000509000000000000" pitchFamily="65" charset="-122"/>
                </a:rPr>
                <a:t>Bài</a:t>
              </a:r>
              <a:r>
                <a:rPr lang="en-US" altLang="zh-CN" sz="3600" b="1" dirty="0">
                  <a:solidFill>
                    <a:srgbClr val="03BF2F"/>
                  </a:solidFill>
                  <a:latin typeface="Cambria" panose="02040503050406030204" pitchFamily="18" charset="0"/>
                  <a:ea typeface="方正稚艺_GBK" panose="03000509000000000000" pitchFamily="65" charset="-122"/>
                </a:rPr>
                <a:t> 5:</a:t>
              </a:r>
              <a:endParaRPr lang="zh-CN" altLang="en-US" sz="3600" b="1" dirty="0">
                <a:solidFill>
                  <a:srgbClr val="03BF2F"/>
                </a:solidFill>
                <a:latin typeface="Cambria" panose="02040503050406030204" pitchFamily="18" charset="0"/>
                <a:ea typeface="方正稚艺_GBK" panose="03000509000000000000" pitchFamily="65" charset="-122"/>
              </a:endParaRPr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5486400" y="1524000"/>
            <a:ext cx="0" cy="266094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924390" y="1225593"/>
            <a:ext cx="1829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endParaRPr lang="en-US" sz="24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5763370" y="1713993"/>
            <a:ext cx="6172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giỏi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 </a:t>
            </a:r>
          </a:p>
        </p:txBody>
      </p:sp>
      <p:sp>
        <p:nvSpPr>
          <p:cNvPr id="19" name="Text Box 26"/>
          <p:cNvSpPr txBox="1">
            <a:spLocks noChangeArrowheads="1"/>
          </p:cNvSpPr>
          <p:nvPr/>
        </p:nvSpPr>
        <p:spPr bwMode="auto">
          <a:xfrm>
            <a:off x="5735542" y="2850541"/>
            <a:ext cx="62278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giỏi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 </a:t>
            </a:r>
          </a:p>
        </p:txBody>
      </p:sp>
      <p:sp>
        <p:nvSpPr>
          <p:cNvPr id="21" name="Text Box 28"/>
          <p:cNvSpPr txBox="1">
            <a:spLocks noChangeArrowheads="1"/>
          </p:cNvSpPr>
          <p:nvPr/>
        </p:nvSpPr>
        <p:spPr bwMode="auto">
          <a:xfrm>
            <a:off x="6934200" y="3971581"/>
            <a:ext cx="58674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altLang="en-US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9 HS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giỏi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6 HS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giỏi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631216" y="2191730"/>
                <a:ext cx="3962401" cy="704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9 (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học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sinh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1216" y="2191730"/>
                <a:ext cx="3962401" cy="704295"/>
              </a:xfrm>
              <a:prstGeom prst="rect">
                <a:avLst/>
              </a:prstGeom>
              <a:blipFill>
                <a:blip r:embed="rId8"/>
                <a:stretch>
                  <a:fillRect l="-3231" b="-10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629400" y="3334305"/>
                <a:ext cx="4000707" cy="704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6 (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học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sinh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3334305"/>
                <a:ext cx="4000707" cy="704295"/>
              </a:xfrm>
              <a:prstGeom prst="rect">
                <a:avLst/>
              </a:prstGeom>
              <a:blipFill>
                <a:blip r:embed="rId9"/>
                <a:stretch>
                  <a:fillRect l="-3201" b="-9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014" b="7633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469" b="30700"/>
          <a:stretch>
            <a:fillRect/>
          </a:stretch>
        </p:blipFill>
        <p:spPr>
          <a:xfrm rot="1849114">
            <a:off x="10508614" y="11607"/>
            <a:ext cx="2162169" cy="116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96325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6" grpId="0"/>
      <p:bldP spid="17" grpId="0"/>
      <p:bldP spid="19" grpId="0"/>
      <p:bldP spid="21" grpId="0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66" b="18166"/>
          <a:stretch>
            <a:fillRect/>
          </a:stretch>
        </p:blipFill>
        <p:spPr bwMode="auto">
          <a:xfrm>
            <a:off x="-1130684" y="-990600"/>
            <a:ext cx="10771188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A_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031" y="-424181"/>
            <a:ext cx="8954224" cy="577025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59973" y="1967304"/>
            <a:ext cx="5772300" cy="1238250"/>
          </a:xfrm>
        </p:spPr>
        <p:txBody>
          <a:bodyPr>
            <a:noAutofit/>
          </a:bodyPr>
          <a:lstStyle/>
          <a:p>
            <a:pPr algn="ctr"/>
            <a:r>
              <a:rPr lang="en-US" sz="8000" b="1" dirty="0" err="1">
                <a:solidFill>
                  <a:srgbClr val="0070C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Chúc</a:t>
            </a:r>
            <a:r>
              <a:rPr lang="en-US" sz="8000" b="1" dirty="0">
                <a:solidFill>
                  <a:srgbClr val="0070C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b="1" dirty="0" err="1">
                <a:solidFill>
                  <a:srgbClr val="0070C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8000" b="1" dirty="0">
                <a:solidFill>
                  <a:srgbClr val="0070C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b="1" dirty="0" err="1">
                <a:solidFill>
                  <a:srgbClr val="0070C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8000" b="1" dirty="0">
                <a:solidFill>
                  <a:srgbClr val="0070C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b="1" dirty="0" err="1">
                <a:solidFill>
                  <a:srgbClr val="0070C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8000" b="1" dirty="0">
                <a:solidFill>
                  <a:srgbClr val="0070C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b="1" dirty="0" err="1">
                <a:solidFill>
                  <a:srgbClr val="0070C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endParaRPr lang="en-US" sz="8000" b="1" dirty="0">
              <a:solidFill>
                <a:srgbClr val="0070C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0000" flipH="1">
            <a:off x="-213285" y="4087596"/>
            <a:ext cx="4467225" cy="2676525"/>
          </a:xfrm>
          <a:prstGeom prst="rect">
            <a:avLst/>
          </a:prstGeom>
        </p:spPr>
      </p:pic>
      <p:pic>
        <p:nvPicPr>
          <p:cNvPr id="8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-15954"/>
            <a:ext cx="1927862" cy="1091785"/>
          </a:xfrm>
          <a:prstGeom prst="rect">
            <a:avLst/>
          </a:prstGeom>
        </p:spPr>
      </p:pic>
      <p:pic>
        <p:nvPicPr>
          <p:cNvPr id="9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745" y="150845"/>
            <a:ext cx="2621005" cy="1484325"/>
          </a:xfrm>
          <a:prstGeom prst="rect">
            <a:avLst/>
          </a:prstGeom>
        </p:spPr>
      </p:pic>
      <p:pic>
        <p:nvPicPr>
          <p:cNvPr id="10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388" y="-212225"/>
            <a:ext cx="2621005" cy="1484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6 L 0.80833 -3.7037E-6 " pathEditMode="relative" rAng="0" ptsTypes="AA">
                                      <p:cBhvr>
                                        <p:cTn id="39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Template_VongTro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270</TotalTime>
  <Words>305</Words>
  <Application>Microsoft Office PowerPoint</Application>
  <PresentationFormat>Widescreen</PresentationFormat>
  <Paragraphs>102</Paragraphs>
  <Slides>12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#9Slide05 Aquarelle</vt:lpstr>
      <vt:lpstr>Arial</vt:lpstr>
      <vt:lpstr>Calibri</vt:lpstr>
      <vt:lpstr>Calibri Light</vt:lpstr>
      <vt:lpstr>Cambria</vt:lpstr>
      <vt:lpstr>Cambria Math</vt:lpstr>
      <vt:lpstr>Times New Roman</vt:lpstr>
      <vt:lpstr>Wingdings 2</vt:lpstr>
      <vt:lpstr>方正稚艺_GBK</vt:lpstr>
      <vt:lpstr>Template_VongTron</vt:lpstr>
      <vt:lpstr>Equation</vt:lpstr>
      <vt:lpstr>TOÁN LỚP 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Chúc các em học tốt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Tên bài giảng: GV: CCĐ</dc:title>
  <dc:subject>9Slide.vn</dc:subject>
  <dc:creator>HP</dc:creator>
  <dc:description>9Slide.vn</dc:description>
  <cp:lastModifiedBy>Techsi.vn</cp:lastModifiedBy>
  <cp:revision>43</cp:revision>
  <dcterms:created xsi:type="dcterms:W3CDTF">2020-04-26T04:00:00Z</dcterms:created>
  <dcterms:modified xsi:type="dcterms:W3CDTF">2023-07-21T02:40:55Z</dcterms:modified>
  <cp:category>9Slide.vn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1033-11.2.0.9281</vt:lpwstr>
  </property>
</Properties>
</file>