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sldIdLst>
    <p:sldId id="291" r:id="rId2"/>
    <p:sldId id="290" r:id="rId3"/>
    <p:sldId id="272" r:id="rId4"/>
    <p:sldId id="258" r:id="rId5"/>
    <p:sldId id="282" r:id="rId6"/>
    <p:sldId id="292" r:id="rId7"/>
    <p:sldId id="293" r:id="rId8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022D"/>
    <a:srgbClr val="FC8957"/>
    <a:srgbClr val="FFC44F"/>
    <a:srgbClr val="724502"/>
    <a:srgbClr val="81A1D2"/>
    <a:srgbClr val="BBDBED"/>
    <a:srgbClr val="ECC6E9"/>
    <a:srgbClr val="FFFFFF"/>
    <a:srgbClr val="8ED2B5"/>
    <a:srgbClr val="F193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87" autoAdjust="0"/>
    <p:restoredTop sz="94660"/>
  </p:normalViewPr>
  <p:slideViewPr>
    <p:cSldViewPr snapToGrid="0">
      <p:cViewPr>
        <p:scale>
          <a:sx n="50" d="100"/>
          <a:sy n="50" d="100"/>
        </p:scale>
        <p:origin x="1944" y="8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95EDD-84DE-43AC-9520-5452F1A4F107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A8B35-59C6-4B61-AD68-5A0ADACE5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42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4859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085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17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9465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3888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515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A8B35-59C6-4B61-AD68-5A0ADACE56C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1078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260587"/>
      </p:ext>
    </p:extLst>
  </p:cSld>
  <p:clrMapOvr>
    <a:masterClrMapping/>
  </p:clrMapOvr>
  <p:transition spd="slow" advTm="3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599436"/>
      </p:ext>
    </p:extLst>
  </p:cSld>
  <p:clrMapOvr>
    <a:masterClrMapping/>
  </p:clrMapOvr>
  <p:transition spd="slow" advTm="3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958636"/>
      </p:ext>
    </p:extLst>
  </p:cSld>
  <p:clrMapOvr>
    <a:masterClrMapping/>
  </p:clrMapOvr>
  <p:transition spd="slow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232080"/>
      </p:ext>
    </p:extLst>
  </p:cSld>
  <p:clrMapOvr>
    <a:masterClrMapping/>
  </p:clrMapOvr>
  <p:transition spd="slow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4002690"/>
      </p:ext>
    </p:extLst>
  </p:cSld>
  <p:clrMapOvr>
    <a:masterClrMapping/>
  </p:clrMapOvr>
  <p:transition spd="slow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161234"/>
      </p:ext>
    </p:extLst>
  </p:cSld>
  <p:clrMapOvr>
    <a:masterClrMapping/>
  </p:clrMapOvr>
  <p:transition spd="slow" advTm="3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94040"/>
      </p:ext>
    </p:extLst>
  </p:cSld>
  <p:clrMapOvr>
    <a:masterClrMapping/>
  </p:clrMapOvr>
  <p:transition spd="slow" advTm="3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433242"/>
      </p:ext>
    </p:extLst>
  </p:cSld>
  <p:clrMapOvr>
    <a:masterClrMapping/>
  </p:clrMapOvr>
  <p:transition spd="slow" advTm="3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9615211"/>
      </p:ext>
    </p:extLst>
  </p:cSld>
  <p:clrMapOvr>
    <a:masterClrMapping/>
  </p:clrMapOvr>
  <p:transition spd="slow" advTm="3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620434"/>
      </p:ext>
    </p:extLst>
  </p:cSld>
  <p:clrMapOvr>
    <a:masterClrMapping/>
  </p:clrMapOvr>
  <p:transition spd="slow" advTm="3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59470"/>
      </p:ext>
    </p:extLst>
  </p:cSld>
  <p:clrMapOvr>
    <a:masterClrMapping/>
  </p:clrMapOvr>
  <p:transition spd="slow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FB761-B3F0-4EEF-A476-27C2809F41E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A0BAA-A705-45A5-B4A0-0B5EB858F1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29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2.png"/><Relationship Id="rId18" Type="http://schemas.openxmlformats.org/officeDocument/2006/relationships/image" Target="../media/image24.png"/><Relationship Id="rId3" Type="http://schemas.openxmlformats.org/officeDocument/2006/relationships/audio" Target="../media/audio2.wav"/><Relationship Id="rId21" Type="http://schemas.openxmlformats.org/officeDocument/2006/relationships/image" Target="../media/image28.png"/><Relationship Id="rId7" Type="http://schemas.openxmlformats.org/officeDocument/2006/relationships/image" Target="../media/image15.jpeg"/><Relationship Id="rId12" Type="http://schemas.openxmlformats.org/officeDocument/2006/relationships/image" Target="../media/image21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png"/><Relationship Id="rId5" Type="http://schemas.openxmlformats.org/officeDocument/2006/relationships/audio" Target="../media/audio3.wav"/><Relationship Id="rId15" Type="http://schemas.openxmlformats.org/officeDocument/2006/relationships/image" Target="../media/image25.png"/><Relationship Id="rId10" Type="http://schemas.openxmlformats.org/officeDocument/2006/relationships/image" Target="../media/image18.png"/><Relationship Id="rId19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7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7.png"/><Relationship Id="rId5" Type="http://schemas.openxmlformats.org/officeDocument/2006/relationships/image" Target="../media/image29.png"/><Relationship Id="rId1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3.wav"/><Relationship Id="rId9" Type="http://schemas.openxmlformats.org/officeDocument/2006/relationships/image" Target="../media/image13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28.png"/><Relationship Id="rId4" Type="http://schemas.openxmlformats.org/officeDocument/2006/relationships/image" Target="../media/image34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audio" Target="../media/audio4.wav"/><Relationship Id="rId21" Type="http://schemas.openxmlformats.org/officeDocument/2006/relationships/image" Target="../media/image58.png"/><Relationship Id="rId7" Type="http://schemas.openxmlformats.org/officeDocument/2006/relationships/image" Target="../media/image43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1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0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9.png"/><Relationship Id="rId3" Type="http://schemas.openxmlformats.org/officeDocument/2006/relationships/audio" Target="../media/audio4.wav"/><Relationship Id="rId7" Type="http://schemas.openxmlformats.org/officeDocument/2006/relationships/image" Target="../media/image4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67.png"/><Relationship Id="rId5" Type="http://schemas.openxmlformats.org/officeDocument/2006/relationships/image" Target="../media/image4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4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" y="-7374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459" y="1640382"/>
            <a:ext cx="2794631" cy="149680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334"/>
            <a:ext cx="12192000" cy="562051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329" y="2280929"/>
            <a:ext cx="1490622" cy="11973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65" y="352584"/>
            <a:ext cx="910794" cy="866622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778587" y="278063"/>
            <a:ext cx="2937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b="1" dirty="0" err="1" smtClean="0">
                <a:ln w="12700">
                  <a:noFill/>
                </a:ln>
                <a:solidFill>
                  <a:srgbClr val="FF5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Windsor BT" panose="02040603050506020204" pitchFamily="18" charset="0"/>
                <a:ea typeface="华康海报体W12" panose="040B0C09000000000000" pitchFamily="81" charset="-122"/>
              </a:rPr>
              <a:t>Toán</a:t>
            </a:r>
            <a:endParaRPr lang="zh-CN" altLang="en-US" sz="6000" b="1" dirty="0">
              <a:ln w="12700">
                <a:noFill/>
              </a:ln>
              <a:solidFill>
                <a:srgbClr val="4887C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Windsor BT" panose="02040603050506020204" pitchFamily="18" charset="0"/>
              <a:ea typeface="华康海报体W12" panose="040B0C09000000000000" pitchFamily="8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701" y="-276403"/>
            <a:ext cx="1277435" cy="1151449"/>
          </a:xfrm>
          <a:prstGeom prst="rect">
            <a:avLst/>
          </a:prstGeom>
        </p:spPr>
      </p:pic>
      <p:pic>
        <p:nvPicPr>
          <p:cNvPr id="17" name="嘉芙姐姐、嘉芙姐姐儿童合唱团 - 蔬菜好味道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07800" y="6169368"/>
            <a:ext cx="609600" cy="609600"/>
          </a:xfrm>
          <a:prstGeom prst="rect">
            <a:avLst/>
          </a:prstGeom>
        </p:spPr>
      </p:pic>
      <p:grpSp>
        <p:nvGrpSpPr>
          <p:cNvPr id="21" name="组合 18"/>
          <p:cNvGrpSpPr/>
          <p:nvPr/>
        </p:nvGrpSpPr>
        <p:grpSpPr>
          <a:xfrm>
            <a:off x="5754951" y="1119909"/>
            <a:ext cx="5829606" cy="5635145"/>
            <a:chOff x="5815644" y="682067"/>
            <a:chExt cx="6243662" cy="6035392"/>
          </a:xfrm>
        </p:grpSpPr>
        <p:pic>
          <p:nvPicPr>
            <p:cNvPr id="23" name="图片 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7918" y="682067"/>
              <a:ext cx="5961388" cy="5599095"/>
            </a:xfrm>
            <a:prstGeom prst="rect">
              <a:avLst/>
            </a:prstGeom>
          </p:spPr>
        </p:pic>
        <p:sp>
          <p:nvSpPr>
            <p:cNvPr id="24" name="文本框 17"/>
            <p:cNvSpPr txBox="1"/>
            <p:nvPr/>
          </p:nvSpPr>
          <p:spPr>
            <a:xfrm rot="849186">
              <a:off x="6931267" y="1846521"/>
              <a:ext cx="4294690" cy="2010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b="1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康海报体W12" panose="040B0C09000000000000" pitchFamily="81" charset="-122"/>
                  <a:cs typeface="Times New Roman" panose="02020603050405020304" pitchFamily="18" charset="0"/>
                </a:rPr>
                <a:t>LUYỆN TẬP CHUNG</a:t>
              </a:r>
            </a:p>
            <a:p>
              <a:pPr algn="ctr"/>
              <a:r>
                <a:rPr lang="en-US" altLang="zh-CN" sz="24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康海报体W12" panose="040B0C09000000000000" pitchFamily="81" charset="-122"/>
                  <a:cs typeface="Times New Roman" panose="02020603050405020304" pitchFamily="18" charset="0"/>
                </a:rPr>
                <a:t>(</a:t>
              </a:r>
              <a:r>
                <a:rPr lang="en-US" altLang="zh-CN" sz="24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康海报体W12" panose="040B0C09000000000000" pitchFamily="81" charset="-122"/>
                  <a:cs typeface="Times New Roman" panose="02020603050405020304" pitchFamily="18" charset="0"/>
                </a:rPr>
                <a:t>Trang</a:t>
              </a:r>
              <a:r>
                <a:rPr lang="en-US" altLang="zh-CN" sz="24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康海报体W12" panose="040B0C09000000000000" pitchFamily="81" charset="-122"/>
                  <a:cs typeface="Times New Roman" panose="02020603050405020304" pitchFamily="18" charset="0"/>
                </a:rPr>
                <a:t> 15,16)</a:t>
              </a:r>
              <a:endParaRPr lang="zh-CN" altLang="en-US" sz="4000" dirty="0">
                <a:solidFill>
                  <a:srgbClr val="7245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康海报体W12" panose="040B0C09000000000000" pitchFamily="81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2" name="图片 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5644" y="3304788"/>
              <a:ext cx="2379584" cy="341267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81677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C 0.00403 0.05231 0.04961 0.05741 0.07929 0.06227 C 0.10885 0.06713 0.14752 0.02917 0.17786 0.02963 C 0.2082 0.03009 0.22877 0.06667 0.26041 0.06504 C 0.29219 0.06366 0.33984 0.02592 0.36836 0.02037 C 0.41198 0.00509 0.48867 0.05254 0.52044 0.04838 " pathEditMode="relative" rAng="0" ptsTypes="AAAAA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324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/>
    </p:bldLst>
  </p:timing>
  <p:extLst mod="1">
    <p:ext uri="{E180D4A7-C9FB-4DFB-919C-405C955672EB}">
      <p14:showEvtLst xmlns:p14="http://schemas.microsoft.com/office/powerpoint/2010/main">
        <p14:playEvt time="12" objId="17"/>
        <p14:pauseEvt time="24198" objId="17"/>
        <p14:seekEvt time="24198" objId="17" seek="24095"/>
        <p14:resumeEvt time="24398" objId="17"/>
        <p14:pauseEvt time="26431" objId="17"/>
        <p14:seekEvt time="26431" objId="17" seek="26100"/>
        <p14:resumeEvt time="26631" objId="1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296525" y="232338"/>
            <a:ext cx="50882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Tí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,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Tít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và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Milu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đã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gặp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được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nhau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ở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công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viên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kia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kìa</a:t>
            </a:r>
            <a:r>
              <a:rPr lang="en-US" altLang="zh-CN" sz="3200" dirty="0" smtClean="0">
                <a:solidFill>
                  <a:srgbClr val="724502"/>
                </a:solidFill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! </a:t>
            </a:r>
            <a:endParaRPr lang="zh-CN" altLang="en-US" sz="3200" dirty="0">
              <a:solidFill>
                <a:srgbClr val="724502"/>
              </a:solidFill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51" y="2113030"/>
            <a:ext cx="2615497" cy="375100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97" y="2338256"/>
            <a:ext cx="2871141" cy="3884314"/>
          </a:xfrm>
          <a:prstGeom prst="rect">
            <a:avLst/>
          </a:prstGeom>
        </p:spPr>
      </p:pic>
      <p:pic>
        <p:nvPicPr>
          <p:cNvPr id="16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9901">
            <a:off x="9982806" y="2305354"/>
            <a:ext cx="1400825" cy="1230137"/>
          </a:xfrm>
          <a:prstGeom prst="rect">
            <a:avLst/>
          </a:prstGeom>
        </p:spPr>
      </p:pic>
      <p:grpSp>
        <p:nvGrpSpPr>
          <p:cNvPr id="17" name="组合 20"/>
          <p:cNvGrpSpPr/>
          <p:nvPr/>
        </p:nvGrpSpPr>
        <p:grpSpPr>
          <a:xfrm>
            <a:off x="6734175" y="-69774"/>
            <a:ext cx="5004047" cy="2889174"/>
            <a:chOff x="9432987" y="1165789"/>
            <a:chExt cx="2390959" cy="2032799"/>
          </a:xfrm>
        </p:grpSpPr>
        <p:pic>
          <p:nvPicPr>
            <p:cNvPr id="18" name="图片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2987" y="1165789"/>
              <a:ext cx="2390959" cy="2032799"/>
            </a:xfrm>
            <a:prstGeom prst="rect">
              <a:avLst/>
            </a:prstGeom>
          </p:spPr>
        </p:pic>
        <p:sp>
          <p:nvSpPr>
            <p:cNvPr id="19" name="文本框 19"/>
            <p:cNvSpPr txBox="1"/>
            <p:nvPr/>
          </p:nvSpPr>
          <p:spPr>
            <a:xfrm>
              <a:off x="9708498" y="1513050"/>
              <a:ext cx="1845298" cy="974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Các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bạn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hãy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tiếp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tục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giúp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mình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,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Tít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và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Milu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qua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các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chặn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để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về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nhà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nha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5191858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-0.54831 0.257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22" y="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1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4284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91" y="3046414"/>
            <a:ext cx="11695009" cy="131778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5" y="2266410"/>
            <a:ext cx="1979505" cy="4591590"/>
          </a:xfrm>
          <a:prstGeom prst="rect">
            <a:avLst/>
          </a:prstGeom>
        </p:spPr>
      </p:pic>
      <p:sp>
        <p:nvSpPr>
          <p:cNvPr id="14" name="任意多边形 13"/>
          <p:cNvSpPr/>
          <p:nvPr/>
        </p:nvSpPr>
        <p:spPr>
          <a:xfrm>
            <a:off x="1269481" y="2652443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任意多边形 14"/>
          <p:cNvSpPr/>
          <p:nvPr/>
        </p:nvSpPr>
        <p:spPr>
          <a:xfrm>
            <a:off x="1301511" y="3167579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任意多边形 15"/>
          <p:cNvSpPr/>
          <p:nvPr/>
        </p:nvSpPr>
        <p:spPr>
          <a:xfrm>
            <a:off x="1337583" y="3658296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3" y="247261"/>
            <a:ext cx="1663545" cy="1517876"/>
          </a:xfrm>
          <a:prstGeom prst="rect">
            <a:avLst/>
          </a:prstGeom>
        </p:spPr>
      </p:pic>
      <p:sp>
        <p:nvSpPr>
          <p:cNvPr id="17" name="任意多边形 8"/>
          <p:cNvSpPr/>
          <p:nvPr/>
        </p:nvSpPr>
        <p:spPr>
          <a:xfrm>
            <a:off x="1346791" y="3634776"/>
            <a:ext cx="549025" cy="460765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1874980" y="98586"/>
            <a:ext cx="10176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9m 5dm; 8dm 9cm; 12cm 5mm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51833" y="1823295"/>
            <a:ext cx="2996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8dm 9cm = 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69698" y="1629799"/>
                <a:ext cx="2227970" cy="879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8dm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endParaRPr lang="en-US" sz="2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698" y="1629799"/>
                <a:ext cx="2227970" cy="879215"/>
              </a:xfrm>
              <a:prstGeom prst="rect">
                <a:avLst/>
              </a:prstGeom>
              <a:blipFill rotWithShape="1">
                <a:blip r:embed="rId11"/>
                <a:stretch>
                  <a:fillRect l="-5753" r="-274" b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669782" y="1636636"/>
                <a:ext cx="1918481" cy="879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</a:t>
                </a:r>
                <a:endParaRPr lang="en-US" sz="2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9782" y="1636636"/>
                <a:ext cx="1918481" cy="879215"/>
              </a:xfrm>
              <a:prstGeom prst="rect">
                <a:avLst/>
              </a:prstGeom>
              <a:blipFill rotWithShape="1">
                <a:blip r:embed="rId12"/>
                <a:stretch>
                  <a:fillRect l="-6349" b="-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2728769" y="2625895"/>
            <a:ext cx="2996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12cm 5mm = 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494602" y="2432399"/>
                <a:ext cx="2264966" cy="887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12cm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</a:t>
                </a:r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602" y="2432399"/>
                <a:ext cx="2264966" cy="887166"/>
              </a:xfrm>
              <a:prstGeom prst="rect">
                <a:avLst/>
              </a:prstGeom>
              <a:blipFill rotWithShape="1">
                <a:blip r:embed="rId13"/>
                <a:stretch>
                  <a:fillRect l="-5376" r="-4839" b="-1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656678" y="2454734"/>
                <a:ext cx="1918481" cy="887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</a:t>
                </a:r>
                <a:r>
                  <a:rPr lang="en-US" sz="28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n-US" sz="2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678" y="2454734"/>
                <a:ext cx="1918481" cy="887166"/>
              </a:xfrm>
              <a:prstGeom prst="rect">
                <a:avLst/>
              </a:prstGeom>
              <a:blipFill rotWithShape="1">
                <a:blip r:embed="rId14"/>
                <a:stretch>
                  <a:fillRect l="-6349" r="-1270" b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3376270" y="637015"/>
            <a:ext cx="6117984" cy="1023132"/>
            <a:chOff x="3789203" y="5656637"/>
            <a:chExt cx="6117984" cy="1023132"/>
          </a:xfrm>
        </p:grpSpPr>
        <p:sp>
          <p:nvSpPr>
            <p:cNvPr id="2" name="Rounded Rectangle 1"/>
            <p:cNvSpPr/>
            <p:nvPr/>
          </p:nvSpPr>
          <p:spPr>
            <a:xfrm>
              <a:off x="4231037" y="5656637"/>
              <a:ext cx="5532895" cy="1023132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789203" y="5881129"/>
              <a:ext cx="29964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9m 5dm = </a:t>
              </a:r>
              <a:endPara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6167586" y="5656637"/>
                  <a:ext cx="2227970" cy="8871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9m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a14:m>
                  <a:r>
                    <a:rPr lang="en-US" sz="2800" dirty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m</a:t>
                  </a: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67586" y="5656637"/>
                  <a:ext cx="2227970" cy="887166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l="-5753" b="-20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7988706" y="5663474"/>
                  <a:ext cx="1918481" cy="8871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 smtClean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9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a14:m>
                  <a:r>
                    <a:rPr lang="en-US" sz="2800" dirty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m</a:t>
                  </a: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88706" y="5663474"/>
                  <a:ext cx="1918481" cy="887166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l="-6349" b="-20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组合 10"/>
          <p:cNvGrpSpPr/>
          <p:nvPr/>
        </p:nvGrpSpPr>
        <p:grpSpPr>
          <a:xfrm>
            <a:off x="12192000" y="1851836"/>
            <a:ext cx="1919564" cy="1529223"/>
            <a:chOff x="8061083" y="2111896"/>
            <a:chExt cx="1321237" cy="1220122"/>
          </a:xfrm>
        </p:grpSpPr>
        <p:pic>
          <p:nvPicPr>
            <p:cNvPr id="51" name="图片 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1083" y="2111896"/>
              <a:ext cx="1321237" cy="1220122"/>
            </a:xfrm>
            <a:prstGeom prst="rect">
              <a:avLst/>
            </a:prstGeom>
          </p:spPr>
        </p:pic>
        <p:sp>
          <p:nvSpPr>
            <p:cNvPr id="52" name="文本框 9"/>
            <p:cNvSpPr txBox="1"/>
            <p:nvPr/>
          </p:nvSpPr>
          <p:spPr>
            <a:xfrm>
              <a:off x="8248283" y="2492483"/>
              <a:ext cx="1062401" cy="417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err="1" smtClean="0">
                  <a:solidFill>
                    <a:srgbClr val="FF898B"/>
                  </a:solidFill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Chặng</a:t>
              </a:r>
              <a:r>
                <a:rPr lang="en-US" altLang="zh-CN" sz="2800" b="1" dirty="0">
                  <a:solidFill>
                    <a:srgbClr val="FF898B"/>
                  </a:solidFill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b="1" dirty="0" smtClean="0">
                  <a:solidFill>
                    <a:srgbClr val="FF898B"/>
                  </a:solidFill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1</a:t>
              </a:r>
              <a:endParaRPr lang="zh-CN" altLang="en-US" sz="2800" b="1" dirty="0">
                <a:solidFill>
                  <a:srgbClr val="FF898B"/>
                </a:solidFill>
                <a:latin typeface="Times New Roman" pitchFamily="18" charset="0"/>
                <a:ea typeface="华康海报体W12" panose="040B0C09000000000000" pitchFamily="81" charset="-122"/>
                <a:cs typeface="Times New Roman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132929" y="2709705"/>
            <a:ext cx="2286963" cy="3536814"/>
            <a:chOff x="12720316" y="-1718714"/>
            <a:chExt cx="2286963" cy="3536814"/>
          </a:xfrm>
        </p:grpSpPr>
        <p:pic>
          <p:nvPicPr>
            <p:cNvPr id="56" name="图片 17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20316" y="-1718714"/>
              <a:ext cx="2286963" cy="3536814"/>
            </a:xfrm>
            <a:prstGeom prst="rect">
              <a:avLst/>
            </a:prstGeom>
          </p:spPr>
        </p:pic>
        <p:pic>
          <p:nvPicPr>
            <p:cNvPr id="57" name="图片 7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93097">
              <a:off x="13935979" y="51031"/>
              <a:ext cx="1033502" cy="907572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604824"/>
            <a:ext cx="2181697" cy="32232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559420" y="3811515"/>
            <a:ext cx="3309382" cy="3379374"/>
            <a:chOff x="8559420" y="3811515"/>
            <a:chExt cx="3309382" cy="3379374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8559420" y="3811515"/>
              <a:ext cx="3309382" cy="3379374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9128571" y="5234302"/>
              <a:ext cx="26191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</a:t>
              </a:r>
              <a:r>
                <a:rPr lang="en-US" sz="32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sz="32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32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 </a:t>
              </a:r>
              <a:r>
                <a:rPr lang="en-US" sz="3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32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thôi</a:t>
              </a:r>
              <a:r>
                <a:rPr lang="en-US" sz="3200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19877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7" presetClass="emph" presetSubtype="0" repeatCount="3000" fill="remove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-1.8183E-6 -0.00231 L -0.51165 -0.0023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89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4.63491E-6 2.36994E-6 L -0.39256 -0.0071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8" y="-37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5183E-6 -4.62428E-7 L -0.96459 0.4333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36" y="2166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mph" presetSubtype="0" repeatCount="5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3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4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159 1.11111E-6 L -1.203 0.01111 " pathEditMode="relative" rAng="0" ptsTypes="AA">
                                      <p:cBhvr>
                                        <p:cTn id="106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70" y="55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256 -0.00717 L -1.23884 -0.0071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17" grpId="0" animBg="1"/>
      <p:bldP spid="17" grpId="1" animBg="1"/>
      <p:bldP spid="28" grpId="0"/>
      <p:bldP spid="33" grpId="0"/>
      <p:bldP spid="34" grpId="0"/>
      <p:bldP spid="35" grpId="0"/>
      <p:bldP spid="43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27" y="1512462"/>
            <a:ext cx="1663545" cy="1517876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3002955" y="2997352"/>
            <a:ext cx="1757285" cy="2717661"/>
            <a:chOff x="12720316" y="-1718714"/>
            <a:chExt cx="2286963" cy="3536814"/>
          </a:xfrm>
        </p:grpSpPr>
        <p:pic>
          <p:nvPicPr>
            <p:cNvPr id="27" name="图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20316" y="-1718714"/>
              <a:ext cx="2286963" cy="3536814"/>
            </a:xfrm>
            <a:prstGeom prst="rect">
              <a:avLst/>
            </a:prstGeom>
          </p:spPr>
        </p:pic>
        <p:pic>
          <p:nvPicPr>
            <p:cNvPr id="28" name="图片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93097">
              <a:off x="13935979" y="51031"/>
              <a:ext cx="1033502" cy="907572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1329773" y="40123"/>
            <a:ext cx="4408520" cy="2032799"/>
            <a:chOff x="6389222" y="0"/>
            <a:chExt cx="4408520" cy="203279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9222" y="0"/>
              <a:ext cx="4408520" cy="2032799"/>
            </a:xfrm>
            <a:prstGeom prst="rect">
              <a:avLst/>
            </a:prstGeom>
          </p:spPr>
        </p:pic>
        <p:sp>
          <p:nvSpPr>
            <p:cNvPr id="29" name="文本框 19"/>
            <p:cNvSpPr txBox="1"/>
            <p:nvPr/>
          </p:nvSpPr>
          <p:spPr>
            <a:xfrm>
              <a:off x="6616955" y="210540"/>
              <a:ext cx="38620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Chặng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2: </a:t>
              </a:r>
            </a:p>
            <a:p>
              <a:pPr algn="ctr"/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Đường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xa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bao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 </a:t>
              </a:r>
              <a:r>
                <a:rPr lang="en-US" altLang="zh-CN" sz="2800" dirty="0" err="1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nhiêu</a:t>
              </a:r>
              <a:r>
                <a:rPr lang="en-US" altLang="zh-CN" sz="2800" dirty="0" smtClean="0">
                  <a:solidFill>
                    <a:srgbClr val="72450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华康海报体W12" panose="040B0C09000000000000" pitchFamily="81" charset="-122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45721" y="396584"/>
            <a:ext cx="1011033" cy="489757"/>
          </a:xfrm>
          <a:prstGeom prst="rect">
            <a:avLst/>
          </a:prstGeom>
        </p:spPr>
      </p:pic>
      <p:pic>
        <p:nvPicPr>
          <p:cNvPr id="25" name="图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3600" y="3611729"/>
            <a:ext cx="1859547" cy="27473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58770" y="250663"/>
                <a:ext cx="834893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12km.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bao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ki-lô-mét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770" y="250663"/>
                <a:ext cx="8348930" cy="1323439"/>
              </a:xfrm>
              <a:prstGeom prst="rect">
                <a:avLst/>
              </a:prstGeom>
              <a:blipFill rotWithShape="1">
                <a:blip r:embed="rId12"/>
                <a:stretch>
                  <a:fillRect l="-1460" r="-803" b="-11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ounded Rectangle 31"/>
          <p:cNvSpPr/>
          <p:nvPr/>
        </p:nvSpPr>
        <p:spPr>
          <a:xfrm>
            <a:off x="3137381" y="3030339"/>
            <a:ext cx="6197119" cy="3328702"/>
          </a:xfrm>
          <a:prstGeom prst="roundRect">
            <a:avLst/>
          </a:prstGeom>
          <a:gradFill>
            <a:gsLst>
              <a:gs pos="0">
                <a:schemeClr val="accent4">
                  <a:satMod val="105000"/>
                  <a:tint val="67000"/>
                  <a:lumMod val="91000"/>
                </a:schemeClr>
              </a:gs>
              <a:gs pos="38000">
                <a:schemeClr val="accent4">
                  <a:lumMod val="105000"/>
                  <a:satMod val="103000"/>
                  <a:tint val="73000"/>
                  <a:alpha val="78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381" y="1528381"/>
            <a:ext cx="6310381" cy="15019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2564808" y="3245869"/>
            <a:ext cx="73940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: 3 × 10 = 40 (km)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40km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083602" y="194255"/>
            <a:ext cx="4184098" cy="3379374"/>
            <a:chOff x="8559420" y="3811515"/>
            <a:chExt cx="3309382" cy="3379374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8559420" y="3811515"/>
              <a:ext cx="3309382" cy="3379374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9128571" y="5005702"/>
              <a:ext cx="261914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Tuyệt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quá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  <a:p>
              <a:pPr algn="ctr"/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Tụi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sắp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en-US" sz="3200" dirty="0">
                <a:solidFill>
                  <a:srgbClr val="DD022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1439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63 -4.04624E-7 L 0.97878 -0.00231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248" y="-11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4.79167E-6 2.96296E-6 L -0.23998 0.0018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05" y="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1.66667E-6 4.81481E-6 L -0.20104 -0.0053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52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998 0.00185 L -1.17852 0.01111 " pathEditMode="relative" rAng="0" ptsTypes="AA">
                                      <p:cBhvr>
                                        <p:cTn id="96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27" y="463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104 -0.00532 L -1.23724 -0.00717 " pathEditMode="relative" rAng="0" ptsTypes="AA">
                                      <p:cBhvr>
                                        <p:cTn id="98" dur="3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81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2" grpId="0" animBg="1"/>
      <p:bldP spid="32" grpId="1" animBg="1"/>
      <p:bldP spid="35" grpId="0" build="p"/>
      <p:bldP spid="35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10" y="299868"/>
            <a:ext cx="5797379" cy="347842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085" y="5740616"/>
            <a:ext cx="8254314" cy="111738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482" y="5740616"/>
            <a:ext cx="8254314" cy="1117384"/>
          </a:xfrm>
          <a:prstGeom prst="rect">
            <a:avLst/>
          </a:prstGeom>
        </p:spPr>
      </p:pic>
      <p:pic>
        <p:nvPicPr>
          <p:cNvPr id="14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8511" y="1322878"/>
            <a:ext cx="2780772" cy="4691110"/>
          </a:xfrm>
          <a:prstGeom prst="rect">
            <a:avLst/>
          </a:prstGeom>
        </p:spPr>
      </p:pic>
      <p:pic>
        <p:nvPicPr>
          <p:cNvPr id="15" name="图片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502" y="1322878"/>
            <a:ext cx="2929345" cy="4710213"/>
          </a:xfrm>
          <a:prstGeom prst="rect">
            <a:avLst/>
          </a:prstGeom>
        </p:spPr>
      </p:pic>
      <p:pic>
        <p:nvPicPr>
          <p:cNvPr id="16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9901">
            <a:off x="9838615" y="4822154"/>
            <a:ext cx="2498935" cy="219444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649192" y="-664832"/>
            <a:ext cx="4453907" cy="3611231"/>
            <a:chOff x="8559420" y="3811515"/>
            <a:chExt cx="3309382" cy="3379374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8559420" y="3811515"/>
              <a:ext cx="3309382" cy="337937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231263" y="4922510"/>
              <a:ext cx="2381646" cy="1929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</a:p>
            <a:p>
              <a:pPr algn="ctr"/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ơn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đỡ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tụi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mình</a:t>
              </a:r>
              <a:r>
                <a:rPr lang="en-US" sz="32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en-US" sz="3200" dirty="0">
                <a:solidFill>
                  <a:srgbClr val="DD022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-605482" y="-664833"/>
            <a:ext cx="4453907" cy="3611231"/>
            <a:chOff x="8559420" y="3811515"/>
            <a:chExt cx="3309382" cy="337937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8559420" y="3811515"/>
              <a:ext cx="3309382" cy="3379374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9212391" y="5065125"/>
              <a:ext cx="2381646" cy="1296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Chúng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đỡ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mọi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tốt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nha</a:t>
              </a:r>
              <a:r>
                <a:rPr lang="en-US" sz="2800" dirty="0" smtClean="0">
                  <a:solidFill>
                    <a:srgbClr val="DD022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en-US" sz="2800" dirty="0">
                <a:solidFill>
                  <a:srgbClr val="DD022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1887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11111E-6 L -0.42291 0.13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46" y="65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04167E-6 -2.22222E-6 L 0.39687 0.1409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44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-0.42956 0.0219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4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00" y="321809"/>
            <a:ext cx="11779250" cy="59196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59" y="522433"/>
            <a:ext cx="10965680" cy="560067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974" y="2835346"/>
            <a:ext cx="2771052" cy="324278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633" y="2932937"/>
            <a:ext cx="2275493" cy="3558572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526375" y="3480148"/>
            <a:ext cx="1969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Cộng</a:t>
            </a: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2 </a:t>
            </a:r>
            <a:r>
              <a:rPr lang="en-US" altLang="zh-CN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phân</a:t>
            </a: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số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8702" y="518460"/>
            <a:ext cx="455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9168" y="1279971"/>
                <a:ext cx="481221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68" y="1279971"/>
                <a:ext cx="481221" cy="89896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681386" y="1269899"/>
                <a:ext cx="69602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386" y="1269899"/>
                <a:ext cx="696024" cy="9017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34104" y="1299203"/>
                <a:ext cx="910827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𝟏𝟓𝟏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𝟗𝟎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104" y="1299203"/>
                <a:ext cx="910827" cy="91057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26108" y="1484642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108" y="1484642"/>
                <a:ext cx="534121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94990" y="1469253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990" y="1469253"/>
                <a:ext cx="534121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410300" y="1488486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300" y="1488486"/>
                <a:ext cx="534121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38134" y="1276785"/>
                <a:ext cx="69602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𝟕𝟎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𝟗𝟎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134" y="1276785"/>
                <a:ext cx="696024" cy="90178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52210" y="1275946"/>
                <a:ext cx="696024" cy="899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𝟖𝟏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𝟗𝟎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210" y="1275946"/>
                <a:ext cx="696024" cy="89954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281589" y="1473136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589" y="1473136"/>
                <a:ext cx="534121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6468" y="2325151"/>
                <a:ext cx="481221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68" y="2325151"/>
                <a:ext cx="481221" cy="91057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668686" y="2340479"/>
                <a:ext cx="481221" cy="899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686" y="2340479"/>
                <a:ext cx="481221" cy="89915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921404" y="2369783"/>
                <a:ext cx="696023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404" y="2369783"/>
                <a:ext cx="696023" cy="90178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213408" y="2555222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408" y="2555222"/>
                <a:ext cx="534121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282290" y="2539833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290" y="2539833"/>
                <a:ext cx="534121" cy="52322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397600" y="2559066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600" y="2559066"/>
                <a:ext cx="534121" cy="52322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625434" y="2347365"/>
                <a:ext cx="696023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434" y="2347365"/>
                <a:ext cx="696023" cy="901978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739510" y="2346526"/>
                <a:ext cx="696024" cy="899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510" y="2346526"/>
                <a:ext cx="696024" cy="89954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268889" y="2543716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889" y="2543716"/>
                <a:ext cx="534121" cy="52322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4137477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20" grpId="0"/>
      <p:bldP spid="21" grpId="0"/>
      <p:bldP spid="22" grpId="0"/>
      <p:bldP spid="22" grpId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1" grpId="1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321809"/>
            <a:ext cx="10972800" cy="59196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477456"/>
            <a:ext cx="10210030" cy="560067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974" y="2835346"/>
            <a:ext cx="2771052" cy="3242786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520983" y="3511894"/>
            <a:ext cx="2014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Trừ</a:t>
            </a: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2 </a:t>
            </a:r>
            <a:r>
              <a:rPr lang="en-US" altLang="zh-CN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phân</a:t>
            </a: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方正稚艺简体" panose="03000509000000000000" pitchFamily="65" charset="-122"/>
                <a:cs typeface="Times New Roman" pitchFamily="18" charset="0"/>
              </a:rPr>
              <a:t>số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方正稚艺简体" panose="03000509000000000000" pitchFamily="65" charset="-122"/>
              <a:cs typeface="Times New Roman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82967" y="3097269"/>
            <a:ext cx="2017295" cy="32830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584984" y="724641"/>
            <a:ext cx="4550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65450" y="1460752"/>
                <a:ext cx="481221" cy="910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450" y="1460752"/>
                <a:ext cx="481221" cy="91076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407668" y="1476080"/>
                <a:ext cx="481221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668" y="1476080"/>
                <a:ext cx="481221" cy="9017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60386" y="1505384"/>
                <a:ext cx="69602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386" y="1505384"/>
                <a:ext cx="696024" cy="9017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52390" y="1690823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390" y="1690823"/>
                <a:ext cx="534121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021272" y="1675434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272" y="1675434"/>
                <a:ext cx="534121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136582" y="1694667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582" y="1694667"/>
                <a:ext cx="534121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64416" y="1482966"/>
                <a:ext cx="69602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𝟐𝟓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416" y="1482966"/>
                <a:ext cx="696024" cy="90178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478492" y="1482127"/>
                <a:ext cx="696024" cy="899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𝟒𝟎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492" y="1482127"/>
                <a:ext cx="696024" cy="89954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007871" y="1679317"/>
                <a:ext cx="5341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871" y="1679317"/>
                <a:ext cx="534121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966633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16" grpId="0"/>
      <p:bldP spid="17" grpId="0"/>
      <p:bldP spid="19" grpId="0"/>
      <p:bldP spid="19" grpId="1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校园卡通安全教育主题班会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.8|3|3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Widescreen</PresentationFormat>
  <Paragraphs>67</Paragraphs>
  <Slides>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宋体</vt:lpstr>
      <vt:lpstr>Arial</vt:lpstr>
      <vt:lpstr>Calibri</vt:lpstr>
      <vt:lpstr>Calibri Light</vt:lpstr>
      <vt:lpstr>Cambria Math</vt:lpstr>
      <vt:lpstr>Times New Roman</vt:lpstr>
      <vt:lpstr>UTM Windsor BT</vt:lpstr>
      <vt:lpstr>华康海报体W12</vt:lpstr>
      <vt:lpstr>方正稚艺简体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校园卡通安全教育主题班会PPT模板</dc:title>
  <dc:creator/>
  <cp:lastModifiedBy/>
  <cp:revision>1</cp:revision>
  <dcterms:created xsi:type="dcterms:W3CDTF">2017-03-16T14:21:07Z</dcterms:created>
  <dcterms:modified xsi:type="dcterms:W3CDTF">2023-07-21T02:18:46Z</dcterms:modified>
</cp:coreProperties>
</file>