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58" r:id="rId4"/>
    <p:sldId id="260" r:id="rId5"/>
    <p:sldId id="261" r:id="rId6"/>
    <p:sldId id="262" r:id="rId7"/>
    <p:sldId id="274" r:id="rId8"/>
    <p:sldId id="263" r:id="rId9"/>
    <p:sldId id="275" r:id="rId10"/>
    <p:sldId id="265" r:id="rId11"/>
    <p:sldId id="266" r:id="rId12"/>
    <p:sldId id="267" r:id="rId13"/>
    <p:sldId id="268" r:id="rId14"/>
    <p:sldId id="269" r:id="rId15"/>
    <p:sldId id="264" r:id="rId16"/>
    <p:sldId id="273" r:id="rId17"/>
    <p:sldId id="270" r:id="rId18"/>
    <p:sldId id="271" r:id="rId19"/>
    <p:sldId id="277" r:id="rId20"/>
    <p:sldId id="272" r:id="rId21"/>
    <p:sldId id="278" r:id="rId22"/>
    <p:sldId id="276" r:id="rId23"/>
  </p:sldIdLst>
  <p:sldSz cx="12192000" cy="6858000"/>
  <p:notesSz cx="6858000" cy="9144000"/>
  <p:embeddedFontLst>
    <p:embeddedFont>
      <p:font typeface="微软雅黑" panose="020B0503020204020204" pitchFamily="34" charset="-122"/>
      <p:regular r:id="rId24"/>
      <p:bold r:id="rId25"/>
    </p:embeddedFont>
    <p:embeddedFont>
      <p:font typeface="UTM Aptima" panose="02040603050506020204" pitchFamily="18" charset="0"/>
      <p:regular r:id="rId26"/>
      <p:bold r:id="rId27"/>
      <p:italic r:id="rId28"/>
      <p:boldItalic r:id="rId29"/>
    </p:embeddedFont>
    <p:embeddedFont>
      <p:font typeface="UTM Avo" panose="02040603050506020204" pitchFamily="18" charset="0"/>
      <p:regular r:id="rId30"/>
      <p:bold r:id="rId31"/>
      <p:italic r:id="rId32"/>
      <p:boldItalic r:id="rId33"/>
    </p:embeddedFont>
    <p:embeddedFont>
      <p:font typeface="UTM Edwardian" panose="02040603050506020204" pitchFamily="18" charset="0"/>
      <p:regular r:id="rId34"/>
      <p:bold r:id="rId35"/>
    </p:embeddedFont>
    <p:embeddedFont>
      <p:font typeface="UTM Guanine" panose="02040603050506020204" pitchFamily="18" charset="0"/>
      <p:regular r:id="rId36"/>
    </p:embeddedFont>
    <p:embeddedFont>
      <p:font typeface="UTM Showcard" panose="02040603050506020204" pitchFamily="18"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41" autoAdjust="0"/>
    <p:restoredTop sz="94660"/>
  </p:normalViewPr>
  <p:slideViewPr>
    <p:cSldViewPr snapToGrid="0">
      <p:cViewPr>
        <p:scale>
          <a:sx n="50" d="100"/>
          <a:sy n="50" d="100"/>
        </p:scale>
        <p:origin x="1410"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48094921"/>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4FFB9669-7891-40E0-BF0A-9B41B8A3AC72}"/>
              </a:ext>
            </a:extLst>
          </p:cNvPr>
          <p:cNvCxnSpPr>
            <a:cxnSpLocks/>
          </p:cNvCxnSpPr>
          <p:nvPr userDrawn="1"/>
        </p:nvCxnSpPr>
        <p:spPr>
          <a:xfrm>
            <a:off x="1153238" y="494971"/>
            <a:ext cx="10748476" cy="0"/>
          </a:xfrm>
          <a:prstGeom prst="line">
            <a:avLst/>
          </a:prstGeom>
          <a:ln w="25400">
            <a:solidFill>
              <a:srgbClr val="559681"/>
            </a:solidFill>
          </a:ln>
        </p:spPr>
        <p:style>
          <a:lnRef idx="1">
            <a:schemeClr val="accent1"/>
          </a:lnRef>
          <a:fillRef idx="0">
            <a:schemeClr val="accent1"/>
          </a:fillRef>
          <a:effectRef idx="0">
            <a:schemeClr val="accent1"/>
          </a:effectRef>
          <a:fontRef idx="minor">
            <a:schemeClr val="tx1"/>
          </a:fontRef>
        </p:style>
      </p:cxnSp>
      <p:sp>
        <p:nvSpPr>
          <p:cNvPr id="7" name="菱形 6">
            <a:extLst>
              <a:ext uri="{FF2B5EF4-FFF2-40B4-BE49-F238E27FC236}">
                <a16:creationId xmlns:a16="http://schemas.microsoft.com/office/drawing/2014/main" id="{D13F4F2C-769E-427C-B210-DB827DE3BF71}"/>
              </a:ext>
            </a:extLst>
          </p:cNvPr>
          <p:cNvSpPr/>
          <p:nvPr userDrawn="1"/>
        </p:nvSpPr>
        <p:spPr>
          <a:xfrm>
            <a:off x="-251971" y="-393247"/>
            <a:ext cx="1291771" cy="1291771"/>
          </a:xfrm>
          <a:prstGeom prst="diamond">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0852976"/>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FFD8D8F-FC3C-4D63-B1CE-C3CF49686331}"/>
              </a:ext>
            </a:extLst>
          </p:cNvPr>
          <p:cNvPicPr>
            <a:picLocks noChangeAspect="1"/>
          </p:cNvPicPr>
          <p:nvPr userDrawn="1"/>
        </p:nvPicPr>
        <p:blipFill rotWithShape="1">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artisticLightScreen gridSize="0"/>
                    </a14:imgEffect>
                  </a14:imgLayer>
                </a14:imgProps>
              </a:ext>
              <a:ext uri="{28A0092B-C50C-407E-A947-70E740481C1C}">
                <a14:useLocalDpi xmlns:a14="http://schemas.microsoft.com/office/drawing/2010/main" val="0"/>
              </a:ext>
            </a:extLst>
          </a:blip>
          <a:srcRect l="53179" b="65377"/>
          <a:stretch/>
        </p:blipFill>
        <p:spPr>
          <a:xfrm>
            <a:off x="0" y="4483571"/>
            <a:ext cx="3197901" cy="2374429"/>
          </a:xfrm>
          <a:prstGeom prst="rect">
            <a:avLst/>
          </a:prstGeom>
        </p:spPr>
      </p:pic>
      <p:pic>
        <p:nvPicPr>
          <p:cNvPr id="3" name="图片 2">
            <a:extLst>
              <a:ext uri="{FF2B5EF4-FFF2-40B4-BE49-F238E27FC236}">
                <a16:creationId xmlns:a16="http://schemas.microsoft.com/office/drawing/2014/main" id="{7FD64459-86C5-4124-AD04-02B020CE557A}"/>
              </a:ext>
            </a:extLst>
          </p:cNvPr>
          <p:cNvPicPr>
            <a:picLocks noChangeAspect="1"/>
          </p:cNvPicPr>
          <p:nvPr userDrawn="1"/>
        </p:nvPicPr>
        <p:blipFill rotWithShape="1">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artisticLightScreen gridSize="0"/>
                    </a14:imgEffect>
                  </a14:imgLayer>
                </a14:imgProps>
              </a:ext>
              <a:ext uri="{28A0092B-C50C-407E-A947-70E740481C1C}">
                <a14:useLocalDpi xmlns:a14="http://schemas.microsoft.com/office/drawing/2010/main" val="0"/>
              </a:ext>
            </a:extLst>
          </a:blip>
          <a:srcRect t="48833" r="68790"/>
          <a:stretch/>
        </p:blipFill>
        <p:spPr>
          <a:xfrm>
            <a:off x="10060362" y="-1"/>
            <a:ext cx="2131639" cy="3508993"/>
          </a:xfrm>
          <a:prstGeom prst="rect">
            <a:avLst/>
          </a:prstGeom>
        </p:spPr>
      </p:pic>
    </p:spTree>
    <p:extLst>
      <p:ext uri="{BB962C8B-B14F-4D97-AF65-F5344CB8AC3E}">
        <p14:creationId xmlns:p14="http://schemas.microsoft.com/office/powerpoint/2010/main" val="14247487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FFD8D8F-FC3C-4D63-B1CE-C3CF49686331}"/>
              </a:ext>
            </a:extLst>
          </p:cNvPr>
          <p:cNvPicPr>
            <a:picLocks noChangeAspect="1"/>
          </p:cNvPicPr>
          <p:nvPr userDrawn="1"/>
        </p:nvPicPr>
        <p:blipFill rotWithShape="1">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artisticLightScreen gridSize="0"/>
                    </a14:imgEffect>
                  </a14:imgLayer>
                </a14:imgProps>
              </a:ext>
              <a:ext uri="{28A0092B-C50C-407E-A947-70E740481C1C}">
                <a14:useLocalDpi xmlns:a14="http://schemas.microsoft.com/office/drawing/2010/main" val="0"/>
              </a:ext>
            </a:extLst>
          </a:blip>
          <a:srcRect l="53179" b="65377"/>
          <a:stretch/>
        </p:blipFill>
        <p:spPr>
          <a:xfrm>
            <a:off x="0" y="4483571"/>
            <a:ext cx="3197901" cy="2374429"/>
          </a:xfrm>
          <a:prstGeom prst="rect">
            <a:avLst/>
          </a:prstGeom>
        </p:spPr>
      </p:pic>
      <p:pic>
        <p:nvPicPr>
          <p:cNvPr id="3" name="图片 2">
            <a:extLst>
              <a:ext uri="{FF2B5EF4-FFF2-40B4-BE49-F238E27FC236}">
                <a16:creationId xmlns:a16="http://schemas.microsoft.com/office/drawing/2014/main" id="{7FD64459-86C5-4124-AD04-02B020CE557A}"/>
              </a:ext>
            </a:extLst>
          </p:cNvPr>
          <p:cNvPicPr>
            <a:picLocks noChangeAspect="1"/>
          </p:cNvPicPr>
          <p:nvPr userDrawn="1"/>
        </p:nvPicPr>
        <p:blipFill rotWithShape="1">
          <a:blip r:embed="rId2" cstate="print">
            <a:duotone>
              <a:prstClr val="black"/>
              <a:schemeClr val="accent1">
                <a:tint val="45000"/>
                <a:satMod val="400000"/>
              </a:schemeClr>
            </a:duotone>
            <a:extLst>
              <a:ext uri="{BEBA8EAE-BF5A-486C-A8C5-ECC9F3942E4B}">
                <a14:imgProps xmlns:a14="http://schemas.microsoft.com/office/drawing/2010/main">
                  <a14:imgLayer r:embed="rId3">
                    <a14:imgEffect>
                      <a14:artisticLightScreen gridSize="0"/>
                    </a14:imgEffect>
                  </a14:imgLayer>
                </a14:imgProps>
              </a:ext>
              <a:ext uri="{28A0092B-C50C-407E-A947-70E740481C1C}">
                <a14:useLocalDpi xmlns:a14="http://schemas.microsoft.com/office/drawing/2010/main" val="0"/>
              </a:ext>
            </a:extLst>
          </a:blip>
          <a:srcRect t="48833" r="68790"/>
          <a:stretch/>
        </p:blipFill>
        <p:spPr>
          <a:xfrm>
            <a:off x="10060362" y="-1"/>
            <a:ext cx="2131639" cy="3508993"/>
          </a:xfrm>
          <a:prstGeom prst="rect">
            <a:avLst/>
          </a:prstGeom>
        </p:spPr>
      </p:pic>
    </p:spTree>
    <p:extLst>
      <p:ext uri="{BB962C8B-B14F-4D97-AF65-F5344CB8AC3E}">
        <p14:creationId xmlns:p14="http://schemas.microsoft.com/office/powerpoint/2010/main" val="354598955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CD8F2F-147D-4F14-A198-1D344D697669}" type="datetimeFigureOut">
              <a:rPr lang="en-US" smtClean="0"/>
              <a:t>4/10/2023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DE8B67-9283-4ACE-8521-833C729E6375}" type="slidenum">
              <a:rPr lang="en-US" smtClean="0"/>
              <a:t>‹#›</a:t>
            </a:fld>
            <a:endParaRPr lang="en-US"/>
          </a:p>
        </p:txBody>
      </p:sp>
    </p:spTree>
    <p:extLst>
      <p:ext uri="{BB962C8B-B14F-4D97-AF65-F5344CB8AC3E}">
        <p14:creationId xmlns:p14="http://schemas.microsoft.com/office/powerpoint/2010/main" val="27965417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823179"/>
      </p:ext>
    </p:extLst>
  </p:cSld>
  <p:clrMap bg1="lt1" tx1="dk1" bg2="lt2" tx2="dk2" accent1="accent1" accent2="accent2" accent3="accent3" accent4="accent4" accent5="accent5" accent6="accent6" hlink="hlink" folHlink="folHlink"/>
  <p:sldLayoutIdLst>
    <p:sldLayoutId id="2147483669" r:id="rId1"/>
    <p:sldLayoutId id="2147483671" r:id="rId2"/>
    <p:sldLayoutId id="2147483676" r:id="rId3"/>
    <p:sldLayoutId id="2147483677" r:id="rId4"/>
    <p:sldLayoutId id="2147483678" r:id="rId5"/>
  </p:sldLayoutIdLst>
  <p:transition spd="med" advClick="0" advTm="0">
    <p:fade/>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png"/><Relationship Id="rId18" Type="http://schemas.microsoft.com/office/2007/relationships/hdphoto" Target="../media/hdphoto7.wdp"/><Relationship Id="rId26" Type="http://schemas.microsoft.com/office/2007/relationships/hdphoto" Target="../media/hdphoto11.wdp"/><Relationship Id="rId3" Type="http://schemas.microsoft.com/office/2007/relationships/hdphoto" Target="../media/hdphoto2.wdp"/><Relationship Id="rId21" Type="http://schemas.openxmlformats.org/officeDocument/2006/relationships/image" Target="../media/image16.png"/><Relationship Id="rId7" Type="http://schemas.openxmlformats.org/officeDocument/2006/relationships/image" Target="../media/image7.png"/><Relationship Id="rId12" Type="http://schemas.microsoft.com/office/2007/relationships/hdphoto" Target="../media/hdphoto4.wdp"/><Relationship Id="rId17" Type="http://schemas.openxmlformats.org/officeDocument/2006/relationships/image" Target="../media/image14.png"/><Relationship Id="rId25" Type="http://schemas.openxmlformats.org/officeDocument/2006/relationships/image" Target="../media/image18.png"/><Relationship Id="rId2" Type="http://schemas.openxmlformats.org/officeDocument/2006/relationships/image" Target="../media/image4.png"/><Relationship Id="rId16" Type="http://schemas.microsoft.com/office/2007/relationships/hdphoto" Target="../media/hdphoto6.wdp"/><Relationship Id="rId20" Type="http://schemas.microsoft.com/office/2007/relationships/hdphoto" Target="../media/hdphoto8.wdp"/><Relationship Id="rId1" Type="http://schemas.openxmlformats.org/officeDocument/2006/relationships/slideLayout" Target="../slideLayouts/slideLayout5.xml"/><Relationship Id="rId6" Type="http://schemas.microsoft.com/office/2007/relationships/hdphoto" Target="../media/hdphoto3.wdp"/><Relationship Id="rId11" Type="http://schemas.openxmlformats.org/officeDocument/2006/relationships/image" Target="../media/image11.png"/><Relationship Id="rId24" Type="http://schemas.microsoft.com/office/2007/relationships/hdphoto" Target="../media/hdphoto10.wdp"/><Relationship Id="rId5" Type="http://schemas.openxmlformats.org/officeDocument/2006/relationships/image" Target="../media/image6.png"/><Relationship Id="rId15" Type="http://schemas.openxmlformats.org/officeDocument/2006/relationships/image" Target="../media/image13.png"/><Relationship Id="rId23" Type="http://schemas.openxmlformats.org/officeDocument/2006/relationships/image" Target="../media/image17.png"/><Relationship Id="rId10" Type="http://schemas.openxmlformats.org/officeDocument/2006/relationships/image" Target="../media/image10.png"/><Relationship Id="rId19" Type="http://schemas.openxmlformats.org/officeDocument/2006/relationships/image" Target="../media/image15.png"/><Relationship Id="rId4" Type="http://schemas.openxmlformats.org/officeDocument/2006/relationships/image" Target="../media/image5.png"/><Relationship Id="rId9" Type="http://schemas.openxmlformats.org/officeDocument/2006/relationships/image" Target="../media/image9.png"/><Relationship Id="rId14" Type="http://schemas.microsoft.com/office/2007/relationships/hdphoto" Target="../media/hdphoto5.wdp"/><Relationship Id="rId22" Type="http://schemas.microsoft.com/office/2007/relationships/hdphoto" Target="../media/hdphoto9.wdp"/></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3.xml"/><Relationship Id="rId7" Type="http://schemas.microsoft.com/office/2007/relationships/hdphoto" Target="../media/hdphoto12.wdp"/><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9.png"/><Relationship Id="rId5" Type="http://schemas.openxmlformats.org/officeDocument/2006/relationships/slideLayout" Target="../slideLayouts/slideLayout5.xml"/><Relationship Id="rId4" Type="http://schemas.openxmlformats.org/officeDocument/2006/relationships/tags" Target="../tags/tag4.xml"/><Relationship Id="rId9"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6.wdp"/><Relationship Id="rId18" Type="http://schemas.openxmlformats.org/officeDocument/2006/relationships/image" Target="../media/image16.png"/><Relationship Id="rId3" Type="http://schemas.microsoft.com/office/2007/relationships/hdphoto" Target="../media/hdphoto3.wdp"/><Relationship Id="rId21" Type="http://schemas.microsoft.com/office/2007/relationships/hdphoto" Target="../media/hdphoto10.wdp"/><Relationship Id="rId7" Type="http://schemas.openxmlformats.org/officeDocument/2006/relationships/image" Target="../media/image10.png"/><Relationship Id="rId12" Type="http://schemas.openxmlformats.org/officeDocument/2006/relationships/image" Target="../media/image13.png"/><Relationship Id="rId17" Type="http://schemas.microsoft.com/office/2007/relationships/hdphoto" Target="../media/hdphoto8.wdp"/><Relationship Id="rId2" Type="http://schemas.openxmlformats.org/officeDocument/2006/relationships/image" Target="../media/image6.png"/><Relationship Id="rId16" Type="http://schemas.openxmlformats.org/officeDocument/2006/relationships/image" Target="../media/image15.pn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9.png"/><Relationship Id="rId11" Type="http://schemas.microsoft.com/office/2007/relationships/hdphoto" Target="../media/hdphoto5.wdp"/><Relationship Id="rId24" Type="http://schemas.openxmlformats.org/officeDocument/2006/relationships/image" Target="../media/image22.png"/><Relationship Id="rId5" Type="http://schemas.openxmlformats.org/officeDocument/2006/relationships/image" Target="../media/image8.png"/><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12.png"/><Relationship Id="rId19" Type="http://schemas.microsoft.com/office/2007/relationships/hdphoto" Target="../media/hdphoto9.wdp"/><Relationship Id="rId4" Type="http://schemas.openxmlformats.org/officeDocument/2006/relationships/image" Target="../media/image7.png"/><Relationship Id="rId9" Type="http://schemas.microsoft.com/office/2007/relationships/hdphoto" Target="../media/hdphoto4.wdp"/><Relationship Id="rId14" Type="http://schemas.openxmlformats.org/officeDocument/2006/relationships/image" Target="../media/image14.png"/><Relationship Id="rId22"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microsoft.com/office/2007/relationships/hdphoto" Target="../media/hdphoto15.wdp"/><Relationship Id="rId13"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28.png"/><Relationship Id="rId12" Type="http://schemas.microsoft.com/office/2007/relationships/hdphoto" Target="../media/hdphoto17.wdp"/><Relationship Id="rId2" Type="http://schemas.openxmlformats.org/officeDocument/2006/relationships/image" Target="../media/image8.png"/><Relationship Id="rId16" Type="http://schemas.microsoft.com/office/2007/relationships/hdphoto" Target="../media/hdphoto19.wdp"/><Relationship Id="rId1" Type="http://schemas.openxmlformats.org/officeDocument/2006/relationships/slideLayout" Target="../slideLayouts/slideLayout3.xml"/><Relationship Id="rId6" Type="http://schemas.microsoft.com/office/2007/relationships/hdphoto" Target="../media/hdphoto14.wdp"/><Relationship Id="rId11" Type="http://schemas.openxmlformats.org/officeDocument/2006/relationships/image" Target="../media/image30.png"/><Relationship Id="rId5" Type="http://schemas.openxmlformats.org/officeDocument/2006/relationships/image" Target="../media/image27.png"/><Relationship Id="rId15" Type="http://schemas.openxmlformats.org/officeDocument/2006/relationships/image" Target="../media/image32.png"/><Relationship Id="rId10" Type="http://schemas.microsoft.com/office/2007/relationships/hdphoto" Target="../media/hdphoto16.wdp"/><Relationship Id="rId4" Type="http://schemas.microsoft.com/office/2007/relationships/hdphoto" Target="../media/hdphoto13.wdp"/><Relationship Id="rId9" Type="http://schemas.openxmlformats.org/officeDocument/2006/relationships/image" Target="../media/image29.png"/><Relationship Id="rId14" Type="http://schemas.microsoft.com/office/2007/relationships/hdphoto" Target="../media/hdphoto18.wdp"/></Relationships>
</file>

<file path=ppt/slides/_rels/slide12.xml.rels><?xml version="1.0" encoding="UTF-8" standalone="yes"?>
<Relationships xmlns="http://schemas.openxmlformats.org/package/2006/relationships"><Relationship Id="rId3" Type="http://schemas.openxmlformats.org/officeDocument/2006/relationships/hyperlink" Target="http://upload.wikimedia.org/wikipedia/commons/2/21/Nh%C3%A0_T%C3%A2y_S%C6%A1n,_d%E1%BA%A5u_%E1%BA%A5n.JPG" TargetMode="External"/><Relationship Id="rId2" Type="http://schemas.openxmlformats.org/officeDocument/2006/relationships/image" Target="../media/image8.png"/><Relationship Id="rId1" Type="http://schemas.openxmlformats.org/officeDocument/2006/relationships/slideLayout" Target="../slideLayouts/slideLayout3.xml"/><Relationship Id="rId6" Type="http://schemas.microsoft.com/office/2007/relationships/hdphoto" Target="../media/hdphoto19.wdp"/><Relationship Id="rId5" Type="http://schemas.openxmlformats.org/officeDocument/2006/relationships/image" Target="../media/image32.pn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hyperlink" Target="http://upload.wikimedia.org/wikipedia/commons/a/aa/Chi%E1%BA%BFu_ch%E1%BB%89_Quang_Trung.JPG" TargetMode="External"/><Relationship Id="rId2" Type="http://schemas.openxmlformats.org/officeDocument/2006/relationships/image" Target="../media/image8.png"/><Relationship Id="rId1" Type="http://schemas.openxmlformats.org/officeDocument/2006/relationships/slideLayout" Target="../slideLayouts/slideLayout4.xml"/><Relationship Id="rId6" Type="http://schemas.microsoft.com/office/2007/relationships/hdphoto" Target="../media/hdphoto19.wdp"/><Relationship Id="rId5" Type="http://schemas.openxmlformats.org/officeDocument/2006/relationships/image" Target="../media/image32.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png"/><Relationship Id="rId1" Type="http://schemas.openxmlformats.org/officeDocument/2006/relationships/slideLayout" Target="../slideLayouts/slideLayout4.xml"/><Relationship Id="rId5" Type="http://schemas.microsoft.com/office/2007/relationships/hdphoto" Target="../media/hdphoto19.wdp"/><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7.xml"/><Relationship Id="rId7" Type="http://schemas.microsoft.com/office/2007/relationships/hdphoto" Target="../media/hdphoto12.wdp"/><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9.png"/><Relationship Id="rId5" Type="http://schemas.openxmlformats.org/officeDocument/2006/relationships/slideLayout" Target="../slideLayouts/slideLayout1.xml"/><Relationship Id="rId4" Type="http://schemas.openxmlformats.org/officeDocument/2006/relationships/tags" Target="../tags/tag8.xml"/><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1.wdp"/><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9.png"/><Relationship Id="rId5" Type="http://schemas.microsoft.com/office/2007/relationships/hdphoto" Target="../media/hdphoto20.wdp"/><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42.png"/><Relationship Id="rId5" Type="http://schemas.microsoft.com/office/2007/relationships/hdphoto" Target="../media/hdphoto22.wdp"/><Relationship Id="rId10" Type="http://schemas.microsoft.com/office/2007/relationships/hdphoto" Target="../media/hdphoto19.wdp"/><Relationship Id="rId4" Type="http://schemas.openxmlformats.org/officeDocument/2006/relationships/image" Target="../media/image41.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 Id="rId5" Type="http://schemas.openxmlformats.org/officeDocument/2006/relationships/image" Target="../media/image48.jpeg"/><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6.wdp"/><Relationship Id="rId18" Type="http://schemas.openxmlformats.org/officeDocument/2006/relationships/image" Target="../media/image16.png"/><Relationship Id="rId3" Type="http://schemas.microsoft.com/office/2007/relationships/hdphoto" Target="../media/hdphoto3.wdp"/><Relationship Id="rId21" Type="http://schemas.microsoft.com/office/2007/relationships/hdphoto" Target="../media/hdphoto10.wdp"/><Relationship Id="rId7" Type="http://schemas.openxmlformats.org/officeDocument/2006/relationships/image" Target="../media/image10.png"/><Relationship Id="rId12" Type="http://schemas.openxmlformats.org/officeDocument/2006/relationships/image" Target="../media/image13.png"/><Relationship Id="rId17" Type="http://schemas.microsoft.com/office/2007/relationships/hdphoto" Target="../media/hdphoto8.wdp"/><Relationship Id="rId25" Type="http://schemas.openxmlformats.org/officeDocument/2006/relationships/image" Target="../media/image49.png"/><Relationship Id="rId2" Type="http://schemas.openxmlformats.org/officeDocument/2006/relationships/image" Target="../media/image6.png"/><Relationship Id="rId16" Type="http://schemas.openxmlformats.org/officeDocument/2006/relationships/image" Target="../media/image15.pn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9.png"/><Relationship Id="rId11" Type="http://schemas.microsoft.com/office/2007/relationships/hdphoto" Target="../media/hdphoto5.wdp"/><Relationship Id="rId24" Type="http://schemas.openxmlformats.org/officeDocument/2006/relationships/image" Target="../media/image22.png"/><Relationship Id="rId5" Type="http://schemas.openxmlformats.org/officeDocument/2006/relationships/image" Target="../media/image8.png"/><Relationship Id="rId15" Type="http://schemas.microsoft.com/office/2007/relationships/hdphoto" Target="../media/hdphoto7.wdp"/><Relationship Id="rId23" Type="http://schemas.microsoft.com/office/2007/relationships/hdphoto" Target="../media/hdphoto11.wdp"/><Relationship Id="rId10" Type="http://schemas.openxmlformats.org/officeDocument/2006/relationships/image" Target="../media/image12.png"/><Relationship Id="rId19" Type="http://schemas.microsoft.com/office/2007/relationships/hdphoto" Target="../media/hdphoto9.wdp"/><Relationship Id="rId4" Type="http://schemas.openxmlformats.org/officeDocument/2006/relationships/image" Target="../media/image7.png"/><Relationship Id="rId9" Type="http://schemas.microsoft.com/office/2007/relationships/hdphoto" Target="../media/hdphoto4.wdp"/><Relationship Id="rId14" Type="http://schemas.openxmlformats.org/officeDocument/2006/relationships/image" Target="../media/image14.png"/><Relationship Id="rId2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FC57373-34FD-4774-BF1E-F5035C42D22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49" r="89977">
                        <a14:foregroundMark x1="5245" y1="47917" x2="13170" y2="46667"/>
                        <a14:foregroundMark x1="1049" y1="67431" x2="20979" y2="67153"/>
                        <a14:foregroundMark x1="12704" y1="40278" x2="20629" y2="38750"/>
                        <a14:foregroundMark x1="9670" y1="38879" x2="12704" y2="39722"/>
                        <a14:foregroundMark x1="10141" y1="38549" x2="11888" y2="39236"/>
                        <a14:foregroundMark x1="9737" y1="37153" x2="11072" y2="37778"/>
                        <a14:foregroundMark x1="10861" y1="37014" x2="11422" y2="37778"/>
                        <a14:foregroundMark x1="10213" y1="36132" x2="10861" y2="37014"/>
                        <a14:foregroundMark x1="9790" y1="35556" x2="10095" y2="35971"/>
                        <a14:foregroundMark x1="8392" y1="38958" x2="8741" y2="38125"/>
                        <a14:backgroundMark x1="5711" y1="37917" x2="5711" y2="37917"/>
                        <a14:backgroundMark x1="7809" y1="37014" x2="7809" y2="37014"/>
                        <a14:backgroundMark x1="6760" y1="37639" x2="6760" y2="37639"/>
                        <a14:backgroundMark x1="6760" y1="37292" x2="7343" y2="39306"/>
                        <a14:backgroundMark x1="7110" y1="35972" x2="6643" y2="39167"/>
                        <a14:backgroundMark x1="9907" y1="35278" x2="9907" y2="35278"/>
                        <a14:backgroundMark x1="10140" y1="35139" x2="10140" y2="35139"/>
                        <a14:backgroundMark x1="9790" y1="35139" x2="9790" y2="35139"/>
                        <a14:backgroundMark x1="10256" y1="35278" x2="10256" y2="35278"/>
                        <a14:backgroundMark x1="9790" y1="35625" x2="9790" y2="35625"/>
                        <a14:backgroundMark x1="9907" y1="37917" x2="9907" y2="37917"/>
                      </a14:backgroundRemoval>
                    </a14:imgEffect>
                  </a14:imgLayer>
                </a14:imgProps>
              </a:ext>
            </a:extLst>
          </a:blip>
          <a:stretch>
            <a:fillRect/>
          </a:stretch>
        </p:blipFill>
        <p:spPr>
          <a:xfrm>
            <a:off x="8180738" y="308089"/>
            <a:ext cx="4512595" cy="7573585"/>
          </a:xfrm>
          <a:prstGeom prst="rect">
            <a:avLst/>
          </a:prstGeom>
        </p:spPr>
      </p:pic>
      <p:pic>
        <p:nvPicPr>
          <p:cNvPr id="25" name="Picture 24">
            <a:extLst>
              <a:ext uri="{FF2B5EF4-FFF2-40B4-BE49-F238E27FC236}">
                <a16:creationId xmlns:a16="http://schemas.microsoft.com/office/drawing/2014/main" id="{14FBC97B-7B44-4901-88F4-FEF2CB4EF197}"/>
              </a:ext>
            </a:extLst>
          </p:cNvPr>
          <p:cNvPicPr>
            <a:picLocks noChangeAspect="1"/>
          </p:cNvPicPr>
          <p:nvPr/>
        </p:nvPicPr>
        <p:blipFill>
          <a:blip r:embed="rId4"/>
          <a:stretch>
            <a:fillRect/>
          </a:stretch>
        </p:blipFill>
        <p:spPr>
          <a:xfrm flipH="1">
            <a:off x="7859464" y="533400"/>
            <a:ext cx="1363431" cy="3162783"/>
          </a:xfrm>
          <a:prstGeom prst="rect">
            <a:avLst/>
          </a:prstGeom>
        </p:spPr>
      </p:pic>
      <p:pic>
        <p:nvPicPr>
          <p:cNvPr id="4" name="Picture 3"/>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11397475" y="4337663"/>
            <a:ext cx="870397" cy="795924"/>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8440633" y="5057654"/>
            <a:ext cx="870397" cy="795924"/>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189970">
            <a:off x="6576090" y="4631965"/>
            <a:ext cx="1255053" cy="1147668"/>
          </a:xfrm>
          <a:prstGeom prst="rect">
            <a:avLst/>
          </a:prstGeom>
        </p:spPr>
      </p:pic>
      <p:pic>
        <p:nvPicPr>
          <p:cNvPr id="7" name="Picture 6"/>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487681">
            <a:off x="3694578" y="4462784"/>
            <a:ext cx="1479139" cy="1352581"/>
          </a:xfrm>
          <a:prstGeom prst="rect">
            <a:avLst/>
          </a:prstGeom>
        </p:spPr>
      </p:pic>
      <p:pic>
        <p:nvPicPr>
          <p:cNvPr id="8" name="图片 52">
            <a:extLst>
              <a:ext uri="{FF2B5EF4-FFF2-40B4-BE49-F238E27FC236}">
                <a16:creationId xmlns:a16="http://schemas.microsoft.com/office/drawing/2014/main" id="{82430B2C-0356-4C69-A8B7-8E991F3BAD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061" y="4249271"/>
            <a:ext cx="12206750" cy="2631233"/>
          </a:xfrm>
          <a:prstGeom prst="rect">
            <a:avLst/>
          </a:prstGeom>
        </p:spPr>
      </p:pic>
      <p:pic>
        <p:nvPicPr>
          <p:cNvPr id="9" name="Picture 8"/>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578976">
            <a:off x="-18909" y="5490523"/>
            <a:ext cx="1043994" cy="954668"/>
          </a:xfrm>
          <a:prstGeom prst="rect">
            <a:avLst/>
          </a:prstGeom>
        </p:spPr>
      </p:pic>
      <p:pic>
        <p:nvPicPr>
          <p:cNvPr id="10" name="Picture 9"/>
          <p:cNvPicPr>
            <a:picLocks noChangeAspect="1"/>
          </p:cNvPicPr>
          <p:nvPr/>
        </p:nvPicPr>
        <p:blipFill rotWithShape="1">
          <a:blip r:embed="rId9"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20663034">
            <a:off x="1744642" y="5110914"/>
            <a:ext cx="1043994" cy="954668"/>
          </a:xfrm>
          <a:prstGeom prst="rect">
            <a:avLst/>
          </a:prstGeom>
        </p:spPr>
      </p:pic>
      <p:pic>
        <p:nvPicPr>
          <p:cNvPr id="11" name="图片 50">
            <a:extLst>
              <a:ext uri="{FF2B5EF4-FFF2-40B4-BE49-F238E27FC236}">
                <a16:creationId xmlns:a16="http://schemas.microsoft.com/office/drawing/2014/main" id="{F3BEB5F0-4F03-4DA2-ADF1-1C133BB4825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750" y="0"/>
            <a:ext cx="12184129" cy="2034073"/>
          </a:xfrm>
          <a:prstGeom prst="rect">
            <a:avLst/>
          </a:prstGeom>
        </p:spPr>
      </p:pic>
      <p:sp>
        <p:nvSpPr>
          <p:cNvPr id="12" name="TextBox 11"/>
          <p:cNvSpPr txBox="1"/>
          <p:nvPr/>
        </p:nvSpPr>
        <p:spPr>
          <a:xfrm>
            <a:off x="2829483" y="1220010"/>
            <a:ext cx="2124891" cy="923330"/>
          </a:xfrm>
          <a:prstGeom prst="rect">
            <a:avLst/>
          </a:prstGeom>
          <a:noFill/>
        </p:spPr>
        <p:txBody>
          <a:bodyPr wrap="square" rtlCol="0">
            <a:spAutoFit/>
          </a:bodyPr>
          <a:lstStyle/>
          <a:p>
            <a:r>
              <a:rPr lang="en-US" sz="5400" b="1" dirty="0" err="1">
                <a:solidFill>
                  <a:schemeClr val="bg1"/>
                </a:solidFill>
                <a:latin typeface="UTM Edwardian" panose="02040603050506020204" pitchFamily="18" charset="0"/>
              </a:rPr>
              <a:t>Lịch</a:t>
            </a:r>
            <a:r>
              <a:rPr lang="en-US" sz="5400" b="1" dirty="0">
                <a:solidFill>
                  <a:schemeClr val="bg1"/>
                </a:solidFill>
                <a:latin typeface="UTM Edwardian" panose="02040603050506020204" pitchFamily="18" charset="0"/>
              </a:rPr>
              <a:t> </a:t>
            </a:r>
            <a:r>
              <a:rPr lang="en-US" sz="5400" b="1" dirty="0" err="1">
                <a:solidFill>
                  <a:schemeClr val="bg1"/>
                </a:solidFill>
                <a:latin typeface="UTM Edwardian" panose="02040603050506020204" pitchFamily="18" charset="0"/>
              </a:rPr>
              <a:t>sử</a:t>
            </a:r>
            <a:endParaRPr lang="en-US" sz="5400" b="1" dirty="0">
              <a:solidFill>
                <a:schemeClr val="bg1"/>
              </a:solidFill>
              <a:latin typeface="UTM Edwardian" panose="02040603050506020204" pitchFamily="18" charset="0"/>
            </a:endParaRPr>
          </a:p>
        </p:txBody>
      </p:sp>
      <p:sp>
        <p:nvSpPr>
          <p:cNvPr id="13" name="TextBox 12"/>
          <p:cNvSpPr txBox="1"/>
          <p:nvPr/>
        </p:nvSpPr>
        <p:spPr>
          <a:xfrm>
            <a:off x="-2062021" y="2330117"/>
            <a:ext cx="12677013" cy="2215991"/>
          </a:xfrm>
          <a:prstGeom prst="rect">
            <a:avLst/>
          </a:prstGeom>
          <a:noFill/>
        </p:spPr>
        <p:txBody>
          <a:bodyPr wrap="square" rtlCol="0">
            <a:spAutoFit/>
          </a:bodyPr>
          <a:lstStyle/>
          <a:p>
            <a:pPr algn="ctr"/>
            <a:r>
              <a:rPr lang="en-US" sz="4600" b="1">
                <a:solidFill>
                  <a:srgbClr val="F6A9A9"/>
                </a:solidFill>
                <a:latin typeface="UTM Guanine" panose="02040603050506020204" pitchFamily="18" charset="0"/>
              </a:rPr>
              <a:t>NHỮNG CHÍNH SÁCH </a:t>
            </a:r>
          </a:p>
          <a:p>
            <a:pPr algn="ctr"/>
            <a:r>
              <a:rPr lang="en-US" sz="4600" b="1">
                <a:solidFill>
                  <a:srgbClr val="FF9933"/>
                </a:solidFill>
                <a:latin typeface="UTM Guanine" panose="02040603050506020204" pitchFamily="18" charset="0"/>
              </a:rPr>
              <a:t>VỀ KINH TẾ VÀ VĂN HÓA </a:t>
            </a:r>
          </a:p>
          <a:p>
            <a:pPr algn="ctr"/>
            <a:r>
              <a:rPr lang="en-US" sz="4600" b="1">
                <a:solidFill>
                  <a:srgbClr val="FFBF86"/>
                </a:solidFill>
                <a:latin typeface="UTM Guanine" panose="02040603050506020204" pitchFamily="18" charset="0"/>
              </a:rPr>
              <a:t>CỦA VUA QUANG TRUNG</a:t>
            </a:r>
            <a:endParaRPr lang="en-US" sz="4600" b="1" dirty="0">
              <a:solidFill>
                <a:srgbClr val="FFFF00"/>
              </a:solidFill>
              <a:latin typeface="UTM Guanine" panose="02040603050506020204" pitchFamily="18" charset="0"/>
            </a:endParaRPr>
          </a:p>
        </p:txBody>
      </p:sp>
      <p:pic>
        <p:nvPicPr>
          <p:cNvPr id="14" name="Picture 13"/>
          <p:cNvPicPr>
            <a:picLocks noChangeAspect="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04032" y="256985"/>
            <a:ext cx="581314" cy="604486"/>
          </a:xfrm>
          <a:prstGeom prst="rect">
            <a:avLst/>
          </a:prstGeom>
        </p:spPr>
      </p:pic>
      <p:pic>
        <p:nvPicPr>
          <p:cNvPr id="15" name="Picture 14"/>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159931" y="507799"/>
            <a:ext cx="709283" cy="737556"/>
          </a:xfrm>
          <a:prstGeom prst="rect">
            <a:avLst/>
          </a:prstGeom>
        </p:spPr>
      </p:pic>
      <p:pic>
        <p:nvPicPr>
          <p:cNvPr id="16" name="Picture 15"/>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276486" y="-85210"/>
            <a:ext cx="658155" cy="684390"/>
          </a:xfrm>
          <a:prstGeom prst="rect">
            <a:avLst/>
          </a:prstGeom>
        </p:spPr>
      </p:pic>
      <p:pic>
        <p:nvPicPr>
          <p:cNvPr id="17" name="Picture 16"/>
          <p:cNvPicPr>
            <a:picLocks noChangeAspect="1"/>
          </p:cNvPicPr>
          <p:nvPr/>
        </p:nvPicPr>
        <p:blipFill>
          <a:blip r:embed="rId17" cstate="print">
            <a:extLst>
              <a:ext uri="{BEBA8EAE-BF5A-486C-A8C5-ECC9F3942E4B}">
                <a14:imgProps xmlns:a14="http://schemas.microsoft.com/office/drawing/2010/main">
                  <a14:imgLayer r:embed="rId1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1255" y="-18951"/>
            <a:ext cx="639964" cy="665474"/>
          </a:xfrm>
          <a:prstGeom prst="rect">
            <a:avLst/>
          </a:prstGeom>
        </p:spPr>
      </p:pic>
      <p:pic>
        <p:nvPicPr>
          <p:cNvPr id="18" name="Picture 17"/>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78407" y="222218"/>
            <a:ext cx="725024" cy="753924"/>
          </a:xfrm>
          <a:prstGeom prst="rect">
            <a:avLst/>
          </a:prstGeom>
        </p:spPr>
      </p:pic>
      <p:pic>
        <p:nvPicPr>
          <p:cNvPr id="19" name="Picture 18"/>
          <p:cNvPicPr>
            <a:picLocks noChangeAspect="1"/>
          </p:cNvPicPr>
          <p:nvPr/>
        </p:nvPicPr>
        <p:blipFill>
          <a:blip r:embed="rId21" cstate="print">
            <a:extLst>
              <a:ext uri="{BEBA8EAE-BF5A-486C-A8C5-ECC9F3942E4B}">
                <a14:imgProps xmlns:a14="http://schemas.microsoft.com/office/drawing/2010/main">
                  <a14:imgLayer r:embed="rId2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09062" y="389307"/>
            <a:ext cx="956958" cy="995104"/>
          </a:xfrm>
          <a:prstGeom prst="rect">
            <a:avLst/>
          </a:prstGeom>
        </p:spPr>
      </p:pic>
      <p:pic>
        <p:nvPicPr>
          <p:cNvPr id="20" name="Picture 19"/>
          <p:cNvPicPr>
            <a:picLocks noChangeAspect="1"/>
          </p:cNvPicPr>
          <p:nvPr/>
        </p:nvPicPr>
        <p:blipFill>
          <a:blip r:embed="rId23" cstate="print">
            <a:extLst>
              <a:ext uri="{BEBA8EAE-BF5A-486C-A8C5-ECC9F3942E4B}">
                <a14:imgProps xmlns:a14="http://schemas.microsoft.com/office/drawing/2010/main">
                  <a14:imgLayer r:embed="rId2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5011" y="671310"/>
            <a:ext cx="918560" cy="955175"/>
          </a:xfrm>
          <a:prstGeom prst="rect">
            <a:avLst/>
          </a:prstGeom>
        </p:spPr>
      </p:pic>
      <p:pic>
        <p:nvPicPr>
          <p:cNvPr id="21" name="Picture 20"/>
          <p:cNvPicPr>
            <a:picLocks noChangeAspect="1"/>
          </p:cNvPicPr>
          <p:nvPr/>
        </p:nvPicPr>
        <p:blipFill>
          <a:blip r:embed="rId25" cstate="print">
            <a:extLst>
              <a:ext uri="{BEBA8EAE-BF5A-486C-A8C5-ECC9F3942E4B}">
                <a14:imgProps xmlns:a14="http://schemas.microsoft.com/office/drawing/2010/main">
                  <a14:imgLayer r:embed="rId2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524368" y="86078"/>
            <a:ext cx="538961" cy="560445"/>
          </a:xfrm>
          <a:prstGeom prst="rect">
            <a:avLst/>
          </a:prstGeom>
        </p:spPr>
      </p:pic>
      <p:pic>
        <p:nvPicPr>
          <p:cNvPr id="22" name="Picture 21"/>
          <p:cNvPicPr>
            <a:picLocks noChangeAspect="1"/>
          </p:cNvPicPr>
          <p:nvPr/>
        </p:nvPicPr>
        <p:blipFill rotWithShape="1">
          <a:blip r:embed="rId7"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626598">
            <a:off x="5116302" y="5791275"/>
            <a:ext cx="1278879" cy="1169456"/>
          </a:xfrm>
          <a:prstGeom prst="rect">
            <a:avLst/>
          </a:prstGeom>
        </p:spPr>
      </p:pic>
      <p:pic>
        <p:nvPicPr>
          <p:cNvPr id="23" name="Picture 22"/>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7799173" y="6126651"/>
            <a:ext cx="870397" cy="795924"/>
          </a:xfrm>
          <a:prstGeom prst="rect">
            <a:avLst/>
          </a:prstGeom>
        </p:spPr>
      </p:pic>
    </p:spTree>
    <p:extLst>
      <p:ext uri="{BB962C8B-B14F-4D97-AF65-F5344CB8AC3E}">
        <p14:creationId xmlns:p14="http://schemas.microsoft.com/office/powerpoint/2010/main" val="25608840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0" presetClass="entr" presetSubtype="0"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ppt_w+.3"/>
                                          </p:val>
                                        </p:tav>
                                        <p:tav tm="100000">
                                          <p:val>
                                            <p:strVal val="#ppt_w"/>
                                          </p:val>
                                        </p:tav>
                                      </p:tavLst>
                                    </p:anim>
                                    <p:anim calcmode="lin" valueType="num">
                                      <p:cBhvr>
                                        <p:cTn id="17" dur="1000" fill="hold"/>
                                        <p:tgtEl>
                                          <p:spTgt spid="9"/>
                                        </p:tgtEl>
                                        <p:attrNameLst>
                                          <p:attrName>ppt_h</p:attrName>
                                        </p:attrNameLst>
                                      </p:cBhvr>
                                      <p:tavLst>
                                        <p:tav tm="0">
                                          <p:val>
                                            <p:strVal val="#ppt_h"/>
                                          </p:val>
                                        </p:tav>
                                        <p:tav tm="100000">
                                          <p:val>
                                            <p:strVal val="#ppt_h"/>
                                          </p:val>
                                        </p:tav>
                                      </p:tavLst>
                                    </p:anim>
                                    <p:animEffect transition="in" filter="fade">
                                      <p:cBhvr>
                                        <p:cTn id="18" dur="1000"/>
                                        <p:tgtEl>
                                          <p:spTgt spid="9"/>
                                        </p:tgtEl>
                                      </p:cBhvr>
                                    </p:animEffect>
                                  </p:childTnLst>
                                </p:cTn>
                              </p:par>
                              <p:par>
                                <p:cTn id="19" presetID="50" presetClass="entr" presetSubtype="0" decel="10000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1000" fill="hold"/>
                                        <p:tgtEl>
                                          <p:spTgt spid="22"/>
                                        </p:tgtEl>
                                        <p:attrNameLst>
                                          <p:attrName>ppt_w</p:attrName>
                                        </p:attrNameLst>
                                      </p:cBhvr>
                                      <p:tavLst>
                                        <p:tav tm="0">
                                          <p:val>
                                            <p:strVal val="#ppt_w+.3"/>
                                          </p:val>
                                        </p:tav>
                                        <p:tav tm="100000">
                                          <p:val>
                                            <p:strVal val="#ppt_w"/>
                                          </p:val>
                                        </p:tav>
                                      </p:tavLst>
                                    </p:anim>
                                    <p:anim calcmode="lin" valueType="num">
                                      <p:cBhvr>
                                        <p:cTn id="22" dur="1000" fill="hold"/>
                                        <p:tgtEl>
                                          <p:spTgt spid="22"/>
                                        </p:tgtEl>
                                        <p:attrNameLst>
                                          <p:attrName>ppt_h</p:attrName>
                                        </p:attrNameLst>
                                      </p:cBhvr>
                                      <p:tavLst>
                                        <p:tav tm="0">
                                          <p:val>
                                            <p:strVal val="#ppt_h"/>
                                          </p:val>
                                        </p:tav>
                                        <p:tav tm="100000">
                                          <p:val>
                                            <p:strVal val="#ppt_h"/>
                                          </p:val>
                                        </p:tav>
                                      </p:tavLst>
                                    </p:anim>
                                    <p:animEffect transition="in" filter="fade">
                                      <p:cBhvr>
                                        <p:cTn id="23" dur="1000"/>
                                        <p:tgtEl>
                                          <p:spTgt spid="22"/>
                                        </p:tgtEl>
                                      </p:cBhvr>
                                    </p:animEffect>
                                  </p:childTnLst>
                                </p:cTn>
                              </p:par>
                            </p:childTnLst>
                          </p:cTn>
                        </p:par>
                        <p:par>
                          <p:cTn id="24" fill="hold">
                            <p:stCondLst>
                              <p:cond delay="1500"/>
                            </p:stCondLst>
                            <p:childTnLst>
                              <p:par>
                                <p:cTn id="25" presetID="50" presetClass="entr" presetSubtype="0" decel="100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strVal val="#ppt_w+.3"/>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animEffect transition="in" filter="fade">
                                      <p:cBhvr>
                                        <p:cTn id="29" dur="1000"/>
                                        <p:tgtEl>
                                          <p:spTgt spid="10"/>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strVal val="#ppt_w+.3"/>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Effect transition="in" filter="fade">
                                      <p:cBhvr>
                                        <p:cTn id="34" dur="1000"/>
                                        <p:tgtEl>
                                          <p:spTgt spid="5"/>
                                        </p:tgtEl>
                                      </p:cBhvr>
                                    </p:animEffect>
                                  </p:childTnLst>
                                </p:cTn>
                              </p:par>
                            </p:childTnLst>
                          </p:cTn>
                        </p:par>
                        <p:par>
                          <p:cTn id="35" fill="hold">
                            <p:stCondLst>
                              <p:cond delay="2500"/>
                            </p:stCondLst>
                            <p:childTnLst>
                              <p:par>
                                <p:cTn id="36" presetID="50" presetClass="entr" presetSubtype="0" decel="10000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3"/>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par>
                                <p:cTn id="41" presetID="50" presetClass="entr" presetSubtype="0" decel="10000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strVal val="#ppt_w+.3"/>
                                          </p:val>
                                        </p:tav>
                                        <p:tav tm="100000">
                                          <p:val>
                                            <p:strVal val="#ppt_w"/>
                                          </p:val>
                                        </p:tav>
                                      </p:tavLst>
                                    </p:anim>
                                    <p:anim calcmode="lin" valueType="num">
                                      <p:cBhvr>
                                        <p:cTn id="44" dur="1000" fill="hold"/>
                                        <p:tgtEl>
                                          <p:spTgt spid="7"/>
                                        </p:tgtEl>
                                        <p:attrNameLst>
                                          <p:attrName>ppt_h</p:attrName>
                                        </p:attrNameLst>
                                      </p:cBhvr>
                                      <p:tavLst>
                                        <p:tav tm="0">
                                          <p:val>
                                            <p:strVal val="#ppt_h"/>
                                          </p:val>
                                        </p:tav>
                                        <p:tav tm="100000">
                                          <p:val>
                                            <p:strVal val="#ppt_h"/>
                                          </p:val>
                                        </p:tav>
                                      </p:tavLst>
                                    </p:anim>
                                    <p:animEffect transition="in" filter="fade">
                                      <p:cBhvr>
                                        <p:cTn id="45" dur="1000"/>
                                        <p:tgtEl>
                                          <p:spTgt spid="7"/>
                                        </p:tgtEl>
                                      </p:cBhvr>
                                    </p:animEffect>
                                  </p:childTnLst>
                                </p:cTn>
                              </p:par>
                            </p:childTnLst>
                          </p:cTn>
                        </p:par>
                        <p:par>
                          <p:cTn id="46" fill="hold">
                            <p:stCondLst>
                              <p:cond delay="3500"/>
                            </p:stCondLst>
                            <p:childTnLst>
                              <p:par>
                                <p:cTn id="47" presetID="50" presetClass="entr" presetSubtype="0" decel="100000"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1000" fill="hold"/>
                                        <p:tgtEl>
                                          <p:spTgt spid="23"/>
                                        </p:tgtEl>
                                        <p:attrNameLst>
                                          <p:attrName>ppt_w</p:attrName>
                                        </p:attrNameLst>
                                      </p:cBhvr>
                                      <p:tavLst>
                                        <p:tav tm="0">
                                          <p:val>
                                            <p:strVal val="#ppt_w+.3"/>
                                          </p:val>
                                        </p:tav>
                                        <p:tav tm="100000">
                                          <p:val>
                                            <p:strVal val="#ppt_w"/>
                                          </p:val>
                                        </p:tav>
                                      </p:tavLst>
                                    </p:anim>
                                    <p:anim calcmode="lin" valueType="num">
                                      <p:cBhvr>
                                        <p:cTn id="50" dur="1000" fill="hold"/>
                                        <p:tgtEl>
                                          <p:spTgt spid="23"/>
                                        </p:tgtEl>
                                        <p:attrNameLst>
                                          <p:attrName>ppt_h</p:attrName>
                                        </p:attrNameLst>
                                      </p:cBhvr>
                                      <p:tavLst>
                                        <p:tav tm="0">
                                          <p:val>
                                            <p:strVal val="#ppt_h"/>
                                          </p:val>
                                        </p:tav>
                                        <p:tav tm="100000">
                                          <p:val>
                                            <p:strVal val="#ppt_h"/>
                                          </p:val>
                                        </p:tav>
                                      </p:tavLst>
                                    </p:anim>
                                    <p:animEffect transition="in" filter="fade">
                                      <p:cBhvr>
                                        <p:cTn id="51" dur="1000"/>
                                        <p:tgtEl>
                                          <p:spTgt spid="23"/>
                                        </p:tgtEl>
                                      </p:cBhvr>
                                    </p:animEffect>
                                  </p:childTnLst>
                                </p:cTn>
                              </p:par>
                              <p:par>
                                <p:cTn id="52" presetID="50" presetClass="entr" presetSubtype="0" decel="10000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000" fill="hold"/>
                                        <p:tgtEl>
                                          <p:spTgt spid="4"/>
                                        </p:tgtEl>
                                        <p:attrNameLst>
                                          <p:attrName>ppt_w</p:attrName>
                                        </p:attrNameLst>
                                      </p:cBhvr>
                                      <p:tavLst>
                                        <p:tav tm="0">
                                          <p:val>
                                            <p:strVal val="#ppt_w+.3"/>
                                          </p:val>
                                        </p:tav>
                                        <p:tav tm="100000">
                                          <p:val>
                                            <p:strVal val="#ppt_w"/>
                                          </p:val>
                                        </p:tav>
                                      </p:tavLst>
                                    </p:anim>
                                    <p:anim calcmode="lin" valueType="num">
                                      <p:cBhvr>
                                        <p:cTn id="55" dur="1000" fill="hold"/>
                                        <p:tgtEl>
                                          <p:spTgt spid="4"/>
                                        </p:tgtEl>
                                        <p:attrNameLst>
                                          <p:attrName>ppt_h</p:attrName>
                                        </p:attrNameLst>
                                      </p:cBhvr>
                                      <p:tavLst>
                                        <p:tav tm="0">
                                          <p:val>
                                            <p:strVal val="#ppt_h"/>
                                          </p:val>
                                        </p:tav>
                                        <p:tav tm="100000">
                                          <p:val>
                                            <p:strVal val="#ppt_h"/>
                                          </p:val>
                                        </p:tav>
                                      </p:tavLst>
                                    </p:anim>
                                    <p:animEffect transition="in" filter="fade">
                                      <p:cBhvr>
                                        <p:cTn id="56" dur="1000"/>
                                        <p:tgtEl>
                                          <p:spTgt spid="4"/>
                                        </p:tgtEl>
                                      </p:cBhvr>
                                    </p:animEffect>
                                  </p:childTnLst>
                                </p:cTn>
                              </p:par>
                              <p:par>
                                <p:cTn id="57" presetID="53" presetClass="entr" presetSubtype="16"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Effect transition="in" filter="fade">
                                      <p:cBhvr>
                                        <p:cTn id="72" dur="500"/>
                                        <p:tgtEl>
                                          <p:spTgt spid="20"/>
                                        </p:tgtEl>
                                      </p:cBhvr>
                                    </p:animEffect>
                                  </p:childTnLst>
                                </p:cTn>
                              </p:par>
                              <p:par>
                                <p:cTn id="73" presetID="53" presetClass="entr" presetSubtype="16"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500" fill="hold"/>
                                        <p:tgtEl>
                                          <p:spTgt spid="21"/>
                                        </p:tgtEl>
                                        <p:attrNameLst>
                                          <p:attrName>ppt_w</p:attrName>
                                        </p:attrNameLst>
                                      </p:cBhvr>
                                      <p:tavLst>
                                        <p:tav tm="0">
                                          <p:val>
                                            <p:fltVal val="0"/>
                                          </p:val>
                                        </p:tav>
                                        <p:tav tm="100000">
                                          <p:val>
                                            <p:strVal val="#ppt_w"/>
                                          </p:val>
                                        </p:tav>
                                      </p:tavLst>
                                    </p:anim>
                                    <p:anim calcmode="lin" valueType="num">
                                      <p:cBhvr>
                                        <p:cTn id="76" dur="500" fill="hold"/>
                                        <p:tgtEl>
                                          <p:spTgt spid="21"/>
                                        </p:tgtEl>
                                        <p:attrNameLst>
                                          <p:attrName>ppt_h</p:attrName>
                                        </p:attrNameLst>
                                      </p:cBhvr>
                                      <p:tavLst>
                                        <p:tav tm="0">
                                          <p:val>
                                            <p:fltVal val="0"/>
                                          </p:val>
                                        </p:tav>
                                        <p:tav tm="100000">
                                          <p:val>
                                            <p:strVal val="#ppt_h"/>
                                          </p:val>
                                        </p:tav>
                                      </p:tavLst>
                                    </p:anim>
                                    <p:animEffect transition="in" filter="fade">
                                      <p:cBhvr>
                                        <p:cTn id="77" dur="500"/>
                                        <p:tgtEl>
                                          <p:spTgt spid="21"/>
                                        </p:tgtEl>
                                      </p:cBhvr>
                                    </p:animEffect>
                                  </p:childTnLst>
                                </p:cTn>
                              </p:par>
                            </p:childTnLst>
                          </p:cTn>
                        </p:par>
                        <p:par>
                          <p:cTn id="78" fill="hold">
                            <p:stCondLst>
                              <p:cond delay="5000"/>
                            </p:stCondLst>
                            <p:childTnLst>
                              <p:par>
                                <p:cTn id="79" presetID="53" presetClass="entr" presetSubtype="16"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par>
                                <p:cTn id="84" presetID="53" presetClass="entr" presetSubtype="16" fill="hold" nodeType="withEffect">
                                  <p:stCondLst>
                                    <p:cond delay="0"/>
                                  </p:stCondLst>
                                  <p:childTnLst>
                                    <p:set>
                                      <p:cBhvr>
                                        <p:cTn id="85" dur="1" fill="hold">
                                          <p:stCondLst>
                                            <p:cond delay="0"/>
                                          </p:stCondLst>
                                        </p:cTn>
                                        <p:tgtEl>
                                          <p:spTgt spid="19"/>
                                        </p:tgtEl>
                                        <p:attrNameLst>
                                          <p:attrName>style.visibility</p:attrName>
                                        </p:attrNameLst>
                                      </p:cBhvr>
                                      <p:to>
                                        <p:strVal val="visible"/>
                                      </p:to>
                                    </p:set>
                                    <p:anim calcmode="lin" valueType="num">
                                      <p:cBhvr>
                                        <p:cTn id="86" dur="500" fill="hold"/>
                                        <p:tgtEl>
                                          <p:spTgt spid="19"/>
                                        </p:tgtEl>
                                        <p:attrNameLst>
                                          <p:attrName>ppt_w</p:attrName>
                                        </p:attrNameLst>
                                      </p:cBhvr>
                                      <p:tavLst>
                                        <p:tav tm="0">
                                          <p:val>
                                            <p:fltVal val="0"/>
                                          </p:val>
                                        </p:tav>
                                        <p:tav tm="100000">
                                          <p:val>
                                            <p:strVal val="#ppt_w"/>
                                          </p:val>
                                        </p:tav>
                                      </p:tavLst>
                                    </p:anim>
                                    <p:anim calcmode="lin" valueType="num">
                                      <p:cBhvr>
                                        <p:cTn id="87" dur="500" fill="hold"/>
                                        <p:tgtEl>
                                          <p:spTgt spid="19"/>
                                        </p:tgtEl>
                                        <p:attrNameLst>
                                          <p:attrName>ppt_h</p:attrName>
                                        </p:attrNameLst>
                                      </p:cBhvr>
                                      <p:tavLst>
                                        <p:tav tm="0">
                                          <p:val>
                                            <p:fltVal val="0"/>
                                          </p:val>
                                        </p:tav>
                                        <p:tav tm="100000">
                                          <p:val>
                                            <p:strVal val="#ppt_h"/>
                                          </p:val>
                                        </p:tav>
                                      </p:tavLst>
                                    </p:anim>
                                    <p:animEffect transition="in" filter="fade">
                                      <p:cBhvr>
                                        <p:cTn id="88" dur="500"/>
                                        <p:tgtEl>
                                          <p:spTgt spid="19"/>
                                        </p:tgtEl>
                                      </p:cBhvr>
                                    </p:animEffect>
                                  </p:childTnLst>
                                </p:cTn>
                              </p:par>
                            </p:childTnLst>
                          </p:cTn>
                        </p:par>
                        <p:par>
                          <p:cTn id="89" fill="hold">
                            <p:stCondLst>
                              <p:cond delay="5500"/>
                            </p:stCondLst>
                            <p:childTnLst>
                              <p:par>
                                <p:cTn id="90" presetID="53" presetClass="entr" presetSubtype="16"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p:cTn id="92" dur="500" fill="hold"/>
                                        <p:tgtEl>
                                          <p:spTgt spid="16"/>
                                        </p:tgtEl>
                                        <p:attrNameLst>
                                          <p:attrName>ppt_w</p:attrName>
                                        </p:attrNameLst>
                                      </p:cBhvr>
                                      <p:tavLst>
                                        <p:tav tm="0">
                                          <p:val>
                                            <p:fltVal val="0"/>
                                          </p:val>
                                        </p:tav>
                                        <p:tav tm="100000">
                                          <p:val>
                                            <p:strVal val="#ppt_w"/>
                                          </p:val>
                                        </p:tav>
                                      </p:tavLst>
                                    </p:anim>
                                    <p:anim calcmode="lin" valueType="num">
                                      <p:cBhvr>
                                        <p:cTn id="93" dur="500" fill="hold"/>
                                        <p:tgtEl>
                                          <p:spTgt spid="16"/>
                                        </p:tgtEl>
                                        <p:attrNameLst>
                                          <p:attrName>ppt_h</p:attrName>
                                        </p:attrNameLst>
                                      </p:cBhvr>
                                      <p:tavLst>
                                        <p:tav tm="0">
                                          <p:val>
                                            <p:fltVal val="0"/>
                                          </p:val>
                                        </p:tav>
                                        <p:tav tm="100000">
                                          <p:val>
                                            <p:strVal val="#ppt_h"/>
                                          </p:val>
                                        </p:tav>
                                      </p:tavLst>
                                    </p:anim>
                                    <p:animEffect transition="in" filter="fade">
                                      <p:cBhvr>
                                        <p:cTn id="94" dur="500"/>
                                        <p:tgtEl>
                                          <p:spTgt spid="16"/>
                                        </p:tgtEl>
                                      </p:cBhvr>
                                    </p:animEffect>
                                  </p:childTnLst>
                                </p:cTn>
                              </p:par>
                              <p:par>
                                <p:cTn id="95" presetID="53" presetClass="entr" presetSubtype="16" fill="hold" nodeType="with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Effect transition="in" filter="fade">
                                      <p:cBhvr>
                                        <p:cTn id="99" dur="500"/>
                                        <p:tgtEl>
                                          <p:spTgt spid="17"/>
                                        </p:tgtEl>
                                      </p:cBhvr>
                                    </p:animEffect>
                                  </p:childTnLst>
                                </p:cTn>
                              </p:par>
                            </p:childTnLst>
                          </p:cTn>
                        </p:par>
                        <p:par>
                          <p:cTn id="100" fill="hold">
                            <p:stCondLst>
                              <p:cond delay="6000"/>
                            </p:stCondLst>
                            <p:childTnLst>
                              <p:par>
                                <p:cTn id="101" presetID="42" presetClass="entr" presetSubtype="0" fill="hold" grpId="0"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1000"/>
                                        <p:tgtEl>
                                          <p:spTgt spid="12"/>
                                        </p:tgtEl>
                                      </p:cBhvr>
                                    </p:animEffect>
                                    <p:anim calcmode="lin" valueType="num">
                                      <p:cBhvr>
                                        <p:cTn id="104" dur="1000" fill="hold"/>
                                        <p:tgtEl>
                                          <p:spTgt spid="12"/>
                                        </p:tgtEl>
                                        <p:attrNameLst>
                                          <p:attrName>ppt_x</p:attrName>
                                        </p:attrNameLst>
                                      </p:cBhvr>
                                      <p:tavLst>
                                        <p:tav tm="0">
                                          <p:val>
                                            <p:strVal val="#ppt_x"/>
                                          </p:val>
                                        </p:tav>
                                        <p:tav tm="100000">
                                          <p:val>
                                            <p:strVal val="#ppt_x"/>
                                          </p:val>
                                        </p:tav>
                                      </p:tavLst>
                                    </p:anim>
                                    <p:anim calcmode="lin" valueType="num">
                                      <p:cBhvr>
                                        <p:cTn id="105" dur="1000" fill="hold"/>
                                        <p:tgtEl>
                                          <p:spTgt spid="12"/>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1000"/>
                                        <p:tgtEl>
                                          <p:spTgt spid="13"/>
                                        </p:tgtEl>
                                      </p:cBhvr>
                                    </p:animEffect>
                                    <p:anim calcmode="lin" valueType="num">
                                      <p:cBhvr>
                                        <p:cTn id="109" dur="1000" fill="hold"/>
                                        <p:tgtEl>
                                          <p:spTgt spid="13"/>
                                        </p:tgtEl>
                                        <p:attrNameLst>
                                          <p:attrName>ppt_x</p:attrName>
                                        </p:attrNameLst>
                                      </p:cBhvr>
                                      <p:tavLst>
                                        <p:tav tm="0">
                                          <p:val>
                                            <p:strVal val="#ppt_x"/>
                                          </p:val>
                                        </p:tav>
                                        <p:tav tm="100000">
                                          <p:val>
                                            <p:strVal val="#ppt_x"/>
                                          </p:val>
                                        </p:tav>
                                      </p:tavLst>
                                    </p:anim>
                                    <p:anim calcmode="lin" valueType="num">
                                      <p:cBhvr>
                                        <p:cTn id="110" dur="1000" fill="hold"/>
                                        <p:tgtEl>
                                          <p:spTgt spid="13"/>
                                        </p:tgtEl>
                                        <p:attrNameLst>
                                          <p:attrName>ppt_y</p:attrName>
                                        </p:attrNameLst>
                                      </p:cBhvr>
                                      <p:tavLst>
                                        <p:tav tm="0">
                                          <p:val>
                                            <p:strVal val="#ppt_y-.1"/>
                                          </p:val>
                                        </p:tav>
                                        <p:tav tm="100000">
                                          <p:val>
                                            <p:strVal val="#ppt_y"/>
                                          </p:val>
                                        </p:tav>
                                      </p:tavLst>
                                    </p:anim>
                                  </p:childTnLst>
                                </p:cTn>
                              </p:par>
                              <p:par>
                                <p:cTn id="111" presetID="16" presetClass="entr" presetSubtype="21" fill="hold"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barn(inVertical)">
                                      <p:cBhvr>
                                        <p:cTn id="113" dur="500"/>
                                        <p:tgtEl>
                                          <p:spTgt spid="25"/>
                                        </p:tgtEl>
                                      </p:cBhvr>
                                    </p:animEffect>
                                  </p:childTnLst>
                                </p:cTn>
                              </p:par>
                              <p:par>
                                <p:cTn id="114" presetID="22" presetClass="entr" presetSubtype="4" fill="hold"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wipe(down)">
                                      <p:cBhvr>
                                        <p:cTn id="1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descr="Những giai thoại huyền bí lạ lùng về hoàng đế Quang Tru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95375">
                        <a14:foregroundMark x1="30125" y1="2585" x2="48125" y2="8724"/>
                        <a14:foregroundMark x1="21375" y1="35218" x2="29375" y2="45719"/>
                        <a14:foregroundMark x1="41375" y1="33279" x2="35250" y2="35703"/>
                        <a14:foregroundMark x1="30750" y1="65105" x2="70125" y2="56866"/>
                        <a14:foregroundMark x1="71875" y1="54766" x2="47875" y2="55574"/>
                        <a14:foregroundMark x1="62625" y1="52019" x2="67250" y2="52504"/>
                        <a14:foregroundMark x1="23625" y1="86107" x2="40125" y2="96446"/>
                      </a14:backgroundRemoval>
                    </a14:imgEffect>
                  </a14:imgLayer>
                </a14:imgProps>
              </a:ext>
              <a:ext uri="{28A0092B-C50C-407E-A947-70E740481C1C}">
                <a14:useLocalDpi xmlns:a14="http://schemas.microsoft.com/office/drawing/2010/main" val="0"/>
              </a:ext>
            </a:extLst>
          </a:blip>
          <a:srcRect/>
          <a:stretch>
            <a:fillRect/>
          </a:stretch>
        </p:blipFill>
        <p:spPr bwMode="auto">
          <a:xfrm>
            <a:off x="0" y="3285"/>
            <a:ext cx="824564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3">
            <a:extLst>
              <a:ext uri="{FF2B5EF4-FFF2-40B4-BE49-F238E27FC236}">
                <a16:creationId xmlns:a16="http://schemas.microsoft.com/office/drawing/2014/main" id="{79DD5CC8-C98B-47FC-96AF-EB652C7637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505934" y="245518"/>
            <a:ext cx="4405636" cy="4323442"/>
          </a:xfrm>
          <a:prstGeom prst="rect">
            <a:avLst/>
          </a:prstGeom>
        </p:spPr>
      </p:pic>
      <p:sp>
        <p:nvSpPr>
          <p:cNvPr id="10" name="Oval 9"/>
          <p:cNvSpPr/>
          <p:nvPr/>
        </p:nvSpPr>
        <p:spPr>
          <a:xfrm>
            <a:off x="8286205" y="938806"/>
            <a:ext cx="2802999" cy="2804193"/>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A_库_图片 41">
            <a:extLst>
              <a:ext uri="{FF2B5EF4-FFF2-40B4-BE49-F238E27FC236}">
                <a16:creationId xmlns:a16="http://schemas.microsoft.com/office/drawing/2014/main" id="{9AE8DE32-983E-42DE-93CB-5581879FB088}"/>
              </a:ext>
            </a:extLst>
          </p:cNvPr>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rot="19042483">
            <a:off x="9033345" y="2683485"/>
            <a:ext cx="540085" cy="706015"/>
          </a:xfrm>
          <a:prstGeom prst="rect">
            <a:avLst/>
          </a:prstGeom>
        </p:spPr>
      </p:pic>
      <p:pic>
        <p:nvPicPr>
          <p:cNvPr id="12" name="PA_库_图片 41">
            <a:extLst>
              <a:ext uri="{FF2B5EF4-FFF2-40B4-BE49-F238E27FC236}">
                <a16:creationId xmlns:a16="http://schemas.microsoft.com/office/drawing/2014/main" id="{9AE8DE32-983E-42DE-93CB-5581879FB088}"/>
              </a:ext>
            </a:extLst>
          </p:cNvPr>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rot="3348728">
            <a:off x="9849000" y="1683405"/>
            <a:ext cx="1089863" cy="1424701"/>
          </a:xfrm>
          <a:prstGeom prst="rect">
            <a:avLst/>
          </a:prstGeom>
        </p:spPr>
      </p:pic>
      <p:pic>
        <p:nvPicPr>
          <p:cNvPr id="13" name="PA_库_图片 41">
            <a:extLst>
              <a:ext uri="{FF2B5EF4-FFF2-40B4-BE49-F238E27FC236}">
                <a16:creationId xmlns:a16="http://schemas.microsoft.com/office/drawing/2014/main" id="{9AE8DE32-983E-42DE-93CB-5581879FB088}"/>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rot="252765" flipH="1">
            <a:off x="9951855" y="1798179"/>
            <a:ext cx="1086642" cy="1420490"/>
          </a:xfrm>
          <a:prstGeom prst="rect">
            <a:avLst/>
          </a:prstGeom>
        </p:spPr>
      </p:pic>
      <p:sp>
        <p:nvSpPr>
          <p:cNvPr id="14" name="TextBox 13"/>
          <p:cNvSpPr txBox="1"/>
          <p:nvPr/>
        </p:nvSpPr>
        <p:spPr>
          <a:xfrm>
            <a:off x="9090955" y="938806"/>
            <a:ext cx="1570182" cy="2646878"/>
          </a:xfrm>
          <a:prstGeom prst="rect">
            <a:avLst/>
          </a:prstGeom>
          <a:noFill/>
        </p:spPr>
        <p:txBody>
          <a:bodyPr wrap="square" rtlCol="0">
            <a:spAutoFit/>
          </a:bodyPr>
          <a:lstStyle/>
          <a:p>
            <a:r>
              <a:rPr lang="en-US" sz="16600" dirty="0">
                <a:solidFill>
                  <a:srgbClr val="C2F784"/>
                </a:solidFill>
                <a:effectLst>
                  <a:outerShdw blurRad="38100" dist="38100" dir="2700000" algn="tl">
                    <a:srgbClr val="000000">
                      <a:alpha val="43137"/>
                    </a:srgbClr>
                  </a:outerShdw>
                </a:effectLst>
                <a:latin typeface="UTM Showcard" panose="02040603050506020204" pitchFamily="18" charset="0"/>
              </a:rPr>
              <a:t>1</a:t>
            </a:r>
          </a:p>
        </p:txBody>
      </p:sp>
      <p:pic>
        <p:nvPicPr>
          <p:cNvPr id="15" name="PA_库_图片 41">
            <a:extLst>
              <a:ext uri="{FF2B5EF4-FFF2-40B4-BE49-F238E27FC236}">
                <a16:creationId xmlns:a16="http://schemas.microsoft.com/office/drawing/2014/main" id="{7007F708-728E-41B9-9E4A-0525C160B970}"/>
              </a:ext>
            </a:extLst>
          </p:cNvPr>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rot="21099110">
            <a:off x="8794996" y="2171969"/>
            <a:ext cx="807168" cy="1055154"/>
          </a:xfrm>
          <a:prstGeom prst="rect">
            <a:avLst/>
          </a:prstGeom>
        </p:spPr>
      </p:pic>
      <p:grpSp>
        <p:nvGrpSpPr>
          <p:cNvPr id="2" name="Group 1">
            <a:extLst>
              <a:ext uri="{FF2B5EF4-FFF2-40B4-BE49-F238E27FC236}">
                <a16:creationId xmlns:a16="http://schemas.microsoft.com/office/drawing/2014/main" id="{1001FA85-ABD1-4032-811F-591DD88E86CD}"/>
              </a:ext>
            </a:extLst>
          </p:cNvPr>
          <p:cNvGrpSpPr/>
          <p:nvPr/>
        </p:nvGrpSpPr>
        <p:grpSpPr>
          <a:xfrm>
            <a:off x="4318416" y="4899727"/>
            <a:ext cx="7904581" cy="1569660"/>
            <a:chOff x="4318416" y="4899727"/>
            <a:chExt cx="7904581" cy="1569660"/>
          </a:xfrm>
        </p:grpSpPr>
        <p:sp>
          <p:nvSpPr>
            <p:cNvPr id="17" name="TextBox 16"/>
            <p:cNvSpPr txBox="1"/>
            <p:nvPr/>
          </p:nvSpPr>
          <p:spPr>
            <a:xfrm>
              <a:off x="4318416" y="4899727"/>
              <a:ext cx="7873584" cy="1569660"/>
            </a:xfrm>
            <a:prstGeom prst="rect">
              <a:avLst/>
            </a:prstGeom>
            <a:noFill/>
          </p:spPr>
          <p:txBody>
            <a:bodyPr wrap="square" rtlCol="0">
              <a:spAutoFit/>
            </a:bodyPr>
            <a:lstStyle/>
            <a:p>
              <a:pPr algn="ctr"/>
              <a:r>
                <a:rPr lang="en-US" sz="4800" b="1">
                  <a:ln w="161925">
                    <a:solidFill>
                      <a:schemeClr val="bg1"/>
                    </a:solidFill>
                  </a:ln>
                  <a:solidFill>
                    <a:schemeClr val="bg1"/>
                  </a:solidFill>
                  <a:effectLst>
                    <a:outerShdw blurRad="38100" dist="38100" dir="2700000" algn="tl">
                      <a:srgbClr val="000000">
                        <a:alpha val="43137"/>
                      </a:srgbClr>
                    </a:outerShdw>
                  </a:effectLst>
                  <a:latin typeface="UTM Guanine" panose="02040603050506020204" pitchFamily="18" charset="0"/>
                </a:rPr>
                <a:t>VUA QUANG TRUNG</a:t>
              </a:r>
            </a:p>
            <a:p>
              <a:pPr algn="ctr"/>
              <a:r>
                <a:rPr lang="en-US" sz="4800" b="1">
                  <a:ln w="161925">
                    <a:solidFill>
                      <a:schemeClr val="bg1"/>
                    </a:solidFill>
                  </a:ln>
                  <a:solidFill>
                    <a:schemeClr val="bg1"/>
                  </a:solidFill>
                  <a:effectLst>
                    <a:outerShdw blurRad="38100" dist="38100" dir="2700000" algn="tl">
                      <a:srgbClr val="000000">
                        <a:alpha val="43137"/>
                      </a:srgbClr>
                    </a:outerShdw>
                  </a:effectLst>
                  <a:latin typeface="UTM Guanine" panose="02040603050506020204" pitchFamily="18" charset="0"/>
                </a:rPr>
                <a:t>XÂY DỰNG ĐẤT NƯỚC</a:t>
              </a:r>
              <a:endParaRPr lang="en-US" sz="4800" dirty="0">
                <a:ln w="161925">
                  <a:solidFill>
                    <a:schemeClr val="bg1"/>
                  </a:solidFill>
                </a:ln>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16" name="TextBox 15">
              <a:extLst>
                <a:ext uri="{FF2B5EF4-FFF2-40B4-BE49-F238E27FC236}">
                  <a16:creationId xmlns:a16="http://schemas.microsoft.com/office/drawing/2014/main" id="{5D83BEE8-9B32-4D3D-9DB1-F4FCBAC0ABB3}"/>
                </a:ext>
              </a:extLst>
            </p:cNvPr>
            <p:cNvSpPr txBox="1"/>
            <p:nvPr/>
          </p:nvSpPr>
          <p:spPr>
            <a:xfrm>
              <a:off x="4349413" y="4899727"/>
              <a:ext cx="7873584" cy="1569660"/>
            </a:xfrm>
            <a:prstGeom prst="rect">
              <a:avLst/>
            </a:prstGeom>
            <a:noFill/>
          </p:spPr>
          <p:txBody>
            <a:bodyPr wrap="square" rtlCol="0">
              <a:spAutoFit/>
            </a:bodyPr>
            <a:lstStyle/>
            <a:p>
              <a:pPr algn="ctr"/>
              <a:r>
                <a:rPr lang="en-US" sz="4800" b="1">
                  <a:solidFill>
                    <a:srgbClr val="002060"/>
                  </a:solidFill>
                  <a:effectLst>
                    <a:outerShdw blurRad="38100" dist="38100" dir="2700000" algn="tl">
                      <a:srgbClr val="000000">
                        <a:alpha val="43137"/>
                      </a:srgbClr>
                    </a:outerShdw>
                  </a:effectLst>
                  <a:latin typeface="UTM Guanine" panose="02040603050506020204" pitchFamily="18" charset="0"/>
                </a:rPr>
                <a:t>VUA QUANG TRUNG</a:t>
              </a:r>
            </a:p>
            <a:p>
              <a:pPr algn="ctr"/>
              <a:r>
                <a:rPr lang="en-US" sz="4800" b="1">
                  <a:solidFill>
                    <a:srgbClr val="002060"/>
                  </a:solidFill>
                  <a:effectLst>
                    <a:outerShdw blurRad="38100" dist="38100" dir="2700000" algn="tl">
                      <a:srgbClr val="000000">
                        <a:alpha val="43137"/>
                      </a:srgbClr>
                    </a:outerShdw>
                  </a:effectLst>
                  <a:latin typeface="UTM Guanine" panose="02040603050506020204" pitchFamily="18" charset="0"/>
                </a:rPr>
                <a:t>XÂY DỰNG ĐẤT NƯỚC</a:t>
              </a:r>
              <a:endParaRPr lang="en-US" sz="4800" dirty="0">
                <a:solidFill>
                  <a:srgbClr val="002060"/>
                </a:solidFill>
                <a:effectLst>
                  <a:outerShdw blurRad="38100" dist="38100" dir="2700000" algn="tl">
                    <a:srgbClr val="000000">
                      <a:alpha val="43137"/>
                    </a:srgbClr>
                  </a:outerShdw>
                </a:effectLst>
                <a:latin typeface="UTM Avo" panose="02040603050506020204" pitchFamily="18" charset="0"/>
              </a:endParaRPr>
            </a:p>
          </p:txBody>
        </p:sp>
      </p:grpSp>
    </p:spTree>
    <p:extLst>
      <p:ext uri="{BB962C8B-B14F-4D97-AF65-F5344CB8AC3E}">
        <p14:creationId xmlns:p14="http://schemas.microsoft.com/office/powerpoint/2010/main" val="39842473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fltVal val="0"/>
                                          </p:val>
                                        </p:tav>
                                        <p:tav tm="100000">
                                          <p:val>
                                            <p:strVal val="#ppt_w"/>
                                          </p:val>
                                        </p:tav>
                                      </p:tavLst>
                                    </p:anim>
                                    <p:anim calcmode="lin" valueType="num">
                                      <p:cBhvr>
                                        <p:cTn id="18" dur="1000" fill="hold"/>
                                        <p:tgtEl>
                                          <p:spTgt spid="15"/>
                                        </p:tgtEl>
                                        <p:attrNameLst>
                                          <p:attrName>ppt_h</p:attrName>
                                        </p:attrNameLst>
                                      </p:cBhvr>
                                      <p:tavLst>
                                        <p:tav tm="0">
                                          <p:val>
                                            <p:fltVal val="0"/>
                                          </p:val>
                                        </p:tav>
                                        <p:tav tm="100000">
                                          <p:val>
                                            <p:strVal val="#ppt_h"/>
                                          </p:val>
                                        </p:tav>
                                      </p:tavLst>
                                    </p:anim>
                                    <p:animEffect transition="in" filter="fade">
                                      <p:cBhvr>
                                        <p:cTn id="19" dur="1000"/>
                                        <p:tgtEl>
                                          <p:spTgt spid="15"/>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Effect transition="in" filter="fade">
                                      <p:cBhvr>
                                        <p:cTn id="24" dur="10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Effect transition="in" filter="fade">
                                      <p:cBhvr>
                                        <p:cTn id="29" dur="10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Effect transition="in" filter="fade">
                                      <p:cBhvr>
                                        <p:cTn id="34" dur="1000"/>
                                        <p:tgtEl>
                                          <p:spTgt spid="13"/>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1237" y="2218063"/>
            <a:ext cx="8667806" cy="1446550"/>
          </a:xfrm>
          <a:prstGeom prst="rect">
            <a:avLst/>
          </a:prstGeom>
          <a:noFill/>
        </p:spPr>
        <p:txBody>
          <a:bodyPr wrap="square" rtlCol="0">
            <a:spAutoFit/>
          </a:bodyPr>
          <a:lstStyle/>
          <a:p>
            <a:pPr algn="ctr"/>
            <a:r>
              <a:rPr lang="en-US" sz="44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Đọc</a:t>
            </a:r>
            <a:r>
              <a:rPr lang="en-US" sz="4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4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thầm</a:t>
            </a:r>
            <a:r>
              <a:rPr lang="en-US" sz="4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4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thông</a:t>
            </a:r>
            <a:r>
              <a:rPr lang="en-US" sz="4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tin </a:t>
            </a:r>
            <a:r>
              <a:rPr lang="en-US" sz="4400" b="1"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trang</a:t>
            </a:r>
            <a:r>
              <a:rPr lang="en-US" sz="44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63, 64 SGK và hoàn thành bảng sau:</a:t>
            </a:r>
            <a:endParaRPr lang="en-US" sz="44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11397475" y="4337663"/>
            <a:ext cx="870397" cy="795924"/>
          </a:xfrm>
          <a:prstGeom prst="rect">
            <a:avLst/>
          </a:prstGeom>
        </p:spPr>
      </p:pic>
      <p:pic>
        <p:nvPicPr>
          <p:cNvPr id="12" name="Picture 1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8440633" y="5057654"/>
            <a:ext cx="870397" cy="795924"/>
          </a:xfrm>
          <a:prstGeom prst="rect">
            <a:avLst/>
          </a:prstGeom>
        </p:spPr>
      </p:pic>
      <p:pic>
        <p:nvPicPr>
          <p:cNvPr id="13" name="Picture 12"/>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189970">
            <a:off x="6576090" y="4631965"/>
            <a:ext cx="1255053" cy="1147668"/>
          </a:xfrm>
          <a:prstGeom prst="rect">
            <a:avLst/>
          </a:prstGeom>
        </p:spPr>
      </p:pic>
      <p:pic>
        <p:nvPicPr>
          <p:cNvPr id="14" name="Picture 13"/>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487681">
            <a:off x="3694578" y="4462784"/>
            <a:ext cx="1479139" cy="1352581"/>
          </a:xfrm>
          <a:prstGeom prst="rect">
            <a:avLst/>
          </a:prstGeom>
        </p:spPr>
      </p:pic>
      <p:pic>
        <p:nvPicPr>
          <p:cNvPr id="15" name="图片 52">
            <a:extLst>
              <a:ext uri="{FF2B5EF4-FFF2-40B4-BE49-F238E27FC236}">
                <a16:creationId xmlns:a16="http://schemas.microsoft.com/office/drawing/2014/main" id="{82430B2C-0356-4C69-A8B7-8E991F3BA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61" y="4249271"/>
            <a:ext cx="12206750" cy="2631233"/>
          </a:xfrm>
          <a:prstGeom prst="rect">
            <a:avLst/>
          </a:prstGeom>
        </p:spPr>
      </p:pic>
      <p:pic>
        <p:nvPicPr>
          <p:cNvPr id="16" name="Picture 15"/>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578976">
            <a:off x="-18909" y="5490523"/>
            <a:ext cx="1043994" cy="954668"/>
          </a:xfrm>
          <a:prstGeom prst="rect">
            <a:avLst/>
          </a:prstGeom>
        </p:spPr>
      </p:pic>
      <p:pic>
        <p:nvPicPr>
          <p:cNvPr id="17" name="Picture 16"/>
          <p:cNvPicPr>
            <a:picLocks noChangeAspect="1"/>
          </p:cNvPicPr>
          <p:nvPr/>
        </p:nvPicPr>
        <p:blipFill rotWithShape="1">
          <a:blip r:embed="rId6"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20663034">
            <a:off x="1744642" y="5110914"/>
            <a:ext cx="1043994" cy="954668"/>
          </a:xfrm>
          <a:prstGeom prst="rect">
            <a:avLst/>
          </a:prstGeom>
        </p:spPr>
      </p:pic>
      <p:pic>
        <p:nvPicPr>
          <p:cNvPr id="18" name="图片 50">
            <a:extLst>
              <a:ext uri="{FF2B5EF4-FFF2-40B4-BE49-F238E27FC236}">
                <a16:creationId xmlns:a16="http://schemas.microsoft.com/office/drawing/2014/main" id="{F3BEB5F0-4F03-4DA2-ADF1-1C133BB482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750" y="0"/>
            <a:ext cx="12184129" cy="2034073"/>
          </a:xfrm>
          <a:prstGeom prst="rect">
            <a:avLst/>
          </a:prstGeom>
        </p:spPr>
      </p:pic>
      <p:pic>
        <p:nvPicPr>
          <p:cNvPr id="19" name="Picture 18"/>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04032" y="256985"/>
            <a:ext cx="581314" cy="604486"/>
          </a:xfrm>
          <a:prstGeom prst="rect">
            <a:avLst/>
          </a:prstGeom>
        </p:spPr>
      </p:pic>
      <p:pic>
        <p:nvPicPr>
          <p:cNvPr id="20" name="Picture 19"/>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159931" y="507799"/>
            <a:ext cx="709283" cy="737556"/>
          </a:xfrm>
          <a:prstGeom prst="rect">
            <a:avLst/>
          </a:prstGeom>
        </p:spPr>
      </p:pic>
      <p:pic>
        <p:nvPicPr>
          <p:cNvPr id="21" name="Picture 20"/>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276486" y="-85210"/>
            <a:ext cx="658155" cy="684390"/>
          </a:xfrm>
          <a:prstGeom prst="rect">
            <a:avLst/>
          </a:prstGeom>
        </p:spPr>
      </p:pic>
      <p:pic>
        <p:nvPicPr>
          <p:cNvPr id="22" name="Picture 21"/>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1255" y="-18951"/>
            <a:ext cx="639964" cy="665474"/>
          </a:xfrm>
          <a:prstGeom prst="rect">
            <a:avLst/>
          </a:prstGeom>
        </p:spPr>
      </p:pic>
      <p:pic>
        <p:nvPicPr>
          <p:cNvPr id="23" name="Picture 22"/>
          <p:cNvPicPr>
            <a:picLocks noChangeAspect="1"/>
          </p:cNvPicPr>
          <p:nvPr/>
        </p:nvPicPr>
        <p:blipFill>
          <a:blip r:embed="rId16" cstate="print">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78407" y="222218"/>
            <a:ext cx="725024" cy="753924"/>
          </a:xfrm>
          <a:prstGeom prst="rect">
            <a:avLst/>
          </a:prstGeom>
        </p:spPr>
      </p:pic>
      <p:pic>
        <p:nvPicPr>
          <p:cNvPr id="24" name="Picture 23"/>
          <p:cNvPicPr>
            <a:picLocks noChangeAspect="1"/>
          </p:cNvPicPr>
          <p:nvPr/>
        </p:nvPicPr>
        <p:blipFill>
          <a:blip r:embed="rId18" cstate="print">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09062" y="389307"/>
            <a:ext cx="956958" cy="995104"/>
          </a:xfrm>
          <a:prstGeom prst="rect">
            <a:avLst/>
          </a:prstGeom>
        </p:spPr>
      </p:pic>
      <p:pic>
        <p:nvPicPr>
          <p:cNvPr id="25" name="Picture 24"/>
          <p:cNvPicPr>
            <a:picLocks noChangeAspect="1"/>
          </p:cNvPicPr>
          <p:nvPr/>
        </p:nvPicPr>
        <p:blipFill>
          <a:blip r:embed="rId20" cstate="print">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5011" y="671310"/>
            <a:ext cx="918560" cy="955175"/>
          </a:xfrm>
          <a:prstGeom prst="rect">
            <a:avLst/>
          </a:prstGeom>
        </p:spPr>
      </p:pic>
      <p:pic>
        <p:nvPicPr>
          <p:cNvPr id="26" name="Picture 25"/>
          <p:cNvPicPr>
            <a:picLocks noChangeAspect="1"/>
          </p:cNvPicPr>
          <p:nvPr/>
        </p:nvPicPr>
        <p:blipFill>
          <a:blip r:embed="rId22" cstate="print">
            <a:extLst>
              <a:ext uri="{BEBA8EAE-BF5A-486C-A8C5-ECC9F3942E4B}">
                <a14:imgProps xmlns:a14="http://schemas.microsoft.com/office/drawing/2010/main">
                  <a14:imgLayer r:embed="rId2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524368" y="86078"/>
            <a:ext cx="538961" cy="560445"/>
          </a:xfrm>
          <a:prstGeom prst="rect">
            <a:avLst/>
          </a:prstGeom>
        </p:spPr>
      </p:pic>
      <p:pic>
        <p:nvPicPr>
          <p:cNvPr id="27" name="Picture 26"/>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626598">
            <a:off x="5116302" y="5791275"/>
            <a:ext cx="1278879" cy="1169456"/>
          </a:xfrm>
          <a:prstGeom prst="rect">
            <a:avLst/>
          </a:prstGeom>
        </p:spPr>
      </p:pic>
      <p:pic>
        <p:nvPicPr>
          <p:cNvPr id="28" name="Picture 27"/>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7799173" y="6126651"/>
            <a:ext cx="870397" cy="795924"/>
          </a:xfrm>
          <a:prstGeom prst="rect">
            <a:avLst/>
          </a:prstGeom>
        </p:spPr>
      </p:pic>
      <p:pic>
        <p:nvPicPr>
          <p:cNvPr id="29" name="PA_图片 8"/>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640385" y="281388"/>
            <a:ext cx="3667708" cy="6593633"/>
          </a:xfrm>
          <a:prstGeom prst="rect">
            <a:avLst/>
          </a:prstGeom>
        </p:spPr>
      </p:pic>
    </p:spTree>
    <p:extLst>
      <p:ext uri="{BB962C8B-B14F-4D97-AF65-F5344CB8AC3E}">
        <p14:creationId xmlns:p14="http://schemas.microsoft.com/office/powerpoint/2010/main" val="171443298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0-#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50" presetClass="entr" presetSubtype="0" decel="10000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strVal val="#ppt_w+.3"/>
                                          </p:val>
                                        </p:tav>
                                        <p:tav tm="100000">
                                          <p:val>
                                            <p:strVal val="#ppt_w"/>
                                          </p:val>
                                        </p:tav>
                                      </p:tavLst>
                                    </p:anim>
                                    <p:anim calcmode="lin" valueType="num">
                                      <p:cBhvr>
                                        <p:cTn id="22" dur="1000" fill="hold"/>
                                        <p:tgtEl>
                                          <p:spTgt spid="16"/>
                                        </p:tgtEl>
                                        <p:attrNameLst>
                                          <p:attrName>ppt_h</p:attrName>
                                        </p:attrNameLst>
                                      </p:cBhvr>
                                      <p:tavLst>
                                        <p:tav tm="0">
                                          <p:val>
                                            <p:strVal val="#ppt_h"/>
                                          </p:val>
                                        </p:tav>
                                        <p:tav tm="100000">
                                          <p:val>
                                            <p:strVal val="#ppt_h"/>
                                          </p:val>
                                        </p:tav>
                                      </p:tavLst>
                                    </p:anim>
                                    <p:animEffect transition="in" filter="fade">
                                      <p:cBhvr>
                                        <p:cTn id="23" dur="1000"/>
                                        <p:tgtEl>
                                          <p:spTgt spid="16"/>
                                        </p:tgtEl>
                                      </p:cBhvr>
                                    </p:animEffect>
                                  </p:childTnLst>
                                </p:cTn>
                              </p:par>
                              <p:par>
                                <p:cTn id="24" presetID="50" presetClass="entr" presetSubtype="0" decel="10000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1000" fill="hold"/>
                                        <p:tgtEl>
                                          <p:spTgt spid="27"/>
                                        </p:tgtEl>
                                        <p:attrNameLst>
                                          <p:attrName>ppt_w</p:attrName>
                                        </p:attrNameLst>
                                      </p:cBhvr>
                                      <p:tavLst>
                                        <p:tav tm="0">
                                          <p:val>
                                            <p:strVal val="#ppt_w+.3"/>
                                          </p:val>
                                        </p:tav>
                                        <p:tav tm="100000">
                                          <p:val>
                                            <p:strVal val="#ppt_w"/>
                                          </p:val>
                                        </p:tav>
                                      </p:tavLst>
                                    </p:anim>
                                    <p:anim calcmode="lin" valueType="num">
                                      <p:cBhvr>
                                        <p:cTn id="27" dur="1000" fill="hold"/>
                                        <p:tgtEl>
                                          <p:spTgt spid="27"/>
                                        </p:tgtEl>
                                        <p:attrNameLst>
                                          <p:attrName>ppt_h</p:attrName>
                                        </p:attrNameLst>
                                      </p:cBhvr>
                                      <p:tavLst>
                                        <p:tav tm="0">
                                          <p:val>
                                            <p:strVal val="#ppt_h"/>
                                          </p:val>
                                        </p:tav>
                                        <p:tav tm="100000">
                                          <p:val>
                                            <p:strVal val="#ppt_h"/>
                                          </p:val>
                                        </p:tav>
                                      </p:tavLst>
                                    </p:anim>
                                    <p:animEffect transition="in" filter="fade">
                                      <p:cBhvr>
                                        <p:cTn id="28" dur="1000"/>
                                        <p:tgtEl>
                                          <p:spTgt spid="27"/>
                                        </p:tgtEl>
                                      </p:cBhvr>
                                    </p:animEffect>
                                  </p:childTnLst>
                                </p:cTn>
                              </p:par>
                            </p:childTnLst>
                          </p:cTn>
                        </p:par>
                        <p:par>
                          <p:cTn id="29" fill="hold">
                            <p:stCondLst>
                              <p:cond delay="2000"/>
                            </p:stCondLst>
                            <p:childTnLst>
                              <p:par>
                                <p:cTn id="30" presetID="50" presetClass="entr" presetSubtype="0" decel="10000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3"/>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par>
                                <p:cTn id="35" presetID="50" presetClass="entr" presetSubtype="0" decel="10000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childTnLst>
                          </p:cTn>
                        </p:par>
                        <p:par>
                          <p:cTn id="40" fill="hold">
                            <p:stCondLst>
                              <p:cond delay="3000"/>
                            </p:stCondLst>
                            <p:childTnLst>
                              <p:par>
                                <p:cTn id="41" presetID="50" presetClass="entr" presetSubtype="0" decel="10000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strVal val="#ppt_w+.3"/>
                                          </p:val>
                                        </p:tav>
                                        <p:tav tm="100000">
                                          <p:val>
                                            <p:strVal val="#ppt_w"/>
                                          </p:val>
                                        </p:tav>
                                      </p:tavLst>
                                    </p:anim>
                                    <p:anim calcmode="lin" valueType="num">
                                      <p:cBhvr>
                                        <p:cTn id="44" dur="1000" fill="hold"/>
                                        <p:tgtEl>
                                          <p:spTgt spid="13"/>
                                        </p:tgtEl>
                                        <p:attrNameLst>
                                          <p:attrName>ppt_h</p:attrName>
                                        </p:attrNameLst>
                                      </p:cBhvr>
                                      <p:tavLst>
                                        <p:tav tm="0">
                                          <p:val>
                                            <p:strVal val="#ppt_h"/>
                                          </p:val>
                                        </p:tav>
                                        <p:tav tm="100000">
                                          <p:val>
                                            <p:strVal val="#ppt_h"/>
                                          </p:val>
                                        </p:tav>
                                      </p:tavLst>
                                    </p:anim>
                                    <p:animEffect transition="in" filter="fade">
                                      <p:cBhvr>
                                        <p:cTn id="45" dur="1000"/>
                                        <p:tgtEl>
                                          <p:spTgt spid="13"/>
                                        </p:tgtEl>
                                      </p:cBhvr>
                                    </p:animEffect>
                                  </p:childTnLst>
                                </p:cTn>
                              </p:par>
                              <p:par>
                                <p:cTn id="46" presetID="50" presetClass="entr" presetSubtype="0" decel="10000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1000" fill="hold"/>
                                        <p:tgtEl>
                                          <p:spTgt spid="14"/>
                                        </p:tgtEl>
                                        <p:attrNameLst>
                                          <p:attrName>ppt_w</p:attrName>
                                        </p:attrNameLst>
                                      </p:cBhvr>
                                      <p:tavLst>
                                        <p:tav tm="0">
                                          <p:val>
                                            <p:strVal val="#ppt_w+.3"/>
                                          </p:val>
                                        </p:tav>
                                        <p:tav tm="100000">
                                          <p:val>
                                            <p:strVal val="#ppt_w"/>
                                          </p:val>
                                        </p:tav>
                                      </p:tavLst>
                                    </p:anim>
                                    <p:anim calcmode="lin" valueType="num">
                                      <p:cBhvr>
                                        <p:cTn id="49" dur="1000" fill="hold"/>
                                        <p:tgtEl>
                                          <p:spTgt spid="14"/>
                                        </p:tgtEl>
                                        <p:attrNameLst>
                                          <p:attrName>ppt_h</p:attrName>
                                        </p:attrNameLst>
                                      </p:cBhvr>
                                      <p:tavLst>
                                        <p:tav tm="0">
                                          <p:val>
                                            <p:strVal val="#ppt_h"/>
                                          </p:val>
                                        </p:tav>
                                        <p:tav tm="100000">
                                          <p:val>
                                            <p:strVal val="#ppt_h"/>
                                          </p:val>
                                        </p:tav>
                                      </p:tavLst>
                                    </p:anim>
                                    <p:animEffect transition="in" filter="fade">
                                      <p:cBhvr>
                                        <p:cTn id="50" dur="1000"/>
                                        <p:tgtEl>
                                          <p:spTgt spid="14"/>
                                        </p:tgtEl>
                                      </p:cBhvr>
                                    </p:animEffect>
                                  </p:childTnLst>
                                </p:cTn>
                              </p:par>
                            </p:childTnLst>
                          </p:cTn>
                        </p:par>
                        <p:par>
                          <p:cTn id="51" fill="hold">
                            <p:stCondLst>
                              <p:cond delay="4000"/>
                            </p:stCondLst>
                            <p:childTnLst>
                              <p:par>
                                <p:cTn id="52" presetID="50" presetClass="entr" presetSubtype="0" decel="100000"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1000" fill="hold"/>
                                        <p:tgtEl>
                                          <p:spTgt spid="28"/>
                                        </p:tgtEl>
                                        <p:attrNameLst>
                                          <p:attrName>ppt_w</p:attrName>
                                        </p:attrNameLst>
                                      </p:cBhvr>
                                      <p:tavLst>
                                        <p:tav tm="0">
                                          <p:val>
                                            <p:strVal val="#ppt_w+.3"/>
                                          </p:val>
                                        </p:tav>
                                        <p:tav tm="100000">
                                          <p:val>
                                            <p:strVal val="#ppt_w"/>
                                          </p:val>
                                        </p:tav>
                                      </p:tavLst>
                                    </p:anim>
                                    <p:anim calcmode="lin" valueType="num">
                                      <p:cBhvr>
                                        <p:cTn id="55" dur="1000" fill="hold"/>
                                        <p:tgtEl>
                                          <p:spTgt spid="28"/>
                                        </p:tgtEl>
                                        <p:attrNameLst>
                                          <p:attrName>ppt_h</p:attrName>
                                        </p:attrNameLst>
                                      </p:cBhvr>
                                      <p:tavLst>
                                        <p:tav tm="0">
                                          <p:val>
                                            <p:strVal val="#ppt_h"/>
                                          </p:val>
                                        </p:tav>
                                        <p:tav tm="100000">
                                          <p:val>
                                            <p:strVal val="#ppt_h"/>
                                          </p:val>
                                        </p:tav>
                                      </p:tavLst>
                                    </p:anim>
                                    <p:animEffect transition="in" filter="fade">
                                      <p:cBhvr>
                                        <p:cTn id="56" dur="1000"/>
                                        <p:tgtEl>
                                          <p:spTgt spid="28"/>
                                        </p:tgtEl>
                                      </p:cBhvr>
                                    </p:animEffect>
                                  </p:childTnLst>
                                </p:cTn>
                              </p:par>
                              <p:par>
                                <p:cTn id="57" presetID="50" presetClass="entr" presetSubtype="0" decel="10000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1000" fill="hold"/>
                                        <p:tgtEl>
                                          <p:spTgt spid="11"/>
                                        </p:tgtEl>
                                        <p:attrNameLst>
                                          <p:attrName>ppt_w</p:attrName>
                                        </p:attrNameLst>
                                      </p:cBhvr>
                                      <p:tavLst>
                                        <p:tav tm="0">
                                          <p:val>
                                            <p:strVal val="#ppt_w+.3"/>
                                          </p:val>
                                        </p:tav>
                                        <p:tav tm="100000">
                                          <p:val>
                                            <p:strVal val="#ppt_w"/>
                                          </p:val>
                                        </p:tav>
                                      </p:tavLst>
                                    </p:anim>
                                    <p:anim calcmode="lin" valueType="num">
                                      <p:cBhvr>
                                        <p:cTn id="60" dur="1000" fill="hold"/>
                                        <p:tgtEl>
                                          <p:spTgt spid="11"/>
                                        </p:tgtEl>
                                        <p:attrNameLst>
                                          <p:attrName>ppt_h</p:attrName>
                                        </p:attrNameLst>
                                      </p:cBhvr>
                                      <p:tavLst>
                                        <p:tav tm="0">
                                          <p:val>
                                            <p:strVal val="#ppt_h"/>
                                          </p:val>
                                        </p:tav>
                                        <p:tav tm="100000">
                                          <p:val>
                                            <p:strVal val="#ppt_h"/>
                                          </p:val>
                                        </p:tav>
                                      </p:tavLst>
                                    </p:anim>
                                    <p:animEffect transition="in" filter="fade">
                                      <p:cBhvr>
                                        <p:cTn id="61" dur="1000"/>
                                        <p:tgtEl>
                                          <p:spTgt spid="11"/>
                                        </p:tgtEl>
                                      </p:cBhvr>
                                    </p:animEffect>
                                  </p:childTnLst>
                                </p:cTn>
                              </p:par>
                              <p:par>
                                <p:cTn id="62" presetID="53" presetClass="entr" presetSubtype="16"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par>
                                <p:cTn id="67" presetID="53" presetClass="entr" presetSubtype="16"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par>
                          <p:cTn id="72" fill="hold">
                            <p:stCondLst>
                              <p:cond delay="5000"/>
                            </p:stCondLst>
                            <p:childTnLst>
                              <p:par>
                                <p:cTn id="73" presetID="53" presetClass="entr" presetSubtype="16"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par>
                                <p:cTn id="78" presetID="53" presetClass="entr" presetSubtype="16"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5500"/>
                            </p:stCondLst>
                            <p:childTnLst>
                              <p:par>
                                <p:cTn id="84" presetID="53" presetClass="entr" presetSubtype="16"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500" fill="hold"/>
                                        <p:tgtEl>
                                          <p:spTgt spid="23"/>
                                        </p:tgtEl>
                                        <p:attrNameLst>
                                          <p:attrName>ppt_w</p:attrName>
                                        </p:attrNameLst>
                                      </p:cBhvr>
                                      <p:tavLst>
                                        <p:tav tm="0">
                                          <p:val>
                                            <p:fltVal val="0"/>
                                          </p:val>
                                        </p:tav>
                                        <p:tav tm="100000">
                                          <p:val>
                                            <p:strVal val="#ppt_w"/>
                                          </p:val>
                                        </p:tav>
                                      </p:tavLst>
                                    </p:anim>
                                    <p:anim calcmode="lin" valueType="num">
                                      <p:cBhvr>
                                        <p:cTn id="87" dur="500" fill="hold"/>
                                        <p:tgtEl>
                                          <p:spTgt spid="23"/>
                                        </p:tgtEl>
                                        <p:attrNameLst>
                                          <p:attrName>ppt_h</p:attrName>
                                        </p:attrNameLst>
                                      </p:cBhvr>
                                      <p:tavLst>
                                        <p:tav tm="0">
                                          <p:val>
                                            <p:fltVal val="0"/>
                                          </p:val>
                                        </p:tav>
                                        <p:tav tm="100000">
                                          <p:val>
                                            <p:strVal val="#ppt_h"/>
                                          </p:val>
                                        </p:tav>
                                      </p:tavLst>
                                    </p:anim>
                                    <p:animEffect transition="in" filter="fade">
                                      <p:cBhvr>
                                        <p:cTn id="88" dur="500"/>
                                        <p:tgtEl>
                                          <p:spTgt spid="23"/>
                                        </p:tgtEl>
                                      </p:cBhvr>
                                    </p:animEffect>
                                  </p:childTnLst>
                                </p:cTn>
                              </p:par>
                              <p:par>
                                <p:cTn id="89" presetID="53" presetClass="entr" presetSubtype="16"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par>
                          <p:cTn id="94" fill="hold">
                            <p:stCondLst>
                              <p:cond delay="60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53" presetClass="entr" presetSubtype="16" fill="hold"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par>
                                <p:cTn id="105" presetID="14" presetClass="entr" presetSubtype="10" fill="hold"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randombar(horizontal)">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49783023"/>
              </p:ext>
            </p:extLst>
          </p:nvPr>
        </p:nvGraphicFramePr>
        <p:xfrm>
          <a:off x="657726" y="1331495"/>
          <a:ext cx="10988842" cy="4940968"/>
        </p:xfrm>
        <a:graphic>
          <a:graphicData uri="http://schemas.openxmlformats.org/drawingml/2006/table">
            <a:tbl>
              <a:tblPr/>
              <a:tblGrid>
                <a:gridCol w="2999874">
                  <a:extLst>
                    <a:ext uri="{9D8B030D-6E8A-4147-A177-3AD203B41FA5}">
                      <a16:colId xmlns:a16="http://schemas.microsoft.com/office/drawing/2014/main" val="84640073"/>
                    </a:ext>
                  </a:extLst>
                </a:gridCol>
                <a:gridCol w="4338240">
                  <a:extLst>
                    <a:ext uri="{9D8B030D-6E8A-4147-A177-3AD203B41FA5}">
                      <a16:colId xmlns:a16="http://schemas.microsoft.com/office/drawing/2014/main" val="3590866383"/>
                    </a:ext>
                  </a:extLst>
                </a:gridCol>
                <a:gridCol w="3650728">
                  <a:extLst>
                    <a:ext uri="{9D8B030D-6E8A-4147-A177-3AD203B41FA5}">
                      <a16:colId xmlns:a16="http://schemas.microsoft.com/office/drawing/2014/main" val="3359317087"/>
                    </a:ext>
                  </a:extLst>
                </a:gridCol>
              </a:tblGrid>
              <a:tr h="868745">
                <a:tc>
                  <a:txBody>
                    <a:bodyPr/>
                    <a:lstStyle/>
                    <a:p>
                      <a:pPr algn="ctr"/>
                      <a:r>
                        <a:rPr lang="en-US" sz="2800">
                          <a:solidFill>
                            <a:schemeClr val="bg1"/>
                          </a:solidFill>
                          <a:latin typeface="UTM Guanine" panose="02040603050506020204" pitchFamily="18" charset="0"/>
                        </a:rPr>
                        <a:t>Chính</a:t>
                      </a:r>
                      <a:r>
                        <a:rPr lang="en-US" sz="2800" baseline="0">
                          <a:solidFill>
                            <a:schemeClr val="bg1"/>
                          </a:solidFill>
                          <a:latin typeface="UTM Guanine" panose="02040603050506020204" pitchFamily="18" charset="0"/>
                        </a:rPr>
                        <a:t> sách</a:t>
                      </a:r>
                      <a:endParaRPr lang="en-US" sz="2800">
                        <a:solidFill>
                          <a:schemeClr val="bg1"/>
                        </a:solidFill>
                        <a:latin typeface="UTM Guanine" panose="02040603050506020204" pitchFamily="18" charset="0"/>
                      </a:endParaRPr>
                    </a:p>
                  </a:txBody>
                  <a:tcPr anchor="ctr">
                    <a:lnL w="76200" cmpd="sng">
                      <a:solidFill>
                        <a:schemeClr val="bg1"/>
                      </a:solidFill>
                      <a:prstDash val="solid"/>
                    </a:lnL>
                    <a:lnR w="76200" cap="flat" cmpd="sng" algn="ctr">
                      <a:solidFill>
                        <a:schemeClr val="bg1"/>
                      </a:solidFill>
                      <a:prstDash val="solid"/>
                      <a:round/>
                      <a:headEnd type="none" w="med" len="med"/>
                      <a:tailEnd type="none" w="med" len="med"/>
                    </a:lnR>
                    <a:lnT w="76200" cmpd="sng">
                      <a:solidFill>
                        <a:schemeClr val="bg1"/>
                      </a:solidFill>
                      <a:prstDash val="soli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2800">
                          <a:solidFill>
                            <a:schemeClr val="bg1"/>
                          </a:solidFill>
                          <a:latin typeface="UTM Guanine" panose="02040603050506020204" pitchFamily="18" charset="0"/>
                        </a:rPr>
                        <a:t>Nội dung chính</a:t>
                      </a:r>
                      <a:r>
                        <a:rPr lang="en-US" sz="2800" baseline="0">
                          <a:solidFill>
                            <a:schemeClr val="bg1"/>
                          </a:solidFill>
                          <a:latin typeface="UTM Guanine" panose="02040603050506020204" pitchFamily="18" charset="0"/>
                        </a:rPr>
                        <a:t> sách</a:t>
                      </a: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2800">
                          <a:solidFill>
                            <a:schemeClr val="bg1"/>
                          </a:solidFill>
                          <a:latin typeface="UTM Guanine" panose="02040603050506020204" pitchFamily="18" charset="0"/>
                        </a:rPr>
                        <a:t>Tác</a:t>
                      </a:r>
                      <a:r>
                        <a:rPr lang="en-US" sz="2800" baseline="0">
                          <a:solidFill>
                            <a:schemeClr val="bg1"/>
                          </a:solidFill>
                          <a:latin typeface="UTM Guanine" panose="02040603050506020204" pitchFamily="18" charset="0"/>
                        </a:rPr>
                        <a:t> dụng</a:t>
                      </a: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mpd="sng">
                      <a:solidFill>
                        <a:schemeClr val="bg1"/>
                      </a:solidFill>
                      <a:prstDash val="soli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323911591"/>
                  </a:ext>
                </a:extLst>
              </a:tr>
              <a:tr h="1365171">
                <a:tc>
                  <a:txBody>
                    <a:bodyPr/>
                    <a:lstStyle/>
                    <a:p>
                      <a:pPr algn="ctr"/>
                      <a:r>
                        <a:rPr lang="en-US" sz="2800">
                          <a:solidFill>
                            <a:schemeClr val="bg1"/>
                          </a:solidFill>
                          <a:latin typeface="UTM Guanine" panose="02040603050506020204" pitchFamily="18" charset="0"/>
                        </a:rPr>
                        <a:t>Nông</a:t>
                      </a:r>
                      <a:r>
                        <a:rPr lang="en-US" sz="2800" baseline="0">
                          <a:solidFill>
                            <a:schemeClr val="bg1"/>
                          </a:solidFill>
                          <a:latin typeface="UTM Guanine" panose="02040603050506020204" pitchFamily="18" charset="0"/>
                        </a:rPr>
                        <a:t> nghiệp</a:t>
                      </a: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169620728"/>
                  </a:ext>
                </a:extLst>
              </a:tr>
              <a:tr h="1466034">
                <a:tc>
                  <a:txBody>
                    <a:bodyPr/>
                    <a:lstStyle/>
                    <a:p>
                      <a:pPr algn="ctr"/>
                      <a:r>
                        <a:rPr lang="en-US" sz="2800">
                          <a:solidFill>
                            <a:schemeClr val="bg1"/>
                          </a:solidFill>
                          <a:latin typeface="UTM Guanine" panose="02040603050506020204" pitchFamily="18" charset="0"/>
                        </a:rPr>
                        <a:t>Thương</a:t>
                      </a:r>
                      <a:r>
                        <a:rPr lang="en-US" sz="2800" baseline="0">
                          <a:solidFill>
                            <a:schemeClr val="bg1"/>
                          </a:solidFill>
                          <a:latin typeface="UTM Guanine" panose="02040603050506020204" pitchFamily="18" charset="0"/>
                        </a:rPr>
                        <a:t> nghiệp</a:t>
                      </a: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77444022"/>
                  </a:ext>
                </a:extLst>
              </a:tr>
              <a:tr h="1241018">
                <a:tc>
                  <a:txBody>
                    <a:bodyPr/>
                    <a:lstStyle/>
                    <a:p>
                      <a:pPr algn="ctr"/>
                      <a:r>
                        <a:rPr lang="en-US" sz="2800">
                          <a:solidFill>
                            <a:schemeClr val="bg1"/>
                          </a:solidFill>
                          <a:latin typeface="UTM Guanine" panose="02040603050506020204" pitchFamily="18" charset="0"/>
                        </a:rPr>
                        <a:t>Giáo</a:t>
                      </a:r>
                      <a:r>
                        <a:rPr lang="en-US" sz="2800" baseline="0">
                          <a:solidFill>
                            <a:schemeClr val="bg1"/>
                          </a:solidFill>
                          <a:latin typeface="UTM Guanine" panose="02040603050506020204" pitchFamily="18" charset="0"/>
                        </a:rPr>
                        <a:t> dục</a:t>
                      </a: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mpd="sng">
                      <a:solidFill>
                        <a:schemeClr val="bg1"/>
                      </a:solidFill>
                      <a:prstDash val="soli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8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672634374"/>
                  </a:ext>
                </a:extLst>
              </a:tr>
            </a:tbl>
          </a:graphicData>
        </a:graphic>
      </p:graphicFrame>
      <p:sp>
        <p:nvSpPr>
          <p:cNvPr id="8" name="TextBox 7"/>
          <p:cNvSpPr txBox="1"/>
          <p:nvPr/>
        </p:nvSpPr>
        <p:spPr>
          <a:xfrm>
            <a:off x="385011" y="131165"/>
            <a:ext cx="11261557" cy="1631216"/>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Những chính sách về kinh tế và văn hóa của vua Quang Trung</a:t>
            </a:r>
          </a:p>
          <a:p>
            <a:pPr algn="ctr"/>
            <a:endParaRPr lang="vi-VN" sz="3600" b="1" dirty="0">
              <a:solidFill>
                <a:schemeClr val="accent4">
                  <a:lumMod val="50000"/>
                </a:schemeClr>
              </a:solidFill>
              <a:latin typeface="UTM Avo" panose="02040603050506020204" pitchFamily="18" charset="0"/>
            </a:endParaRPr>
          </a:p>
        </p:txBody>
      </p:sp>
    </p:spTree>
    <p:extLst>
      <p:ext uri="{BB962C8B-B14F-4D97-AF65-F5344CB8AC3E}">
        <p14:creationId xmlns:p14="http://schemas.microsoft.com/office/powerpoint/2010/main" val="187539572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011" y="131165"/>
            <a:ext cx="11261557" cy="1631216"/>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Những chính sách về kinh tế và văn hóa của vua Quang Trung</a:t>
            </a:r>
          </a:p>
          <a:p>
            <a:pPr algn="ctr"/>
            <a:endParaRPr lang="vi-VN" sz="3600" b="1" dirty="0">
              <a:solidFill>
                <a:schemeClr val="accent4">
                  <a:lumMod val="50000"/>
                </a:schemeClr>
              </a:solidFill>
              <a:latin typeface="UTM Avo" panose="020406030505060202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995107463"/>
              </p:ext>
            </p:extLst>
          </p:nvPr>
        </p:nvGraphicFramePr>
        <p:xfrm>
          <a:off x="657726" y="1331495"/>
          <a:ext cx="10988842" cy="5181600"/>
        </p:xfrm>
        <a:graphic>
          <a:graphicData uri="http://schemas.openxmlformats.org/drawingml/2006/table">
            <a:tbl>
              <a:tblPr/>
              <a:tblGrid>
                <a:gridCol w="2518611">
                  <a:extLst>
                    <a:ext uri="{9D8B030D-6E8A-4147-A177-3AD203B41FA5}">
                      <a16:colId xmlns:a16="http://schemas.microsoft.com/office/drawing/2014/main" val="84640073"/>
                    </a:ext>
                  </a:extLst>
                </a:gridCol>
                <a:gridCol w="4819503">
                  <a:extLst>
                    <a:ext uri="{9D8B030D-6E8A-4147-A177-3AD203B41FA5}">
                      <a16:colId xmlns:a16="http://schemas.microsoft.com/office/drawing/2014/main" val="3590866383"/>
                    </a:ext>
                  </a:extLst>
                </a:gridCol>
                <a:gridCol w="3650728">
                  <a:extLst>
                    <a:ext uri="{9D8B030D-6E8A-4147-A177-3AD203B41FA5}">
                      <a16:colId xmlns:a16="http://schemas.microsoft.com/office/drawing/2014/main" val="3359317087"/>
                    </a:ext>
                  </a:extLst>
                </a:gridCol>
              </a:tblGrid>
              <a:tr h="1192385">
                <a:tc>
                  <a:txBody>
                    <a:bodyPr/>
                    <a:lstStyle/>
                    <a:p>
                      <a:pPr algn="ctr"/>
                      <a:r>
                        <a:rPr lang="en-US" sz="3200">
                          <a:solidFill>
                            <a:schemeClr val="bg1"/>
                          </a:solidFill>
                          <a:latin typeface="UTM Guanine" panose="02040603050506020204" pitchFamily="18" charset="0"/>
                        </a:rPr>
                        <a:t>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mpd="sng">
                      <a:solidFill>
                        <a:schemeClr val="bg1"/>
                      </a:solidFill>
                      <a:prstDash val="solid"/>
                    </a:lnL>
                    <a:lnR w="76200" cap="flat" cmpd="sng" algn="ctr">
                      <a:solidFill>
                        <a:schemeClr val="bg1"/>
                      </a:solidFill>
                      <a:prstDash val="solid"/>
                      <a:round/>
                      <a:headEnd type="none" w="med" len="med"/>
                      <a:tailEnd type="none" w="med" len="med"/>
                    </a:lnR>
                    <a:lnT w="76200" cmpd="sng">
                      <a:solidFill>
                        <a:schemeClr val="bg1"/>
                      </a:solidFill>
                      <a:prstDash val="soli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Nội dung 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Tác</a:t>
                      </a:r>
                      <a:r>
                        <a:rPr lang="en-US" sz="3200" baseline="0">
                          <a:solidFill>
                            <a:schemeClr val="bg1"/>
                          </a:solidFill>
                          <a:latin typeface="UTM Guanine" panose="02040603050506020204" pitchFamily="18" charset="0"/>
                        </a:rPr>
                        <a:t> dụng</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mpd="sng">
                      <a:solidFill>
                        <a:schemeClr val="bg1"/>
                      </a:solidFill>
                      <a:prstDash val="soli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323911591"/>
                  </a:ext>
                </a:extLst>
              </a:tr>
              <a:tr h="3989215">
                <a:tc>
                  <a:txBody>
                    <a:bodyPr/>
                    <a:lstStyle/>
                    <a:p>
                      <a:pPr algn="ctr"/>
                      <a:r>
                        <a:rPr lang="en-US" sz="2400">
                          <a:solidFill>
                            <a:schemeClr val="bg1"/>
                          </a:solidFill>
                          <a:latin typeface="UTM Guanine" panose="02040603050506020204" pitchFamily="18" charset="0"/>
                        </a:rPr>
                        <a:t>Nông</a:t>
                      </a:r>
                      <a:r>
                        <a:rPr lang="en-US" sz="2400" baseline="0">
                          <a:solidFill>
                            <a:schemeClr val="bg1"/>
                          </a:solidFill>
                          <a:latin typeface="UTM Guanine" panose="02040603050506020204" pitchFamily="18" charset="0"/>
                        </a:rPr>
                        <a:t> nghiệp</a:t>
                      </a: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169620728"/>
                  </a:ext>
                </a:extLst>
              </a:tr>
            </a:tbl>
          </a:graphicData>
        </a:graphic>
      </p:graphicFrame>
      <p:sp>
        <p:nvSpPr>
          <p:cNvPr id="4" name="Text Box 117"/>
          <p:cNvSpPr txBox="1">
            <a:spLocks noChangeArrowheads="1"/>
          </p:cNvSpPr>
          <p:nvPr/>
        </p:nvSpPr>
        <p:spPr bwMode="auto">
          <a:xfrm>
            <a:off x="3320716" y="2578937"/>
            <a:ext cx="45720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n-US" altLang="en-US" sz="3600" b="1">
                <a:solidFill>
                  <a:srgbClr val="FFFF99"/>
                </a:solidFill>
                <a:latin typeface="UTM Aptima" panose="02040603050506020204" pitchFamily="18" charset="0"/>
              </a:rPr>
              <a:t>- Ban hành “Chiếu khuyến nông”: lệnh cho dân đã từng bỏ làng quê phải trở về quê cũ cày cấy, khai phá ruộng hoang.</a:t>
            </a:r>
          </a:p>
        </p:txBody>
      </p:sp>
      <p:sp>
        <p:nvSpPr>
          <p:cNvPr id="5" name="Text Box 136"/>
          <p:cNvSpPr txBox="1">
            <a:spLocks noChangeArrowheads="1"/>
          </p:cNvSpPr>
          <p:nvPr/>
        </p:nvSpPr>
        <p:spPr bwMode="auto">
          <a:xfrm>
            <a:off x="8165431" y="2628025"/>
            <a:ext cx="327259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n-US" altLang="en-US" sz="3600" b="1">
                <a:solidFill>
                  <a:srgbClr val="FFFF99"/>
                </a:solidFill>
                <a:latin typeface="UTM Aptima" panose="02040603050506020204" pitchFamily="18" charset="0"/>
              </a:rPr>
              <a:t>- Vài năm sau, mùa màng trở lại tươi tốt, làng xóm lại thanh bình.</a:t>
            </a:r>
          </a:p>
        </p:txBody>
      </p:sp>
    </p:spTree>
    <p:extLst>
      <p:ext uri="{BB962C8B-B14F-4D97-AF65-F5344CB8AC3E}">
        <p14:creationId xmlns:p14="http://schemas.microsoft.com/office/powerpoint/2010/main" val="7780574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011" y="131165"/>
            <a:ext cx="11261557" cy="1631216"/>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Những chính sách về kinh tế và văn hóa của vua Quang Trung</a:t>
            </a:r>
          </a:p>
          <a:p>
            <a:pPr algn="ctr"/>
            <a:endParaRPr lang="vi-VN" sz="3600" b="1" dirty="0">
              <a:solidFill>
                <a:schemeClr val="accent4">
                  <a:lumMod val="50000"/>
                </a:schemeClr>
              </a:solidFill>
              <a:latin typeface="UTM Avo" panose="020406030505060202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17059221"/>
              </p:ext>
            </p:extLst>
          </p:nvPr>
        </p:nvGraphicFramePr>
        <p:xfrm>
          <a:off x="433137" y="1331495"/>
          <a:ext cx="11486145" cy="5181600"/>
        </p:xfrm>
        <a:graphic>
          <a:graphicData uri="http://schemas.openxmlformats.org/drawingml/2006/table">
            <a:tbl>
              <a:tblPr/>
              <a:tblGrid>
                <a:gridCol w="2632591">
                  <a:extLst>
                    <a:ext uri="{9D8B030D-6E8A-4147-A177-3AD203B41FA5}">
                      <a16:colId xmlns:a16="http://schemas.microsoft.com/office/drawing/2014/main" val="84640073"/>
                    </a:ext>
                  </a:extLst>
                </a:gridCol>
                <a:gridCol w="4859072">
                  <a:extLst>
                    <a:ext uri="{9D8B030D-6E8A-4147-A177-3AD203B41FA5}">
                      <a16:colId xmlns:a16="http://schemas.microsoft.com/office/drawing/2014/main" val="3590866383"/>
                    </a:ext>
                  </a:extLst>
                </a:gridCol>
                <a:gridCol w="3994482">
                  <a:extLst>
                    <a:ext uri="{9D8B030D-6E8A-4147-A177-3AD203B41FA5}">
                      <a16:colId xmlns:a16="http://schemas.microsoft.com/office/drawing/2014/main" val="3359317087"/>
                    </a:ext>
                  </a:extLst>
                </a:gridCol>
              </a:tblGrid>
              <a:tr h="1192385">
                <a:tc>
                  <a:txBody>
                    <a:bodyPr/>
                    <a:lstStyle/>
                    <a:p>
                      <a:pPr algn="ctr"/>
                      <a:r>
                        <a:rPr lang="en-US" sz="3200">
                          <a:solidFill>
                            <a:schemeClr val="bg1"/>
                          </a:solidFill>
                          <a:latin typeface="UTM Guanine" panose="02040603050506020204" pitchFamily="18" charset="0"/>
                        </a:rPr>
                        <a:t>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mpd="sng">
                      <a:solidFill>
                        <a:schemeClr val="bg1"/>
                      </a:solidFill>
                      <a:prstDash val="solid"/>
                    </a:lnL>
                    <a:lnR w="76200" cap="flat" cmpd="sng" algn="ctr">
                      <a:solidFill>
                        <a:schemeClr val="bg1"/>
                      </a:solidFill>
                      <a:prstDash val="solid"/>
                      <a:round/>
                      <a:headEnd type="none" w="med" len="med"/>
                      <a:tailEnd type="none" w="med" len="med"/>
                    </a:lnR>
                    <a:lnT w="76200" cmpd="sng">
                      <a:solidFill>
                        <a:schemeClr val="bg1"/>
                      </a:solidFill>
                      <a:prstDash val="soli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Nội dung 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Tác</a:t>
                      </a:r>
                      <a:r>
                        <a:rPr lang="en-US" sz="3200" baseline="0">
                          <a:solidFill>
                            <a:schemeClr val="bg1"/>
                          </a:solidFill>
                          <a:latin typeface="UTM Guanine" panose="02040603050506020204" pitchFamily="18" charset="0"/>
                        </a:rPr>
                        <a:t> dụng</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mpd="sng">
                      <a:solidFill>
                        <a:schemeClr val="bg1"/>
                      </a:solidFill>
                      <a:prstDash val="soli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323911591"/>
                  </a:ext>
                </a:extLst>
              </a:tr>
              <a:tr h="3989215">
                <a:tc>
                  <a:txBody>
                    <a:bodyPr/>
                    <a:lstStyle/>
                    <a:p>
                      <a:pPr algn="ctr"/>
                      <a:r>
                        <a:rPr lang="en-US" sz="3600">
                          <a:solidFill>
                            <a:schemeClr val="bg1"/>
                          </a:solidFill>
                          <a:latin typeface="UTM Guanine" panose="02040603050506020204" pitchFamily="18" charset="0"/>
                        </a:rPr>
                        <a:t>Thương</a:t>
                      </a:r>
                      <a:r>
                        <a:rPr lang="en-US" sz="3600" baseline="0">
                          <a:solidFill>
                            <a:schemeClr val="bg1"/>
                          </a:solidFill>
                          <a:latin typeface="UTM Guanine" panose="02040603050506020204" pitchFamily="18" charset="0"/>
                        </a:rPr>
                        <a:t>  nghiệp</a:t>
                      </a:r>
                      <a:endParaRPr lang="en-US" sz="36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169620728"/>
                  </a:ext>
                </a:extLst>
              </a:tr>
            </a:tbl>
          </a:graphicData>
        </a:graphic>
      </p:graphicFrame>
      <p:sp>
        <p:nvSpPr>
          <p:cNvPr id="6" name="TextBox 5"/>
          <p:cNvSpPr txBox="1"/>
          <p:nvPr/>
        </p:nvSpPr>
        <p:spPr>
          <a:xfrm>
            <a:off x="3048002" y="2470485"/>
            <a:ext cx="4572000" cy="4031873"/>
          </a:xfrm>
          <a:prstGeom prst="rect">
            <a:avLst/>
          </a:prstGeom>
          <a:noFill/>
        </p:spPr>
        <p:txBody>
          <a:bodyPr wrap="square" rtlCol="0">
            <a:spAutoFit/>
          </a:bodyPr>
          <a:lstStyle/>
          <a:p>
            <a:pPr algn="just">
              <a:buFontTx/>
              <a:buChar char="-"/>
            </a:pPr>
            <a:r>
              <a:rPr lang="en-US" altLang="en-US" sz="3200" b="1">
                <a:solidFill>
                  <a:srgbClr val="FFFF99"/>
                </a:solidFill>
                <a:latin typeface="UTM Aptima" panose="02040603050506020204" pitchFamily="18" charset="0"/>
                <a:cs typeface="Times New Roman" panose="02020603050405020304" pitchFamily="18" charset="0"/>
              </a:rPr>
              <a:t> Đúc đồng tiền mới.</a:t>
            </a:r>
          </a:p>
          <a:p>
            <a:pPr algn="just">
              <a:buFontTx/>
              <a:buChar char="-"/>
            </a:pPr>
            <a:r>
              <a:rPr lang="en-US" altLang="en-US" sz="3200" b="1">
                <a:solidFill>
                  <a:srgbClr val="FFFF99"/>
                </a:solidFill>
                <a:latin typeface="UTM Aptima" panose="02040603050506020204" pitchFamily="18" charset="0"/>
                <a:cs typeface="Times New Roman" panose="02020603050405020304" pitchFamily="18" charset="0"/>
              </a:rPr>
              <a:t>Yêu cầu nhà Thanh mở biên giới để người dân của hai nước tự do trao đổi hàng hóa.</a:t>
            </a:r>
          </a:p>
          <a:p>
            <a:pPr algn="just">
              <a:buFontTx/>
              <a:buChar char="-"/>
            </a:pPr>
            <a:r>
              <a:rPr lang="en-US" altLang="en-US" sz="3200" b="1">
                <a:solidFill>
                  <a:srgbClr val="FFFF99"/>
                </a:solidFill>
                <a:latin typeface="UTM Aptima" panose="02040603050506020204" pitchFamily="18" charset="0"/>
                <a:cs typeface="Times New Roman" panose="02020603050405020304" pitchFamily="18" charset="0"/>
              </a:rPr>
              <a:t> Mở cửa biển cho thuyền buôn nước ngoài vào buôn bán.</a:t>
            </a:r>
          </a:p>
        </p:txBody>
      </p:sp>
      <p:sp>
        <p:nvSpPr>
          <p:cNvPr id="7" name="Rectangle 6">
            <a:extLst>
              <a:ext uri="{FF2B5EF4-FFF2-40B4-BE49-F238E27FC236}">
                <a16:creationId xmlns:a16="http://schemas.microsoft.com/office/drawing/2014/main" id="{25157CEF-2E3D-5302-41D6-8DF0CF9105F4}"/>
              </a:ext>
            </a:extLst>
          </p:cNvPr>
          <p:cNvSpPr>
            <a:spLocks noChangeArrowheads="1"/>
          </p:cNvSpPr>
          <p:nvPr/>
        </p:nvSpPr>
        <p:spPr bwMode="auto">
          <a:xfrm>
            <a:off x="8037095" y="2534653"/>
            <a:ext cx="373781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Tx/>
              <a:buChar char="-"/>
            </a:pPr>
            <a:r>
              <a:rPr lang="en-US" altLang="en-US" sz="3200" b="1">
                <a:solidFill>
                  <a:srgbClr val="FFFF99"/>
                </a:solidFill>
                <a:latin typeface="UTM Aptima" panose="02040603050506020204" pitchFamily="18" charset="0"/>
                <a:cs typeface="Times New Roman" panose="02020603050405020304" pitchFamily="18" charset="0"/>
              </a:rPr>
              <a:t> Thúc đẩy các ngành nông nghiệp, thủ công phát triển.</a:t>
            </a:r>
          </a:p>
          <a:p>
            <a:pPr algn="just" eaLnBrk="1" hangingPunct="1">
              <a:buFontTx/>
              <a:buChar char="-"/>
            </a:pPr>
            <a:r>
              <a:rPr lang="en-US" altLang="en-US" sz="3200" b="1">
                <a:solidFill>
                  <a:srgbClr val="FFFF99"/>
                </a:solidFill>
                <a:latin typeface="UTM Aptima" panose="02040603050506020204" pitchFamily="18" charset="0"/>
                <a:cs typeface="Times New Roman" panose="02020603050405020304" pitchFamily="18" charset="0"/>
              </a:rPr>
              <a:t> Hàng hóa không bị ứ đọng.</a:t>
            </a:r>
          </a:p>
          <a:p>
            <a:pPr algn="just" eaLnBrk="1" hangingPunct="1"/>
            <a:r>
              <a:rPr lang="en-US" altLang="en-US" sz="3200" b="1">
                <a:solidFill>
                  <a:srgbClr val="FFFF99"/>
                </a:solidFill>
                <a:latin typeface="UTM Aptima" panose="02040603050506020204" pitchFamily="18" charset="0"/>
                <a:cs typeface="Times New Roman" panose="02020603050405020304" pitchFamily="18" charset="0"/>
              </a:rPr>
              <a:t>- Làm lợi cho sức tiêu dùng của nhân dân.</a:t>
            </a:r>
          </a:p>
        </p:txBody>
      </p:sp>
    </p:spTree>
    <p:extLst>
      <p:ext uri="{BB962C8B-B14F-4D97-AF65-F5344CB8AC3E}">
        <p14:creationId xmlns:p14="http://schemas.microsoft.com/office/powerpoint/2010/main" val="40719812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eta.com-Vua Quang Trung thúc đẩy công thương nghiệp.-(48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201525" cy="6858000"/>
          </a:xfrm>
          <a:prstGeom prst="rect">
            <a:avLst/>
          </a:prstGeom>
        </p:spPr>
      </p:pic>
    </p:spTree>
    <p:extLst>
      <p:ext uri="{BB962C8B-B14F-4D97-AF65-F5344CB8AC3E}">
        <p14:creationId xmlns:p14="http://schemas.microsoft.com/office/powerpoint/2010/main" val="397879526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011" y="131165"/>
            <a:ext cx="11261557" cy="1631216"/>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Những chính sách về kinh tế và văn hóa của vua Quang Trung</a:t>
            </a:r>
          </a:p>
          <a:p>
            <a:pPr algn="ctr"/>
            <a:endParaRPr lang="vi-VN" sz="3600" b="1" dirty="0">
              <a:solidFill>
                <a:schemeClr val="accent4">
                  <a:lumMod val="50000"/>
                </a:schemeClr>
              </a:solidFill>
              <a:latin typeface="UTM Avo" panose="020406030505060202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89331050"/>
              </p:ext>
            </p:extLst>
          </p:nvPr>
        </p:nvGraphicFramePr>
        <p:xfrm>
          <a:off x="433137" y="1331495"/>
          <a:ext cx="11486145" cy="5181600"/>
        </p:xfrm>
        <a:graphic>
          <a:graphicData uri="http://schemas.openxmlformats.org/drawingml/2006/table">
            <a:tbl>
              <a:tblPr/>
              <a:tblGrid>
                <a:gridCol w="2632591">
                  <a:extLst>
                    <a:ext uri="{9D8B030D-6E8A-4147-A177-3AD203B41FA5}">
                      <a16:colId xmlns:a16="http://schemas.microsoft.com/office/drawing/2014/main" val="84640073"/>
                    </a:ext>
                  </a:extLst>
                </a:gridCol>
                <a:gridCol w="4859072">
                  <a:extLst>
                    <a:ext uri="{9D8B030D-6E8A-4147-A177-3AD203B41FA5}">
                      <a16:colId xmlns:a16="http://schemas.microsoft.com/office/drawing/2014/main" val="3590866383"/>
                    </a:ext>
                  </a:extLst>
                </a:gridCol>
                <a:gridCol w="3994482">
                  <a:extLst>
                    <a:ext uri="{9D8B030D-6E8A-4147-A177-3AD203B41FA5}">
                      <a16:colId xmlns:a16="http://schemas.microsoft.com/office/drawing/2014/main" val="3359317087"/>
                    </a:ext>
                  </a:extLst>
                </a:gridCol>
              </a:tblGrid>
              <a:tr h="1192385">
                <a:tc>
                  <a:txBody>
                    <a:bodyPr/>
                    <a:lstStyle/>
                    <a:p>
                      <a:pPr algn="ctr"/>
                      <a:r>
                        <a:rPr lang="en-US" sz="3200">
                          <a:solidFill>
                            <a:schemeClr val="bg1"/>
                          </a:solidFill>
                          <a:latin typeface="UTM Guanine" panose="02040603050506020204" pitchFamily="18" charset="0"/>
                        </a:rPr>
                        <a:t>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mpd="sng">
                      <a:solidFill>
                        <a:schemeClr val="bg1"/>
                      </a:solidFill>
                      <a:prstDash val="solid"/>
                    </a:lnL>
                    <a:lnR w="76200" cap="flat" cmpd="sng" algn="ctr">
                      <a:solidFill>
                        <a:schemeClr val="bg1"/>
                      </a:solidFill>
                      <a:prstDash val="solid"/>
                      <a:round/>
                      <a:headEnd type="none" w="med" len="med"/>
                      <a:tailEnd type="none" w="med" len="med"/>
                    </a:lnR>
                    <a:lnT w="76200" cmpd="sng">
                      <a:solidFill>
                        <a:schemeClr val="bg1"/>
                      </a:solidFill>
                      <a:prstDash val="soli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Nội dung chính</a:t>
                      </a:r>
                      <a:r>
                        <a:rPr lang="en-US" sz="3200" baseline="0">
                          <a:solidFill>
                            <a:schemeClr val="bg1"/>
                          </a:solidFill>
                          <a:latin typeface="UTM Guanine" panose="02040603050506020204" pitchFamily="18" charset="0"/>
                        </a:rPr>
                        <a:t> sách</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r>
                        <a:rPr lang="en-US" sz="3200">
                          <a:solidFill>
                            <a:schemeClr val="bg1"/>
                          </a:solidFill>
                          <a:latin typeface="UTM Guanine" panose="02040603050506020204" pitchFamily="18" charset="0"/>
                        </a:rPr>
                        <a:t>Tác</a:t>
                      </a:r>
                      <a:r>
                        <a:rPr lang="en-US" sz="3200" baseline="0">
                          <a:solidFill>
                            <a:schemeClr val="bg1"/>
                          </a:solidFill>
                          <a:latin typeface="UTM Guanine" panose="02040603050506020204" pitchFamily="18" charset="0"/>
                        </a:rPr>
                        <a:t> dụng</a:t>
                      </a:r>
                      <a:endParaRPr lang="en-US" sz="32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mpd="sng">
                      <a:solidFill>
                        <a:schemeClr val="bg1"/>
                      </a:solidFill>
                      <a:prstDash val="soli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323911591"/>
                  </a:ext>
                </a:extLst>
              </a:tr>
              <a:tr h="3989215">
                <a:tc>
                  <a:txBody>
                    <a:bodyPr/>
                    <a:lstStyle/>
                    <a:p>
                      <a:pPr algn="ctr"/>
                      <a:r>
                        <a:rPr lang="en-US" sz="3600">
                          <a:solidFill>
                            <a:schemeClr val="bg1"/>
                          </a:solidFill>
                          <a:latin typeface="UTM Guanine" panose="02040603050506020204" pitchFamily="18" charset="0"/>
                        </a:rPr>
                        <a:t>Giáo</a:t>
                      </a:r>
                      <a:r>
                        <a:rPr lang="en-US" sz="3600" baseline="0">
                          <a:solidFill>
                            <a:schemeClr val="bg1"/>
                          </a:solidFill>
                          <a:latin typeface="UTM Guanine" panose="02040603050506020204" pitchFamily="18" charset="0"/>
                        </a:rPr>
                        <a:t> dục</a:t>
                      </a:r>
                      <a:endParaRPr lang="en-US" sz="36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tc>
                  <a:txBody>
                    <a:bodyPr/>
                    <a:lstStyle/>
                    <a:p>
                      <a:pPr algn="ctr"/>
                      <a:endParaRPr lang="en-US" sz="2400">
                        <a:solidFill>
                          <a:schemeClr val="bg1"/>
                        </a:solidFill>
                        <a:latin typeface="UTM Guanine" panose="02040603050506020204" pitchFamily="18"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76200" cap="flat" cmpd="sng" algn="ctr">
                      <a:noFill/>
                      <a:prstDash val="solid"/>
                      <a:round/>
                      <a:headEnd type="none" w="med" len="med"/>
                      <a:tailEnd type="none" w="med" len="med"/>
                    </a:lnTlToBr>
                  </a:tcPr>
                </a:tc>
                <a:extLst>
                  <a:ext uri="{0D108BD9-81ED-4DB2-BD59-A6C34878D82A}">
                    <a16:rowId xmlns:a16="http://schemas.microsoft.com/office/drawing/2014/main" val="169620728"/>
                  </a:ext>
                </a:extLst>
              </a:tr>
            </a:tbl>
          </a:graphicData>
        </a:graphic>
      </p:graphicFrame>
      <p:sp>
        <p:nvSpPr>
          <p:cNvPr id="6" name="TextBox 5"/>
          <p:cNvSpPr txBox="1"/>
          <p:nvPr/>
        </p:nvSpPr>
        <p:spPr>
          <a:xfrm>
            <a:off x="3240504" y="2470485"/>
            <a:ext cx="4652214" cy="3862596"/>
          </a:xfrm>
          <a:prstGeom prst="rect">
            <a:avLst/>
          </a:prstGeom>
          <a:noFill/>
        </p:spPr>
        <p:txBody>
          <a:bodyPr wrap="square" rtlCol="0">
            <a:spAutoFit/>
          </a:bodyPr>
          <a:lstStyle/>
          <a:p>
            <a:pPr>
              <a:buFontTx/>
              <a:buChar char="-"/>
            </a:pPr>
            <a:r>
              <a:rPr lang="en-US" altLang="en-US" sz="3500" b="1">
                <a:solidFill>
                  <a:srgbClr val="FFFF99"/>
                </a:solidFill>
                <a:latin typeface="UTM Aptima" panose="02040603050506020204" pitchFamily="18" charset="0"/>
                <a:cs typeface="Times New Roman" panose="02020603050405020304" pitchFamily="18" charset="0"/>
              </a:rPr>
              <a:t> Ban hành “Chiếu lập học”.</a:t>
            </a:r>
          </a:p>
          <a:p>
            <a:pPr>
              <a:buFontTx/>
              <a:buChar char="-"/>
            </a:pPr>
            <a:r>
              <a:rPr lang="en-US" altLang="en-US" sz="3500" b="1">
                <a:solidFill>
                  <a:srgbClr val="FFFF99"/>
                </a:solidFill>
                <a:latin typeface="UTM Aptima" panose="02040603050506020204" pitchFamily="18" charset="0"/>
                <a:cs typeface="Times New Roman" panose="02020603050405020304" pitchFamily="18" charset="0"/>
              </a:rPr>
              <a:t>Cho dịch sách chữ Hán ra chữ. </a:t>
            </a:r>
          </a:p>
          <a:p>
            <a:r>
              <a:rPr lang="en-US" altLang="en-US" sz="3500" b="1">
                <a:solidFill>
                  <a:srgbClr val="FFFF99"/>
                </a:solidFill>
                <a:latin typeface="UTM Aptima" panose="02040603050506020204" pitchFamily="18" charset="0"/>
                <a:cs typeface="Times New Roman" panose="02020603050405020304" pitchFamily="18" charset="0"/>
              </a:rPr>
              <a:t>Nôm, coi chữ nôm là chữ chính</a:t>
            </a:r>
          </a:p>
          <a:p>
            <a:r>
              <a:rPr lang="en-US" altLang="en-US" sz="3500" b="1">
                <a:solidFill>
                  <a:srgbClr val="FFFF99"/>
                </a:solidFill>
                <a:latin typeface="UTM Aptima" panose="02040603050506020204" pitchFamily="18" charset="0"/>
                <a:cs typeface="Times New Roman" panose="02020603050405020304" pitchFamily="18" charset="0"/>
              </a:rPr>
              <a:t>thức của quốc gia.</a:t>
            </a:r>
          </a:p>
        </p:txBody>
      </p:sp>
      <p:sp>
        <p:nvSpPr>
          <p:cNvPr id="7" name="Rectangle 6">
            <a:extLst>
              <a:ext uri="{FF2B5EF4-FFF2-40B4-BE49-F238E27FC236}">
                <a16:creationId xmlns:a16="http://schemas.microsoft.com/office/drawing/2014/main" id="{25157CEF-2E3D-5302-41D6-8DF0CF9105F4}"/>
              </a:ext>
            </a:extLst>
          </p:cNvPr>
          <p:cNvSpPr>
            <a:spLocks noChangeArrowheads="1"/>
          </p:cNvSpPr>
          <p:nvPr/>
        </p:nvSpPr>
        <p:spPr bwMode="auto">
          <a:xfrm>
            <a:off x="8037095" y="2534653"/>
            <a:ext cx="3737810"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Char char="-"/>
            </a:pPr>
            <a:r>
              <a:rPr lang="en-US" altLang="en-US" sz="3500" b="1">
                <a:solidFill>
                  <a:srgbClr val="FFFF99"/>
                </a:solidFill>
                <a:latin typeface="UTM Aptima" panose="02040603050506020204" pitchFamily="18" charset="0"/>
                <a:cs typeface="Times New Roman" panose="02020603050405020304" pitchFamily="18" charset="0"/>
              </a:rPr>
              <a:t> Khuyến khích nhân dân học tập, phát triển dân trí.</a:t>
            </a:r>
          </a:p>
          <a:p>
            <a:pPr>
              <a:buFontTx/>
              <a:buChar char="-"/>
            </a:pPr>
            <a:r>
              <a:rPr lang="en-US" altLang="en-US" sz="3500" b="1">
                <a:solidFill>
                  <a:srgbClr val="FFFF99"/>
                </a:solidFill>
                <a:latin typeface="UTM Aptima" panose="02040603050506020204" pitchFamily="18" charset="0"/>
                <a:cs typeface="Times New Roman" panose="02020603050405020304" pitchFamily="18" charset="0"/>
              </a:rPr>
              <a:t> Bảo tồn vốn văn hóa dân tộc. </a:t>
            </a:r>
          </a:p>
        </p:txBody>
      </p:sp>
    </p:spTree>
    <p:extLst>
      <p:ext uri="{BB962C8B-B14F-4D97-AF65-F5344CB8AC3E}">
        <p14:creationId xmlns:p14="http://schemas.microsoft.com/office/powerpoint/2010/main" val="18745716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eta.com-Vua Quang Trung chấn chỉnh chế độ giáo dục và thi cử.-(48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2646"/>
          </a:xfrm>
          <a:prstGeom prst="rect">
            <a:avLst/>
          </a:prstGeom>
        </p:spPr>
      </p:pic>
    </p:spTree>
    <p:extLst>
      <p:ext uri="{BB962C8B-B14F-4D97-AF65-F5344CB8AC3E}">
        <p14:creationId xmlns:p14="http://schemas.microsoft.com/office/powerpoint/2010/main" val="25475695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pic>
        <p:nvPicPr>
          <p:cNvPr id="6146" name="Picture 2" descr="Văn bản Quang Trung lưu giữ tại Bảo tàng Lịch sử Quốc g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5405" y="310899"/>
            <a:ext cx="8603415" cy="58069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29390" y="6117811"/>
            <a:ext cx="11261557" cy="1138773"/>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Chiếu khuyến nông của vua Quang Trung</a:t>
            </a:r>
          </a:p>
          <a:p>
            <a:pPr algn="ctr"/>
            <a:endParaRPr lang="vi-VN" sz="3600" b="1" dirty="0">
              <a:solidFill>
                <a:schemeClr val="accent4">
                  <a:lumMod val="50000"/>
                </a:schemeClr>
              </a:solidFill>
              <a:latin typeface="UTM Avo" panose="02040603050506020204" pitchFamily="18" charset="0"/>
            </a:endParaRPr>
          </a:p>
        </p:txBody>
      </p:sp>
    </p:spTree>
    <p:extLst>
      <p:ext uri="{BB962C8B-B14F-4D97-AF65-F5344CB8AC3E}">
        <p14:creationId xmlns:p14="http://schemas.microsoft.com/office/powerpoint/2010/main" val="13113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sp>
        <p:nvSpPr>
          <p:cNvPr id="8" name="Rounded Rectangle 7"/>
          <p:cNvSpPr/>
          <p:nvPr/>
        </p:nvSpPr>
        <p:spPr>
          <a:xfrm>
            <a:off x="737937" y="256674"/>
            <a:ext cx="11133221" cy="4940968"/>
          </a:xfrm>
          <a:prstGeom prst="round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7"/>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715952" y="539416"/>
            <a:ext cx="1600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8"/>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6774" l="0" r="100000"/>
                    </a14:imgEffect>
                  </a14:imgLayer>
                </a14:imgProps>
              </a:ext>
              <a:ext uri="{28A0092B-C50C-407E-A947-70E740481C1C}">
                <a14:useLocalDpi xmlns:a14="http://schemas.microsoft.com/office/drawing/2010/main" val="0"/>
              </a:ext>
            </a:extLst>
          </a:blip>
          <a:srcRect/>
          <a:stretch>
            <a:fillRect/>
          </a:stretch>
        </p:blipFill>
        <p:spPr bwMode="auto">
          <a:xfrm>
            <a:off x="4814637" y="620629"/>
            <a:ext cx="1600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9"/>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99153" l="0" r="100000"/>
                    </a14:imgEffect>
                  </a14:imgLayer>
                </a14:imgProps>
              </a:ext>
              <a:ext uri="{28A0092B-C50C-407E-A947-70E740481C1C}">
                <a14:useLocalDpi xmlns:a14="http://schemas.microsoft.com/office/drawing/2010/main" val="0"/>
              </a:ext>
            </a:extLst>
          </a:blip>
          <a:srcRect/>
          <a:stretch>
            <a:fillRect/>
          </a:stretch>
        </p:blipFill>
        <p:spPr bwMode="auto">
          <a:xfrm>
            <a:off x="2115252" y="715879"/>
            <a:ext cx="15240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0"/>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0" b="97414" l="0" r="100000">
                        <a14:backgroundMark x1="14655" y1="6034" x2="3448" y2="15517"/>
                      </a14:backgroundRemoval>
                    </a14:imgEffect>
                  </a14:imgLayer>
                </a14:imgProps>
              </a:ext>
              <a:ext uri="{28A0092B-C50C-407E-A947-70E740481C1C}">
                <a14:useLocalDpi xmlns:a14="http://schemas.microsoft.com/office/drawing/2010/main" val="0"/>
              </a:ext>
            </a:extLst>
          </a:blip>
          <a:srcRect/>
          <a:stretch>
            <a:fillRect/>
          </a:stretch>
        </p:blipFill>
        <p:spPr bwMode="auto">
          <a:xfrm>
            <a:off x="8723897" y="2498558"/>
            <a:ext cx="16002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1"/>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97500" l="0" r="100000"/>
                    </a14:imgEffect>
                  </a14:imgLayer>
                </a14:imgProps>
              </a:ext>
              <a:ext uri="{28A0092B-C50C-407E-A947-70E740481C1C}">
                <a14:useLocalDpi xmlns:a14="http://schemas.microsoft.com/office/drawing/2010/main" val="0"/>
              </a:ext>
            </a:extLst>
          </a:blip>
          <a:srcRect/>
          <a:stretch>
            <a:fillRect/>
          </a:stretch>
        </p:blipFill>
        <p:spPr bwMode="auto">
          <a:xfrm>
            <a:off x="5652837" y="2712227"/>
            <a:ext cx="15240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2"/>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96694" l="0" r="100000"/>
                    </a14:imgEffect>
                  </a14:imgLayer>
                </a14:imgProps>
              </a:ext>
              <a:ext uri="{28A0092B-C50C-407E-A947-70E740481C1C}">
                <a14:useLocalDpi xmlns:a14="http://schemas.microsoft.com/office/drawing/2010/main" val="0"/>
              </a:ext>
            </a:extLst>
          </a:blip>
          <a:srcRect/>
          <a:stretch>
            <a:fillRect/>
          </a:stretch>
        </p:blipFill>
        <p:spPr bwMode="auto">
          <a:xfrm>
            <a:off x="2647247" y="2727158"/>
            <a:ext cx="16002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724055" y="5302558"/>
            <a:ext cx="8229300" cy="1631216"/>
          </a:xfrm>
          <a:prstGeom prst="rect">
            <a:avLst/>
          </a:prstGeom>
          <a:noFill/>
        </p:spPr>
        <p:txBody>
          <a:bodyPr wrap="square" rtlCol="0">
            <a:spAutoFit/>
          </a:bodyPr>
          <a:lstStyle/>
          <a:p>
            <a:pPr algn="ctr"/>
            <a:r>
              <a:rPr lang="en-US" altLang="en-US" sz="3200" b="1">
                <a:solidFill>
                  <a:srgbClr val="FFFF00"/>
                </a:solidFill>
                <a:latin typeface="UTM Guanine" panose="02040603050506020204" pitchFamily="18" charset="0"/>
              </a:rPr>
              <a:t>Đồng tiền được đúc dưới thời </a:t>
            </a:r>
          </a:p>
          <a:p>
            <a:pPr algn="ctr"/>
            <a:r>
              <a:rPr lang="en-US" altLang="en-US" sz="3200" b="1">
                <a:solidFill>
                  <a:srgbClr val="FFFF00"/>
                </a:solidFill>
                <a:latin typeface="UTM Guanine" panose="02040603050506020204" pitchFamily="18" charset="0"/>
              </a:rPr>
              <a:t>vua Quang Trung</a:t>
            </a:r>
          </a:p>
          <a:p>
            <a:pPr algn="ctr"/>
            <a:endParaRPr lang="vi-VN" sz="3600" b="1" dirty="0">
              <a:solidFill>
                <a:schemeClr val="accent4">
                  <a:lumMod val="50000"/>
                </a:schemeClr>
              </a:solidFill>
              <a:latin typeface="UTM Avo" panose="02040603050506020204" pitchFamily="18" charset="0"/>
            </a:endParaRPr>
          </a:p>
        </p:txBody>
      </p:sp>
      <p:pic>
        <p:nvPicPr>
          <p:cNvPr id="10" name="Picture 9"/>
          <p:cNvPicPr>
            <a:picLocks noChangeAspect="1"/>
          </p:cNvPicPr>
          <p:nvPr/>
        </p:nvPicPr>
        <p:blipFill>
          <a:blip r:embed="rId15" cstate="print">
            <a:extLst>
              <a:ext uri="{BEBA8EAE-BF5A-486C-A8C5-ECC9F3942E4B}">
                <a14:imgProps xmlns:a14="http://schemas.microsoft.com/office/drawing/2010/main">
                  <a14:imgLayer r:embed="rId16">
                    <a14:imgEffect>
                      <a14:backgroundRemoval t="0" b="100000" l="0" r="100000">
                        <a14:backgroundMark x1="16500" y1="36875" x2="17875" y2="61125"/>
                        <a14:backgroundMark x1="68250" y1="16750" x2="70250" y2="35750"/>
                        <a14:backgroundMark x1="76625" y1="58250" x2="87250" y2="53000"/>
                        <a14:backgroundMark x1="67125" y1="39625" x2="61875" y2="46000"/>
                        <a14:backgroundMark x1="55500" y1="53000" x2="49875" y2="55875"/>
                        <a14:backgroundMark x1="27750" y1="52000" x2="34125" y2="56500"/>
                        <a14:backgroundMark x1="26375" y1="74875" x2="23875" y2="78375"/>
                      </a14:backgroundRemoval>
                    </a14:imgEffect>
                  </a14:imgLayer>
                </a14:imgProps>
              </a:ext>
              <a:ext uri="{28A0092B-C50C-407E-A947-70E740481C1C}">
                <a14:useLocalDpi xmlns:a14="http://schemas.microsoft.com/office/drawing/2010/main" val="0"/>
              </a:ext>
            </a:extLst>
          </a:blip>
          <a:stretch>
            <a:fillRect/>
          </a:stretch>
        </p:blipFill>
        <p:spPr>
          <a:xfrm>
            <a:off x="9084612" y="3748864"/>
            <a:ext cx="3107388" cy="3107388"/>
          </a:xfrm>
          <a:prstGeom prst="rect">
            <a:avLst/>
          </a:prstGeom>
        </p:spPr>
      </p:pic>
    </p:spTree>
    <p:extLst>
      <p:ext uri="{BB962C8B-B14F-4D97-AF65-F5344CB8AC3E}">
        <p14:creationId xmlns:p14="http://schemas.microsoft.com/office/powerpoint/2010/main" val="156212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pic>
        <p:nvPicPr>
          <p:cNvPr id="2" name="Picture 1" descr="Tập tin:Nhà Tây Sơn, dấu ấn.JPG">
            <a:hlinkClick r:id="rId3"/>
            <a:extLst>
              <a:ext uri="{FF2B5EF4-FFF2-40B4-BE49-F238E27FC236}">
                <a16:creationId xmlns:a16="http://schemas.microsoft.com/office/drawing/2014/main" id="{F26A30EE-1FC2-824F-35B6-4CF9749D39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777" y="219488"/>
            <a:ext cx="7860632" cy="66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backgroundMark x1="16500" y1="36875" x2="17875" y2="61125"/>
                        <a14:backgroundMark x1="68250" y1="16750" x2="70250" y2="35750"/>
                        <a14:backgroundMark x1="76625" y1="58250" x2="87250" y2="53000"/>
                        <a14:backgroundMark x1="67125" y1="39625" x2="61875" y2="46000"/>
                        <a14:backgroundMark x1="55500" y1="53000" x2="49875" y2="55875"/>
                        <a14:backgroundMark x1="27750" y1="52000" x2="34125" y2="56500"/>
                        <a14:backgroundMark x1="26375" y1="74875" x2="23875" y2="78375"/>
                      </a14:backgroundRemoval>
                    </a14:imgEffect>
                  </a14:imgLayer>
                </a14:imgProps>
              </a:ext>
              <a:ext uri="{28A0092B-C50C-407E-A947-70E740481C1C}">
                <a14:useLocalDpi xmlns:a14="http://schemas.microsoft.com/office/drawing/2010/main" val="0"/>
              </a:ext>
            </a:extLst>
          </a:blip>
          <a:stretch>
            <a:fillRect/>
          </a:stretch>
        </p:blipFill>
        <p:spPr>
          <a:xfrm>
            <a:off x="9084612" y="3750612"/>
            <a:ext cx="3107388" cy="3107388"/>
          </a:xfrm>
          <a:prstGeom prst="rect">
            <a:avLst/>
          </a:prstGeom>
        </p:spPr>
      </p:pic>
    </p:spTree>
    <p:extLst>
      <p:ext uri="{BB962C8B-B14F-4D97-AF65-F5344CB8AC3E}">
        <p14:creationId xmlns:p14="http://schemas.microsoft.com/office/powerpoint/2010/main" val="320611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pic>
        <p:nvPicPr>
          <p:cNvPr id="2" name="Picture 3" descr="Tập tin:Chiếu chỉ Quang Trung.JPG">
            <a:hlinkClick r:id="rId3"/>
            <a:extLst>
              <a:ext uri="{FF2B5EF4-FFF2-40B4-BE49-F238E27FC236}">
                <a16:creationId xmlns:a16="http://schemas.microsoft.com/office/drawing/2014/main" id="{33D3108D-D3C3-EC88-0210-519EB02EFC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19"/>
            <a:ext cx="10401300" cy="686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backgroundMark x1="16500" y1="36875" x2="17875" y2="61125"/>
                        <a14:backgroundMark x1="68250" y1="16750" x2="70250" y2="35750"/>
                        <a14:backgroundMark x1="76625" y1="58250" x2="87250" y2="53000"/>
                        <a14:backgroundMark x1="67125" y1="39625" x2="61875" y2="46000"/>
                        <a14:backgroundMark x1="55500" y1="53000" x2="49875" y2="55875"/>
                        <a14:backgroundMark x1="27750" y1="52000" x2="34125" y2="56500"/>
                        <a14:backgroundMark x1="26375" y1="74875" x2="23875" y2="78375"/>
                      </a14:backgroundRemoval>
                    </a14:imgEffect>
                  </a14:imgLayer>
                </a14:imgProps>
              </a:ext>
              <a:ext uri="{28A0092B-C50C-407E-A947-70E740481C1C}">
                <a14:useLocalDpi xmlns:a14="http://schemas.microsoft.com/office/drawing/2010/main" val="0"/>
              </a:ext>
            </a:extLst>
          </a:blip>
          <a:stretch>
            <a:fillRect/>
          </a:stretch>
        </p:blipFill>
        <p:spPr>
          <a:xfrm>
            <a:off x="9084612" y="3750612"/>
            <a:ext cx="3107388" cy="3107388"/>
          </a:xfrm>
          <a:prstGeom prst="rect">
            <a:avLst/>
          </a:prstGeom>
        </p:spPr>
      </p:pic>
    </p:spTree>
    <p:extLst>
      <p:ext uri="{BB962C8B-B14F-4D97-AF65-F5344CB8AC3E}">
        <p14:creationId xmlns:p14="http://schemas.microsoft.com/office/powerpoint/2010/main" val="884314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pic>
        <p:nvPicPr>
          <p:cNvPr id="2" name="Picture 1" descr="http://diepdoan.violet.vn/uploads/resources/blog/447/tay_son_500.jpg">
            <a:extLst>
              <a:ext uri="{FF2B5EF4-FFF2-40B4-BE49-F238E27FC236}">
                <a16:creationId xmlns:a16="http://schemas.microsoft.com/office/drawing/2014/main" id="{98C5F17B-5098-D8DC-DAF2-3A66D0EC6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678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backgroundMark x1="16500" y1="36875" x2="17875" y2="61125"/>
                        <a14:backgroundMark x1="68250" y1="16750" x2="70250" y2="35750"/>
                        <a14:backgroundMark x1="76625" y1="58250" x2="87250" y2="53000"/>
                        <a14:backgroundMark x1="67125" y1="39625" x2="61875" y2="46000"/>
                        <a14:backgroundMark x1="55500" y1="53000" x2="49875" y2="55875"/>
                        <a14:backgroundMark x1="27750" y1="52000" x2="34125" y2="56500"/>
                        <a14:backgroundMark x1="26375" y1="74875" x2="23875" y2="78375"/>
                      </a14:backgroundRemoval>
                    </a14:imgEffect>
                  </a14:imgLayer>
                </a14:imgProps>
              </a:ext>
              <a:ext uri="{28A0092B-C50C-407E-A947-70E740481C1C}">
                <a14:useLocalDpi xmlns:a14="http://schemas.microsoft.com/office/drawing/2010/main" val="0"/>
              </a:ext>
            </a:extLst>
          </a:blip>
          <a:stretch>
            <a:fillRect/>
          </a:stretch>
        </p:blipFill>
        <p:spPr>
          <a:xfrm flipH="1">
            <a:off x="8892107" y="3750612"/>
            <a:ext cx="3107388" cy="3107388"/>
          </a:xfrm>
          <a:prstGeom prst="rect">
            <a:avLst/>
          </a:prstGeom>
        </p:spPr>
      </p:pic>
    </p:spTree>
    <p:extLst>
      <p:ext uri="{BB962C8B-B14F-4D97-AF65-F5344CB8AC3E}">
        <p14:creationId xmlns:p14="http://schemas.microsoft.com/office/powerpoint/2010/main" val="7029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hững giai thoại huyền bí lạ lùng về hoàng đế Quang Tru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95375">
                        <a14:foregroundMark x1="30125" y1="2585" x2="48125" y2="8724"/>
                        <a14:foregroundMark x1="21375" y1="35218" x2="29375" y2="45719"/>
                        <a14:foregroundMark x1="41375" y1="33279" x2="35250" y2="35703"/>
                        <a14:foregroundMark x1="30750" y1="65105" x2="70125" y2="56866"/>
                        <a14:foregroundMark x1="71875" y1="54766" x2="47875" y2="55574"/>
                        <a14:foregroundMark x1="62625" y1="52019" x2="67250" y2="52504"/>
                        <a14:foregroundMark x1="23625" y1="86107" x2="40125" y2="96446"/>
                      </a14:backgroundRemoval>
                    </a14:imgEffect>
                  </a14:imgLayer>
                </a14:imgProps>
              </a:ext>
              <a:ext uri="{28A0092B-C50C-407E-A947-70E740481C1C}">
                <a14:useLocalDpi xmlns:a14="http://schemas.microsoft.com/office/drawing/2010/main" val="0"/>
              </a:ext>
            </a:extLst>
          </a:blip>
          <a:srcRect/>
          <a:stretch>
            <a:fillRect/>
          </a:stretch>
        </p:blipFill>
        <p:spPr bwMode="auto">
          <a:xfrm>
            <a:off x="0" y="1"/>
            <a:ext cx="739696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3">
            <a:extLst>
              <a:ext uri="{FF2B5EF4-FFF2-40B4-BE49-F238E27FC236}">
                <a16:creationId xmlns:a16="http://schemas.microsoft.com/office/drawing/2014/main" id="{79DD5CC8-C98B-47FC-96AF-EB652C76374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092575" y="215546"/>
            <a:ext cx="4554181" cy="4469216"/>
          </a:xfrm>
          <a:prstGeom prst="rect">
            <a:avLst/>
          </a:prstGeom>
        </p:spPr>
      </p:pic>
      <p:sp>
        <p:nvSpPr>
          <p:cNvPr id="4" name="Oval 3"/>
          <p:cNvSpPr/>
          <p:nvPr/>
        </p:nvSpPr>
        <p:spPr>
          <a:xfrm>
            <a:off x="7908023" y="1042737"/>
            <a:ext cx="2727894" cy="2754661"/>
          </a:xfrm>
          <a:prstGeom prst="ellipse">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_库_图片 41">
            <a:extLst>
              <a:ext uri="{FF2B5EF4-FFF2-40B4-BE49-F238E27FC236}">
                <a16:creationId xmlns:a16="http://schemas.microsoft.com/office/drawing/2014/main" id="{9AE8DE32-983E-42DE-93CB-5581879FB088}"/>
              </a:ext>
            </a:extLst>
          </p:cNvPr>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rot="19042483">
            <a:off x="8728525" y="2737884"/>
            <a:ext cx="540085" cy="706015"/>
          </a:xfrm>
          <a:prstGeom prst="rect">
            <a:avLst/>
          </a:prstGeom>
        </p:spPr>
      </p:pic>
      <p:pic>
        <p:nvPicPr>
          <p:cNvPr id="6" name="PA_库_图片 41">
            <a:extLst>
              <a:ext uri="{FF2B5EF4-FFF2-40B4-BE49-F238E27FC236}">
                <a16:creationId xmlns:a16="http://schemas.microsoft.com/office/drawing/2014/main" id="{9AE8DE32-983E-42DE-93CB-5581879FB088}"/>
              </a:ext>
            </a:extLst>
          </p:cNvPr>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rot="3348728">
            <a:off x="9544180" y="1737804"/>
            <a:ext cx="1089863" cy="1424701"/>
          </a:xfrm>
          <a:prstGeom prst="rect">
            <a:avLst/>
          </a:prstGeom>
        </p:spPr>
      </p:pic>
      <p:pic>
        <p:nvPicPr>
          <p:cNvPr id="7" name="PA_库_图片 41">
            <a:extLst>
              <a:ext uri="{FF2B5EF4-FFF2-40B4-BE49-F238E27FC236}">
                <a16:creationId xmlns:a16="http://schemas.microsoft.com/office/drawing/2014/main" id="{9AE8DE32-983E-42DE-93CB-5581879FB088}"/>
              </a:ext>
            </a:extLst>
          </p:cNvPr>
          <p:cNvPicPr>
            <a:picLocks noChangeAspect="1"/>
          </p:cNvPicPr>
          <p:nvPr>
            <p:custDataLst>
              <p:tags r:id="rId3"/>
            </p:custDataLst>
          </p:nvPr>
        </p:nvPicPr>
        <p:blipFill>
          <a:blip r:embed="rId9" cstate="print">
            <a:extLst>
              <a:ext uri="{28A0092B-C50C-407E-A947-70E740481C1C}">
                <a14:useLocalDpi xmlns:a14="http://schemas.microsoft.com/office/drawing/2010/main" val="0"/>
              </a:ext>
            </a:extLst>
          </a:blip>
          <a:stretch>
            <a:fillRect/>
          </a:stretch>
        </p:blipFill>
        <p:spPr>
          <a:xfrm rot="252765" flipH="1">
            <a:off x="9647035" y="1852578"/>
            <a:ext cx="1086642" cy="1420490"/>
          </a:xfrm>
          <a:prstGeom prst="rect">
            <a:avLst/>
          </a:prstGeom>
        </p:spPr>
      </p:pic>
      <p:sp>
        <p:nvSpPr>
          <p:cNvPr id="8" name="TextBox 7"/>
          <p:cNvSpPr txBox="1"/>
          <p:nvPr/>
        </p:nvSpPr>
        <p:spPr>
          <a:xfrm>
            <a:off x="8794190" y="849923"/>
            <a:ext cx="1570182" cy="2646878"/>
          </a:xfrm>
          <a:prstGeom prst="rect">
            <a:avLst/>
          </a:prstGeom>
          <a:noFill/>
        </p:spPr>
        <p:txBody>
          <a:bodyPr wrap="square" rtlCol="0">
            <a:spAutoFit/>
          </a:bodyPr>
          <a:lstStyle/>
          <a:p>
            <a:r>
              <a:rPr lang="en-US" sz="16600" dirty="0">
                <a:solidFill>
                  <a:srgbClr val="FFF47D"/>
                </a:solidFill>
                <a:effectLst>
                  <a:outerShdw blurRad="38100" dist="38100" dir="2700000" algn="tl">
                    <a:srgbClr val="000000">
                      <a:alpha val="43137"/>
                    </a:srgbClr>
                  </a:outerShdw>
                </a:effectLst>
                <a:latin typeface="UTM Showcard" panose="02040603050506020204" pitchFamily="18" charset="0"/>
              </a:rPr>
              <a:t>2</a:t>
            </a:r>
          </a:p>
        </p:txBody>
      </p:sp>
      <p:pic>
        <p:nvPicPr>
          <p:cNvPr id="9" name="PA_库_图片 41">
            <a:extLst>
              <a:ext uri="{FF2B5EF4-FFF2-40B4-BE49-F238E27FC236}">
                <a16:creationId xmlns:a16="http://schemas.microsoft.com/office/drawing/2014/main" id="{7007F708-728E-41B9-9E4A-0525C160B970}"/>
              </a:ext>
            </a:extLst>
          </p:cNvPr>
          <p:cNvPicPr>
            <a:picLocks noChangeAspect="1"/>
          </p:cNvPicPr>
          <p:nvPr>
            <p:custDataLst>
              <p:tags r:id="rId4"/>
            </p:custDataLst>
          </p:nvPr>
        </p:nvPicPr>
        <p:blipFill>
          <a:blip r:embed="rId9" cstate="print">
            <a:extLst>
              <a:ext uri="{28A0092B-C50C-407E-A947-70E740481C1C}">
                <a14:useLocalDpi xmlns:a14="http://schemas.microsoft.com/office/drawing/2010/main" val="0"/>
              </a:ext>
            </a:extLst>
          </a:blip>
          <a:stretch>
            <a:fillRect/>
          </a:stretch>
        </p:blipFill>
        <p:spPr>
          <a:xfrm rot="21099110">
            <a:off x="8490176" y="2226368"/>
            <a:ext cx="807168" cy="1055154"/>
          </a:xfrm>
          <a:prstGeom prst="rect">
            <a:avLst/>
          </a:prstGeom>
        </p:spPr>
      </p:pic>
      <p:sp>
        <p:nvSpPr>
          <p:cNvPr id="10" name="TextBox 9"/>
          <p:cNvSpPr txBox="1"/>
          <p:nvPr/>
        </p:nvSpPr>
        <p:spPr>
          <a:xfrm>
            <a:off x="2151507" y="4442757"/>
            <a:ext cx="9967100" cy="2308324"/>
          </a:xfrm>
          <a:prstGeom prst="rect">
            <a:avLst/>
          </a:prstGeom>
          <a:noFill/>
        </p:spPr>
        <p:txBody>
          <a:bodyPr wrap="square" rtlCol="0">
            <a:spAutoFit/>
          </a:bodyPr>
          <a:lstStyle/>
          <a:p>
            <a:pPr algn="r"/>
            <a:r>
              <a:rPr lang="en-US" sz="4800" b="1">
                <a:ln w="117475">
                  <a:solidFill>
                    <a:schemeClr val="accent1"/>
                  </a:solidFill>
                </a:ln>
                <a:solidFill>
                  <a:schemeClr val="bg1"/>
                </a:solidFill>
                <a:effectLst>
                  <a:outerShdw blurRad="38100" dist="38100" dir="2700000" algn="tl">
                    <a:srgbClr val="000000">
                      <a:alpha val="43137"/>
                    </a:srgbClr>
                  </a:outerShdw>
                </a:effectLst>
                <a:latin typeface="UTM Guanine" panose="02040603050506020204" pitchFamily="18" charset="0"/>
              </a:rPr>
              <a:t>QUANG TRUNG – VỊ VUA </a:t>
            </a:r>
          </a:p>
          <a:p>
            <a:pPr algn="r"/>
            <a:r>
              <a:rPr lang="en-US" sz="4800" b="1">
                <a:ln w="117475">
                  <a:solidFill>
                    <a:schemeClr val="accent1"/>
                  </a:solidFill>
                </a:ln>
                <a:solidFill>
                  <a:schemeClr val="bg1"/>
                </a:solidFill>
                <a:effectLst>
                  <a:outerShdw blurRad="38100" dist="38100" dir="2700000" algn="tl">
                    <a:srgbClr val="000000">
                      <a:alpha val="43137"/>
                    </a:srgbClr>
                  </a:outerShdw>
                </a:effectLst>
                <a:latin typeface="UTM Guanine" panose="02040603050506020204" pitchFamily="18" charset="0"/>
              </a:rPr>
              <a:t>LUÔN CHÚ TRỌNG BẢO TỒN NỀN VĂN HÓA DÂN TỘC</a:t>
            </a:r>
            <a:endParaRPr lang="en-US" sz="4800" dirty="0">
              <a:ln w="117475">
                <a:solidFill>
                  <a:schemeClr val="accent1"/>
                </a:solidFill>
              </a:ln>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11" name="TextBox 10">
            <a:extLst>
              <a:ext uri="{FF2B5EF4-FFF2-40B4-BE49-F238E27FC236}">
                <a16:creationId xmlns:a16="http://schemas.microsoft.com/office/drawing/2014/main" id="{C1F3BFFB-386C-42D5-8823-1691BEE3CCCD}"/>
              </a:ext>
            </a:extLst>
          </p:cNvPr>
          <p:cNvSpPr txBox="1"/>
          <p:nvPr/>
        </p:nvSpPr>
        <p:spPr>
          <a:xfrm>
            <a:off x="2151507" y="4462650"/>
            <a:ext cx="9967100" cy="2308324"/>
          </a:xfrm>
          <a:prstGeom prst="rect">
            <a:avLst/>
          </a:prstGeom>
          <a:noFill/>
        </p:spPr>
        <p:txBody>
          <a:bodyPr wrap="square" rtlCol="0">
            <a:spAutoFit/>
          </a:bodyPr>
          <a:lstStyle/>
          <a:p>
            <a:pPr algn="r"/>
            <a:r>
              <a:rPr lang="en-US" sz="4800" b="1">
                <a:solidFill>
                  <a:srgbClr val="C2F784"/>
                </a:solidFill>
                <a:effectLst>
                  <a:outerShdw blurRad="38100" dist="38100" dir="2700000" algn="tl">
                    <a:srgbClr val="000000">
                      <a:alpha val="43137"/>
                    </a:srgbClr>
                  </a:outerShdw>
                </a:effectLst>
                <a:latin typeface="UTM Guanine" panose="02040603050506020204" pitchFamily="18" charset="0"/>
              </a:rPr>
              <a:t>QUANG TRUNG – VỊ VUA </a:t>
            </a:r>
          </a:p>
          <a:p>
            <a:pPr algn="r"/>
            <a:r>
              <a:rPr lang="en-US" sz="4800" b="1">
                <a:solidFill>
                  <a:srgbClr val="C2F784"/>
                </a:solidFill>
                <a:effectLst>
                  <a:outerShdw blurRad="38100" dist="38100" dir="2700000" algn="tl">
                    <a:srgbClr val="000000">
                      <a:alpha val="43137"/>
                    </a:srgbClr>
                  </a:outerShdw>
                </a:effectLst>
                <a:latin typeface="UTM Guanine" panose="02040603050506020204" pitchFamily="18" charset="0"/>
              </a:rPr>
              <a:t>LUÔN CHÚ TRỌNG BẢO TỒN NỀN VĂN HÓA DÂN TỘC</a:t>
            </a:r>
            <a:endParaRPr lang="en-US" sz="4800" dirty="0">
              <a:solidFill>
                <a:srgbClr val="C2F784"/>
              </a:solidFill>
              <a:effectLst>
                <a:outerShdw blurRad="38100" dist="38100" dir="2700000" algn="tl">
                  <a:srgbClr val="000000">
                    <a:alpha val="43137"/>
                  </a:srgbClr>
                </a:outerShdw>
              </a:effectLst>
              <a:latin typeface="UTM Avo" panose="02040603050506020204" pitchFamily="18" charset="0"/>
            </a:endParaRPr>
          </a:p>
        </p:txBody>
      </p:sp>
    </p:spTree>
    <p:extLst>
      <p:ext uri="{BB962C8B-B14F-4D97-AF65-F5344CB8AC3E}">
        <p14:creationId xmlns:p14="http://schemas.microsoft.com/office/powerpoint/2010/main" val="180279683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Effect transition="in" filter="fade">
                                      <p:cBhvr>
                                        <p:cTn id="19" dur="10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Effect transition="in" filter="fade">
                                      <p:cBhvr>
                                        <p:cTn id="24" dur="10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Effect transition="in" filter="fade">
                                      <p:cBhvr>
                                        <p:cTn id="29" dur="10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Effect transition="in" filter="fade">
                                      <p:cBhvr>
                                        <p:cTn id="34" dur="1000"/>
                                        <p:tgtEl>
                                          <p:spTgt spid="7"/>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par>
                          <p:cTn id="39" fill="hold">
                            <p:stCondLst>
                              <p:cond delay="2500"/>
                            </p:stCondLst>
                            <p:childTnLst>
                              <p:par>
                                <p:cTn id="40" presetID="47"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eta.com - Chính sách đề cao chữ Nôm dưới thời vua Quang Trung.(36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6751647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7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8">
            <a:extLst>
              <a:ext uri="{FF2B5EF4-FFF2-40B4-BE49-F238E27FC236}">
                <a16:creationId xmlns:a16="http://schemas.microsoft.com/office/drawing/2014/main" id="{82430B2C-0356-4C69-A8B7-8E991F3BA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grpSp>
        <p:nvGrpSpPr>
          <p:cNvPr id="3" name="Group 2"/>
          <p:cNvGrpSpPr/>
          <p:nvPr/>
        </p:nvGrpSpPr>
        <p:grpSpPr>
          <a:xfrm>
            <a:off x="453401" y="409425"/>
            <a:ext cx="11373325" cy="1838484"/>
            <a:chOff x="1288856" y="203676"/>
            <a:chExt cx="9785544" cy="1780095"/>
          </a:xfrm>
        </p:grpSpPr>
        <p:sp>
          <p:nvSpPr>
            <p:cNvPr id="4" name="矩形: 圆角 16">
              <a:extLst>
                <a:ext uri="{FF2B5EF4-FFF2-40B4-BE49-F238E27FC236}">
                  <a16:creationId xmlns:a16="http://schemas.microsoft.com/office/drawing/2014/main" id="{7A3F1664-1004-4E02-BB6A-892E258644E5}"/>
                </a:ext>
              </a:extLst>
            </p:cNvPr>
            <p:cNvSpPr/>
            <p:nvPr/>
          </p:nvSpPr>
          <p:spPr>
            <a:xfrm>
              <a:off x="1288856" y="203676"/>
              <a:ext cx="9785544" cy="178009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5" name="矩形: 圆角 16">
              <a:extLst>
                <a:ext uri="{FF2B5EF4-FFF2-40B4-BE49-F238E27FC236}">
                  <a16:creationId xmlns:a16="http://schemas.microsoft.com/office/drawing/2014/main" id="{7A3F1664-1004-4E02-BB6A-892E258644E5}"/>
                </a:ext>
              </a:extLst>
            </p:cNvPr>
            <p:cNvSpPr/>
            <p:nvPr/>
          </p:nvSpPr>
          <p:spPr>
            <a:xfrm>
              <a:off x="1493520" y="396240"/>
              <a:ext cx="9367520" cy="1393888"/>
            </a:xfrm>
            <a:prstGeom prst="roundRect">
              <a:avLst>
                <a:gd name="adj" fmla="val 50000"/>
              </a:avLst>
            </a:prstGeom>
            <a:noFill/>
            <a:ln w="571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grpSp>
      <p:sp>
        <p:nvSpPr>
          <p:cNvPr id="6" name="TextBox 5"/>
          <p:cNvSpPr txBox="1"/>
          <p:nvPr/>
        </p:nvSpPr>
        <p:spPr>
          <a:xfrm>
            <a:off x="1270431" y="724475"/>
            <a:ext cx="10039253" cy="1323439"/>
          </a:xfrm>
          <a:prstGeom prst="rect">
            <a:avLst/>
          </a:prstGeom>
          <a:noFill/>
        </p:spPr>
        <p:txBody>
          <a:bodyPr wrap="square" rtlCol="0">
            <a:spAutoFit/>
          </a:bodyPr>
          <a:lstStyle/>
          <a:p>
            <a:pPr algn="ctr"/>
            <a:r>
              <a:rPr lang="en-US" sz="4000" b="1">
                <a:solidFill>
                  <a:schemeClr val="accent4">
                    <a:lumMod val="50000"/>
                  </a:schemeClr>
                </a:solidFill>
                <a:latin typeface="UTM Guanine" panose="02040603050506020204" pitchFamily="18" charset="0"/>
              </a:rPr>
              <a:t>Tại sao vua Quang Trung lại đề cao chữ  Nôm</a:t>
            </a:r>
            <a:r>
              <a:rPr lang="vi-VN" sz="4000" b="1">
                <a:solidFill>
                  <a:schemeClr val="accent4">
                    <a:lumMod val="50000"/>
                  </a:schemeClr>
                </a:solidFill>
                <a:latin typeface="UTM Avo" panose="02040603050506020204" pitchFamily="18" charset="0"/>
              </a:rPr>
              <a:t>?</a:t>
            </a:r>
            <a:endParaRPr lang="vi-VN" sz="4000" b="1" dirty="0">
              <a:solidFill>
                <a:schemeClr val="accent4">
                  <a:lumMod val="50000"/>
                </a:schemeClr>
              </a:solidFill>
              <a:latin typeface="UTM Avo" panose="020406030505060202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65328238"/>
              </p:ext>
            </p:extLst>
          </p:nvPr>
        </p:nvGraphicFramePr>
        <p:xfrm>
          <a:off x="453401" y="2562534"/>
          <a:ext cx="11373325" cy="3336104"/>
        </p:xfrm>
        <a:graphic>
          <a:graphicData uri="http://schemas.openxmlformats.org/drawingml/2006/table">
            <a:tbl>
              <a:tblPr firstRow="1" bandRow="1">
                <a:tableStyleId>{5940675A-B579-460E-94D1-54222C63F5DA}</a:tableStyleId>
              </a:tblPr>
              <a:tblGrid>
                <a:gridCol w="1471652">
                  <a:extLst>
                    <a:ext uri="{9D8B030D-6E8A-4147-A177-3AD203B41FA5}">
                      <a16:colId xmlns:a16="http://schemas.microsoft.com/office/drawing/2014/main" val="408488527"/>
                    </a:ext>
                  </a:extLst>
                </a:gridCol>
                <a:gridCol w="9901673">
                  <a:extLst>
                    <a:ext uri="{9D8B030D-6E8A-4147-A177-3AD203B41FA5}">
                      <a16:colId xmlns:a16="http://schemas.microsoft.com/office/drawing/2014/main" val="1053450914"/>
                    </a:ext>
                  </a:extLst>
                </a:gridCol>
              </a:tblGrid>
              <a:tr h="958664">
                <a:tc>
                  <a:txBody>
                    <a:bodyPr/>
                    <a:lstStyle/>
                    <a:p>
                      <a:pPr algn="just"/>
                      <a:endParaRPr lang="en-US" dirty="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US" altLang="en-US" sz="3600" b="1">
                          <a:solidFill>
                            <a:schemeClr val="bg1"/>
                          </a:solidFill>
                          <a:latin typeface="Times New Roman" panose="02020603050405020304" pitchFamily="18" charset="0"/>
                          <a:cs typeface="Times New Roman" panose="02020603050405020304" pitchFamily="18" charset="0"/>
                        </a:rPr>
                        <a:t>Vì chữ Nôm là chữ viết do nhân dân ta sáng tạo từ lâu,đã được các đời Lý, Trần sử dụng.</a:t>
                      </a:r>
                      <a:endParaRPr lang="en-US" sz="3600" b="1" dirty="0">
                        <a:solidFill>
                          <a:schemeClr val="bg1"/>
                        </a:solidFill>
                        <a:latin typeface="Times New Roman" panose="02020603050405020304" pitchFamily="18"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88979597"/>
                  </a:ext>
                </a:extLst>
              </a:tr>
              <a:tr h="958664">
                <a:tc>
                  <a:txBody>
                    <a:bodyPr/>
                    <a:lstStyle/>
                    <a:p>
                      <a:pPr algn="just"/>
                      <a:endParaRPr lang="en-US"/>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just" defTabSz="914377" rtl="0" eaLnBrk="1" fontAlgn="auto" latinLnBrk="0" hangingPunct="1">
                        <a:lnSpc>
                          <a:spcPct val="100000"/>
                        </a:lnSpc>
                        <a:spcBef>
                          <a:spcPts val="0"/>
                        </a:spcBef>
                        <a:spcAft>
                          <a:spcPts val="0"/>
                        </a:spcAft>
                        <a:buClrTx/>
                        <a:buSzTx/>
                        <a:buFontTx/>
                        <a:buNone/>
                        <a:tabLst/>
                        <a:defRPr/>
                      </a:pPr>
                      <a:r>
                        <a:rPr lang="en-US" altLang="en-US" sz="3600" b="1">
                          <a:solidFill>
                            <a:schemeClr val="bg1"/>
                          </a:solidFill>
                          <a:latin typeface="Times New Roman" panose="02020603050405020304" pitchFamily="18" charset="0"/>
                          <a:cs typeface="Times New Roman" panose="02020603050405020304" pitchFamily="18" charset="0"/>
                        </a:rPr>
                        <a:t>Đề cao chữ Nôm là đề cao vốn quý của dân tộc, giữ lại nét văn hóa mang bản sắc dân tộc</a:t>
                      </a:r>
                      <a:endParaRPr lang="en-US" sz="3600" b="1" dirty="0">
                        <a:solidFill>
                          <a:schemeClr val="bg1"/>
                        </a:solidFill>
                        <a:latin typeface="Times New Roman" panose="02020603050405020304" pitchFamily="18" charset="0"/>
                        <a:cs typeface="Times New Roman" panose="02020603050405020304" pitchFamily="18" charset="0"/>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7161989"/>
                  </a:ext>
                </a:extLst>
              </a:tr>
              <a:tr h="958664">
                <a:tc>
                  <a:txBody>
                    <a:bodyPr/>
                    <a:lstStyle/>
                    <a:p>
                      <a:pPr algn="just"/>
                      <a:endParaRPr lang="en-US" sz="2800"/>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eaLnBrk="1" hangingPunct="1"/>
                      <a:r>
                        <a:rPr lang="en-US" altLang="en-US" sz="3600" b="1">
                          <a:solidFill>
                            <a:schemeClr val="bg1"/>
                          </a:solidFill>
                          <a:latin typeface="Times New Roman" panose="02020603050405020304" pitchFamily="18" charset="0"/>
                          <a:cs typeface="Times New Roman" panose="02020603050405020304" pitchFamily="18" charset="0"/>
                        </a:rPr>
                        <a:t>Thể hiện ý thức tự cường dân tộc.</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9694884"/>
                  </a:ext>
                </a:extLst>
              </a:tr>
            </a:tbl>
          </a:graphicData>
        </a:graphic>
      </p:graphicFrame>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24421" y="2377441"/>
            <a:ext cx="1523181" cy="1136833"/>
          </a:xfrm>
          <a:prstGeom prst="rect">
            <a:avLst/>
          </a:prstGeom>
        </p:spPr>
      </p:pic>
      <p:pic>
        <p:nvPicPr>
          <p:cNvPr id="9" name="Picture 8"/>
          <p:cNvPicPr>
            <a:picLocks noChangeAspect="1"/>
          </p:cNvPicPr>
          <p:nvPr/>
        </p:nvPicPr>
        <p:blipFill>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01411" y="3727950"/>
            <a:ext cx="1523181" cy="1136833"/>
          </a:xfrm>
          <a:prstGeom prst="rect">
            <a:avLst/>
          </a:prstGeom>
        </p:spPr>
      </p:pic>
      <p:pic>
        <p:nvPicPr>
          <p:cNvPr id="10" name="Picture 9"/>
          <p:cNvPicPr>
            <a:picLocks noChangeAspect="1"/>
          </p:cNvPicPr>
          <p:nvPr/>
        </p:nvPicPr>
        <p:blipFill>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72431" y="4947672"/>
            <a:ext cx="1523181" cy="1136833"/>
          </a:xfrm>
          <a:prstGeom prst="rect">
            <a:avLst/>
          </a:prstGeom>
        </p:spPr>
      </p:pic>
    </p:spTree>
    <p:extLst>
      <p:ext uri="{BB962C8B-B14F-4D97-AF65-F5344CB8AC3E}">
        <p14:creationId xmlns:p14="http://schemas.microsoft.com/office/powerpoint/2010/main" val="9761431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subTnLst>
                                    <p:audio>
                                      <p:cMediaNode>
                                        <p:cTn display="0" masterRel="sameClick">
                                          <p:stCondLst>
                                            <p:cond evt="begin" delay="0">
                                              <p:tn val="23"/>
                                            </p:cond>
                                          </p:stCondLst>
                                          <p:endCondLst>
                                            <p:cond evt="onStopAudio" delay="0">
                                              <p:tgtEl>
                                                <p:sldTgt/>
                                              </p:tgtEl>
                                            </p:cond>
                                          </p:endCondLst>
                                        </p:cTn>
                                        <p:tgtEl>
                                          <p:sndTgt r:embed="rId2" name="cashreg.wav"/>
                                        </p:tgtEl>
                                      </p:cMediaNode>
                                    </p:audio>
                                  </p:sub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80">
                                          <p:stCondLst>
                                            <p:cond delay="0"/>
                                          </p:stCondLst>
                                        </p:cTn>
                                        <p:tgtEl>
                                          <p:spTgt spid="9"/>
                                        </p:tgtEl>
                                      </p:cBhvr>
                                    </p:animEffect>
                                    <p:anim calcmode="lin" valueType="num">
                                      <p:cBhvr>
                                        <p:cTn id="4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9" dur="26">
                                          <p:stCondLst>
                                            <p:cond delay="650"/>
                                          </p:stCondLst>
                                        </p:cTn>
                                        <p:tgtEl>
                                          <p:spTgt spid="9"/>
                                        </p:tgtEl>
                                      </p:cBhvr>
                                      <p:to x="100000" y="60000"/>
                                    </p:animScale>
                                    <p:animScale>
                                      <p:cBhvr>
                                        <p:cTn id="50" dur="166" decel="50000">
                                          <p:stCondLst>
                                            <p:cond delay="676"/>
                                          </p:stCondLst>
                                        </p:cTn>
                                        <p:tgtEl>
                                          <p:spTgt spid="9"/>
                                        </p:tgtEl>
                                      </p:cBhvr>
                                      <p:to x="100000" y="100000"/>
                                    </p:animScale>
                                    <p:animScale>
                                      <p:cBhvr>
                                        <p:cTn id="51" dur="26">
                                          <p:stCondLst>
                                            <p:cond delay="1312"/>
                                          </p:stCondLst>
                                        </p:cTn>
                                        <p:tgtEl>
                                          <p:spTgt spid="9"/>
                                        </p:tgtEl>
                                      </p:cBhvr>
                                      <p:to x="100000" y="80000"/>
                                    </p:animScale>
                                    <p:animScale>
                                      <p:cBhvr>
                                        <p:cTn id="52" dur="166" decel="50000">
                                          <p:stCondLst>
                                            <p:cond delay="1338"/>
                                          </p:stCondLst>
                                        </p:cTn>
                                        <p:tgtEl>
                                          <p:spTgt spid="9"/>
                                        </p:tgtEl>
                                      </p:cBhvr>
                                      <p:to x="100000" y="100000"/>
                                    </p:animScale>
                                    <p:animScale>
                                      <p:cBhvr>
                                        <p:cTn id="53" dur="26">
                                          <p:stCondLst>
                                            <p:cond delay="1642"/>
                                          </p:stCondLst>
                                        </p:cTn>
                                        <p:tgtEl>
                                          <p:spTgt spid="9"/>
                                        </p:tgtEl>
                                      </p:cBhvr>
                                      <p:to x="100000" y="90000"/>
                                    </p:animScale>
                                    <p:animScale>
                                      <p:cBhvr>
                                        <p:cTn id="54" dur="166" decel="50000">
                                          <p:stCondLst>
                                            <p:cond delay="1668"/>
                                          </p:stCondLst>
                                        </p:cTn>
                                        <p:tgtEl>
                                          <p:spTgt spid="9"/>
                                        </p:tgtEl>
                                      </p:cBhvr>
                                      <p:to x="100000" y="100000"/>
                                    </p:animScale>
                                    <p:animScale>
                                      <p:cBhvr>
                                        <p:cTn id="55" dur="26">
                                          <p:stCondLst>
                                            <p:cond delay="1808"/>
                                          </p:stCondLst>
                                        </p:cTn>
                                        <p:tgtEl>
                                          <p:spTgt spid="9"/>
                                        </p:tgtEl>
                                      </p:cBhvr>
                                      <p:to x="100000" y="95000"/>
                                    </p:animScale>
                                    <p:animScale>
                                      <p:cBhvr>
                                        <p:cTn id="56" dur="166" decel="50000">
                                          <p:stCondLst>
                                            <p:cond delay="1834"/>
                                          </p:stCondLst>
                                        </p:cTn>
                                        <p:tgtEl>
                                          <p:spTgt spid="9"/>
                                        </p:tgtEl>
                                      </p:cBhvr>
                                      <p:to x="100000" y="100000"/>
                                    </p:animScale>
                                  </p:childTnLst>
                                  <p:subTnLst>
                                    <p:audio>
                                      <p:cMediaNode>
                                        <p:cTn display="0" masterRel="sameClick">
                                          <p:stCondLst>
                                            <p:cond evt="begin" delay="0">
                                              <p:tn val="41"/>
                                            </p:cond>
                                          </p:stCondLst>
                                          <p:endCondLst>
                                            <p:cond evt="onStopAudio" delay="0">
                                              <p:tgtEl>
                                                <p:sldTgt/>
                                              </p:tgtEl>
                                            </p:cond>
                                          </p:endCondLst>
                                        </p:cTn>
                                        <p:tgtEl>
                                          <p:sndTgt r:embed="rId2" name="cashreg.wav"/>
                                        </p:tgtEl>
                                      </p:cMediaNode>
                                    </p:audio>
                                  </p:sub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80">
                                          <p:stCondLst>
                                            <p:cond delay="0"/>
                                          </p:stCondLst>
                                        </p:cTn>
                                        <p:tgtEl>
                                          <p:spTgt spid="10"/>
                                        </p:tgtEl>
                                      </p:cBhvr>
                                    </p:animEffect>
                                    <p:anim calcmode="lin" valueType="num">
                                      <p:cBhvr>
                                        <p:cTn id="6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7" dur="26">
                                          <p:stCondLst>
                                            <p:cond delay="650"/>
                                          </p:stCondLst>
                                        </p:cTn>
                                        <p:tgtEl>
                                          <p:spTgt spid="10"/>
                                        </p:tgtEl>
                                      </p:cBhvr>
                                      <p:to x="100000" y="60000"/>
                                    </p:animScale>
                                    <p:animScale>
                                      <p:cBhvr>
                                        <p:cTn id="68" dur="166" decel="50000">
                                          <p:stCondLst>
                                            <p:cond delay="676"/>
                                          </p:stCondLst>
                                        </p:cTn>
                                        <p:tgtEl>
                                          <p:spTgt spid="10"/>
                                        </p:tgtEl>
                                      </p:cBhvr>
                                      <p:to x="100000" y="100000"/>
                                    </p:animScale>
                                    <p:animScale>
                                      <p:cBhvr>
                                        <p:cTn id="69" dur="26">
                                          <p:stCondLst>
                                            <p:cond delay="1312"/>
                                          </p:stCondLst>
                                        </p:cTn>
                                        <p:tgtEl>
                                          <p:spTgt spid="10"/>
                                        </p:tgtEl>
                                      </p:cBhvr>
                                      <p:to x="100000" y="80000"/>
                                    </p:animScale>
                                    <p:animScale>
                                      <p:cBhvr>
                                        <p:cTn id="70" dur="166" decel="50000">
                                          <p:stCondLst>
                                            <p:cond delay="1338"/>
                                          </p:stCondLst>
                                        </p:cTn>
                                        <p:tgtEl>
                                          <p:spTgt spid="10"/>
                                        </p:tgtEl>
                                      </p:cBhvr>
                                      <p:to x="100000" y="100000"/>
                                    </p:animScale>
                                    <p:animScale>
                                      <p:cBhvr>
                                        <p:cTn id="71" dur="26">
                                          <p:stCondLst>
                                            <p:cond delay="1642"/>
                                          </p:stCondLst>
                                        </p:cTn>
                                        <p:tgtEl>
                                          <p:spTgt spid="10"/>
                                        </p:tgtEl>
                                      </p:cBhvr>
                                      <p:to x="100000" y="90000"/>
                                    </p:animScale>
                                    <p:animScale>
                                      <p:cBhvr>
                                        <p:cTn id="72" dur="166" decel="50000">
                                          <p:stCondLst>
                                            <p:cond delay="1668"/>
                                          </p:stCondLst>
                                        </p:cTn>
                                        <p:tgtEl>
                                          <p:spTgt spid="10"/>
                                        </p:tgtEl>
                                      </p:cBhvr>
                                      <p:to x="100000" y="100000"/>
                                    </p:animScale>
                                    <p:animScale>
                                      <p:cBhvr>
                                        <p:cTn id="73" dur="26">
                                          <p:stCondLst>
                                            <p:cond delay="1808"/>
                                          </p:stCondLst>
                                        </p:cTn>
                                        <p:tgtEl>
                                          <p:spTgt spid="10"/>
                                        </p:tgtEl>
                                      </p:cBhvr>
                                      <p:to x="100000" y="95000"/>
                                    </p:animScale>
                                    <p:animScale>
                                      <p:cBhvr>
                                        <p:cTn id="74" dur="166" decel="50000">
                                          <p:stCondLst>
                                            <p:cond delay="1834"/>
                                          </p:stCondLst>
                                        </p:cTn>
                                        <p:tgtEl>
                                          <p:spTgt spid="10"/>
                                        </p:tgtEl>
                                      </p:cBhvr>
                                      <p:to x="100000" y="100000"/>
                                    </p:animScale>
                                  </p:childTnLst>
                                  <p:subTnLst>
                                    <p:audio>
                                      <p:cMediaNode>
                                        <p:cTn display="0" masterRel="sameClick">
                                          <p:stCondLst>
                                            <p:cond evt="begin" delay="0">
                                              <p:tn val="59"/>
                                            </p:cond>
                                          </p:stCondLst>
                                          <p:endCondLst>
                                            <p:cond evt="onStopAudio" delay="0">
                                              <p:tgtEl>
                                                <p:sldTgt/>
                                              </p:tgtEl>
                                            </p:cond>
                                          </p:endCondLst>
                                        </p:cTn>
                                        <p:tgtEl>
                                          <p:sndTgt r:embed="rId2"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15555" y="294728"/>
            <a:ext cx="11373325" cy="1835885"/>
            <a:chOff x="1288856" y="203676"/>
            <a:chExt cx="9785544" cy="1780095"/>
          </a:xfrm>
        </p:grpSpPr>
        <p:sp>
          <p:nvSpPr>
            <p:cNvPr id="3" name="矩形: 圆角 16">
              <a:extLst>
                <a:ext uri="{FF2B5EF4-FFF2-40B4-BE49-F238E27FC236}">
                  <a16:creationId xmlns:a16="http://schemas.microsoft.com/office/drawing/2014/main" id="{7A3F1664-1004-4E02-BB6A-892E258644E5}"/>
                </a:ext>
              </a:extLst>
            </p:cNvPr>
            <p:cNvSpPr/>
            <p:nvPr/>
          </p:nvSpPr>
          <p:spPr>
            <a:xfrm>
              <a:off x="1288856" y="203676"/>
              <a:ext cx="9785544" cy="178009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sp>
          <p:nvSpPr>
            <p:cNvPr id="4" name="矩形: 圆角 16">
              <a:extLst>
                <a:ext uri="{FF2B5EF4-FFF2-40B4-BE49-F238E27FC236}">
                  <a16:creationId xmlns:a16="http://schemas.microsoft.com/office/drawing/2014/main" id="{7A3F1664-1004-4E02-BB6A-892E258644E5}"/>
                </a:ext>
              </a:extLst>
            </p:cNvPr>
            <p:cNvSpPr/>
            <p:nvPr/>
          </p:nvSpPr>
          <p:spPr>
            <a:xfrm>
              <a:off x="1493520" y="396240"/>
              <a:ext cx="9367520" cy="1393888"/>
            </a:xfrm>
            <a:prstGeom prst="roundRect">
              <a:avLst>
                <a:gd name="adj" fmla="val 50000"/>
              </a:avLst>
            </a:prstGeom>
            <a:noFill/>
            <a:ln w="571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inpin heiti" charset="-122"/>
                <a:ea typeface="inpin heiti" charset="-122"/>
              </a:endParaRPr>
            </a:p>
          </p:txBody>
        </p:sp>
      </p:grpSp>
      <p:pic>
        <p:nvPicPr>
          <p:cNvPr id="5" name="图片 11">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26767"/>
            <a:ext cx="12206750" cy="2631233"/>
          </a:xfrm>
          <a:prstGeom prst="rect">
            <a:avLst/>
          </a:prstGeom>
        </p:spPr>
      </p:pic>
      <p:sp>
        <p:nvSpPr>
          <p:cNvPr id="6" name="TextBox 5"/>
          <p:cNvSpPr txBox="1"/>
          <p:nvPr/>
        </p:nvSpPr>
        <p:spPr>
          <a:xfrm>
            <a:off x="1000430" y="613390"/>
            <a:ext cx="10205890" cy="1323439"/>
          </a:xfrm>
          <a:prstGeom prst="rect">
            <a:avLst/>
          </a:prstGeom>
          <a:noFill/>
        </p:spPr>
        <p:txBody>
          <a:bodyPr wrap="square" rtlCol="0">
            <a:spAutoFit/>
          </a:bodyPr>
          <a:lstStyle/>
          <a:p>
            <a:pPr algn="ctr"/>
            <a:r>
              <a:rPr lang="en-US" altLang="en-US" sz="4000" b="1">
                <a:solidFill>
                  <a:schemeClr val="accent1">
                    <a:lumMod val="50000"/>
                  </a:schemeClr>
                </a:solidFill>
                <a:latin typeface="Times New Roman" panose="02020603050405020304" pitchFamily="18" charset="0"/>
                <a:cs typeface="Times New Roman" panose="02020603050405020304" pitchFamily="18" charset="0"/>
              </a:rPr>
              <a:t>Em hiểu câu “ Xây dựng đất nước lấy việc học làm đầu” như thế nào?</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 t="53333" r="74243" b="27138"/>
          <a:stretch/>
        </p:blipFill>
        <p:spPr>
          <a:xfrm>
            <a:off x="227186" y="5412509"/>
            <a:ext cx="1766455" cy="1339273"/>
          </a:xfrm>
          <a:prstGeom prst="rect">
            <a:avLst/>
          </a:prstGeom>
        </p:spPr>
      </p:pic>
      <p:pic>
        <p:nvPicPr>
          <p:cNvPr id="8" name="Picture 7"/>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52250" b="74050" l="0" r="27250"/>
                    </a14:imgEffect>
                  </a14:imgLayer>
                </a14:imgProps>
              </a:ext>
              <a:ext uri="{28A0092B-C50C-407E-A947-70E740481C1C}">
                <a14:useLocalDpi xmlns:a14="http://schemas.microsoft.com/office/drawing/2010/main" val="0"/>
              </a:ext>
            </a:extLst>
          </a:blip>
          <a:srcRect l="-1" t="53333" r="74243" b="27138"/>
          <a:stretch/>
        </p:blipFill>
        <p:spPr>
          <a:xfrm rot="3043717">
            <a:off x="3153042" y="5511181"/>
            <a:ext cx="1145432" cy="868432"/>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 t="53333" r="74243" b="27138"/>
          <a:stretch/>
        </p:blipFill>
        <p:spPr>
          <a:xfrm rot="645962">
            <a:off x="5502248" y="5363259"/>
            <a:ext cx="1835449" cy="1391582"/>
          </a:xfrm>
          <a:prstGeom prst="rect">
            <a:avLst/>
          </a:prstGeom>
        </p:spPr>
      </p:pic>
      <p:pic>
        <p:nvPicPr>
          <p:cNvPr id="10" name="Picture 9"/>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52250" b="74050" l="0" r="27250"/>
                    </a14:imgEffect>
                  </a14:imgLayer>
                </a14:imgProps>
              </a:ext>
              <a:ext uri="{28A0092B-C50C-407E-A947-70E740481C1C}">
                <a14:useLocalDpi xmlns:a14="http://schemas.microsoft.com/office/drawing/2010/main" val="0"/>
              </a:ext>
            </a:extLst>
          </a:blip>
          <a:srcRect l="-1" t="53333" r="74243" b="27138"/>
          <a:stretch/>
        </p:blipFill>
        <p:spPr>
          <a:xfrm rot="20923157">
            <a:off x="8500151" y="6038499"/>
            <a:ext cx="756895" cy="573855"/>
          </a:xfrm>
          <a:prstGeom prst="rect">
            <a:avLst/>
          </a:prstGeom>
        </p:spPr>
      </p:pic>
      <p:sp>
        <p:nvSpPr>
          <p:cNvPr id="11" name="TextBox 10"/>
          <p:cNvSpPr txBox="1"/>
          <p:nvPr/>
        </p:nvSpPr>
        <p:spPr>
          <a:xfrm>
            <a:off x="555433" y="2329212"/>
            <a:ext cx="10760870" cy="2308324"/>
          </a:xfrm>
          <a:prstGeom prst="rect">
            <a:avLst/>
          </a:prstGeom>
          <a:noFill/>
        </p:spPr>
        <p:txBody>
          <a:bodyPr wrap="square" rtlCol="0">
            <a:spAutoFit/>
          </a:bodyPr>
          <a:lstStyle/>
          <a:p>
            <a:pPr algn="just">
              <a:defRPr/>
            </a:pPr>
            <a:r>
              <a:rPr lang="en-US" sz="3600" b="1">
                <a:solidFill>
                  <a:schemeClr val="bg1"/>
                </a:solidFill>
                <a:latin typeface="UTM Aptima" panose="02040603050506020204" pitchFamily="18" charset="0"/>
                <a:cs typeface="Times New Roman" pitchFamily="18" charset="0"/>
              </a:rPr>
              <a:t>   Vì học tập giúp con người mở mang kiến thức làm việc tốt hơn, sống tốt hơn. Công cuộc xây dựng đất nước cần người tài, chỉ học mới thành tài để giúp nước</a:t>
            </a:r>
            <a:r>
              <a:rPr lang="en-US" sz="3600" b="1">
                <a:solidFill>
                  <a:schemeClr val="bg1"/>
                </a:solidFill>
                <a:latin typeface="UTM Aptima" panose="02040603050506020204" pitchFamily="18" charset="0"/>
              </a:rPr>
              <a:t>.</a:t>
            </a:r>
            <a:endParaRPr lang="en-US" sz="3600" b="1" dirty="0">
              <a:solidFill>
                <a:schemeClr val="bg1"/>
              </a:solidFill>
              <a:latin typeface="UTM Aptima" panose="02040603050506020204" pitchFamily="18" charset="0"/>
            </a:endParaRPr>
          </a:p>
        </p:txBody>
      </p:sp>
      <p:pic>
        <p:nvPicPr>
          <p:cNvPr id="12" name="Picture 11"/>
          <p:cNvPicPr>
            <a:picLocks noChangeAspect="1"/>
          </p:cNvPicPr>
          <p:nvPr/>
        </p:nvPicPr>
        <p:blipFill>
          <a:blip r:embed="rId9" cstate="print">
            <a:extLst>
              <a:ext uri="{BEBA8EAE-BF5A-486C-A8C5-ECC9F3942E4B}">
                <a14:imgProps xmlns:a14="http://schemas.microsoft.com/office/drawing/2010/main">
                  <a14:imgLayer r:embed="rId10">
                    <a14:imgEffect>
                      <a14:backgroundRemoval t="0" b="100000" l="0" r="100000">
                        <a14:backgroundMark x1="16500" y1="36875" x2="17875" y2="61125"/>
                        <a14:backgroundMark x1="68250" y1="16750" x2="70250" y2="35750"/>
                        <a14:backgroundMark x1="76625" y1="58250" x2="87250" y2="53000"/>
                        <a14:backgroundMark x1="67125" y1="39625" x2="61875" y2="46000"/>
                        <a14:backgroundMark x1="55500" y1="53000" x2="49875" y2="55875"/>
                        <a14:backgroundMark x1="27750" y1="52000" x2="34125" y2="56500"/>
                        <a14:backgroundMark x1="26375" y1="74875" x2="23875" y2="78375"/>
                      </a14:backgroundRemoval>
                    </a14:imgEffect>
                  </a14:imgLayer>
                </a14:imgProps>
              </a:ext>
              <a:ext uri="{28A0092B-C50C-407E-A947-70E740481C1C}">
                <a14:useLocalDpi xmlns:a14="http://schemas.microsoft.com/office/drawing/2010/main" val="0"/>
              </a:ext>
            </a:extLst>
          </a:blip>
          <a:stretch>
            <a:fillRect/>
          </a:stretch>
        </p:blipFill>
        <p:spPr>
          <a:xfrm>
            <a:off x="8940799" y="3729938"/>
            <a:ext cx="3107388" cy="3107388"/>
          </a:xfrm>
          <a:prstGeom prst="rect">
            <a:avLst/>
          </a:prstGeom>
        </p:spPr>
      </p:pic>
    </p:spTree>
    <p:extLst>
      <p:ext uri="{BB962C8B-B14F-4D97-AF65-F5344CB8AC3E}">
        <p14:creationId xmlns:p14="http://schemas.microsoft.com/office/powerpoint/2010/main" val="47689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1000"/>
                                        <p:tgtEl>
                                          <p:spTgt spid="11">
                                            <p:txEl>
                                              <p:pRg st="0" end="0"/>
                                            </p:txEl>
                                          </p:spTgt>
                                        </p:tgtEl>
                                      </p:cBhvr>
                                    </p:animEffect>
                                    <p:anim calcmode="lin" valueType="num">
                                      <p:cBhvr>
                                        <p:cTn id="1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3">
            <a:extLst>
              <a:ext uri="{FF2B5EF4-FFF2-40B4-BE49-F238E27FC236}">
                <a16:creationId xmlns:a16="http://schemas.microsoft.com/office/drawing/2014/main" id="{82430B2C-0356-4C69-A8B7-8E991F3BA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0" y="4226767"/>
            <a:ext cx="12206750" cy="2631233"/>
          </a:xfrm>
          <a:prstGeom prst="rect">
            <a:avLst/>
          </a:prstGeom>
        </p:spPr>
      </p:pic>
      <p:pic>
        <p:nvPicPr>
          <p:cNvPr id="3" name="PA_图片 3"/>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813916" y="195162"/>
            <a:ext cx="10940097" cy="6245832"/>
          </a:xfrm>
          <a:prstGeom prst="rect">
            <a:avLst/>
          </a:prstGeom>
        </p:spPr>
      </p:pic>
      <p:sp>
        <p:nvSpPr>
          <p:cNvPr id="4" name="TextBox 3"/>
          <p:cNvSpPr txBox="1"/>
          <p:nvPr/>
        </p:nvSpPr>
        <p:spPr>
          <a:xfrm>
            <a:off x="2681328" y="1361503"/>
            <a:ext cx="7205271" cy="1200329"/>
          </a:xfrm>
          <a:prstGeom prst="rect">
            <a:avLst/>
          </a:prstGeom>
          <a:noFill/>
        </p:spPr>
        <p:txBody>
          <a:bodyPr wrap="square" rtlCol="0">
            <a:spAutoFit/>
          </a:bodyPr>
          <a:lstStyle/>
          <a:p>
            <a:pPr algn="ctr"/>
            <a:r>
              <a:rPr lang="en-US" sz="7200" b="1" dirty="0">
                <a:solidFill>
                  <a:srgbClr val="F6A9A9"/>
                </a:solidFill>
                <a:effectLst>
                  <a:outerShdw blurRad="38100" dist="38100" dir="2700000" algn="tl">
                    <a:srgbClr val="000000">
                      <a:alpha val="43137"/>
                    </a:srgbClr>
                  </a:outerShdw>
                </a:effectLst>
                <a:latin typeface="UTM Showcard" panose="02040603050506020204" pitchFamily="18" charset="0"/>
              </a:rPr>
              <a:t>GHI NHỚ</a:t>
            </a:r>
            <a:endParaRPr lang="en-US" sz="7200" dirty="0">
              <a:solidFill>
                <a:srgbClr val="F6A9A9"/>
              </a:solidFill>
              <a:effectLst>
                <a:outerShdw blurRad="38100" dist="38100" dir="2700000" algn="tl">
                  <a:srgbClr val="000000">
                    <a:alpha val="43137"/>
                  </a:srgbClr>
                </a:outerShdw>
              </a:effectLst>
              <a:latin typeface="UTM Showcard" panose="02040603050506020204" pitchFamily="18" charset="0"/>
            </a:endParaRPr>
          </a:p>
        </p:txBody>
      </p:sp>
      <p:sp>
        <p:nvSpPr>
          <p:cNvPr id="5" name="TextBox 4"/>
          <p:cNvSpPr txBox="1"/>
          <p:nvPr/>
        </p:nvSpPr>
        <p:spPr>
          <a:xfrm>
            <a:off x="1652337" y="2481622"/>
            <a:ext cx="9224210" cy="3170099"/>
          </a:xfrm>
          <a:prstGeom prst="rect">
            <a:avLst/>
          </a:prstGeom>
          <a:noFill/>
        </p:spPr>
        <p:txBody>
          <a:bodyPr wrap="square" rtlCol="0">
            <a:spAutoFit/>
          </a:bodyPr>
          <a:lstStyle/>
          <a:p>
            <a:pPr algn="just"/>
            <a:r>
              <a:rPr lang="en-US" altLang="en-US" sz="4000" b="1">
                <a:solidFill>
                  <a:srgbClr val="FF0000"/>
                </a:solidFill>
                <a:latin typeface="UTM Aptima" panose="02040603050506020204" pitchFamily="18" charset="0"/>
              </a:rPr>
              <a:t>    </a:t>
            </a:r>
            <a:r>
              <a:rPr lang="en-US" altLang="en-US" sz="4000" b="1">
                <a:solidFill>
                  <a:srgbClr val="002060"/>
                </a:solidFill>
                <a:latin typeface="UTM Aptima" panose="02040603050506020204" pitchFamily="18" charset="0"/>
              </a:rPr>
              <a:t>Vua Quang Trung đã có nhiều chính sách nhằm phát triển kinh tế và văn hóa của đất nước. Tiêu biểu là “Chiếu khuyến nông”; “Chiếu lập học” và đề cao chữ Nôm.</a:t>
            </a:r>
          </a:p>
        </p:txBody>
      </p:sp>
    </p:spTree>
    <p:extLst>
      <p:ext uri="{BB962C8B-B14F-4D97-AF65-F5344CB8AC3E}">
        <p14:creationId xmlns:p14="http://schemas.microsoft.com/office/powerpoint/2010/main" val="60048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5">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0" y="4226767"/>
            <a:ext cx="12206750" cy="2631233"/>
          </a:xfrm>
          <a:prstGeom prst="rect">
            <a:avLst/>
          </a:prstGeom>
        </p:spPr>
      </p:pic>
      <p:pic>
        <p:nvPicPr>
          <p:cNvPr id="8" name="图片 8">
            <a:extLst>
              <a:ext uri="{FF2B5EF4-FFF2-40B4-BE49-F238E27FC236}">
                <a16:creationId xmlns:a16="http://schemas.microsoft.com/office/drawing/2014/main" id="{82430B2C-0356-4C69-A8B7-8E991F3BA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4750" y="0"/>
            <a:ext cx="12206750" cy="2631233"/>
          </a:xfrm>
          <a:prstGeom prst="rect">
            <a:avLst/>
          </a:prstGeom>
        </p:spPr>
      </p:pic>
      <p:sp>
        <p:nvSpPr>
          <p:cNvPr id="9" name="Round Diagonal Corner Rectangle 8"/>
          <p:cNvSpPr/>
          <p:nvPr/>
        </p:nvSpPr>
        <p:spPr>
          <a:xfrm>
            <a:off x="409720" y="124327"/>
            <a:ext cx="11357810" cy="6609347"/>
          </a:xfrm>
          <a:prstGeom prst="round2DiagRect">
            <a:avLst/>
          </a:prstGeom>
          <a:solidFill>
            <a:schemeClr val="bg1">
              <a:alpha val="97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a:extLst>
              <a:ext uri="{FF2B5EF4-FFF2-40B4-BE49-F238E27FC236}">
                <a16:creationId xmlns:a16="http://schemas.microsoft.com/office/drawing/2014/main" id="{E0BB9D6A-537D-7A73-1241-71923BE66FCD}"/>
              </a:ext>
            </a:extLst>
          </p:cNvPr>
          <p:cNvSpPr>
            <a:spLocks noChangeArrowheads="1"/>
          </p:cNvSpPr>
          <p:nvPr/>
        </p:nvSpPr>
        <p:spPr bwMode="auto">
          <a:xfrm>
            <a:off x="609600" y="404985"/>
            <a:ext cx="10972800" cy="6093976"/>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n-US" altLang="en-US" sz="2600" i="1">
                <a:solidFill>
                  <a:srgbClr val="800000"/>
                </a:solidFill>
                <a:latin typeface="UTM Aptima" panose="02040603050506020204" pitchFamily="18" charset="0"/>
                <a:cs typeface="Times New Roman" panose="02020603050405020304" pitchFamily="18" charset="0"/>
              </a:rPr>
              <a:t>    </a:t>
            </a:r>
            <a:r>
              <a:rPr lang="vi-VN" altLang="en-US" sz="2600" b="1">
                <a:solidFill>
                  <a:srgbClr val="002060"/>
                </a:solidFill>
                <a:latin typeface="Times New Roman" panose="02020603050405020304" pitchFamily="18" charset="0"/>
                <a:cs typeface="Times New Roman" panose="02020603050405020304" pitchFamily="18" charset="0"/>
              </a:rPr>
              <a:t>Phong trào Tây Sơn mà đỉnh cao là triều đại Quang Trung đã lập nên những chiến công hiển hách trong lịch sử giữ nước của dân tộc, đập tan ý đồ xâm lược của vua Xiêm và nhà Mãn Thanh, bảo vệ vẹn toàn nền độc lập của đất nước cuối thế kỷ XVIII. Đặc biệt, phong trào Tây Sơn còn lật đổ được hai tập đoàn phong kiến cát cứ Trịnh – Nguyễn, lấp bằng “hận sông Gianh” đã chia cắt hai miền ngót hai thế kỷ, tạo nền tảng vững chắc cho công cuộc thống nhất đất nước của dân tộc cuối thế kỷ XVIII – đầu thế kỷ XIX.</a:t>
            </a:r>
            <a:endParaRPr lang="en-US" altLang="en-US" sz="2600" b="1">
              <a:solidFill>
                <a:srgbClr val="002060"/>
              </a:solidFill>
              <a:latin typeface="UTM Aptima" panose="02040603050506020204" pitchFamily="18" charset="0"/>
              <a:cs typeface="Times New Roman" panose="02020603050405020304" pitchFamily="18" charset="0"/>
            </a:endParaRPr>
          </a:p>
          <a:p>
            <a:pPr algn="just"/>
            <a:r>
              <a:rPr lang="en-US" altLang="en-US" sz="2600" b="1">
                <a:solidFill>
                  <a:srgbClr val="002060"/>
                </a:solidFill>
                <a:latin typeface="UTM Aptima" panose="02040603050506020204" pitchFamily="18" charset="0"/>
                <a:cs typeface="Times New Roman" panose="02020603050405020304" pitchFamily="18" charset="0"/>
              </a:rPr>
              <a:t>     </a:t>
            </a:r>
            <a:r>
              <a:rPr lang="vi-VN" altLang="en-US" sz="2600" b="1">
                <a:solidFill>
                  <a:srgbClr val="002060"/>
                </a:solidFill>
                <a:latin typeface="Times New Roman" panose="02020603050405020304" pitchFamily="18" charset="0"/>
                <a:cs typeface="Times New Roman" panose="02020603050405020304" pitchFamily="18" charset="0"/>
              </a:rPr>
              <a:t>Những thành tựu tốt đẹp trong cả đối nội và đối ngoại, cộng với chính sách cải cách tiến bộ dưới triều Quang Trung, hứa hẹn sự phát triển thuận lợi cho nhà Tây Sơn cùng đất nước. Thế nhưng, cái chết đột ngột của vua Quang Trung năm 1792 đã đẩy nhà Tây Sơn vào sự suy yếu nghiêm trọng, để rồi chấm dứt luôn sự nghiệp của triều đại vào 10 năm sau đó.</a:t>
            </a:r>
            <a:endParaRPr lang="en-US" altLang="en-US" sz="2600" b="1">
              <a:solidFill>
                <a:srgbClr val="002060"/>
              </a:solidFill>
              <a:latin typeface="UTM Aptima" panose="02040603050506020204" pitchFamily="18" charset="0"/>
              <a:cs typeface="Times New Roman" panose="02020603050405020304" pitchFamily="18" charset="0"/>
            </a:endParaRPr>
          </a:p>
          <a:p>
            <a:pPr algn="just"/>
            <a:r>
              <a:rPr lang="en-US" altLang="en-US" sz="2600" b="1">
                <a:solidFill>
                  <a:srgbClr val="002060"/>
                </a:solidFill>
                <a:latin typeface="UTM Aptima" panose="02040603050506020204" pitchFamily="18" charset="0"/>
                <a:cs typeface="Times New Roman" panose="02020603050405020304" pitchFamily="18" charset="0"/>
              </a:rPr>
              <a:t>     </a:t>
            </a:r>
            <a:r>
              <a:rPr lang="vi-VN" altLang="en-US" sz="2600" b="1">
                <a:solidFill>
                  <a:srgbClr val="002060"/>
                </a:solidFill>
                <a:latin typeface="Times New Roman" panose="02020603050405020304" pitchFamily="18" charset="0"/>
                <a:cs typeface="Times New Roman" panose="02020603050405020304" pitchFamily="18" charset="0"/>
              </a:rPr>
              <a:t>Hoàng đế Quang Trung là nhân vật vĩ đại trong lịch sử dân tộc cuối thế kỷ XVIII</a:t>
            </a:r>
            <a:r>
              <a:rPr lang="vi-VN" altLang="en-US" sz="2600">
                <a:solidFill>
                  <a:srgbClr val="002060"/>
                </a:solidFill>
              </a:rPr>
              <a:t> </a:t>
            </a:r>
            <a:r>
              <a:rPr lang="vi-VN" altLang="en-US" sz="2600" b="1">
                <a:solidFill>
                  <a:srgbClr val="002060"/>
                </a:solidFill>
                <a:latin typeface="Times New Roman" panose="02020603050405020304" pitchFamily="18" charset="0"/>
                <a:cs typeface="Times New Roman" panose="02020603050405020304" pitchFamily="18" charset="0"/>
              </a:rPr>
              <a:t>tên</a:t>
            </a:r>
            <a:r>
              <a:rPr lang="vi-VN" altLang="en-US" sz="2600">
                <a:solidFill>
                  <a:srgbClr val="002060"/>
                </a:solidFill>
              </a:rPr>
              <a:t> </a:t>
            </a:r>
            <a:r>
              <a:rPr lang="vi-VN" altLang="en-US" sz="2600" b="1">
                <a:solidFill>
                  <a:srgbClr val="002060"/>
                </a:solidFill>
                <a:latin typeface="Times New Roman" panose="02020603050405020304" pitchFamily="18" charset="0"/>
                <a:cs typeface="Times New Roman" panose="02020603050405020304" pitchFamily="18" charset="0"/>
              </a:rPr>
              <a:t>tuổi của Hoàng đế Quang Trung và nhà Tây Sơn vẫn sáng mãi trong trường thiên lịch sử của dân tộc Việt Nam.</a:t>
            </a:r>
          </a:p>
        </p:txBody>
      </p:sp>
    </p:spTree>
    <p:extLst>
      <p:ext uri="{BB962C8B-B14F-4D97-AF65-F5344CB8AC3E}">
        <p14:creationId xmlns:p14="http://schemas.microsoft.com/office/powerpoint/2010/main" val="50256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quehuongonline.vn/Uploads/LibraryImages/vua_Quang_Trung.jpg">
            <a:extLst>
              <a:ext uri="{FF2B5EF4-FFF2-40B4-BE49-F238E27FC236}">
                <a16:creationId xmlns:a16="http://schemas.microsoft.com/office/drawing/2014/main" id="{28C67363-0701-7C20-7890-E7906CF5B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241" y="336883"/>
            <a:ext cx="3581400" cy="348715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descr="http://www.xaluan.com/images/news/Image/2010/10/23/1287889400.img.jpg">
            <a:extLst>
              <a:ext uri="{FF2B5EF4-FFF2-40B4-BE49-F238E27FC236}">
                <a16:creationId xmlns:a16="http://schemas.microsoft.com/office/drawing/2014/main" id="{CC1D277D-15DE-8EE6-AEB5-810CA1A37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41" y="368967"/>
            <a:ext cx="3493169" cy="342799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4" descr="http://www.baobinhdinh.com.vn/baoxuan/2006/1/21342/images/images20726_lehoiDOngDa.jpg">
            <a:extLst>
              <a:ext uri="{FF2B5EF4-FFF2-40B4-BE49-F238E27FC236}">
                <a16:creationId xmlns:a16="http://schemas.microsoft.com/office/drawing/2014/main" id="{57EBB45D-614A-8C10-E0D1-8FFC3F2343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3608" y="428122"/>
            <a:ext cx="3641991" cy="336884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Picture 4" descr="http://upload.wikimedia.org/wikipedia/vi/e/e6/200South_Vietmanese_%C4%91%E1%BB%93ng_f.jpg">
            <a:extLst>
              <a:ext uri="{FF2B5EF4-FFF2-40B4-BE49-F238E27FC236}">
                <a16:creationId xmlns:a16="http://schemas.microsoft.com/office/drawing/2014/main" id="{C237C48F-0BD5-F89C-5ACE-4A947AB3D7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641" y="3941343"/>
            <a:ext cx="4664242" cy="2773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406191" y="4543341"/>
            <a:ext cx="6336630" cy="1569660"/>
          </a:xfrm>
          <a:prstGeom prst="rect">
            <a:avLst/>
          </a:prstGeom>
          <a:noFill/>
        </p:spPr>
        <p:txBody>
          <a:bodyPr wrap="square" rtlCol="0">
            <a:spAutoFit/>
          </a:bodyPr>
          <a:lstStyle/>
          <a:p>
            <a:pPr algn="ctr"/>
            <a:r>
              <a:rPr lang="en-US" altLang="en-US" sz="3200" b="1">
                <a:solidFill>
                  <a:schemeClr val="bg1"/>
                </a:solidFill>
                <a:latin typeface="UTM Guanine" panose="02040603050506020204" pitchFamily="18" charset="0"/>
                <a:cs typeface="Times New Roman" panose="02020603050405020304" pitchFamily="18" charset="0"/>
              </a:rPr>
              <a:t>Hoàng đế Quang Trung vẫn sống mãi với trường thiên lịch sử của dân tộc Việt Nam.</a:t>
            </a:r>
            <a:endParaRPr lang="en-US">
              <a:latin typeface="UTM Guanine" panose="02040603050506020204" pitchFamily="18" charset="0"/>
            </a:endParaRPr>
          </a:p>
        </p:txBody>
      </p:sp>
    </p:spTree>
    <p:extLst>
      <p:ext uri="{BB962C8B-B14F-4D97-AF65-F5344CB8AC3E}">
        <p14:creationId xmlns:p14="http://schemas.microsoft.com/office/powerpoint/2010/main" val="394211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2"/>
                                          </p:val>
                                        </p:tav>
                                        <p:tav tm="100000">
                                          <p:val>
                                            <p:strVal val="#ppt_x"/>
                                          </p:val>
                                        </p:tav>
                                      </p:tavLst>
                                    </p:anim>
                                    <p:anim calcmode="lin" valueType="num">
                                      <p:cBhvr>
                                        <p:cTn id="12"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3" dur="500"/>
                                        <p:tgtEl>
                                          <p:spTgt spid="2"/>
                                        </p:tgtEl>
                                      </p:cBhvr>
                                    </p:animEffect>
                                  </p:childTnLst>
                                </p:cTn>
                              </p:par>
                            </p:childTnLst>
                          </p:cTn>
                        </p:par>
                        <p:par>
                          <p:cTn id="14" fill="hold">
                            <p:stCondLst>
                              <p:cond delay="1000"/>
                            </p:stCondLst>
                            <p:childTnLst>
                              <p:par>
                                <p:cTn id="15" presetID="8"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500"/>
                                        <p:tgtEl>
                                          <p:spTgt spid="4"/>
                                        </p:tgtEl>
                                      </p:cBhvr>
                                    </p:animEffect>
                                  </p:childTnLst>
                                </p:cTn>
                              </p:par>
                            </p:childTnLst>
                          </p:cTn>
                        </p:par>
                        <p:par>
                          <p:cTn id="18" fill="hold">
                            <p:stCondLst>
                              <p:cond delay="1500"/>
                            </p:stCondLst>
                            <p:childTnLst>
                              <p:par>
                                <p:cTn id="19" presetID="16" presetClass="entr" presetSubtype="2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Horizontal)">
                                      <p:cBhvr>
                                        <p:cTn id="21" dur="500"/>
                                        <p:tgtEl>
                                          <p:spTgt spid="5"/>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11397475" y="4337663"/>
            <a:ext cx="870397" cy="795924"/>
          </a:xfrm>
          <a:prstGeom prst="rect">
            <a:avLst/>
          </a:prstGeom>
        </p:spPr>
      </p:pic>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8440633" y="5057654"/>
            <a:ext cx="870397" cy="795924"/>
          </a:xfrm>
          <a:prstGeom prst="rect">
            <a:avLst/>
          </a:prstGeom>
        </p:spPr>
      </p:pic>
      <p:pic>
        <p:nvPicPr>
          <p:cNvPr id="4" name="Picture 3"/>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189970">
            <a:off x="6576090" y="4631965"/>
            <a:ext cx="1255053" cy="1147668"/>
          </a:xfrm>
          <a:prstGeom prst="rect">
            <a:avLst/>
          </a:prstGeom>
        </p:spPr>
      </p:pic>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487681">
            <a:off x="3694578" y="4462784"/>
            <a:ext cx="1479139" cy="1352581"/>
          </a:xfrm>
          <a:prstGeom prst="rect">
            <a:avLst/>
          </a:prstGeom>
        </p:spPr>
      </p:pic>
      <p:pic>
        <p:nvPicPr>
          <p:cNvPr id="6" name="图片 52">
            <a:extLst>
              <a:ext uri="{FF2B5EF4-FFF2-40B4-BE49-F238E27FC236}">
                <a16:creationId xmlns:a16="http://schemas.microsoft.com/office/drawing/2014/main" id="{82430B2C-0356-4C69-A8B7-8E991F3BAD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61" y="4249271"/>
            <a:ext cx="12206750" cy="2631233"/>
          </a:xfrm>
          <a:prstGeom prst="rect">
            <a:avLst/>
          </a:prstGeom>
        </p:spPr>
      </p:pic>
      <p:pic>
        <p:nvPicPr>
          <p:cNvPr id="7" name="Picture 6"/>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578976">
            <a:off x="-18909" y="5490523"/>
            <a:ext cx="1043994" cy="954668"/>
          </a:xfrm>
          <a:prstGeom prst="rect">
            <a:avLst/>
          </a:prstGeom>
        </p:spPr>
      </p:pic>
      <p:pic>
        <p:nvPicPr>
          <p:cNvPr id="8" name="Picture 7"/>
          <p:cNvPicPr>
            <a:picLocks noChangeAspect="1"/>
          </p:cNvPicPr>
          <p:nvPr/>
        </p:nvPicPr>
        <p:blipFill rotWithShape="1">
          <a:blip r:embed="rId6"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20663034">
            <a:off x="1744642" y="5110914"/>
            <a:ext cx="1043994" cy="954668"/>
          </a:xfrm>
          <a:prstGeom prst="rect">
            <a:avLst/>
          </a:prstGeom>
        </p:spPr>
      </p:pic>
      <p:pic>
        <p:nvPicPr>
          <p:cNvPr id="9" name="图片 50">
            <a:extLst>
              <a:ext uri="{FF2B5EF4-FFF2-40B4-BE49-F238E27FC236}">
                <a16:creationId xmlns:a16="http://schemas.microsoft.com/office/drawing/2014/main" id="{F3BEB5F0-4F03-4DA2-ADF1-1C133BB482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750" y="0"/>
            <a:ext cx="12184129" cy="2034073"/>
          </a:xfrm>
          <a:prstGeom prst="rect">
            <a:avLst/>
          </a:prstGeom>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904032" y="256985"/>
            <a:ext cx="581314" cy="604486"/>
          </a:xfrm>
          <a:prstGeom prst="rect">
            <a:avLst/>
          </a:prstGeom>
        </p:spPr>
      </p:pic>
      <p:pic>
        <p:nvPicPr>
          <p:cNvPr id="11" name="Picture 10"/>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159931" y="507799"/>
            <a:ext cx="709283" cy="737556"/>
          </a:xfrm>
          <a:prstGeom prst="rect">
            <a:avLst/>
          </a:prstGeom>
        </p:spPr>
      </p:pic>
      <p:pic>
        <p:nvPicPr>
          <p:cNvPr id="12" name="Picture 11"/>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276486" y="-85210"/>
            <a:ext cx="658155" cy="684390"/>
          </a:xfrm>
          <a:prstGeom prst="rect">
            <a:avLst/>
          </a:prstGeom>
        </p:spPr>
      </p:pic>
      <p:pic>
        <p:nvPicPr>
          <p:cNvPr id="13" name="Picture 12"/>
          <p:cNvPicPr>
            <a:picLocks noChangeAspect="1"/>
          </p:cNvPicPr>
          <p:nvPr/>
        </p:nvPicPr>
        <p:blipFill>
          <a:blip r:embed="rId14" cstate="print">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1255" y="-18951"/>
            <a:ext cx="639964" cy="665474"/>
          </a:xfrm>
          <a:prstGeom prst="rect">
            <a:avLst/>
          </a:prstGeom>
        </p:spPr>
      </p:pic>
      <p:pic>
        <p:nvPicPr>
          <p:cNvPr id="14" name="Picture 13"/>
          <p:cNvPicPr>
            <a:picLocks noChangeAspect="1"/>
          </p:cNvPicPr>
          <p:nvPr/>
        </p:nvPicPr>
        <p:blipFill>
          <a:blip r:embed="rId16" cstate="print">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78407" y="222218"/>
            <a:ext cx="725024" cy="753924"/>
          </a:xfrm>
          <a:prstGeom prst="rect">
            <a:avLst/>
          </a:prstGeom>
        </p:spPr>
      </p:pic>
      <p:pic>
        <p:nvPicPr>
          <p:cNvPr id="15" name="Picture 14"/>
          <p:cNvPicPr>
            <a:picLocks noChangeAspect="1"/>
          </p:cNvPicPr>
          <p:nvPr/>
        </p:nvPicPr>
        <p:blipFill>
          <a:blip r:embed="rId18" cstate="print">
            <a:extLst>
              <a:ext uri="{BEBA8EAE-BF5A-486C-A8C5-ECC9F3942E4B}">
                <a14:imgProps xmlns:a14="http://schemas.microsoft.com/office/drawing/2010/main">
                  <a14:imgLayer r:embed="rId1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09062" y="389307"/>
            <a:ext cx="956958" cy="995104"/>
          </a:xfrm>
          <a:prstGeom prst="rect">
            <a:avLst/>
          </a:prstGeom>
        </p:spPr>
      </p:pic>
      <p:pic>
        <p:nvPicPr>
          <p:cNvPr id="16" name="Picture 15"/>
          <p:cNvPicPr>
            <a:picLocks noChangeAspect="1"/>
          </p:cNvPicPr>
          <p:nvPr/>
        </p:nvPicPr>
        <p:blipFill>
          <a:blip r:embed="rId20" cstate="print">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115011" y="671310"/>
            <a:ext cx="918560" cy="955175"/>
          </a:xfrm>
          <a:prstGeom prst="rect">
            <a:avLst/>
          </a:prstGeom>
        </p:spPr>
      </p:pic>
      <p:pic>
        <p:nvPicPr>
          <p:cNvPr id="17" name="Picture 16"/>
          <p:cNvPicPr>
            <a:picLocks noChangeAspect="1"/>
          </p:cNvPicPr>
          <p:nvPr/>
        </p:nvPicPr>
        <p:blipFill>
          <a:blip r:embed="rId22" cstate="print">
            <a:extLst>
              <a:ext uri="{BEBA8EAE-BF5A-486C-A8C5-ECC9F3942E4B}">
                <a14:imgProps xmlns:a14="http://schemas.microsoft.com/office/drawing/2010/main">
                  <a14:imgLayer r:embed="rId2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524368" y="86078"/>
            <a:ext cx="538961" cy="560445"/>
          </a:xfrm>
          <a:prstGeom prst="rect">
            <a:avLst/>
          </a:prstGeom>
        </p:spPr>
      </p:pic>
      <p:pic>
        <p:nvPicPr>
          <p:cNvPr id="18" name="Picture 17"/>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626598">
            <a:off x="5116302" y="5791275"/>
            <a:ext cx="1278879" cy="1169456"/>
          </a:xfrm>
          <a:prstGeom prst="rect">
            <a:avLst/>
          </a:prstGeom>
        </p:spPr>
      </p:pic>
      <p:pic>
        <p:nvPicPr>
          <p:cNvPr id="19" name="Picture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9400" b="52150" l="24750" r="50150"/>
                    </a14:imgEffect>
                  </a14:imgLayer>
                </a14:imgProps>
              </a:ext>
              <a:ext uri="{28A0092B-C50C-407E-A947-70E740481C1C}">
                <a14:useLocalDpi xmlns:a14="http://schemas.microsoft.com/office/drawing/2010/main" val="0"/>
              </a:ext>
            </a:extLst>
          </a:blip>
          <a:srcRect l="25686" t="29281" r="49870" b="48366"/>
          <a:stretch/>
        </p:blipFill>
        <p:spPr>
          <a:xfrm rot="19901349">
            <a:off x="7799173" y="6126651"/>
            <a:ext cx="870397" cy="795924"/>
          </a:xfrm>
          <a:prstGeom prst="rect">
            <a:avLst/>
          </a:prstGeom>
        </p:spPr>
      </p:pic>
      <p:pic>
        <p:nvPicPr>
          <p:cNvPr id="20" name="PA_图片 8"/>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640385" y="281388"/>
            <a:ext cx="3667708" cy="6593633"/>
          </a:xfrm>
          <a:prstGeom prst="rect">
            <a:avLst/>
          </a:prstGeom>
        </p:spPr>
      </p:pic>
      <p:pic>
        <p:nvPicPr>
          <p:cNvPr id="21" name="Picture 20"/>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936216" y="1900702"/>
            <a:ext cx="7639050" cy="2581275"/>
          </a:xfrm>
          <a:prstGeom prst="rect">
            <a:avLst/>
          </a:prstGeom>
        </p:spPr>
      </p:pic>
    </p:spTree>
    <p:extLst>
      <p:ext uri="{BB962C8B-B14F-4D97-AF65-F5344CB8AC3E}">
        <p14:creationId xmlns:p14="http://schemas.microsoft.com/office/powerpoint/2010/main" val="15312344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0" presetClass="entr" presetSubtype="0" decel="10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strVal val="#ppt_w+.3"/>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Effect transition="in" filter="fade">
                                      <p:cBhvr>
                                        <p:cTn id="18" dur="1000"/>
                                        <p:tgtEl>
                                          <p:spTgt spid="7"/>
                                        </p:tgtEl>
                                      </p:cBhvr>
                                    </p:animEffect>
                                  </p:childTnLst>
                                </p:cTn>
                              </p:par>
                              <p:par>
                                <p:cTn id="19" presetID="50" presetClass="entr" presetSubtype="0" decel="10000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1000" fill="hold"/>
                                        <p:tgtEl>
                                          <p:spTgt spid="18"/>
                                        </p:tgtEl>
                                        <p:attrNameLst>
                                          <p:attrName>ppt_w</p:attrName>
                                        </p:attrNameLst>
                                      </p:cBhvr>
                                      <p:tavLst>
                                        <p:tav tm="0">
                                          <p:val>
                                            <p:strVal val="#ppt_w+.3"/>
                                          </p:val>
                                        </p:tav>
                                        <p:tav tm="100000">
                                          <p:val>
                                            <p:strVal val="#ppt_w"/>
                                          </p:val>
                                        </p:tav>
                                      </p:tavLst>
                                    </p:anim>
                                    <p:anim calcmode="lin" valueType="num">
                                      <p:cBhvr>
                                        <p:cTn id="22" dur="1000" fill="hold"/>
                                        <p:tgtEl>
                                          <p:spTgt spid="18"/>
                                        </p:tgtEl>
                                        <p:attrNameLst>
                                          <p:attrName>ppt_h</p:attrName>
                                        </p:attrNameLst>
                                      </p:cBhvr>
                                      <p:tavLst>
                                        <p:tav tm="0">
                                          <p:val>
                                            <p:strVal val="#ppt_h"/>
                                          </p:val>
                                        </p:tav>
                                        <p:tav tm="100000">
                                          <p:val>
                                            <p:strVal val="#ppt_h"/>
                                          </p:val>
                                        </p:tav>
                                      </p:tavLst>
                                    </p:anim>
                                    <p:animEffect transition="in" filter="fade">
                                      <p:cBhvr>
                                        <p:cTn id="23" dur="1000"/>
                                        <p:tgtEl>
                                          <p:spTgt spid="18"/>
                                        </p:tgtEl>
                                      </p:cBhvr>
                                    </p:animEffect>
                                  </p:childTnLst>
                                </p:cTn>
                              </p:par>
                            </p:childTnLst>
                          </p:cTn>
                        </p:par>
                        <p:par>
                          <p:cTn id="24" fill="hold">
                            <p:stCondLst>
                              <p:cond delay="1500"/>
                            </p:stCondLst>
                            <p:childTnLst>
                              <p:par>
                                <p:cTn id="25" presetID="50" presetClass="entr" presetSubtype="0" decel="10000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strVal val="#ppt_w+.3"/>
                                          </p:val>
                                        </p:tav>
                                        <p:tav tm="100000">
                                          <p:val>
                                            <p:strVal val="#ppt_w"/>
                                          </p:val>
                                        </p:tav>
                                      </p:tavLst>
                                    </p:anim>
                                    <p:anim calcmode="lin" valueType="num">
                                      <p:cBhvr>
                                        <p:cTn id="28" dur="1000" fill="hold"/>
                                        <p:tgtEl>
                                          <p:spTgt spid="8"/>
                                        </p:tgtEl>
                                        <p:attrNameLst>
                                          <p:attrName>ppt_h</p:attrName>
                                        </p:attrNameLst>
                                      </p:cBhvr>
                                      <p:tavLst>
                                        <p:tav tm="0">
                                          <p:val>
                                            <p:strVal val="#ppt_h"/>
                                          </p:val>
                                        </p:tav>
                                        <p:tav tm="100000">
                                          <p:val>
                                            <p:strVal val="#ppt_h"/>
                                          </p:val>
                                        </p:tav>
                                      </p:tavLst>
                                    </p:anim>
                                    <p:animEffect transition="in" filter="fade">
                                      <p:cBhvr>
                                        <p:cTn id="29" dur="1000"/>
                                        <p:tgtEl>
                                          <p:spTgt spid="8"/>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strVal val="#ppt_w+.3"/>
                                          </p:val>
                                        </p:tav>
                                        <p:tav tm="100000">
                                          <p:val>
                                            <p:strVal val="#ppt_w"/>
                                          </p:val>
                                        </p:tav>
                                      </p:tavLst>
                                    </p:anim>
                                    <p:anim calcmode="lin" valueType="num">
                                      <p:cBhvr>
                                        <p:cTn id="33" dur="1000" fill="hold"/>
                                        <p:tgtEl>
                                          <p:spTgt spid="3"/>
                                        </p:tgtEl>
                                        <p:attrNameLst>
                                          <p:attrName>ppt_h</p:attrName>
                                        </p:attrNameLst>
                                      </p:cBhvr>
                                      <p:tavLst>
                                        <p:tav tm="0">
                                          <p:val>
                                            <p:strVal val="#ppt_h"/>
                                          </p:val>
                                        </p:tav>
                                        <p:tav tm="100000">
                                          <p:val>
                                            <p:strVal val="#ppt_h"/>
                                          </p:val>
                                        </p:tav>
                                      </p:tavLst>
                                    </p:anim>
                                    <p:animEffect transition="in" filter="fade">
                                      <p:cBhvr>
                                        <p:cTn id="34" dur="1000"/>
                                        <p:tgtEl>
                                          <p:spTgt spid="3"/>
                                        </p:tgtEl>
                                      </p:cBhvr>
                                    </p:animEffect>
                                  </p:childTnLst>
                                </p:cTn>
                              </p:par>
                            </p:childTnLst>
                          </p:cTn>
                        </p:par>
                        <p:par>
                          <p:cTn id="35" fill="hold">
                            <p:stCondLst>
                              <p:cond delay="2500"/>
                            </p:stCondLst>
                            <p:childTnLst>
                              <p:par>
                                <p:cTn id="36" presetID="50" presetClass="entr" presetSubtype="0" decel="10000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strVal val="#ppt_w+.3"/>
                                          </p:val>
                                        </p:tav>
                                        <p:tav tm="100000">
                                          <p:val>
                                            <p:strVal val="#ppt_w"/>
                                          </p:val>
                                        </p:tav>
                                      </p:tavLst>
                                    </p:anim>
                                    <p:anim calcmode="lin" valueType="num">
                                      <p:cBhvr>
                                        <p:cTn id="39" dur="1000" fill="hold"/>
                                        <p:tgtEl>
                                          <p:spTgt spid="4"/>
                                        </p:tgtEl>
                                        <p:attrNameLst>
                                          <p:attrName>ppt_h</p:attrName>
                                        </p:attrNameLst>
                                      </p:cBhvr>
                                      <p:tavLst>
                                        <p:tav tm="0">
                                          <p:val>
                                            <p:strVal val="#ppt_h"/>
                                          </p:val>
                                        </p:tav>
                                        <p:tav tm="100000">
                                          <p:val>
                                            <p:strVal val="#ppt_h"/>
                                          </p:val>
                                        </p:tav>
                                      </p:tavLst>
                                    </p:anim>
                                    <p:animEffect transition="in" filter="fade">
                                      <p:cBhvr>
                                        <p:cTn id="40" dur="1000"/>
                                        <p:tgtEl>
                                          <p:spTgt spid="4"/>
                                        </p:tgtEl>
                                      </p:cBhvr>
                                    </p:animEffect>
                                  </p:childTnLst>
                                </p:cTn>
                              </p:par>
                              <p:par>
                                <p:cTn id="41" presetID="50" presetClass="entr" presetSubtype="0" decel="10000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1000" fill="hold"/>
                                        <p:tgtEl>
                                          <p:spTgt spid="5"/>
                                        </p:tgtEl>
                                        <p:attrNameLst>
                                          <p:attrName>ppt_w</p:attrName>
                                        </p:attrNameLst>
                                      </p:cBhvr>
                                      <p:tavLst>
                                        <p:tav tm="0">
                                          <p:val>
                                            <p:strVal val="#ppt_w+.3"/>
                                          </p:val>
                                        </p:tav>
                                        <p:tav tm="100000">
                                          <p:val>
                                            <p:strVal val="#ppt_w"/>
                                          </p:val>
                                        </p:tav>
                                      </p:tavLst>
                                    </p:anim>
                                    <p:anim calcmode="lin" valueType="num">
                                      <p:cBhvr>
                                        <p:cTn id="44" dur="1000" fill="hold"/>
                                        <p:tgtEl>
                                          <p:spTgt spid="5"/>
                                        </p:tgtEl>
                                        <p:attrNameLst>
                                          <p:attrName>ppt_h</p:attrName>
                                        </p:attrNameLst>
                                      </p:cBhvr>
                                      <p:tavLst>
                                        <p:tav tm="0">
                                          <p:val>
                                            <p:strVal val="#ppt_h"/>
                                          </p:val>
                                        </p:tav>
                                        <p:tav tm="100000">
                                          <p:val>
                                            <p:strVal val="#ppt_h"/>
                                          </p:val>
                                        </p:tav>
                                      </p:tavLst>
                                    </p:anim>
                                    <p:animEffect transition="in" filter="fade">
                                      <p:cBhvr>
                                        <p:cTn id="45" dur="1000"/>
                                        <p:tgtEl>
                                          <p:spTgt spid="5"/>
                                        </p:tgtEl>
                                      </p:cBhvr>
                                    </p:animEffect>
                                  </p:childTnLst>
                                </p:cTn>
                              </p:par>
                            </p:childTnLst>
                          </p:cTn>
                        </p:par>
                        <p:par>
                          <p:cTn id="46" fill="hold">
                            <p:stCondLst>
                              <p:cond delay="3500"/>
                            </p:stCondLst>
                            <p:childTnLst>
                              <p:par>
                                <p:cTn id="47" presetID="50" presetClass="entr" presetSubtype="0" decel="10000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0" fill="hold"/>
                                        <p:tgtEl>
                                          <p:spTgt spid="19"/>
                                        </p:tgtEl>
                                        <p:attrNameLst>
                                          <p:attrName>ppt_w</p:attrName>
                                        </p:attrNameLst>
                                      </p:cBhvr>
                                      <p:tavLst>
                                        <p:tav tm="0">
                                          <p:val>
                                            <p:strVal val="#ppt_w+.3"/>
                                          </p:val>
                                        </p:tav>
                                        <p:tav tm="100000">
                                          <p:val>
                                            <p:strVal val="#ppt_w"/>
                                          </p:val>
                                        </p:tav>
                                      </p:tavLst>
                                    </p:anim>
                                    <p:anim calcmode="lin" valueType="num">
                                      <p:cBhvr>
                                        <p:cTn id="50" dur="1000" fill="hold"/>
                                        <p:tgtEl>
                                          <p:spTgt spid="19"/>
                                        </p:tgtEl>
                                        <p:attrNameLst>
                                          <p:attrName>ppt_h</p:attrName>
                                        </p:attrNameLst>
                                      </p:cBhvr>
                                      <p:tavLst>
                                        <p:tav tm="0">
                                          <p:val>
                                            <p:strVal val="#ppt_h"/>
                                          </p:val>
                                        </p:tav>
                                        <p:tav tm="100000">
                                          <p:val>
                                            <p:strVal val="#ppt_h"/>
                                          </p:val>
                                        </p:tav>
                                      </p:tavLst>
                                    </p:anim>
                                    <p:animEffect transition="in" filter="fade">
                                      <p:cBhvr>
                                        <p:cTn id="51" dur="1000"/>
                                        <p:tgtEl>
                                          <p:spTgt spid="19"/>
                                        </p:tgtEl>
                                      </p:cBhvr>
                                    </p:animEffect>
                                  </p:childTnLst>
                                </p:cTn>
                              </p:par>
                              <p:par>
                                <p:cTn id="52" presetID="50" presetClass="entr" presetSubtype="0" decel="100000"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1000" fill="hold"/>
                                        <p:tgtEl>
                                          <p:spTgt spid="2"/>
                                        </p:tgtEl>
                                        <p:attrNameLst>
                                          <p:attrName>ppt_w</p:attrName>
                                        </p:attrNameLst>
                                      </p:cBhvr>
                                      <p:tavLst>
                                        <p:tav tm="0">
                                          <p:val>
                                            <p:strVal val="#ppt_w+.3"/>
                                          </p:val>
                                        </p:tav>
                                        <p:tav tm="100000">
                                          <p:val>
                                            <p:strVal val="#ppt_w"/>
                                          </p:val>
                                        </p:tav>
                                      </p:tavLst>
                                    </p:anim>
                                    <p:anim calcmode="lin" valueType="num">
                                      <p:cBhvr>
                                        <p:cTn id="55" dur="1000" fill="hold"/>
                                        <p:tgtEl>
                                          <p:spTgt spid="2"/>
                                        </p:tgtEl>
                                        <p:attrNameLst>
                                          <p:attrName>ppt_h</p:attrName>
                                        </p:attrNameLst>
                                      </p:cBhvr>
                                      <p:tavLst>
                                        <p:tav tm="0">
                                          <p:val>
                                            <p:strVal val="#ppt_h"/>
                                          </p:val>
                                        </p:tav>
                                        <p:tav tm="100000">
                                          <p:val>
                                            <p:strVal val="#ppt_h"/>
                                          </p:val>
                                        </p:tav>
                                      </p:tavLst>
                                    </p:anim>
                                    <p:animEffect transition="in" filter="fade">
                                      <p:cBhvr>
                                        <p:cTn id="56" dur="10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animEffect transition="in" filter="fade">
                                      <p:cBhvr>
                                        <p:cTn id="61" dur="500"/>
                                        <p:tgtEl>
                                          <p:spTgt spid="10"/>
                                        </p:tgtEl>
                                      </p:cBhvr>
                                    </p:animEffect>
                                  </p:childTnLst>
                                </p:cTn>
                              </p:par>
                              <p:par>
                                <p:cTn id="62" presetID="53" presetClass="entr" presetSubtype="16"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par>
                                <p:cTn id="73" presetID="53" presetClass="entr" presetSubtype="16"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childTnLst>
                          </p:cTn>
                        </p:par>
                        <p:par>
                          <p:cTn id="78" fill="hold">
                            <p:stCondLst>
                              <p:cond delay="5000"/>
                            </p:stCondLst>
                            <p:childTnLst>
                              <p:par>
                                <p:cTn id="79" presetID="53" presetClass="entr" presetSubtype="16" fill="hold"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ppt_w</p:attrName>
                                        </p:attrNameLst>
                                      </p:cBhvr>
                                      <p:tavLst>
                                        <p:tav tm="0">
                                          <p:val>
                                            <p:fltVal val="0"/>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animEffect transition="in" filter="fade">
                                      <p:cBhvr>
                                        <p:cTn id="83" dur="500"/>
                                        <p:tgtEl>
                                          <p:spTgt spid="14"/>
                                        </p:tgtEl>
                                      </p:cBhvr>
                                    </p:animEffect>
                                  </p:childTnLst>
                                </p:cTn>
                              </p:par>
                              <p:par>
                                <p:cTn id="84" presetID="53" presetClass="entr" presetSubtype="16"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childTnLst>
                          </p:cTn>
                        </p:par>
                        <p:par>
                          <p:cTn id="89" fill="hold">
                            <p:stCondLst>
                              <p:cond delay="5500"/>
                            </p:stCondLst>
                            <p:childTnLst>
                              <p:par>
                                <p:cTn id="90" presetID="53" presetClass="entr" presetSubtype="16" fill="hold"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p:cTn id="92" dur="500" fill="hold"/>
                                        <p:tgtEl>
                                          <p:spTgt spid="12"/>
                                        </p:tgtEl>
                                        <p:attrNameLst>
                                          <p:attrName>ppt_w</p:attrName>
                                        </p:attrNameLst>
                                      </p:cBhvr>
                                      <p:tavLst>
                                        <p:tav tm="0">
                                          <p:val>
                                            <p:fltVal val="0"/>
                                          </p:val>
                                        </p:tav>
                                        <p:tav tm="100000">
                                          <p:val>
                                            <p:strVal val="#ppt_w"/>
                                          </p:val>
                                        </p:tav>
                                      </p:tavLst>
                                    </p:anim>
                                    <p:anim calcmode="lin" valueType="num">
                                      <p:cBhvr>
                                        <p:cTn id="93" dur="500" fill="hold"/>
                                        <p:tgtEl>
                                          <p:spTgt spid="12"/>
                                        </p:tgtEl>
                                        <p:attrNameLst>
                                          <p:attrName>ppt_h</p:attrName>
                                        </p:attrNameLst>
                                      </p:cBhvr>
                                      <p:tavLst>
                                        <p:tav tm="0">
                                          <p:val>
                                            <p:fltVal val="0"/>
                                          </p:val>
                                        </p:tav>
                                        <p:tav tm="100000">
                                          <p:val>
                                            <p:strVal val="#ppt_h"/>
                                          </p:val>
                                        </p:tav>
                                      </p:tavLst>
                                    </p:anim>
                                    <p:animEffect transition="in" filter="fade">
                                      <p:cBhvr>
                                        <p:cTn id="94" dur="500"/>
                                        <p:tgtEl>
                                          <p:spTgt spid="12"/>
                                        </p:tgtEl>
                                      </p:cBhvr>
                                    </p:animEffect>
                                  </p:childTnLst>
                                </p:cTn>
                              </p:par>
                              <p:par>
                                <p:cTn id="95" presetID="53" presetClass="entr" presetSubtype="16"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par>
                                <p:cTn id="100" presetID="14" presetClass="entr" presetSubtype="10" fill="hold"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randombar(horizontal)">
                                      <p:cBhvr>
                                        <p:cTn id="102" dur="500"/>
                                        <p:tgtEl>
                                          <p:spTgt spid="20"/>
                                        </p:tgtEl>
                                      </p:cBhvr>
                                    </p:animEffect>
                                  </p:childTnLst>
                                </p:cTn>
                              </p:par>
                            </p:childTnLst>
                          </p:cTn>
                        </p:par>
                        <p:par>
                          <p:cTn id="103" fill="hold">
                            <p:stCondLst>
                              <p:cond delay="6000"/>
                            </p:stCondLst>
                            <p:childTnLst>
                              <p:par>
                                <p:cTn id="104" presetID="14" presetClass="entr" presetSubtype="10" fill="hold" nodeType="after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randombar(horizontal)">
                                      <p:cBhvr>
                                        <p:cTn id="10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7_Office 主题​​">
  <a:themeElements>
    <a:clrScheme name="自定义 29">
      <a:dk1>
        <a:sysClr val="windowText" lastClr="000000"/>
      </a:dk1>
      <a:lt1>
        <a:sysClr val="window" lastClr="FFFFFF"/>
      </a:lt1>
      <a:dk2>
        <a:srgbClr val="17406D"/>
      </a:dk2>
      <a:lt2>
        <a:srgbClr val="DBEFF9"/>
      </a:lt2>
      <a:accent1>
        <a:srgbClr val="B4E4E4"/>
      </a:accent1>
      <a:accent2>
        <a:srgbClr val="A6A6A6"/>
      </a:accent2>
      <a:accent3>
        <a:srgbClr val="262626"/>
      </a:accent3>
      <a:accent4>
        <a:srgbClr val="B4E4E4"/>
      </a:accent4>
      <a:accent5>
        <a:srgbClr val="A6A6A6"/>
      </a:accent5>
      <a:accent6>
        <a:srgbClr val="262626"/>
      </a:accent6>
      <a:hlink>
        <a:srgbClr val="B4E4E4"/>
      </a:hlink>
      <a:folHlink>
        <a:srgbClr val="A6A6A6"/>
      </a:folHlink>
    </a:clrScheme>
    <a:fontScheme name="微软雅黑">
      <a:majorFont>
        <a:latin typeface="微软雅黑"/>
        <a:ea typeface="微软雅黑"/>
        <a:cs typeface="FontAwesome"/>
      </a:majorFont>
      <a:minorFont>
        <a:latin typeface="微软雅黑"/>
        <a:ea typeface="微软雅黑"/>
        <a:cs typeface="FontAwesom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TotalTime>
  <Words>792</Words>
  <Application>Microsoft Office PowerPoint</Application>
  <PresentationFormat>Widescreen</PresentationFormat>
  <Paragraphs>66</Paragraphs>
  <Slides>22</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UTM Edwardian</vt:lpstr>
      <vt:lpstr>UTM Aptima</vt:lpstr>
      <vt:lpstr>UTM Guanine</vt:lpstr>
      <vt:lpstr>UTM Showcard</vt:lpstr>
      <vt:lpstr>Arial</vt:lpstr>
      <vt:lpstr>UTM Avo</vt:lpstr>
      <vt:lpstr>微软雅黑</vt:lpstr>
      <vt:lpstr>inpin heiti</vt:lpstr>
      <vt:lpstr>Times New Roman</vt:lpstr>
      <vt:lpstr>7_Office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Nhung chinh sach cua vua Quang Trung</dc:title>
  <dc:subject>Lịch sử</dc:subject>
  <dc:creator>BICHTRAN</dc:creator>
  <cp:keywords>MĂNG NON TEAM</cp:keywords>
  <cp:lastModifiedBy>Lan Anh Dương</cp:lastModifiedBy>
  <cp:revision>37</cp:revision>
  <dcterms:created xsi:type="dcterms:W3CDTF">2022-03-25T16:54:09Z</dcterms:created>
  <dcterms:modified xsi:type="dcterms:W3CDTF">2023-04-10T16:38:04Z</dcterms:modified>
</cp:coreProperties>
</file>