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8"/>
  </p:notesMasterIdLst>
  <p:sldIdLst>
    <p:sldId id="257" r:id="rId2"/>
    <p:sldId id="258" r:id="rId3"/>
    <p:sldId id="260" r:id="rId4"/>
    <p:sldId id="261" r:id="rId5"/>
    <p:sldId id="273" r:id="rId6"/>
    <p:sldId id="290" r:id="rId7"/>
    <p:sldId id="298" r:id="rId8"/>
    <p:sldId id="292" r:id="rId9"/>
    <p:sldId id="291" r:id="rId10"/>
    <p:sldId id="299" r:id="rId11"/>
    <p:sldId id="293" r:id="rId12"/>
    <p:sldId id="300" r:id="rId13"/>
    <p:sldId id="301" r:id="rId14"/>
    <p:sldId id="294" r:id="rId15"/>
    <p:sldId id="295" r:id="rId16"/>
    <p:sldId id="297" r:id="rId17"/>
    <p:sldId id="296" r:id="rId18"/>
    <p:sldId id="302" r:id="rId19"/>
    <p:sldId id="262" r:id="rId20"/>
    <p:sldId id="303" r:id="rId21"/>
    <p:sldId id="263" r:id="rId22"/>
    <p:sldId id="270" r:id="rId23"/>
    <p:sldId id="269" r:id="rId24"/>
    <p:sldId id="304" r:id="rId25"/>
    <p:sldId id="305" r:id="rId26"/>
    <p:sldId id="288" r:id="rId27"/>
  </p:sldIdLst>
  <p:sldSz cx="12192000" cy="6858000"/>
  <p:notesSz cx="6858000" cy="9144000"/>
  <p:embeddedFontLst>
    <p:embeddedFont>
      <p:font typeface="#9Slide03 IcielPanton Black" panose="00000A00000000000000" pitchFamily="2" charset="0"/>
      <p:bold r:id="rId29"/>
    </p:embeddedFont>
    <p:embeddedFont>
      <p:font typeface="#9Slide05 SVNStoryteller Script" panose="00000500000000000000" pitchFamily="2" charset="0"/>
      <p:regular r:id="rId30"/>
    </p:embeddedFont>
    <p:embeddedFont>
      <p:font typeface="#9Slide06 SVNFresh Script" pitchFamily="2" charset="0"/>
      <p:regular r:id="rId31"/>
    </p:embeddedFont>
    <p:embeddedFont>
      <p:font typeface="#9Slide07 Altus" pitchFamily="2" charset="0"/>
      <p:regular r:id="rId32"/>
    </p:embeddedFont>
    <p:embeddedFont>
      <p:font typeface="#9Slide07 HoneyCream" pitchFamily="2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UTM Aristote" panose="02040603050506020204" pitchFamily="18" charset="0"/>
      <p:regular r:id="rId42"/>
    </p:embeddedFont>
    <p:embeddedFont>
      <p:font typeface="UTM Netmuc KT" panose="02040603050506020204" pitchFamily="18" charset="0"/>
      <p:regular r:id="rId43"/>
    </p:embeddedFont>
    <p:embeddedFont>
      <p:font typeface="UTM ThuPhap Thien An" panose="02040603050506020204" pitchFamily="18" charset="0"/>
      <p:regular r:id="rId44"/>
    </p:embeddedFont>
    <p:embeddedFont>
      <p:font typeface="Wide Latin" panose="020A0A07050505020404" pitchFamily="18" charset="0"/>
      <p:regular r:id="rId45"/>
    </p:embeddedFont>
  </p:embeddedFontLst>
  <p:custDataLst>
    <p:tags r:id="rId4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2F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82D7A-3C40-40AE-8208-042FE32221E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DF7CA2-4B5B-443B-9DBE-195E545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77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95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8881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050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6542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591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912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456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610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448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031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363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0247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3082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835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719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743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0801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997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2958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222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194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519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93">
          <p15:clr>
            <a:srgbClr val="FBAE40"/>
          </p15:clr>
        </p15:guide>
        <p15:guide id="4" orient="horz" pos="550">
          <p15:clr>
            <a:srgbClr val="FBAE40"/>
          </p15:clr>
        </p15:guide>
        <p15:guide id="5" pos="7083">
          <p15:clr>
            <a:srgbClr val="FBAE40"/>
          </p15:clr>
        </p15:guide>
        <p15:guide id="6" pos="5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0724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8100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79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75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3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67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8873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444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hyperlink" Target="https://www.facebook.com/groups/629898828017053" TargetMode="Externa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fld id="{4933A2E2-F15C-42CE-A047-EF5B4B89E53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2023/7/25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fld id="{FF4BE304-5B00-45CC-86CA-819C7745569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29303" y="-20051487"/>
            <a:ext cx="1190663" cy="20247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925" y="-20051488"/>
            <a:ext cx="1190663" cy="20247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8640" y="24906513"/>
            <a:ext cx="1190663" cy="202474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588" y="24906512"/>
            <a:ext cx="1190663" cy="20247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8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A7537C-8084-4342-817C-298610179D46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-90028" y="-98854"/>
            <a:ext cx="12472528" cy="726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3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703" r:id="rId9"/>
    <p:sldLayoutId id="2147483701" r:id="rId10"/>
    <p:sldLayoutId id="2147483685" r:id="rId11"/>
    <p:sldLayoutId id="2147483669" r:id="rId12"/>
    <p:sldLayoutId id="2147483704" r:id="rId13"/>
    <p:sldLayoutId id="2147483702" r:id="rId14"/>
    <p:sldLayoutId id="2147483700" r:id="rId15"/>
    <p:sldLayoutId id="2147483699" r:id="rId16"/>
    <p:sldLayoutId id="2147483698" r:id="rId17"/>
    <p:sldLayoutId id="2147483697" r:id="rId18"/>
    <p:sldLayoutId id="2147483696" r:id="rId19"/>
    <p:sldLayoutId id="2147483695" r:id="rId20"/>
    <p:sldLayoutId id="2147483694" r:id="rId21"/>
    <p:sldLayoutId id="2147483693" r:id="rId22"/>
    <p:sldLayoutId id="2147483692" r:id="rId23"/>
    <p:sldLayoutId id="2147483691" r:id="rId24"/>
    <p:sldLayoutId id="2147483690" r:id="rId25"/>
    <p:sldLayoutId id="2147483689" r:id="rId26"/>
    <p:sldLayoutId id="2147483688" r:id="rId27"/>
    <p:sldLayoutId id="2147483687" r:id="rId28"/>
    <p:sldLayoutId id="2147483686" r:id="rId29"/>
    <p:sldLayoutId id="2147483670" r:id="rId30"/>
    <p:sldLayoutId id="2147483684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2.png"/><Relationship Id="rId7" Type="http://schemas.openxmlformats.org/officeDocument/2006/relationships/image" Target="../media/image2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5.png"/><Relationship Id="rId7" Type="http://schemas.openxmlformats.org/officeDocument/2006/relationships/image" Target="../media/image3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3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jpe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8.gi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3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6" y="-379438"/>
            <a:ext cx="7519246" cy="7519246"/>
          </a:xfrm>
          <a:prstGeom prst="rect">
            <a:avLst/>
          </a:prstGeom>
        </p:spPr>
      </p:pic>
      <p:sp>
        <p:nvSpPr>
          <p:cNvPr id="10" name="椭圆 9"/>
          <p:cNvSpPr/>
          <p:nvPr/>
        </p:nvSpPr>
        <p:spPr>
          <a:xfrm>
            <a:off x="1875871" y="5976781"/>
            <a:ext cx="3865944" cy="746567"/>
          </a:xfrm>
          <a:prstGeom prst="ellipse">
            <a:avLst/>
          </a:prstGeom>
          <a:solidFill>
            <a:schemeClr val="bg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5" name="图片 14" descr="未标题-1"/>
          <p:cNvPicPr>
            <a:picLocks noChangeAspect="1"/>
          </p:cNvPicPr>
          <p:nvPr/>
        </p:nvPicPr>
        <p:blipFill rotWithShape="1">
          <a:blip r:embed="rId4"/>
          <a:srcRect l="5096" t="79031" r="41419" b="7501"/>
          <a:stretch/>
        </p:blipFill>
        <p:spPr>
          <a:xfrm>
            <a:off x="-129711" y="4681675"/>
            <a:ext cx="7889409" cy="111748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7243482" y="560870"/>
            <a:ext cx="4163127" cy="5586897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698500" dist="330200" dir="2700000" algn="tl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1292035" y="905832"/>
            <a:ext cx="861774" cy="523637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阿里巴巴普惠体 L" panose="00020600040101010101" pitchFamily="18" charset="-122"/>
              </a:rPr>
              <a:t>Dân</a:t>
            </a:r>
            <a:r>
              <a:rPr kumimoji="0" lang="vi-VN" altLang="zh-CN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阿里巴巴普惠体 L" panose="00020600040101010101" pitchFamily="18" charset="-122"/>
              </a:rPr>
              <a:t> ta phải </a:t>
            </a:r>
            <a:r>
              <a:rPr kumimoji="0" lang="vi-VN" altLang="zh-CN" sz="44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阿里巴巴普惠体 L" panose="00020600040101010101" pitchFamily="18" charset="-122"/>
              </a:rPr>
              <a:t>biết </a:t>
            </a:r>
            <a:r>
              <a:rPr kumimoji="0" lang="en-US" altLang="zh-CN" sz="44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阿里巴巴普惠体 L" panose="00020600040101010101" pitchFamily="18" charset="-122"/>
              </a:rPr>
              <a:t>S</a:t>
            </a:r>
            <a:r>
              <a:rPr kumimoji="0" lang="vi-VN" altLang="zh-CN" sz="44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阿里巴巴普惠体 L" panose="00020600040101010101" pitchFamily="18" charset="-122"/>
              </a:rPr>
              <a:t>ử </a:t>
            </a:r>
            <a:r>
              <a:rPr kumimoji="0" lang="vi-VN" altLang="zh-CN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阿里巴巴普惠体 L" panose="00020600040101010101" pitchFamily="18" charset="-122"/>
              </a:rPr>
              <a:t>ta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5382" flipH="1">
            <a:off x="6406672" y="4869606"/>
            <a:ext cx="2063498" cy="206349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789" y="-497267"/>
            <a:ext cx="1955258" cy="195525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7653617" y="1355456"/>
            <a:ext cx="41456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9600" b="1" i="0" dirty="0">
                <a:ln>
                  <a:noFill/>
                </a:ln>
                <a:solidFill>
                  <a:schemeClr val="bg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6 SVNFresh Script" pitchFamily="2" charset="0"/>
              </a:rPr>
              <a:t>TỔNG </a:t>
            </a:r>
          </a:p>
          <a:p>
            <a:pPr lvl="0" algn="ctr"/>
            <a:endParaRPr lang="vi-VN" sz="9600" b="1" dirty="0">
              <a:solidFill>
                <a:schemeClr val="bg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6 SVNFresh Script" pitchFamily="2" charset="0"/>
            </a:endParaRPr>
          </a:p>
          <a:p>
            <a:pPr lvl="0" algn="just"/>
            <a:r>
              <a:rPr lang="vi-VN" sz="9600" b="1" dirty="0">
                <a:solidFill>
                  <a:schemeClr val="bg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6 SVNFresh Script" pitchFamily="2" charset="0"/>
              </a:rPr>
              <a:t>KẾT</a:t>
            </a:r>
            <a:endParaRPr lang="en-US" sz="9600" b="1" i="0" dirty="0">
              <a:ln>
                <a:noFill/>
              </a:ln>
              <a:solidFill>
                <a:schemeClr val="bg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6 SVNFresh Script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946" y="315640"/>
            <a:ext cx="545268" cy="9272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45520" y="425719"/>
            <a:ext cx="58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Wide Latin" panose="020A0A07050505020404" pitchFamily="18" charset="0"/>
              </a:rPr>
              <a:t>,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69058" y="42258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75908" y="2888889"/>
            <a:ext cx="3702423" cy="211144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7200" dirty="0" err="1">
                <a:ln>
                  <a:solidFill>
                    <a:schemeClr val="tx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UTM Aristote" panose="02040603050506020204" pitchFamily="18" charset="0"/>
              </a:rPr>
              <a:t>Lịch</a:t>
            </a:r>
            <a:r>
              <a:rPr lang="en-US" sz="7200" dirty="0">
                <a:ln>
                  <a:solidFill>
                    <a:schemeClr val="tx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7200" dirty="0" err="1">
                <a:ln>
                  <a:solidFill>
                    <a:schemeClr val="tx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UTM Aristote" panose="02040603050506020204" pitchFamily="18" charset="0"/>
              </a:rPr>
              <a:t>sử</a:t>
            </a:r>
            <a:r>
              <a:rPr lang="en-US" sz="7200" dirty="0">
                <a:ln>
                  <a:solidFill>
                    <a:schemeClr val="tx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UTM Aristote" panose="02040603050506020204" pitchFamily="18" charset="0"/>
              </a:rPr>
              <a:t> 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481E1C-BC7F-47BC-8A3C-873439C15953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68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/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5" name="图片 14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9" name="矩形 18"/>
          <p:cNvSpPr>
            <a:spLocks/>
          </p:cNvSpPr>
          <p:nvPr/>
        </p:nvSpPr>
        <p:spPr>
          <a:xfrm>
            <a:off x="1427229" y="47500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 19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4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A0284D85-F946-4614-BB30-8D0749C25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210" y="5487750"/>
            <a:ext cx="4395889" cy="677108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vi-VN" altLang="en-US" sz="4400" b="1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ĐINH BỘ LĨNH</a:t>
            </a:r>
            <a:endParaRPr lang="en-US" altLang="en-US" sz="4400" b="1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A0284D85-F946-4614-BB30-8D0749C25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8443" y="5311861"/>
            <a:ext cx="4395889" cy="677108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vi-VN" altLang="en-US" sz="4400" b="1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LÊ HOÀN</a:t>
            </a:r>
            <a:endParaRPr lang="en-US" altLang="en-US" sz="4400" b="1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pic>
        <p:nvPicPr>
          <p:cNvPr id="12290" name="Picture 2" descr="Tranh vẽ: Đinh Bộ Lĩnh chơi trò đánh trận cờ lau - Lịch sử 4 - Nguyễn Lương  Hùng - Thư viện Tư liệu giáo dụ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43" y="467354"/>
            <a:ext cx="3513666" cy="5031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Lịch sử lớp 4 Bài 8: Cuộc kháng chiến chống quân Tống xâm lược lần thứ nhất  (Năm 981) - Mobitool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336" y="918587"/>
            <a:ext cx="5683781" cy="4331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36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244286" y="5488469"/>
            <a:ext cx="7889409" cy="1117480"/>
          </a:xfrm>
          <a:prstGeom prst="rect">
            <a:avLst/>
          </a:prstGeom>
          <a:blipFill dpi="0" rotWithShape="1">
            <a:blip r:embed="rId2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9330" y="244125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>
            <a:off x="1900305" y="56544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870096"/>
              </p:ext>
            </p:extLst>
          </p:nvPr>
        </p:nvGraphicFramePr>
        <p:xfrm>
          <a:off x="2351929" y="1280621"/>
          <a:ext cx="9279648" cy="4807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3161">
                  <a:extLst>
                    <a:ext uri="{9D8B030D-6E8A-4147-A177-3AD203B41FA5}">
                      <a16:colId xmlns:a16="http://schemas.microsoft.com/office/drawing/2014/main" val="2377602014"/>
                    </a:ext>
                  </a:extLst>
                </a:gridCol>
                <a:gridCol w="3426089">
                  <a:extLst>
                    <a:ext uri="{9D8B030D-6E8A-4147-A177-3AD203B41FA5}">
                      <a16:colId xmlns:a16="http://schemas.microsoft.com/office/drawing/2014/main" val="3547329985"/>
                    </a:ext>
                  </a:extLst>
                </a:gridCol>
                <a:gridCol w="3620398">
                  <a:extLst>
                    <a:ext uri="{9D8B030D-6E8A-4147-A177-3AD203B41FA5}">
                      <a16:colId xmlns:a16="http://schemas.microsoft.com/office/drawing/2014/main" val="2819222474"/>
                    </a:ext>
                  </a:extLst>
                </a:gridCol>
              </a:tblGrid>
              <a:tr h="12783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95708"/>
                  </a:ext>
                </a:extLst>
              </a:tr>
              <a:tr h="35288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18276"/>
                  </a:ext>
                </a:extLst>
              </a:tr>
            </a:tbl>
          </a:graphicData>
        </a:graphic>
      </p:graphicFrame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4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286" y="2366387"/>
            <a:ext cx="2454941" cy="2454940"/>
          </a:xfrm>
          <a:prstGeom prst="ellipse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1202695" y="537588"/>
            <a:ext cx="34524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ja-JP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oạn</a:t>
            </a:r>
            <a:r>
              <a:rPr lang="en-US" altLang="ja-JP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endParaRPr lang="en-US" altLang="en-US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2936111" y="1567226"/>
            <a:ext cx="16887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4576843" y="1604387"/>
            <a:ext cx="36792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endParaRPr lang="vi-VN" altLang="ja-JP" sz="2400" b="1" dirty="0">
              <a:solidFill>
                <a:srgbClr val="FFFF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8212164" y="1619036"/>
            <a:ext cx="37467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dung c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32"/>
          <p:cNvSpPr>
            <a:spLocks noChangeArrowheads="1"/>
          </p:cNvSpPr>
          <p:nvPr/>
        </p:nvSpPr>
        <p:spPr bwMode="auto">
          <a:xfrm>
            <a:off x="399927" y="2458716"/>
            <a:ext cx="2170091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vi-VN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Nước Đại Việt thời Lý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34"/>
          <p:cNvSpPr>
            <a:spLocks noChangeArrowheads="1"/>
          </p:cNvSpPr>
          <p:nvPr/>
        </p:nvSpPr>
        <p:spPr bwMode="auto">
          <a:xfrm>
            <a:off x="2780058" y="3128371"/>
            <a:ext cx="1371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vi-VN" altLang="ja-JP" sz="4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Từ năm 1009 - 1226</a:t>
            </a:r>
            <a:endParaRPr lang="en-US" altLang="en-US" sz="4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Rectangle 35"/>
          <p:cNvSpPr>
            <a:spLocks noChangeArrowheads="1"/>
          </p:cNvSpPr>
          <p:nvPr/>
        </p:nvSpPr>
        <p:spPr bwMode="auto">
          <a:xfrm>
            <a:off x="4793036" y="3710082"/>
            <a:ext cx="2971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Nhà Lý, nước Đại Việt, kinh đô Thăng Long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Rectangle 36"/>
          <p:cNvSpPr>
            <a:spLocks noChangeArrowheads="1"/>
          </p:cNvSpPr>
          <p:nvPr/>
        </p:nvSpPr>
        <p:spPr bwMode="auto">
          <a:xfrm>
            <a:off x="8051497" y="2890909"/>
            <a:ext cx="3657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Xây dựng đất nước thịnh vượng về nhiều mặt: kinh tế, văn hóa, giáo dục, cuối triều đại vua quan ăn chơi xa xỉ nên suy vong.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Rectangle 38"/>
          <p:cNvSpPr>
            <a:spLocks noChangeArrowheads="1"/>
          </p:cNvSpPr>
          <p:nvPr/>
        </p:nvSpPr>
        <p:spPr bwMode="auto">
          <a:xfrm>
            <a:off x="7986844" y="3968128"/>
            <a:ext cx="3733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Đánh tan quân xâm lược nhà Tống lần thứ hai.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Rectangle 38"/>
          <p:cNvSpPr>
            <a:spLocks noChangeArrowheads="1"/>
          </p:cNvSpPr>
          <p:nvPr/>
        </p:nvSpPr>
        <p:spPr bwMode="auto">
          <a:xfrm>
            <a:off x="8037344" y="4824680"/>
            <a:ext cx="3733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 vật lịch sử tiêu biểu : Lý Công Uẩn, Lý Thường Kiệt.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DF7579-E06F-4DE3-895C-0AACF12B1590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46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7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26587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 descr="未标题-1"/>
          <p:cNvPicPr>
            <a:picLocks noChangeAspect="1"/>
          </p:cNvPicPr>
          <p:nvPr/>
        </p:nvPicPr>
        <p:blipFill rotWithShape="1">
          <a:blip r:embed="rId3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5" name="图片 14" descr="未标题-1"/>
          <p:cNvPicPr>
            <a:picLocks noChangeAspect="1"/>
          </p:cNvPicPr>
          <p:nvPr/>
        </p:nvPicPr>
        <p:blipFill rotWithShape="1">
          <a:blip r:embed="rId3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9" name="矩形 18"/>
          <p:cNvSpPr>
            <a:spLocks/>
          </p:cNvSpPr>
          <p:nvPr/>
        </p:nvSpPr>
        <p:spPr>
          <a:xfrm>
            <a:off x="1427229" y="475000"/>
            <a:ext cx="9015523" cy="6062840"/>
          </a:xfrm>
          <a:prstGeom prst="rect">
            <a:avLst/>
          </a:prstGeom>
          <a:blipFill dpi="0" rotWithShape="1">
            <a:blip r:embed="rId4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 19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5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A0284D85-F946-4614-BB30-8D0749C25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820" y="5622122"/>
            <a:ext cx="4395889" cy="677108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vi-VN" altLang="en-US" sz="4400" b="1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LÝ THÁI TỔ</a:t>
            </a:r>
            <a:endParaRPr lang="en-US" altLang="en-US" sz="4400" b="1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pic>
        <p:nvPicPr>
          <p:cNvPr id="13314" name="Picture 2" descr="Lý Thái Tổ – Wikipedia tiếng Việ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98" y="756099"/>
            <a:ext cx="3575075" cy="4767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hiếu dời đô: “Trên vâng mệnh trời, dưới theo lòng dân” - VietNamNe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403" y="478895"/>
            <a:ext cx="6083758" cy="2904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hùa Một Cột ở đâu? - Đóa hoa sen giữa lòng thủ đô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726" y="3412441"/>
            <a:ext cx="6095435" cy="2919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-117923" y="-30725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3B8278-699E-42EE-B67B-94E5BF4A2BBB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21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5" name="图片 14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9" name="矩形 18"/>
          <p:cNvSpPr>
            <a:spLocks/>
          </p:cNvSpPr>
          <p:nvPr/>
        </p:nvSpPr>
        <p:spPr>
          <a:xfrm>
            <a:off x="1427229" y="47500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 19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4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A0284D85-F946-4614-BB30-8D0749C25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322" y="5474272"/>
            <a:ext cx="5035708" cy="677108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vi-VN" altLang="en-US" sz="4400" b="1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LÝ THƯỜNG KIỆT</a:t>
            </a:r>
            <a:endParaRPr lang="en-US" altLang="en-US" sz="4400" b="1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pic>
        <p:nvPicPr>
          <p:cNvPr id="14338" name="Picture 2" descr="Câu chuyện lịch sử danh tướng Lý Thường Kiệt, sự nghiệp và binh quyề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20" y="1297088"/>
            <a:ext cx="6591375" cy="412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Lý Thường Kiệt - Nhân Vật Anh Hùng Việt Na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76" y="577516"/>
            <a:ext cx="4897002" cy="3678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B9F0DA-1ECF-4BEC-AC48-61C13EA5C5AC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33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2658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244286" y="5488469"/>
            <a:ext cx="7889409" cy="1117480"/>
          </a:xfrm>
          <a:prstGeom prst="rect">
            <a:avLst/>
          </a:prstGeom>
          <a:blipFill dpi="0" rotWithShape="1">
            <a:blip r:embed="rId3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9330" y="244125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>
            <a:off x="1900305" y="565440"/>
            <a:ext cx="9015523" cy="6062840"/>
          </a:xfrm>
          <a:prstGeom prst="rect">
            <a:avLst/>
          </a:prstGeom>
          <a:blipFill dpi="0" rotWithShape="1">
            <a:blip r:embed="rId4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36931"/>
              </p:ext>
            </p:extLst>
          </p:nvPr>
        </p:nvGraphicFramePr>
        <p:xfrm>
          <a:off x="2632364" y="1279563"/>
          <a:ext cx="9100144" cy="4807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9963">
                  <a:extLst>
                    <a:ext uri="{9D8B030D-6E8A-4147-A177-3AD203B41FA5}">
                      <a16:colId xmlns:a16="http://schemas.microsoft.com/office/drawing/2014/main" val="2377602014"/>
                    </a:ext>
                  </a:extLst>
                </a:gridCol>
                <a:gridCol w="3359815">
                  <a:extLst>
                    <a:ext uri="{9D8B030D-6E8A-4147-A177-3AD203B41FA5}">
                      <a16:colId xmlns:a16="http://schemas.microsoft.com/office/drawing/2014/main" val="3547329985"/>
                    </a:ext>
                  </a:extLst>
                </a:gridCol>
                <a:gridCol w="3550366">
                  <a:extLst>
                    <a:ext uri="{9D8B030D-6E8A-4147-A177-3AD203B41FA5}">
                      <a16:colId xmlns:a16="http://schemas.microsoft.com/office/drawing/2014/main" val="2819222474"/>
                    </a:ext>
                  </a:extLst>
                </a:gridCol>
              </a:tblGrid>
              <a:tr h="12783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95708"/>
                  </a:ext>
                </a:extLst>
              </a:tr>
              <a:tr h="35288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18276"/>
                  </a:ext>
                </a:extLst>
              </a:tr>
            </a:tbl>
          </a:graphicData>
        </a:graphic>
      </p:graphicFrame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5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5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286" y="2366387"/>
            <a:ext cx="2454941" cy="2454940"/>
          </a:xfrm>
          <a:prstGeom prst="ellipse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1202695" y="537588"/>
            <a:ext cx="34524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oạn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endParaRPr lang="en-US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2936111" y="1567226"/>
            <a:ext cx="16887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4576843" y="1604387"/>
            <a:ext cx="36792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endParaRPr lang="vi-VN" altLang="ja-JP" sz="2400" b="1" dirty="0">
              <a:solidFill>
                <a:srgbClr val="FFFF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8091399" y="1629832"/>
            <a:ext cx="37467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dung c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Rectangle 32"/>
          <p:cNvSpPr>
            <a:spLocks noChangeArrowheads="1"/>
          </p:cNvSpPr>
          <p:nvPr/>
        </p:nvSpPr>
        <p:spPr bwMode="auto">
          <a:xfrm>
            <a:off x="48882" y="2683600"/>
            <a:ext cx="2957101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Nước Đại Việt thời Trần</a:t>
            </a:r>
            <a:endParaRPr lang="en-US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Rectangle 34"/>
          <p:cNvSpPr>
            <a:spLocks noChangeArrowheads="1"/>
          </p:cNvSpPr>
          <p:nvPr/>
        </p:nvSpPr>
        <p:spPr bwMode="auto">
          <a:xfrm>
            <a:off x="3050500" y="3113833"/>
            <a:ext cx="1371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vi-VN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Từ năm 1226 - 1400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5020478" y="3832970"/>
            <a:ext cx="2971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 Trần, nước Đại Việt, kinh đô Thăng Long.</a:t>
            </a:r>
            <a:endParaRPr lang="en-US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36"/>
          <p:cNvSpPr>
            <a:spLocks noChangeArrowheads="1"/>
          </p:cNvSpPr>
          <p:nvPr/>
        </p:nvSpPr>
        <p:spPr bwMode="auto">
          <a:xfrm>
            <a:off x="8133334" y="2732165"/>
            <a:ext cx="3657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Tiếp tục xây dựng đất nước, đặc biệt chú trọng đến đắp đê, phát triển nông nghiệp.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Rectangle 38"/>
          <p:cNvSpPr>
            <a:spLocks noChangeArrowheads="1"/>
          </p:cNvSpPr>
          <p:nvPr/>
        </p:nvSpPr>
        <p:spPr bwMode="auto">
          <a:xfrm>
            <a:off x="8133334" y="3715193"/>
            <a:ext cx="3733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Đánh bại cuộc xâm lược của giặc Mông - Nguyên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Rectangle 38"/>
          <p:cNvSpPr>
            <a:spLocks noChangeArrowheads="1"/>
          </p:cNvSpPr>
          <p:nvPr/>
        </p:nvSpPr>
        <p:spPr bwMode="auto">
          <a:xfrm>
            <a:off x="8139764" y="4757320"/>
            <a:ext cx="3733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 vật lịch sử tiêu biểu : Trần Hưng Đạo, Trần Quốc Toản.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-117923" y="-30725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D99703-1569-42A4-8CAC-CCA1E803D99D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20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244286" y="5488469"/>
            <a:ext cx="7889409" cy="1117480"/>
          </a:xfrm>
          <a:prstGeom prst="rect">
            <a:avLst/>
          </a:prstGeom>
          <a:blipFill dpi="0" rotWithShape="1">
            <a:blip r:embed="rId2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9330" y="244125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>
            <a:off x="1900305" y="56544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36931"/>
              </p:ext>
            </p:extLst>
          </p:nvPr>
        </p:nvGraphicFramePr>
        <p:xfrm>
          <a:off x="2632364" y="1279563"/>
          <a:ext cx="9100144" cy="4807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9963">
                  <a:extLst>
                    <a:ext uri="{9D8B030D-6E8A-4147-A177-3AD203B41FA5}">
                      <a16:colId xmlns:a16="http://schemas.microsoft.com/office/drawing/2014/main" val="2377602014"/>
                    </a:ext>
                  </a:extLst>
                </a:gridCol>
                <a:gridCol w="3359815">
                  <a:extLst>
                    <a:ext uri="{9D8B030D-6E8A-4147-A177-3AD203B41FA5}">
                      <a16:colId xmlns:a16="http://schemas.microsoft.com/office/drawing/2014/main" val="3547329985"/>
                    </a:ext>
                  </a:extLst>
                </a:gridCol>
                <a:gridCol w="3550366">
                  <a:extLst>
                    <a:ext uri="{9D8B030D-6E8A-4147-A177-3AD203B41FA5}">
                      <a16:colId xmlns:a16="http://schemas.microsoft.com/office/drawing/2014/main" val="2819222474"/>
                    </a:ext>
                  </a:extLst>
                </a:gridCol>
              </a:tblGrid>
              <a:tr h="12783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95708"/>
                  </a:ext>
                </a:extLst>
              </a:tr>
              <a:tr h="35288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18276"/>
                  </a:ext>
                </a:extLst>
              </a:tr>
            </a:tbl>
          </a:graphicData>
        </a:graphic>
      </p:graphicFrame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4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286" y="2366387"/>
            <a:ext cx="2454941" cy="2454940"/>
          </a:xfrm>
          <a:prstGeom prst="ellipse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1202695" y="537588"/>
            <a:ext cx="34524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oạn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endParaRPr lang="en-US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2936111" y="1567226"/>
            <a:ext cx="16887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4576843" y="1604387"/>
            <a:ext cx="36792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endParaRPr lang="vi-VN" altLang="ja-JP" sz="2400" b="1" dirty="0">
              <a:solidFill>
                <a:srgbClr val="FFFF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8091399" y="1629832"/>
            <a:ext cx="37467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dung c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Rectangle 28"/>
          <p:cNvSpPr>
            <a:spLocks noChangeArrowheads="1"/>
          </p:cNvSpPr>
          <p:nvPr/>
        </p:nvSpPr>
        <p:spPr bwMode="auto">
          <a:xfrm>
            <a:off x="310420" y="2616684"/>
            <a:ext cx="2352231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vi-VN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Đại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Việt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thế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kỉ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XVI - XVII  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Rectangle 42"/>
          <p:cNvSpPr>
            <a:spLocks noChangeArrowheads="1"/>
          </p:cNvSpPr>
          <p:nvPr/>
        </p:nvSpPr>
        <p:spPr bwMode="auto">
          <a:xfrm>
            <a:off x="3183767" y="3554250"/>
            <a:ext cx="990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Thế kỉ XVI - XVII  </a:t>
            </a:r>
            <a:endParaRPr lang="en-US" altLang="en-US" sz="28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30"/>
          <p:cNvSpPr>
            <a:spLocks noChangeArrowheads="1"/>
          </p:cNvSpPr>
          <p:nvPr/>
        </p:nvSpPr>
        <p:spPr bwMode="auto">
          <a:xfrm>
            <a:off x="4925700" y="2526714"/>
            <a:ext cx="299677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Lê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suy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vong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31"/>
          <p:cNvSpPr>
            <a:spLocks noChangeArrowheads="1"/>
          </p:cNvSpPr>
          <p:nvPr/>
        </p:nvSpPr>
        <p:spPr bwMode="auto">
          <a:xfrm>
            <a:off x="8133695" y="3003990"/>
            <a:ext cx="3522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thế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lực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phong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kiến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tranh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nhau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quyền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lợi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nhà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Lê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suy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vong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ất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loạn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lạc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bởi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chiến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chia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cắt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Đàng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Ngoài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Đàng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Trong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h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 200 n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auto">
          <a:xfrm>
            <a:off x="8151108" y="4842187"/>
            <a:ext cx="3581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Cuộc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khai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hoang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phát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triển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mạnh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ở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Đàng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Trong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Rectangle 39"/>
          <p:cNvSpPr>
            <a:spLocks noChangeArrowheads="1"/>
          </p:cNvSpPr>
          <p:nvPr/>
        </p:nvSpPr>
        <p:spPr bwMode="auto">
          <a:xfrm>
            <a:off x="8151108" y="5653518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Thành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thị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phát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triển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…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4839355" y="4827035"/>
            <a:ext cx="182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Mạc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. 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Rectangle 44"/>
          <p:cNvSpPr>
            <a:spLocks noChangeArrowheads="1"/>
          </p:cNvSpPr>
          <p:nvPr/>
        </p:nvSpPr>
        <p:spPr bwMode="auto">
          <a:xfrm>
            <a:off x="4856768" y="5535022"/>
            <a:ext cx="288485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Trịnh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Nguyễn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18233" y="2616684"/>
            <a:ext cx="2352231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vi-VN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Đại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Việt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thế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kỉ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XVI - XVII  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Rectangle 42"/>
          <p:cNvSpPr>
            <a:spLocks noChangeArrowheads="1"/>
          </p:cNvSpPr>
          <p:nvPr/>
        </p:nvSpPr>
        <p:spPr bwMode="auto">
          <a:xfrm>
            <a:off x="3191580" y="3554250"/>
            <a:ext cx="990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Thế kỉ XVI - XVII  </a:t>
            </a:r>
            <a:endParaRPr lang="en-US" altLang="en-US" sz="28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8C8E41-D19C-4078-B095-1FA83B937152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23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244286" y="5488469"/>
            <a:ext cx="7889409" cy="1117480"/>
          </a:xfrm>
          <a:prstGeom prst="rect">
            <a:avLst/>
          </a:prstGeom>
          <a:blipFill dpi="0" rotWithShape="1">
            <a:blip r:embed="rId2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9330" y="244125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>
            <a:off x="1900305" y="56544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36931"/>
              </p:ext>
            </p:extLst>
          </p:nvPr>
        </p:nvGraphicFramePr>
        <p:xfrm>
          <a:off x="2632364" y="1279563"/>
          <a:ext cx="9100144" cy="4807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9963">
                  <a:extLst>
                    <a:ext uri="{9D8B030D-6E8A-4147-A177-3AD203B41FA5}">
                      <a16:colId xmlns:a16="http://schemas.microsoft.com/office/drawing/2014/main" val="2377602014"/>
                    </a:ext>
                  </a:extLst>
                </a:gridCol>
                <a:gridCol w="3359815">
                  <a:extLst>
                    <a:ext uri="{9D8B030D-6E8A-4147-A177-3AD203B41FA5}">
                      <a16:colId xmlns:a16="http://schemas.microsoft.com/office/drawing/2014/main" val="3547329985"/>
                    </a:ext>
                  </a:extLst>
                </a:gridCol>
                <a:gridCol w="3550366">
                  <a:extLst>
                    <a:ext uri="{9D8B030D-6E8A-4147-A177-3AD203B41FA5}">
                      <a16:colId xmlns:a16="http://schemas.microsoft.com/office/drawing/2014/main" val="2819222474"/>
                    </a:ext>
                  </a:extLst>
                </a:gridCol>
              </a:tblGrid>
              <a:tr h="12783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95708"/>
                  </a:ext>
                </a:extLst>
              </a:tr>
              <a:tr h="35288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18276"/>
                  </a:ext>
                </a:extLst>
              </a:tr>
            </a:tbl>
          </a:graphicData>
        </a:graphic>
      </p:graphicFrame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4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286" y="2366387"/>
            <a:ext cx="2454941" cy="2454940"/>
          </a:xfrm>
          <a:prstGeom prst="ellipse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1202695" y="537588"/>
            <a:ext cx="34524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oạn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endParaRPr lang="en-US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2936111" y="1567226"/>
            <a:ext cx="16887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4576843" y="1604387"/>
            <a:ext cx="36792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endParaRPr lang="vi-VN" altLang="ja-JP" sz="2400" b="1" dirty="0">
              <a:solidFill>
                <a:srgbClr val="FFFF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8091399" y="1629832"/>
            <a:ext cx="37467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dung c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318233" y="2616684"/>
            <a:ext cx="2352231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vi-VN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Đại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Việt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thế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kỉ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XVI - XVII  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Rectangle 42"/>
          <p:cNvSpPr>
            <a:spLocks noChangeArrowheads="1"/>
          </p:cNvSpPr>
          <p:nvPr/>
        </p:nvSpPr>
        <p:spPr bwMode="auto">
          <a:xfrm>
            <a:off x="3191580" y="3554250"/>
            <a:ext cx="990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Thế kỉ XVI - XVII  </a:t>
            </a:r>
            <a:endParaRPr lang="en-US" altLang="en-US" sz="28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Rectangle 57"/>
          <p:cNvSpPr>
            <a:spLocks noChangeArrowheads="1"/>
          </p:cNvSpPr>
          <p:nvPr/>
        </p:nvSpPr>
        <p:spPr bwMode="auto">
          <a:xfrm>
            <a:off x="5324028" y="3352964"/>
            <a:ext cx="25613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Tây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Sơ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   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Rectangle 58"/>
          <p:cNvSpPr>
            <a:spLocks noChangeArrowheads="1"/>
          </p:cNvSpPr>
          <p:nvPr/>
        </p:nvSpPr>
        <p:spPr bwMode="auto">
          <a:xfrm>
            <a:off x="8167156" y="2724084"/>
            <a:ext cx="347974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Nghĩa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quân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Tây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S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lật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ổ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chính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quyền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họ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Trịnh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họ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Nguyễn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.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" name="Rectangle 59"/>
          <p:cNvSpPr>
            <a:spLocks noChangeArrowheads="1"/>
          </p:cNvSpPr>
          <p:nvPr/>
        </p:nvSpPr>
        <p:spPr bwMode="auto">
          <a:xfrm>
            <a:off x="8183210" y="3740671"/>
            <a:ext cx="381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Nguyễn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Huệ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lên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ngôi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hoàng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ế, 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ánh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tan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nhà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Thanh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" name="Rectangle 60"/>
          <p:cNvSpPr>
            <a:spLocks noChangeArrowheads="1"/>
          </p:cNvSpPr>
          <p:nvPr/>
        </p:nvSpPr>
        <p:spPr bwMode="auto">
          <a:xfrm>
            <a:off x="8171795" y="4765315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B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ầu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xây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dựng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ất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" name="Rectangle 71"/>
          <p:cNvSpPr>
            <a:spLocks noChangeArrowheads="1"/>
          </p:cNvSpPr>
          <p:nvPr/>
        </p:nvSpPr>
        <p:spPr bwMode="auto">
          <a:xfrm>
            <a:off x="8127251" y="5335930"/>
            <a:ext cx="3810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Quang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Trung</a:t>
            </a:r>
            <a:r>
              <a:rPr lang="en-US" altLang="ja-JP" sz="24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14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244286" y="5488469"/>
            <a:ext cx="7889409" cy="1117480"/>
          </a:xfrm>
          <a:prstGeom prst="rect">
            <a:avLst/>
          </a:prstGeom>
          <a:blipFill dpi="0" rotWithShape="1">
            <a:blip r:embed="rId2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9330" y="244125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>
            <a:off x="1900305" y="56544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36931"/>
              </p:ext>
            </p:extLst>
          </p:nvPr>
        </p:nvGraphicFramePr>
        <p:xfrm>
          <a:off x="2632364" y="1279563"/>
          <a:ext cx="9100144" cy="4807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9963">
                  <a:extLst>
                    <a:ext uri="{9D8B030D-6E8A-4147-A177-3AD203B41FA5}">
                      <a16:colId xmlns:a16="http://schemas.microsoft.com/office/drawing/2014/main" val="2377602014"/>
                    </a:ext>
                  </a:extLst>
                </a:gridCol>
                <a:gridCol w="3359815">
                  <a:extLst>
                    <a:ext uri="{9D8B030D-6E8A-4147-A177-3AD203B41FA5}">
                      <a16:colId xmlns:a16="http://schemas.microsoft.com/office/drawing/2014/main" val="3547329985"/>
                    </a:ext>
                  </a:extLst>
                </a:gridCol>
                <a:gridCol w="3550366">
                  <a:extLst>
                    <a:ext uri="{9D8B030D-6E8A-4147-A177-3AD203B41FA5}">
                      <a16:colId xmlns:a16="http://schemas.microsoft.com/office/drawing/2014/main" val="2819222474"/>
                    </a:ext>
                  </a:extLst>
                </a:gridCol>
              </a:tblGrid>
              <a:tr h="12783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95708"/>
                  </a:ext>
                </a:extLst>
              </a:tr>
              <a:tr h="35288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18276"/>
                  </a:ext>
                </a:extLst>
              </a:tr>
            </a:tbl>
          </a:graphicData>
        </a:graphic>
      </p:graphicFrame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4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286" y="2366387"/>
            <a:ext cx="2454941" cy="2454940"/>
          </a:xfrm>
          <a:prstGeom prst="ellipse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1202695" y="537588"/>
            <a:ext cx="34524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oạn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endParaRPr lang="en-US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2936111" y="1567226"/>
            <a:ext cx="16887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4576843" y="1604387"/>
            <a:ext cx="36792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endParaRPr lang="vi-VN" altLang="ja-JP" sz="2400" b="1" dirty="0">
              <a:solidFill>
                <a:srgbClr val="FFFF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8091399" y="1629832"/>
            <a:ext cx="37467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dung c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419072" y="2265603"/>
            <a:ext cx="206490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ầu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Nguyễn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 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Rectangle 33"/>
          <p:cNvSpPr>
            <a:spLocks noChangeArrowheads="1"/>
          </p:cNvSpPr>
          <p:nvPr/>
        </p:nvSpPr>
        <p:spPr bwMode="auto">
          <a:xfrm>
            <a:off x="2928911" y="2914523"/>
            <a:ext cx="1717261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Từ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năm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1802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đến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năm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1858  </a:t>
            </a:r>
            <a:endParaRPr lang="en-US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4974824" y="3453921"/>
            <a:ext cx="2971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Nguyễn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n</a:t>
            </a:r>
            <a:r>
              <a:rPr lang="vi-VN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Đại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Việt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Huế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36"/>
          <p:cNvSpPr>
            <a:spLocks noChangeArrowheads="1"/>
          </p:cNvSpPr>
          <p:nvPr/>
        </p:nvSpPr>
        <p:spPr bwMode="auto">
          <a:xfrm>
            <a:off x="8256075" y="2768121"/>
            <a:ext cx="382053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Họ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Nguyễn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thi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hành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nhiều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chính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sách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ể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thâu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tóm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quyền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lực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.     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Rectangle 40"/>
          <p:cNvSpPr>
            <a:spLocks noChangeArrowheads="1"/>
          </p:cNvSpPr>
          <p:nvPr/>
        </p:nvSpPr>
        <p:spPr bwMode="auto">
          <a:xfrm>
            <a:off x="8099528" y="4386620"/>
            <a:ext cx="3866456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Xây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dựng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thành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Huế</a:t>
            </a:r>
            <a:r>
              <a:rPr lang="en-US" altLang="ja-JP" sz="2800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    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70E671-8063-4DAA-A47C-DFF053254687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58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3" name="图片 22" descr="未标题-1"/>
          <p:cNvPicPr>
            <a:picLocks noChangeAspect="1"/>
          </p:cNvPicPr>
          <p:nvPr/>
        </p:nvPicPr>
        <p:blipFill rotWithShape="1">
          <a:blip r:embed="rId2"/>
          <a:srcRect l="5096" t="79031" r="41419" b="7501"/>
          <a:stretch/>
        </p:blipFill>
        <p:spPr>
          <a:xfrm>
            <a:off x="-135862" y="4681972"/>
            <a:ext cx="7889409" cy="111748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5116947" y="2321562"/>
            <a:ext cx="6600172" cy="4185678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2667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84758" y="5240712"/>
            <a:ext cx="1745282" cy="174528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24" y="-141494"/>
            <a:ext cx="1745281" cy="1745281"/>
          </a:xfrm>
          <a:prstGeom prst="rect">
            <a:avLst/>
          </a:prstGeom>
        </p:spPr>
      </p:pic>
      <p:pic>
        <p:nvPicPr>
          <p:cNvPr id="27" name="图片 26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4527585" y="5757378"/>
            <a:ext cx="2339142" cy="939273"/>
          </a:xfrm>
          <a:prstGeom prst="rect">
            <a:avLst/>
          </a:prstGeom>
        </p:spPr>
      </p:pic>
      <p:sp>
        <p:nvSpPr>
          <p:cNvPr id="28" name="椭圆 27"/>
          <p:cNvSpPr/>
          <p:nvPr/>
        </p:nvSpPr>
        <p:spPr>
          <a:xfrm>
            <a:off x="1875871" y="5976781"/>
            <a:ext cx="3865944" cy="746567"/>
          </a:xfrm>
          <a:prstGeom prst="ellipse">
            <a:avLst/>
          </a:prstGeom>
          <a:solidFill>
            <a:schemeClr val="bg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9272" y="-1446126"/>
            <a:ext cx="7520790" cy="7520790"/>
          </a:xfrm>
          <a:prstGeom prst="rect">
            <a:avLst/>
          </a:prstGeom>
        </p:spPr>
      </p:pic>
      <p:sp>
        <p:nvSpPr>
          <p:cNvPr id="31" name="直角三角形 30"/>
          <p:cNvSpPr/>
          <p:nvPr/>
        </p:nvSpPr>
        <p:spPr>
          <a:xfrm rot="16200000" flipH="1">
            <a:off x="5626731" y="5532286"/>
            <a:ext cx="727948" cy="1221963"/>
          </a:xfrm>
          <a:prstGeom prst="rtTriangle">
            <a:avLst/>
          </a:prstGeom>
          <a:solidFill>
            <a:schemeClr val="tx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25F804-71DC-4983-9EA0-1457C2EE6B17}"/>
              </a:ext>
            </a:extLst>
          </p:cNvPr>
          <p:cNvSpPr txBox="1"/>
          <p:nvPr/>
        </p:nvSpPr>
        <p:spPr>
          <a:xfrm>
            <a:off x="-614737" y="1626839"/>
            <a:ext cx="8381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0" i="0" u="none" strike="noStrike" kern="1200" cap="none" spc="0" normalizeH="0" baseline="0" noProof="0" dirty="0">
                <a:ln w="28575">
                  <a:solidFill>
                    <a:srgbClr val="A5A5A5">
                      <a:lumMod val="50000"/>
                    </a:srgbClr>
                  </a:solidFill>
                </a:ln>
                <a:gradFill flip="none" rotWithShape="1">
                  <a:gsLst>
                    <a:gs pos="0">
                      <a:srgbClr val="A5A5A5">
                        <a:lumMod val="110000"/>
                        <a:satMod val="105000"/>
                        <a:tint val="67000"/>
                      </a:srgbClr>
                    </a:gs>
                    <a:gs pos="85000">
                      <a:srgbClr val="A5A5A5">
                        <a:lumMod val="75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UVN Binh Duong" pitchFamily="2" charset="0"/>
                <a:ea typeface="+mn-ea"/>
                <a:cs typeface="+mn-cs"/>
              </a:rPr>
              <a:t>Hoạt động 2</a:t>
            </a:r>
            <a:endParaRPr kumimoji="0" lang="en-US" sz="6000" b="0" i="0" u="none" strike="noStrike" kern="1200" cap="none" spc="0" normalizeH="0" baseline="0" noProof="0" dirty="0">
              <a:ln w="28575">
                <a:solidFill>
                  <a:srgbClr val="A5A5A5">
                    <a:lumMod val="50000"/>
                  </a:srgbClr>
                </a:solidFill>
              </a:ln>
              <a:gradFill flip="none" rotWithShape="1">
                <a:gsLst>
                  <a:gs pos="0">
                    <a:srgbClr val="A5A5A5">
                      <a:lumMod val="110000"/>
                      <a:satMod val="105000"/>
                      <a:tint val="67000"/>
                    </a:srgbClr>
                  </a:gs>
                  <a:gs pos="85000">
                    <a:srgbClr val="A5A5A5">
                      <a:lumMod val="75000"/>
                    </a:srgbClr>
                  </a:gs>
                </a:gsLst>
                <a:lin ang="5400000" scaled="0"/>
                <a:tileRect/>
              </a:gradFill>
              <a:effectLst/>
              <a:uLnTx/>
              <a:uFillTx/>
              <a:latin typeface="UTM Netmuc KT" panose="02040603050506020204" pitchFamily="18" charset="0"/>
              <a:ea typeface="+mn-ea"/>
              <a:cs typeface="+mn-cs"/>
            </a:endParaRPr>
          </a:p>
        </p:txBody>
      </p:sp>
      <p:sp>
        <p:nvSpPr>
          <p:cNvPr id="35" name="Text Box 3">
            <a:extLst>
              <a:ext uri="{FF2B5EF4-FFF2-40B4-BE49-F238E27FC236}">
                <a16:creationId xmlns:a16="http://schemas.microsoft.com/office/drawing/2014/main" id="{76F6C270-A1D1-46AE-ABF7-CFC3BD70E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778" y="2891334"/>
            <a:ext cx="7839268" cy="3779758"/>
          </a:xfrm>
          <a:prstGeom prst="round2Diag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SVNStoryteller Script" panose="00000500000000000000" pitchFamily="2" charset="0"/>
                <a:ea typeface="+mn-ea"/>
                <a:cs typeface="+mn-cs"/>
              </a:rPr>
              <a:t>Thi</a:t>
            </a:r>
            <a:r>
              <a:rPr kumimoji="0" lang="vi-VN" altLang="en-US" sz="72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SVNStoryteller Script" panose="00000500000000000000" pitchFamily="2" charset="0"/>
                <a:ea typeface="+mn-ea"/>
                <a:cs typeface="+mn-cs"/>
              </a:rPr>
              <a:t> kể chuyện lịch sử</a:t>
            </a:r>
            <a:endParaRPr kumimoji="0" lang="en-US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SVNStoryteller Script" panose="00000500000000000000" pitchFamily="2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-117923" y="-30725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956A2F-49CD-44C7-8A26-D742CF0CE8CD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89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4" name="矩形 13"/>
          <p:cNvSpPr>
            <a:spLocks/>
          </p:cNvSpPr>
          <p:nvPr/>
        </p:nvSpPr>
        <p:spPr>
          <a:xfrm>
            <a:off x="1427229" y="47500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4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E2B772-4273-4246-99A9-67D282438E13}"/>
              </a:ext>
            </a:extLst>
          </p:cNvPr>
          <p:cNvSpPr/>
          <p:nvPr/>
        </p:nvSpPr>
        <p:spPr>
          <a:xfrm>
            <a:off x="8361878" y="-2936773"/>
            <a:ext cx="1225535" cy="440641"/>
          </a:xfrm>
          <a:prstGeom prst="rect">
            <a:avLst/>
          </a:prstGeom>
          <a:solidFill>
            <a:srgbClr val="FAFAFA"/>
          </a:solidFill>
          <a:ln>
            <a:solidFill>
              <a:srgbClr val="F9F9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图片 20">
            <a:extLst>
              <a:ext uri="{FF2B5EF4-FFF2-40B4-BE49-F238E27FC236}">
                <a16:creationId xmlns:a16="http://schemas.microsoft.com/office/drawing/2014/main" id="{EFD1A0CE-FC80-4D71-9A3A-9368A59A9E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 rot="1287484">
            <a:off x="-1598562" y="3832499"/>
            <a:ext cx="5983230" cy="3523455"/>
          </a:xfrm>
          <a:prstGeom prst="rect">
            <a:avLst/>
          </a:prstGeom>
        </p:spPr>
      </p:pic>
      <p:pic>
        <p:nvPicPr>
          <p:cNvPr id="19" name="图片 21">
            <a:extLst>
              <a:ext uri="{FF2B5EF4-FFF2-40B4-BE49-F238E27FC236}">
                <a16:creationId xmlns:a16="http://schemas.microsoft.com/office/drawing/2014/main" id="{58644A81-2A1F-4014-B6FF-5DB68C3985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 flipH="1">
            <a:off x="8820748" y="5259551"/>
            <a:ext cx="6327662" cy="2995191"/>
          </a:xfrm>
          <a:prstGeom prst="rect">
            <a:avLst/>
          </a:prstGeom>
        </p:spPr>
      </p:pic>
      <p:pic>
        <p:nvPicPr>
          <p:cNvPr id="20" name="图片 20">
            <a:extLst>
              <a:ext uri="{FF2B5EF4-FFF2-40B4-BE49-F238E27FC236}">
                <a16:creationId xmlns:a16="http://schemas.microsoft.com/office/drawing/2014/main" id="{64DB5FCC-AAA2-40DD-A9C4-F0645681B5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>
            <a:off x="-1351721" y="4889615"/>
            <a:ext cx="5983230" cy="2889544"/>
          </a:xfrm>
          <a:prstGeom prst="rect">
            <a:avLst/>
          </a:prstGeom>
        </p:spPr>
      </p:pic>
      <p:pic>
        <p:nvPicPr>
          <p:cNvPr id="21" name="图片 21">
            <a:extLst>
              <a:ext uri="{FF2B5EF4-FFF2-40B4-BE49-F238E27FC236}">
                <a16:creationId xmlns:a16="http://schemas.microsoft.com/office/drawing/2014/main" id="{ECD1BABD-9CCA-48D8-8AFB-ACA617DB25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 flipH="1">
            <a:off x="4400485" y="4742094"/>
            <a:ext cx="6327662" cy="2889544"/>
          </a:xfrm>
          <a:prstGeom prst="rect">
            <a:avLst/>
          </a:prstGeom>
        </p:spPr>
      </p:pic>
      <p:pic>
        <p:nvPicPr>
          <p:cNvPr id="23" name="图片 15">
            <a:extLst>
              <a:ext uri="{FF2B5EF4-FFF2-40B4-BE49-F238E27FC236}">
                <a16:creationId xmlns:a16="http://schemas.microsoft.com/office/drawing/2014/main" id="{015DDCD2-9C69-43CB-BD08-94120AA367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67291" y="1121334"/>
            <a:ext cx="3286407" cy="1795812"/>
          </a:xfrm>
          <a:prstGeom prst="rect">
            <a:avLst/>
          </a:prstGeom>
        </p:spPr>
      </p:pic>
      <p:pic>
        <p:nvPicPr>
          <p:cNvPr id="24" name="图片 15">
            <a:extLst>
              <a:ext uri="{FF2B5EF4-FFF2-40B4-BE49-F238E27FC236}">
                <a16:creationId xmlns:a16="http://schemas.microsoft.com/office/drawing/2014/main" id="{00710925-CD86-4234-BE58-6398407A27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99475" y="2135153"/>
            <a:ext cx="3286407" cy="1795812"/>
          </a:xfrm>
          <a:prstGeom prst="rect">
            <a:avLst/>
          </a:prstGeom>
        </p:spPr>
      </p:pic>
      <p:pic>
        <p:nvPicPr>
          <p:cNvPr id="25" name="图片 15">
            <a:extLst>
              <a:ext uri="{FF2B5EF4-FFF2-40B4-BE49-F238E27FC236}">
                <a16:creationId xmlns:a16="http://schemas.microsoft.com/office/drawing/2014/main" id="{37CB7CE6-438A-4189-ABCF-6910FBDAB4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36547" y="-74571"/>
            <a:ext cx="4615418" cy="221414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9DEA920-DACF-467D-BA86-E68318BCE7E7}"/>
              </a:ext>
            </a:extLst>
          </p:cNvPr>
          <p:cNvSpPr txBox="1"/>
          <p:nvPr/>
        </p:nvSpPr>
        <p:spPr>
          <a:xfrm>
            <a:off x="2053292" y="1552111"/>
            <a:ext cx="799237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Hãy</a:t>
            </a:r>
            <a:r>
              <a:rPr kumimoji="0" lang="vi-VN" sz="6000" b="0" i="0" u="none" strike="noStrike" kern="1200" cap="none" spc="0" normalizeH="0" noProof="0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 kể một câu chuyện về nhân vật lịch sử mà em yêu thích từ buổi đầu dựng nước đến giữa thế kỉ XIX.</a:t>
            </a:r>
            <a:endParaRPr kumimoji="0" lang="en-US" sz="6000" b="0" i="0" u="none" strike="noStrike" kern="1200" cap="none" spc="0" normalizeH="0" baseline="0" noProof="0" dirty="0">
              <a:ln w="3175"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  <a:outerShdw dist="88900" dir="6000000" sx="101000" sy="101000" algn="tl" rotWithShape="0">
                  <a:srgbClr val="9C712B">
                    <a:alpha val="40000"/>
                  </a:srgbClr>
                </a:outerShdw>
              </a:effectLst>
              <a:uLnTx/>
              <a:uFillTx/>
              <a:latin typeface="UVN Bo Quen" panose="04040804060802020203" pitchFamily="82" charset="0"/>
              <a:ea typeface="+mn-ea"/>
              <a:cs typeface="+mn-cs"/>
            </a:endParaRPr>
          </a:p>
        </p:txBody>
      </p:sp>
      <p:pic>
        <p:nvPicPr>
          <p:cNvPr id="27" name="图片 2">
            <a:extLst>
              <a:ext uri="{FF2B5EF4-FFF2-40B4-BE49-F238E27FC236}">
                <a16:creationId xmlns:a16="http://schemas.microsoft.com/office/drawing/2014/main" id="{DB2F8E8A-376B-41EE-9C35-E65D68BC80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9413" y="1967510"/>
            <a:ext cx="3762419" cy="2538465"/>
          </a:xfrm>
          <a:prstGeom prst="rect">
            <a:avLst/>
          </a:prstGeom>
        </p:spPr>
      </p:pic>
      <p:pic>
        <p:nvPicPr>
          <p:cNvPr id="28" name="图片 2">
            <a:extLst>
              <a:ext uri="{FF2B5EF4-FFF2-40B4-BE49-F238E27FC236}">
                <a16:creationId xmlns:a16="http://schemas.microsoft.com/office/drawing/2014/main" id="{00C30F42-A490-4351-9985-63ABE80E95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83328" y="4204517"/>
            <a:ext cx="4615420" cy="31139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3D0E770-3BDE-4A4F-9C10-25D7DB042551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44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3" name="图片 22" descr="未标题-1"/>
          <p:cNvPicPr>
            <a:picLocks noChangeAspect="1"/>
          </p:cNvPicPr>
          <p:nvPr/>
        </p:nvPicPr>
        <p:blipFill rotWithShape="1">
          <a:blip r:embed="rId2"/>
          <a:srcRect l="5096" t="79031" r="41419" b="7501"/>
          <a:stretch/>
        </p:blipFill>
        <p:spPr>
          <a:xfrm>
            <a:off x="-135862" y="4681972"/>
            <a:ext cx="7889409" cy="111748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5116947" y="2321562"/>
            <a:ext cx="6600172" cy="4185678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2667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84758" y="5240712"/>
            <a:ext cx="1745282" cy="174528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24" y="-141494"/>
            <a:ext cx="1745281" cy="1745281"/>
          </a:xfrm>
          <a:prstGeom prst="rect">
            <a:avLst/>
          </a:prstGeom>
        </p:spPr>
      </p:pic>
      <p:pic>
        <p:nvPicPr>
          <p:cNvPr id="27" name="图片 26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4527585" y="5757378"/>
            <a:ext cx="2339142" cy="939273"/>
          </a:xfrm>
          <a:prstGeom prst="rect">
            <a:avLst/>
          </a:prstGeom>
        </p:spPr>
      </p:pic>
      <p:sp>
        <p:nvSpPr>
          <p:cNvPr id="28" name="椭圆 27"/>
          <p:cNvSpPr/>
          <p:nvPr/>
        </p:nvSpPr>
        <p:spPr>
          <a:xfrm>
            <a:off x="1875871" y="5976781"/>
            <a:ext cx="3865944" cy="746567"/>
          </a:xfrm>
          <a:prstGeom prst="ellipse">
            <a:avLst/>
          </a:prstGeom>
          <a:solidFill>
            <a:schemeClr val="bg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101" y="-1634796"/>
            <a:ext cx="7520790" cy="7520790"/>
          </a:xfrm>
          <a:prstGeom prst="rect">
            <a:avLst/>
          </a:prstGeom>
        </p:spPr>
      </p:pic>
      <p:sp>
        <p:nvSpPr>
          <p:cNvPr id="31" name="直角三角形 30"/>
          <p:cNvSpPr/>
          <p:nvPr/>
        </p:nvSpPr>
        <p:spPr>
          <a:xfrm rot="16200000" flipH="1">
            <a:off x="5626731" y="5532286"/>
            <a:ext cx="727948" cy="1221963"/>
          </a:xfrm>
          <a:prstGeom prst="rtTriangle">
            <a:avLst/>
          </a:prstGeom>
          <a:solidFill>
            <a:schemeClr val="tx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25F804-71DC-4983-9EA0-1457C2EE6B17}"/>
              </a:ext>
            </a:extLst>
          </p:cNvPr>
          <p:cNvSpPr txBox="1"/>
          <p:nvPr/>
        </p:nvSpPr>
        <p:spPr>
          <a:xfrm>
            <a:off x="-351327" y="1382289"/>
            <a:ext cx="8381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dirty="0">
                <a:ln w="28575">
                  <a:solidFill>
                    <a:schemeClr val="accent3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110000"/>
                        <a:satMod val="105000"/>
                        <a:tint val="67000"/>
                      </a:schemeClr>
                    </a:gs>
                    <a:gs pos="85000">
                      <a:schemeClr val="accent3">
                        <a:lumMod val="75000"/>
                      </a:schemeClr>
                    </a:gs>
                  </a:gsLst>
                  <a:lin ang="5400000" scaled="0"/>
                  <a:tileRect/>
                </a:gradFill>
                <a:latin typeface="UVN Binh Duong" pitchFamily="2" charset="0"/>
              </a:rPr>
              <a:t>Hoạt động 1</a:t>
            </a:r>
            <a:endParaRPr lang="en-US" sz="6000" dirty="0">
              <a:ln w="28575">
                <a:solidFill>
                  <a:schemeClr val="accent3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85000">
                    <a:schemeClr val="accent3">
                      <a:lumMod val="75000"/>
                    </a:schemeClr>
                  </a:gs>
                </a:gsLst>
                <a:lin ang="5400000" scaled="0"/>
                <a:tileRect/>
              </a:gradFill>
              <a:effectLst/>
              <a:latin typeface="UTM Netmuc KT" panose="02040603050506020204" pitchFamily="18" charset="0"/>
            </a:endParaRPr>
          </a:p>
        </p:txBody>
      </p:sp>
      <p:sp>
        <p:nvSpPr>
          <p:cNvPr id="35" name="Text Box 3">
            <a:extLst>
              <a:ext uri="{FF2B5EF4-FFF2-40B4-BE49-F238E27FC236}">
                <a16:creationId xmlns:a16="http://schemas.microsoft.com/office/drawing/2014/main" id="{76F6C270-A1D1-46AE-ABF7-CFC3BD70E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1833" y="3052719"/>
            <a:ext cx="7839268" cy="3166824"/>
          </a:xfrm>
          <a:prstGeom prst="round2Diag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oryteller Script" panose="00000500000000000000" pitchFamily="2" charset="0"/>
              </a:rPr>
              <a:t>Thống kê </a:t>
            </a:r>
          </a:p>
          <a:p>
            <a:pPr algn="ctr">
              <a:spcBef>
                <a:spcPct val="50000"/>
              </a:spcBef>
            </a:pPr>
            <a:r>
              <a:rPr lang="vi-VN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oryteller Script" panose="00000500000000000000" pitchFamily="2" charset="0"/>
              </a:rPr>
              <a:t>lịch sử</a:t>
            </a:r>
            <a:endParaRPr lang="en-US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Storyteller Script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-117923" y="-30725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29DA15-4995-4A39-9C24-44DD2BEC9285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74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3" name="图片 22" descr="未标题-1"/>
          <p:cNvPicPr>
            <a:picLocks noChangeAspect="1"/>
          </p:cNvPicPr>
          <p:nvPr/>
        </p:nvPicPr>
        <p:blipFill rotWithShape="1">
          <a:blip r:embed="rId2"/>
          <a:srcRect l="5096" t="79031" r="41419" b="7501"/>
          <a:stretch/>
        </p:blipFill>
        <p:spPr>
          <a:xfrm>
            <a:off x="-135862" y="4681972"/>
            <a:ext cx="7889409" cy="111748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5116947" y="2321562"/>
            <a:ext cx="6600172" cy="4185678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2667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84758" y="5240712"/>
            <a:ext cx="1745282" cy="174528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24" y="-141494"/>
            <a:ext cx="1745281" cy="1745281"/>
          </a:xfrm>
          <a:prstGeom prst="rect">
            <a:avLst/>
          </a:prstGeom>
        </p:spPr>
      </p:pic>
      <p:pic>
        <p:nvPicPr>
          <p:cNvPr id="27" name="图片 26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4527585" y="5757378"/>
            <a:ext cx="2339142" cy="939273"/>
          </a:xfrm>
          <a:prstGeom prst="rect">
            <a:avLst/>
          </a:prstGeom>
        </p:spPr>
      </p:pic>
      <p:sp>
        <p:nvSpPr>
          <p:cNvPr id="28" name="椭圆 27"/>
          <p:cNvSpPr/>
          <p:nvPr/>
        </p:nvSpPr>
        <p:spPr>
          <a:xfrm>
            <a:off x="1875871" y="5976781"/>
            <a:ext cx="3865944" cy="746567"/>
          </a:xfrm>
          <a:prstGeom prst="ellipse">
            <a:avLst/>
          </a:prstGeom>
          <a:solidFill>
            <a:schemeClr val="bg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862" y="-1690676"/>
            <a:ext cx="7520790" cy="7520790"/>
          </a:xfrm>
          <a:prstGeom prst="rect">
            <a:avLst/>
          </a:prstGeom>
        </p:spPr>
      </p:pic>
      <p:sp>
        <p:nvSpPr>
          <p:cNvPr id="31" name="直角三角形 30"/>
          <p:cNvSpPr/>
          <p:nvPr/>
        </p:nvSpPr>
        <p:spPr>
          <a:xfrm rot="16200000" flipH="1">
            <a:off x="5626731" y="5532286"/>
            <a:ext cx="727948" cy="1221963"/>
          </a:xfrm>
          <a:prstGeom prst="rtTriangle">
            <a:avLst/>
          </a:prstGeom>
          <a:solidFill>
            <a:schemeClr val="tx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25F804-71DC-4983-9EA0-1457C2EE6B17}"/>
              </a:ext>
            </a:extLst>
          </p:cNvPr>
          <p:cNvSpPr txBox="1"/>
          <p:nvPr/>
        </p:nvSpPr>
        <p:spPr>
          <a:xfrm>
            <a:off x="-351327" y="1382289"/>
            <a:ext cx="8381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0" i="0" u="none" strike="noStrike" kern="1200" cap="none" spc="0" normalizeH="0" baseline="0" noProof="0" dirty="0">
                <a:ln w="28575">
                  <a:solidFill>
                    <a:srgbClr val="A5A5A5">
                      <a:lumMod val="50000"/>
                    </a:srgbClr>
                  </a:solidFill>
                </a:ln>
                <a:gradFill flip="none" rotWithShape="1">
                  <a:gsLst>
                    <a:gs pos="0">
                      <a:srgbClr val="A5A5A5">
                        <a:lumMod val="110000"/>
                        <a:satMod val="105000"/>
                        <a:tint val="67000"/>
                      </a:srgbClr>
                    </a:gs>
                    <a:gs pos="85000">
                      <a:srgbClr val="A5A5A5">
                        <a:lumMod val="75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UVN Binh Duong" pitchFamily="2" charset="0"/>
                <a:ea typeface="+mn-ea"/>
                <a:cs typeface="+mn-cs"/>
              </a:rPr>
              <a:t>Hoạt động 3</a:t>
            </a:r>
            <a:endParaRPr kumimoji="0" lang="en-US" sz="6000" b="0" i="0" u="none" strike="noStrike" kern="1200" cap="none" spc="0" normalizeH="0" baseline="0" noProof="0" dirty="0">
              <a:ln w="28575">
                <a:solidFill>
                  <a:srgbClr val="A5A5A5">
                    <a:lumMod val="50000"/>
                  </a:srgbClr>
                </a:solidFill>
              </a:ln>
              <a:gradFill flip="none" rotWithShape="1">
                <a:gsLst>
                  <a:gs pos="0">
                    <a:srgbClr val="A5A5A5">
                      <a:lumMod val="110000"/>
                      <a:satMod val="105000"/>
                      <a:tint val="67000"/>
                    </a:srgbClr>
                  </a:gs>
                  <a:gs pos="85000">
                    <a:srgbClr val="A5A5A5">
                      <a:lumMod val="75000"/>
                    </a:srgbClr>
                  </a:gs>
                </a:gsLst>
                <a:lin ang="5400000" scaled="0"/>
                <a:tileRect/>
              </a:gradFill>
              <a:effectLst/>
              <a:uLnTx/>
              <a:uFillTx/>
              <a:latin typeface="UTM Netmuc KT" panose="02040603050506020204" pitchFamily="18" charset="0"/>
              <a:ea typeface="+mn-ea"/>
              <a:cs typeface="+mn-cs"/>
            </a:endParaRPr>
          </a:p>
        </p:txBody>
      </p:sp>
      <p:sp>
        <p:nvSpPr>
          <p:cNvPr id="35" name="Text Box 3">
            <a:extLst>
              <a:ext uri="{FF2B5EF4-FFF2-40B4-BE49-F238E27FC236}">
                <a16:creationId xmlns:a16="http://schemas.microsoft.com/office/drawing/2014/main" id="{76F6C270-A1D1-46AE-ABF7-CFC3BD70E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7726" y="3225402"/>
            <a:ext cx="7839268" cy="2553891"/>
          </a:xfrm>
          <a:prstGeom prst="round2Diag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SVNStoryteller Script" panose="00000500000000000000" pitchFamily="2" charset="0"/>
                <a:ea typeface="+mn-ea"/>
                <a:cs typeface="+mn-cs"/>
              </a:rPr>
              <a:t>Nhà</a:t>
            </a:r>
            <a:r>
              <a:rPr kumimoji="0" lang="vi-VN" altLang="en-US" sz="72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SVNStoryteller Script" panose="00000500000000000000" pitchFamily="2" charset="0"/>
                <a:ea typeface="+mn-ea"/>
                <a:cs typeface="+mn-cs"/>
              </a:rPr>
              <a:t> sử học nhí</a:t>
            </a:r>
            <a:endParaRPr kumimoji="0" lang="en-US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SVNStoryteller Script" panose="000005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148EF9-771C-4D54-A517-AD4E5F7B1B3E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35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>
              <a:alpha val="75000"/>
            </a:srgbClr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4" name="矩形 13"/>
          <p:cNvSpPr>
            <a:spLocks/>
          </p:cNvSpPr>
          <p:nvPr/>
        </p:nvSpPr>
        <p:spPr>
          <a:xfrm>
            <a:off x="1427229" y="514274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4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37" y="2329314"/>
            <a:ext cx="3777886" cy="40564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4">
            <a:extLst>
              <a:ext uri="{FF2B5EF4-FFF2-40B4-BE49-F238E27FC236}">
                <a16:creationId xmlns:a16="http://schemas.microsoft.com/office/drawing/2014/main" id="{6496BA9F-D9C9-497A-80F2-E8260037A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3237" y="1263003"/>
            <a:ext cx="734646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altLang="en-US" sz="4800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Hai Bà Trưng phất cờ khởi nghĩa vào năm nào?</a:t>
            </a:r>
            <a:endParaRPr lang="en-US" altLang="en-US" sz="4800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726184"/>
              </p:ext>
            </p:extLst>
          </p:nvPr>
        </p:nvGraphicFramePr>
        <p:xfrm>
          <a:off x="5245301" y="3460987"/>
          <a:ext cx="3137938" cy="11419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969">
                  <a:extLst>
                    <a:ext uri="{9D8B030D-6E8A-4147-A177-3AD203B41FA5}">
                      <a16:colId xmlns:a16="http://schemas.microsoft.com/office/drawing/2014/main" val="2723647010"/>
                    </a:ext>
                  </a:extLst>
                </a:gridCol>
                <a:gridCol w="1568969">
                  <a:extLst>
                    <a:ext uri="{9D8B030D-6E8A-4147-A177-3AD203B41FA5}">
                      <a16:colId xmlns:a16="http://schemas.microsoft.com/office/drawing/2014/main" val="1150656931"/>
                    </a:ext>
                  </a:extLst>
                </a:gridCol>
              </a:tblGrid>
              <a:tr h="11419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1166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5343327" y="3472733"/>
            <a:ext cx="1328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/>
              </a:rPr>
              <a:t>4</a:t>
            </a:r>
            <a:endParaRPr lang="en-US" sz="7200" b="1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6882271" y="3449231"/>
            <a:ext cx="1328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0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28146"/>
              </p:ext>
            </p:extLst>
          </p:nvPr>
        </p:nvGraphicFramePr>
        <p:xfrm>
          <a:off x="5245301" y="3457344"/>
          <a:ext cx="3137938" cy="1141997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568969">
                  <a:extLst>
                    <a:ext uri="{9D8B030D-6E8A-4147-A177-3AD203B41FA5}">
                      <a16:colId xmlns:a16="http://schemas.microsoft.com/office/drawing/2014/main" val="1605250527"/>
                    </a:ext>
                  </a:extLst>
                </a:gridCol>
                <a:gridCol w="1568969">
                  <a:extLst>
                    <a:ext uri="{9D8B030D-6E8A-4147-A177-3AD203B41FA5}">
                      <a16:colId xmlns:a16="http://schemas.microsoft.com/office/drawing/2014/main" val="2392570106"/>
                    </a:ext>
                  </a:extLst>
                </a:gridCol>
              </a:tblGrid>
              <a:tr h="11419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011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00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1" name="图片 10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5" name="矩形 14"/>
          <p:cNvSpPr>
            <a:spLocks/>
          </p:cNvSpPr>
          <p:nvPr/>
        </p:nvSpPr>
        <p:spPr>
          <a:xfrm>
            <a:off x="1427229" y="47500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4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Picture 5" descr="F:\360安全浏览器下载\水墨\1402\chinaz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1344" y="4821207"/>
            <a:ext cx="2149752" cy="214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4">
            <a:extLst>
              <a:ext uri="{FF2B5EF4-FFF2-40B4-BE49-F238E27FC236}">
                <a16:creationId xmlns:a16="http://schemas.microsoft.com/office/drawing/2014/main" id="{6496BA9F-D9C9-497A-80F2-E8260037A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150" y="1168378"/>
            <a:ext cx="1098255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altLang="en-US" sz="4800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Ai là người dẹp loạn 12 sứ quân, thống nhất đất nước?</a:t>
            </a:r>
            <a:endParaRPr lang="en-US" altLang="en-US" sz="4800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000859"/>
              </p:ext>
            </p:extLst>
          </p:nvPr>
        </p:nvGraphicFramePr>
        <p:xfrm>
          <a:off x="659522" y="3315644"/>
          <a:ext cx="10842790" cy="1488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279">
                  <a:extLst>
                    <a:ext uri="{9D8B030D-6E8A-4147-A177-3AD203B41FA5}">
                      <a16:colId xmlns:a16="http://schemas.microsoft.com/office/drawing/2014/main" val="1545691218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1329710628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3379265390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3682621468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734653734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2741032485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2893822294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3844800274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1937257150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1555032330"/>
                    </a:ext>
                  </a:extLst>
                </a:gridCol>
              </a:tblGrid>
              <a:tr h="14884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5179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2658469" y="3288478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/>
              </a:rPr>
              <a:t>N</a:t>
            </a:r>
            <a:endParaRPr lang="en-US" sz="8000" b="1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506823" y="3341266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Đ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1613780" y="3288477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I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3756886" y="3288477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H</a:t>
            </a:r>
            <a:endParaRPr lang="en-US" sz="9600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4904597" y="3280810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B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5917720" y="3280809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Ộ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7065431" y="3280808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L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8143857" y="3315644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Ĩ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9221068" y="3292834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N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10280628" y="3288477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H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488234"/>
              </p:ext>
            </p:extLst>
          </p:nvPr>
        </p:nvGraphicFramePr>
        <p:xfrm>
          <a:off x="659522" y="3308683"/>
          <a:ext cx="10842790" cy="1488467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084279">
                  <a:extLst>
                    <a:ext uri="{9D8B030D-6E8A-4147-A177-3AD203B41FA5}">
                      <a16:colId xmlns:a16="http://schemas.microsoft.com/office/drawing/2014/main" val="1545691218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1329710628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3379265390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3682621468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734653734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2741032485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2893822294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3844800274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1937257150"/>
                    </a:ext>
                  </a:extLst>
                </a:gridCol>
                <a:gridCol w="1084279">
                  <a:extLst>
                    <a:ext uri="{9D8B030D-6E8A-4147-A177-3AD203B41FA5}">
                      <a16:colId xmlns:a16="http://schemas.microsoft.com/office/drawing/2014/main" val="1555032330"/>
                    </a:ext>
                  </a:extLst>
                </a:gridCol>
              </a:tblGrid>
              <a:tr h="1488467">
                <a:tc>
                  <a:txBody>
                    <a:bodyPr/>
                    <a:lstStyle/>
                    <a:p>
                      <a:endParaRPr lang="en-US" b="1" cap="none" spc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cap="none" spc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cap="none" spc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cap="none" spc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cap="none" spc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cap="none" spc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5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4951796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7C5FC222-2EE5-487C-B15B-45D295BA4DE4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04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1" name="图片 10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5" name="矩形 14"/>
          <p:cNvSpPr>
            <a:spLocks/>
          </p:cNvSpPr>
          <p:nvPr/>
        </p:nvSpPr>
        <p:spPr>
          <a:xfrm>
            <a:off x="1427229" y="47500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4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00949" y="2167563"/>
            <a:ext cx="1398150" cy="4385984"/>
            <a:chOff x="505830" y="2405987"/>
            <a:chExt cx="1220051" cy="445201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91" t="22500" r="39800" b="12500"/>
            <a:stretch>
              <a:fillRect/>
            </a:stretch>
          </p:blipFill>
          <p:spPr>
            <a:xfrm rot="14169304">
              <a:off x="393101" y="2538689"/>
              <a:ext cx="1465481" cy="120007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830" y="3777020"/>
              <a:ext cx="1072463" cy="3080980"/>
            </a:xfrm>
            <a:prstGeom prst="rect">
              <a:avLst/>
            </a:prstGeom>
          </p:spPr>
        </p:pic>
      </p:grp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678451"/>
              </p:ext>
            </p:extLst>
          </p:nvPr>
        </p:nvGraphicFramePr>
        <p:xfrm>
          <a:off x="2435019" y="3187453"/>
          <a:ext cx="8182134" cy="1369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689">
                  <a:extLst>
                    <a:ext uri="{9D8B030D-6E8A-4147-A177-3AD203B41FA5}">
                      <a16:colId xmlns:a16="http://schemas.microsoft.com/office/drawing/2014/main" val="2354080556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2090411606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2581888644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2060855593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1655286250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634858643"/>
                    </a:ext>
                  </a:extLst>
                </a:gridCol>
              </a:tblGrid>
              <a:tr h="13690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59441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2428881" y="3090234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T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3757521" y="3158647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Â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5151716" y="3149640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Y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6567654" y="3121908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S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7817683" y="3189285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Ơ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9232035" y="3171797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N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38999"/>
              </p:ext>
            </p:extLst>
          </p:nvPr>
        </p:nvGraphicFramePr>
        <p:xfrm>
          <a:off x="2435019" y="3195307"/>
          <a:ext cx="8182134" cy="13690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63689">
                  <a:extLst>
                    <a:ext uri="{9D8B030D-6E8A-4147-A177-3AD203B41FA5}">
                      <a16:colId xmlns:a16="http://schemas.microsoft.com/office/drawing/2014/main" val="2354080556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2090411606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2581888644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2060855593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1655286250"/>
                    </a:ext>
                  </a:extLst>
                </a:gridCol>
                <a:gridCol w="1363689">
                  <a:extLst>
                    <a:ext uri="{9D8B030D-6E8A-4147-A177-3AD203B41FA5}">
                      <a16:colId xmlns:a16="http://schemas.microsoft.com/office/drawing/2014/main" val="634858643"/>
                    </a:ext>
                  </a:extLst>
                </a:gridCol>
              </a:tblGrid>
              <a:tr h="13690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359441"/>
                  </a:ext>
                </a:extLst>
              </a:tr>
            </a:tbl>
          </a:graphicData>
        </a:graphic>
      </p:graphicFrame>
      <p:sp>
        <p:nvSpPr>
          <p:cNvPr id="25" name="Text Box 4">
            <a:extLst>
              <a:ext uri="{FF2B5EF4-FFF2-40B4-BE49-F238E27FC236}">
                <a16:creationId xmlns:a16="http://schemas.microsoft.com/office/drawing/2014/main" id="{6496BA9F-D9C9-497A-80F2-E8260037A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56" y="1813898"/>
            <a:ext cx="109825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4800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Năm 1802, triều đại nào bị lật đổ?</a:t>
            </a:r>
            <a:endParaRPr lang="en-US" altLang="en-US" sz="4800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5BED77-A84F-4DC1-AE52-7EA639AF24B7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67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1" name="图片 10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5" name="矩形 14"/>
          <p:cNvSpPr>
            <a:spLocks/>
          </p:cNvSpPr>
          <p:nvPr/>
        </p:nvSpPr>
        <p:spPr>
          <a:xfrm>
            <a:off x="1427229" y="47500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4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00949" y="2167563"/>
            <a:ext cx="1398150" cy="4385984"/>
            <a:chOff x="505830" y="2405987"/>
            <a:chExt cx="1220051" cy="445201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91" t="22500" r="39800" b="12500"/>
            <a:stretch>
              <a:fillRect/>
            </a:stretch>
          </p:blipFill>
          <p:spPr>
            <a:xfrm rot="14169304">
              <a:off x="393101" y="2538689"/>
              <a:ext cx="1465481" cy="120007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830" y="3777020"/>
              <a:ext cx="1072463" cy="3080980"/>
            </a:xfrm>
            <a:prstGeom prst="rect">
              <a:avLst/>
            </a:prstGeom>
          </p:spPr>
        </p:pic>
      </p:grp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68384"/>
              </p:ext>
            </p:extLst>
          </p:nvPr>
        </p:nvGraphicFramePr>
        <p:xfrm>
          <a:off x="5721991" y="3812555"/>
          <a:ext cx="1363689" cy="1369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689">
                  <a:extLst>
                    <a:ext uri="{9D8B030D-6E8A-4147-A177-3AD203B41FA5}">
                      <a16:colId xmlns:a16="http://schemas.microsoft.com/office/drawing/2014/main" val="2354080556"/>
                    </a:ext>
                  </a:extLst>
                </a:gridCol>
              </a:tblGrid>
              <a:tr h="13690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59441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5753367" y="3798388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4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557983"/>
              </p:ext>
            </p:extLst>
          </p:nvPr>
        </p:nvGraphicFramePr>
        <p:xfrm>
          <a:off x="5718318" y="3801872"/>
          <a:ext cx="1363689" cy="13690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63689">
                  <a:extLst>
                    <a:ext uri="{9D8B030D-6E8A-4147-A177-3AD203B41FA5}">
                      <a16:colId xmlns:a16="http://schemas.microsoft.com/office/drawing/2014/main" val="2354080556"/>
                    </a:ext>
                  </a:extLst>
                </a:gridCol>
              </a:tblGrid>
              <a:tr h="13690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359441"/>
                  </a:ext>
                </a:extLst>
              </a:tr>
            </a:tbl>
          </a:graphicData>
        </a:graphic>
      </p:graphicFrame>
      <p:sp>
        <p:nvSpPr>
          <p:cNvPr id="25" name="Text Box 4">
            <a:extLst>
              <a:ext uri="{FF2B5EF4-FFF2-40B4-BE49-F238E27FC236}">
                <a16:creationId xmlns:a16="http://schemas.microsoft.com/office/drawing/2014/main" id="{6496BA9F-D9C9-497A-80F2-E8260037A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602" y="1200993"/>
            <a:ext cx="1098255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4800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Từ năm 1802 đến năm 1858, nhà Nguyễn trải qua bao nhiêu đời vua?</a:t>
            </a:r>
            <a:endParaRPr lang="en-US" altLang="en-US" sz="4800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1CF62F-20BC-404E-AF53-E1E6C01E83D6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03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2658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3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1" name="图片 10" descr="未标题-1"/>
          <p:cNvPicPr>
            <a:picLocks noChangeAspect="1"/>
          </p:cNvPicPr>
          <p:nvPr/>
        </p:nvPicPr>
        <p:blipFill rotWithShape="1">
          <a:blip r:embed="rId3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5" name="矩形 14"/>
          <p:cNvSpPr>
            <a:spLocks/>
          </p:cNvSpPr>
          <p:nvPr/>
        </p:nvSpPr>
        <p:spPr>
          <a:xfrm>
            <a:off x="1436724" y="475000"/>
            <a:ext cx="9015523" cy="6062840"/>
          </a:xfrm>
          <a:prstGeom prst="rect">
            <a:avLst/>
          </a:prstGeom>
          <a:blipFill dpi="0" rotWithShape="1">
            <a:blip r:embed="rId4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5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960871"/>
              </p:ext>
            </p:extLst>
          </p:nvPr>
        </p:nvGraphicFramePr>
        <p:xfrm>
          <a:off x="2535570" y="3203093"/>
          <a:ext cx="6616890" cy="1400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3378">
                  <a:extLst>
                    <a:ext uri="{9D8B030D-6E8A-4147-A177-3AD203B41FA5}">
                      <a16:colId xmlns:a16="http://schemas.microsoft.com/office/drawing/2014/main" val="2354080556"/>
                    </a:ext>
                  </a:extLst>
                </a:gridCol>
                <a:gridCol w="1323378">
                  <a:extLst>
                    <a:ext uri="{9D8B030D-6E8A-4147-A177-3AD203B41FA5}">
                      <a16:colId xmlns:a16="http://schemas.microsoft.com/office/drawing/2014/main" val="2090411606"/>
                    </a:ext>
                  </a:extLst>
                </a:gridCol>
                <a:gridCol w="1323378">
                  <a:extLst>
                    <a:ext uri="{9D8B030D-6E8A-4147-A177-3AD203B41FA5}">
                      <a16:colId xmlns:a16="http://schemas.microsoft.com/office/drawing/2014/main" val="2581888644"/>
                    </a:ext>
                  </a:extLst>
                </a:gridCol>
                <a:gridCol w="1323378">
                  <a:extLst>
                    <a:ext uri="{9D8B030D-6E8A-4147-A177-3AD203B41FA5}">
                      <a16:colId xmlns:a16="http://schemas.microsoft.com/office/drawing/2014/main" val="2060855593"/>
                    </a:ext>
                  </a:extLst>
                </a:gridCol>
                <a:gridCol w="1323378">
                  <a:extLst>
                    <a:ext uri="{9D8B030D-6E8A-4147-A177-3AD203B41FA5}">
                      <a16:colId xmlns:a16="http://schemas.microsoft.com/office/drawing/2014/main" val="1655286250"/>
                    </a:ext>
                  </a:extLst>
                </a:gridCol>
              </a:tblGrid>
              <a:tr h="14006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59441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2435019" y="3027725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Đ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3763659" y="3096138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Ạ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5157854" y="3087131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I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6573792" y="3059399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L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885DD9-43D5-4DE3-9693-1AC86DDBF739}"/>
              </a:ext>
            </a:extLst>
          </p:cNvPr>
          <p:cNvSpPr txBox="1"/>
          <p:nvPr/>
        </p:nvSpPr>
        <p:spPr>
          <a:xfrm>
            <a:off x="7823821" y="3126776"/>
            <a:ext cx="13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ln>
                  <a:solidFill>
                    <a:srgbClr val="65451C"/>
                  </a:solidFill>
                </a:ln>
                <a:gradFill flip="none" rotWithShape="1">
                  <a:gsLst>
                    <a:gs pos="0">
                      <a:srgbClr val="4D2307"/>
                    </a:gs>
                    <a:gs pos="50000">
                      <a:srgbClr val="65451C"/>
                    </a:gs>
                    <a:gs pos="100000">
                      <a:srgbClr val="4D2307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</a:rPr>
              <a:t>A</a:t>
            </a:r>
            <a:endParaRPr lang="en-US" sz="9600" b="1" dirty="0">
              <a:ln>
                <a:solidFill>
                  <a:srgbClr val="65451C"/>
                </a:solidFill>
              </a:ln>
              <a:gradFill flip="none" rotWithShape="1">
                <a:gsLst>
                  <a:gs pos="0">
                    <a:srgbClr val="4D2307"/>
                  </a:gs>
                  <a:gs pos="50000">
                    <a:srgbClr val="65451C"/>
                  </a:gs>
                  <a:gs pos="100000">
                    <a:srgbClr val="4D2307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443768"/>
              </p:ext>
            </p:extLst>
          </p:nvPr>
        </p:nvGraphicFramePr>
        <p:xfrm>
          <a:off x="2551603" y="3217321"/>
          <a:ext cx="6616890" cy="137847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23378">
                  <a:extLst>
                    <a:ext uri="{9D8B030D-6E8A-4147-A177-3AD203B41FA5}">
                      <a16:colId xmlns:a16="http://schemas.microsoft.com/office/drawing/2014/main" val="2354080556"/>
                    </a:ext>
                  </a:extLst>
                </a:gridCol>
                <a:gridCol w="1323378">
                  <a:extLst>
                    <a:ext uri="{9D8B030D-6E8A-4147-A177-3AD203B41FA5}">
                      <a16:colId xmlns:a16="http://schemas.microsoft.com/office/drawing/2014/main" val="2090411606"/>
                    </a:ext>
                  </a:extLst>
                </a:gridCol>
                <a:gridCol w="1323378">
                  <a:extLst>
                    <a:ext uri="{9D8B030D-6E8A-4147-A177-3AD203B41FA5}">
                      <a16:colId xmlns:a16="http://schemas.microsoft.com/office/drawing/2014/main" val="2581888644"/>
                    </a:ext>
                  </a:extLst>
                </a:gridCol>
                <a:gridCol w="1323378">
                  <a:extLst>
                    <a:ext uri="{9D8B030D-6E8A-4147-A177-3AD203B41FA5}">
                      <a16:colId xmlns:a16="http://schemas.microsoft.com/office/drawing/2014/main" val="2060855593"/>
                    </a:ext>
                  </a:extLst>
                </a:gridCol>
                <a:gridCol w="1323378">
                  <a:extLst>
                    <a:ext uri="{9D8B030D-6E8A-4147-A177-3AD203B41FA5}">
                      <a16:colId xmlns:a16="http://schemas.microsoft.com/office/drawing/2014/main" val="1655286250"/>
                    </a:ext>
                  </a:extLst>
                </a:gridCol>
              </a:tblGrid>
              <a:tr h="13784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359441"/>
                  </a:ext>
                </a:extLst>
              </a:tr>
            </a:tbl>
          </a:graphicData>
        </a:graphic>
      </p:graphicFrame>
      <p:sp>
        <p:nvSpPr>
          <p:cNvPr id="25" name="Text Box 4">
            <a:extLst>
              <a:ext uri="{FF2B5EF4-FFF2-40B4-BE49-F238E27FC236}">
                <a16:creationId xmlns:a16="http://schemas.microsoft.com/office/drawing/2014/main" id="{6496BA9F-D9C9-497A-80F2-E8260037A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56" y="1228725"/>
            <a:ext cx="1098255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4800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Mùa xuân năm 1010 Lý Thái Tổ dời đô từ Hoa Lư về đâu?</a:t>
            </a:r>
            <a:endParaRPr lang="en-US" altLang="en-US" sz="4800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-117923" y="-30725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834E72-664E-4FB1-B798-FE8FF1F5F96F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56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875871" y="5976781"/>
            <a:ext cx="3865944" cy="746567"/>
          </a:xfrm>
          <a:prstGeom prst="ellipse">
            <a:avLst/>
          </a:prstGeom>
          <a:solidFill>
            <a:schemeClr val="bg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5" name="图片 14" descr="未标题-1"/>
          <p:cNvPicPr>
            <a:picLocks noChangeAspect="1"/>
          </p:cNvPicPr>
          <p:nvPr/>
        </p:nvPicPr>
        <p:blipFill rotWithShape="1">
          <a:blip r:embed="rId2"/>
          <a:srcRect l="5096" t="79031" r="41419" b="7501"/>
          <a:stretch/>
        </p:blipFill>
        <p:spPr>
          <a:xfrm>
            <a:off x="-135862" y="4681972"/>
            <a:ext cx="7889409" cy="111748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793381" y="477743"/>
            <a:ext cx="6853187" cy="6245605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698500" dist="330200" dir="2700000" algn="tl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6" name="图片 25" descr="未标题-1"/>
          <p:cNvPicPr>
            <a:picLocks noChangeAspect="1"/>
          </p:cNvPicPr>
          <p:nvPr/>
        </p:nvPicPr>
        <p:blipFill rotWithShape="1">
          <a:blip r:embed="rId3"/>
          <a:srcRect l="63519" t="47037" b="27643"/>
          <a:stretch/>
        </p:blipFill>
        <p:spPr>
          <a:xfrm flipH="1">
            <a:off x="3159075" y="4348994"/>
            <a:ext cx="2284074" cy="89171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 descr="未标题-1"/>
          <p:cNvPicPr>
            <a:picLocks noChangeAspect="1"/>
          </p:cNvPicPr>
          <p:nvPr/>
        </p:nvPicPr>
        <p:blipFill rotWithShape="1">
          <a:blip r:embed="rId3"/>
          <a:srcRect l="67575" t="11690" b="67838"/>
          <a:stretch/>
        </p:blipFill>
        <p:spPr>
          <a:xfrm>
            <a:off x="9418976" y="157458"/>
            <a:ext cx="2903816" cy="103126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04C4D4F-ECD9-423D-A272-28933DD580AC}"/>
              </a:ext>
            </a:extLst>
          </p:cNvPr>
          <p:cNvSpPr txBox="1"/>
          <p:nvPr/>
        </p:nvSpPr>
        <p:spPr>
          <a:xfrm>
            <a:off x="3232499" y="3073737"/>
            <a:ext cx="9991992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600" b="1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Chúc</a:t>
            </a:r>
            <a:r>
              <a:rPr lang="en-US" sz="9600" b="1" dirty="0"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các</a:t>
            </a:r>
            <a:r>
              <a:rPr lang="en-US" sz="9600" b="1" dirty="0"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em</a:t>
            </a:r>
            <a:r>
              <a:rPr lang="en-US" sz="9600" b="1" dirty="0"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endParaRPr lang="vi-VN" sz="9600" b="1" dirty="0">
              <a:solidFill>
                <a:schemeClr val="bg1"/>
              </a:solidFill>
              <a:latin typeface="UTM ThuPhap Thien An" panose="02040603050506020204" pitchFamily="18" charset="0"/>
            </a:endParaRPr>
          </a:p>
          <a:p>
            <a:pPr algn="ctr"/>
            <a:r>
              <a:rPr lang="en-US" sz="9600" b="1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học</a:t>
            </a:r>
            <a:r>
              <a:rPr lang="en-US" sz="9600" b="1" dirty="0"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tốt</a:t>
            </a:r>
            <a:r>
              <a:rPr lang="vi-VN" sz="9600" b="1" dirty="0">
                <a:solidFill>
                  <a:schemeClr val="bg1"/>
                </a:solidFill>
                <a:latin typeface="UTM ThuPhap Thien An" panose="02040603050506020204" pitchFamily="18" charset="0"/>
              </a:rPr>
              <a:t> !</a:t>
            </a:r>
            <a:endParaRPr lang="en-US" sz="9600" b="1" dirty="0">
              <a:solidFill>
                <a:schemeClr val="bg1"/>
              </a:solidFill>
              <a:latin typeface="UTM ThuPhap Thien An" panose="02040603050506020204" pitchFamily="18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665" y="-244895"/>
            <a:ext cx="5761130" cy="576113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6607A4-A780-451E-8984-E62A77D469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32"/>
          <a:stretch/>
        </p:blipFill>
        <p:spPr>
          <a:xfrm flipH="1">
            <a:off x="7018050" y="0"/>
            <a:ext cx="5536798" cy="33313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BB08AC-6FF2-4223-B903-BB9657FC998E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6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1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" name="图片 20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22" name="图片 21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27" name="矩形 26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3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1832152" y="3181337"/>
            <a:ext cx="8610600" cy="127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984552" y="3067037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3345040" y="3073387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221465" y="3111487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940602" y="3079737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9299752" y="3086087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310740" y="3086087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623352" y="3086087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6899452" y="3086087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13"/>
          <p:cNvSpPr txBox="1">
            <a:spLocks noChangeArrowheads="1"/>
          </p:cNvSpPr>
          <p:nvPr/>
        </p:nvSpPr>
        <p:spPr bwMode="auto">
          <a:xfrm>
            <a:off x="5451652" y="3497250"/>
            <a:ext cx="533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7" name="TextBox 14"/>
          <p:cNvSpPr txBox="1">
            <a:spLocks noChangeArrowheads="1"/>
          </p:cNvSpPr>
          <p:nvPr/>
        </p:nvSpPr>
        <p:spPr bwMode="auto">
          <a:xfrm>
            <a:off x="4461052" y="3497250"/>
            <a:ext cx="533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8" name="TextBox 15"/>
          <p:cNvSpPr txBox="1">
            <a:spLocks noChangeArrowheads="1"/>
          </p:cNvSpPr>
          <p:nvPr/>
        </p:nvSpPr>
        <p:spPr bwMode="auto">
          <a:xfrm>
            <a:off x="3851452" y="3497250"/>
            <a:ext cx="533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9" name="TextBox 16"/>
          <p:cNvSpPr txBox="1">
            <a:spLocks noChangeArrowheads="1"/>
          </p:cNvSpPr>
          <p:nvPr/>
        </p:nvSpPr>
        <p:spPr bwMode="auto">
          <a:xfrm>
            <a:off x="6213652" y="3567100"/>
            <a:ext cx="533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" name="TextBox 17"/>
          <p:cNvSpPr txBox="1">
            <a:spLocks noChangeArrowheads="1"/>
          </p:cNvSpPr>
          <p:nvPr/>
        </p:nvSpPr>
        <p:spPr bwMode="auto">
          <a:xfrm>
            <a:off x="6899452" y="3567100"/>
            <a:ext cx="533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1" name="TextBox 18"/>
          <p:cNvSpPr txBox="1">
            <a:spLocks noChangeArrowheads="1"/>
          </p:cNvSpPr>
          <p:nvPr/>
        </p:nvSpPr>
        <p:spPr bwMode="auto">
          <a:xfrm>
            <a:off x="10976152" y="2747950"/>
            <a:ext cx="533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" name="TextBox 19"/>
          <p:cNvSpPr txBox="1">
            <a:spLocks noChangeArrowheads="1"/>
          </p:cNvSpPr>
          <p:nvPr/>
        </p:nvSpPr>
        <p:spPr bwMode="auto">
          <a:xfrm>
            <a:off x="8499652" y="3567100"/>
            <a:ext cx="533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036940" y="3402000"/>
            <a:ext cx="1139825" cy="1076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406952" y="3421050"/>
            <a:ext cx="1719263" cy="830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254802" y="3413112"/>
            <a:ext cx="685800" cy="1076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119990" y="3406762"/>
            <a:ext cx="685800" cy="1323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37552" y="3398825"/>
            <a:ext cx="685800" cy="1323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620324" y="3394062"/>
            <a:ext cx="74207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366302" y="3411525"/>
            <a:ext cx="933450" cy="1323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XVI – XVIII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483159" y="3390887"/>
            <a:ext cx="87297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827390" y="2325675"/>
            <a:ext cx="742950" cy="6155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TCN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006902" y="2328850"/>
            <a:ext cx="6477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179 TCN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853165" y="2347900"/>
            <a:ext cx="647700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938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599290" y="2360600"/>
            <a:ext cx="682625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1009</a:t>
            </a:r>
            <a:endParaRPr lang="en-US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575602" y="2354250"/>
            <a:ext cx="590550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1226</a:t>
            </a:r>
            <a:endParaRPr lang="en-US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242352" y="2354250"/>
            <a:ext cx="647700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1400</a:t>
            </a:r>
            <a:endParaRPr lang="en-US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958315" y="2349487"/>
            <a:ext cx="664933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1500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671102" y="2341550"/>
            <a:ext cx="628650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1800</a:t>
            </a:r>
            <a:endParaRPr lang="en-US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9" name="Straight Connector 78"/>
          <p:cNvCxnSpPr/>
          <p:nvPr/>
        </p:nvCxnSpPr>
        <p:spPr>
          <a:xfrm>
            <a:off x="9847440" y="3067037"/>
            <a:ext cx="0" cy="209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10137952" y="3086087"/>
            <a:ext cx="0" cy="209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9402940" y="2336787"/>
            <a:ext cx="638175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1802</a:t>
            </a:r>
            <a:endParaRPr lang="en-US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0042702" y="2336787"/>
            <a:ext cx="59980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1858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9" name="!!31">
            <a:extLst>
              <a:ext uri="{FF2B5EF4-FFF2-40B4-BE49-F238E27FC236}">
                <a16:creationId xmlns:a16="http://schemas.microsoft.com/office/drawing/2014/main" id="{694D0E2F-83FE-4D65-9E18-5A2D37A84B97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04453" y="4122609"/>
            <a:ext cx="4528375" cy="4528377"/>
          </a:xfrm>
          <a:prstGeom prst="rect">
            <a:avLst/>
          </a:prstGeom>
        </p:spPr>
      </p:pic>
      <p:pic>
        <p:nvPicPr>
          <p:cNvPr id="90" name="!!30">
            <a:extLst>
              <a:ext uri="{FF2B5EF4-FFF2-40B4-BE49-F238E27FC236}">
                <a16:creationId xmlns:a16="http://schemas.microsoft.com/office/drawing/2014/main" id="{F7258134-AE48-4A1B-B479-0A4E3531F4D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5311" y="-1183625"/>
            <a:ext cx="4323438" cy="4323438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B1C16F85-C7B8-46A0-832F-D4D505DC9317}"/>
              </a:ext>
            </a:extLst>
          </p:cNvPr>
          <p:cNvSpPr txBox="1"/>
          <p:nvPr/>
        </p:nvSpPr>
        <p:spPr>
          <a:xfrm>
            <a:off x="3429178" y="895665"/>
            <a:ext cx="79951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Các</a:t>
            </a:r>
            <a:r>
              <a:rPr lang="en-US" sz="6600" dirty="0"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giai</a:t>
            </a:r>
            <a:r>
              <a:rPr lang="en-US" sz="6600" dirty="0"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đoạn</a:t>
            </a:r>
            <a:r>
              <a:rPr lang="en-US" sz="6600" dirty="0"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lịch</a:t>
            </a:r>
            <a:r>
              <a:rPr lang="en-US" sz="6600" dirty="0"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sử</a:t>
            </a:r>
            <a:endParaRPr lang="en-US" sz="6600" dirty="0">
              <a:solidFill>
                <a:schemeClr val="bg1"/>
              </a:solidFill>
              <a:latin typeface="UTM ThuPhap Thien An" panose="02040603050506020204" pitchFamily="18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-117923" y="-30725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29AAFE5-0A6D-47AF-9080-74A4438EFD52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34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FD11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FD11"/>
                                      </p:to>
                                    </p:animClr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244286" y="5488469"/>
            <a:ext cx="7889409" cy="1117480"/>
          </a:xfrm>
          <a:prstGeom prst="rect">
            <a:avLst/>
          </a:prstGeom>
          <a:blipFill dpi="0" rotWithShape="1">
            <a:blip r:embed="rId2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9330" y="244125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>
            <a:off x="1900305" y="56544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236784"/>
              </p:ext>
            </p:extLst>
          </p:nvPr>
        </p:nvGraphicFramePr>
        <p:xfrm>
          <a:off x="2632364" y="1806024"/>
          <a:ext cx="9100144" cy="44522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9963">
                  <a:extLst>
                    <a:ext uri="{9D8B030D-6E8A-4147-A177-3AD203B41FA5}">
                      <a16:colId xmlns:a16="http://schemas.microsoft.com/office/drawing/2014/main" val="2377602014"/>
                    </a:ext>
                  </a:extLst>
                </a:gridCol>
                <a:gridCol w="3359815">
                  <a:extLst>
                    <a:ext uri="{9D8B030D-6E8A-4147-A177-3AD203B41FA5}">
                      <a16:colId xmlns:a16="http://schemas.microsoft.com/office/drawing/2014/main" val="3547329985"/>
                    </a:ext>
                  </a:extLst>
                </a:gridCol>
                <a:gridCol w="3550366">
                  <a:extLst>
                    <a:ext uri="{9D8B030D-6E8A-4147-A177-3AD203B41FA5}">
                      <a16:colId xmlns:a16="http://schemas.microsoft.com/office/drawing/2014/main" val="2819222474"/>
                    </a:ext>
                  </a:extLst>
                </a:gridCol>
              </a:tblGrid>
              <a:tr h="11839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95708"/>
                  </a:ext>
                </a:extLst>
              </a:tr>
              <a:tr h="326825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18276"/>
                  </a:ext>
                </a:extLst>
              </a:tr>
            </a:tbl>
          </a:graphicData>
        </a:graphic>
      </p:graphicFrame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4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286" y="2369390"/>
            <a:ext cx="2454941" cy="2454940"/>
          </a:xfrm>
          <a:prstGeom prst="ellipse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1202695" y="537588"/>
            <a:ext cx="34524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oạn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endParaRPr lang="en-US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3006167" y="1843924"/>
            <a:ext cx="16887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4581028" y="1908645"/>
            <a:ext cx="36792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endParaRPr lang="vi-VN" altLang="ja-JP" sz="2400" b="1" dirty="0">
              <a:solidFill>
                <a:srgbClr val="FFFF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7985791" y="1869371"/>
            <a:ext cx="37467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dung c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Rectangle 32"/>
          <p:cNvSpPr>
            <a:spLocks noChangeArrowheads="1"/>
          </p:cNvSpPr>
          <p:nvPr/>
        </p:nvSpPr>
        <p:spPr bwMode="auto">
          <a:xfrm>
            <a:off x="457778" y="2606260"/>
            <a:ext cx="2027959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ầu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dựng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giữ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Rectangle 34"/>
          <p:cNvSpPr>
            <a:spLocks noChangeArrowheads="1"/>
          </p:cNvSpPr>
          <p:nvPr/>
        </p:nvSpPr>
        <p:spPr bwMode="auto">
          <a:xfrm>
            <a:off x="2607285" y="2896480"/>
            <a:ext cx="2202761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Khoảng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700 n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 TCN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ến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 179 TCN 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4758779" y="3082622"/>
            <a:ext cx="345386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vua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Hùng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V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 Lang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óng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 ở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Phong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Châu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. 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36"/>
          <p:cNvSpPr>
            <a:spLocks noChangeArrowheads="1"/>
          </p:cNvSpPr>
          <p:nvPr/>
        </p:nvSpPr>
        <p:spPr bwMode="auto">
          <a:xfrm>
            <a:off x="7851489" y="3177760"/>
            <a:ext cx="3657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ctr"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Hình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thành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ất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phong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tục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tập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quán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riêng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Rectangle 37"/>
          <p:cNvSpPr>
            <a:spLocks noChangeArrowheads="1"/>
          </p:cNvSpPr>
          <p:nvPr/>
        </p:nvSpPr>
        <p:spPr bwMode="auto">
          <a:xfrm>
            <a:off x="4854563" y="4820265"/>
            <a:ext cx="357814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An D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ươ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 V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ươ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ng, n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Âu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Lạc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óng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 ở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Cổ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Loa. 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Rectangle 38"/>
          <p:cNvSpPr>
            <a:spLocks noChangeArrowheads="1"/>
          </p:cNvSpPr>
          <p:nvPr/>
        </p:nvSpPr>
        <p:spPr bwMode="auto">
          <a:xfrm>
            <a:off x="8084683" y="4760211"/>
            <a:ext cx="3733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Đạt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đư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ợc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nhiều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thành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tựu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úc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ồng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trống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ồng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),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xây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thành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Cổ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Loa. 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57996" y="-11958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4E908F-1FAC-4A9C-B219-5347343C9D4C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75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5" name="图片 14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9" name="矩形 18"/>
          <p:cNvSpPr>
            <a:spLocks/>
          </p:cNvSpPr>
          <p:nvPr/>
        </p:nvSpPr>
        <p:spPr>
          <a:xfrm>
            <a:off x="1427229" y="47500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 19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4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" y="1459184"/>
            <a:ext cx="5640570" cy="3750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A0284D85-F946-4614-BB30-8D0749C25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1963" y="5054781"/>
            <a:ext cx="4395889" cy="677108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vi-VN" altLang="en-US" sz="4400" b="1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THÀNH CỔ LOA</a:t>
            </a:r>
            <a:endParaRPr lang="en-US" altLang="en-US" sz="4400" b="1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pic>
        <p:nvPicPr>
          <p:cNvPr id="1026" name="Picture 2" descr="Trang sức cổ Việt Nam thời Vua Hùng - Saigon Jewellery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89766" l="0" r="99178">
                        <a14:backgroundMark x1="17599" y1="29470" x2="17599" y2="29470"/>
                        <a14:backgroundMark x1="20066" y1="32182" x2="20066" y2="32182"/>
                        <a14:backgroundMark x1="19079" y1="55610" x2="19079" y2="55610"/>
                        <a14:backgroundMark x1="18092" y1="64118" x2="18092" y2="64118"/>
                        <a14:backgroundMark x1="15296" y1="70654" x2="15296" y2="70654"/>
                        <a14:backgroundMark x1="18421" y1="59433" x2="18421" y2="59433"/>
                        <a14:backgroundMark x1="82566" y1="61282" x2="82566" y2="61282"/>
                        <a14:backgroundMark x1="89145" y1="64365" x2="89145" y2="64365"/>
                        <a14:backgroundMark x1="85526" y1="59063" x2="85526" y2="59063"/>
                        <a14:backgroundMark x1="83553" y1="45746" x2="83553" y2="45746"/>
                        <a14:backgroundMark x1="85362" y1="38348" x2="85362" y2="38348"/>
                        <a14:backgroundMark x1="82566" y1="76079" x2="82566" y2="76079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3055">
            <a:off x="6939406" y="60441"/>
            <a:ext cx="3067714" cy="4091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ỹ thuật Việt Nam thời kỳ Hùng Vươ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33" b="89573" l="10000" r="96400">
                        <a14:backgroundMark x1="60000" y1="54028" x2="60000" y2="54028"/>
                        <a14:backgroundMark x1="83800" y1="30332" x2="84400" y2="30332"/>
                        <a14:backgroundMark x1="73800" y1="28910" x2="73800" y2="28910"/>
                        <a14:backgroundMark x1="78800" y1="41232" x2="78800" y2="41232"/>
                        <a14:backgroundMark x1="83200" y1="26540" x2="83200" y2="26540"/>
                        <a14:backgroundMark x1="80800" y1="40521" x2="80800" y2="405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791" y="2791114"/>
            <a:ext cx="4762500" cy="401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-117923" y="-30725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44FFBD-C636-4138-8372-761D7982A5A5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36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244286" y="5488469"/>
            <a:ext cx="7889409" cy="1117480"/>
          </a:xfrm>
          <a:prstGeom prst="rect">
            <a:avLst/>
          </a:prstGeom>
          <a:blipFill dpi="0" rotWithShape="1">
            <a:blip r:embed="rId2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9330" y="244125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>
            <a:off x="1900305" y="56544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36931"/>
              </p:ext>
            </p:extLst>
          </p:nvPr>
        </p:nvGraphicFramePr>
        <p:xfrm>
          <a:off x="2632364" y="1279563"/>
          <a:ext cx="9100144" cy="4807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9963">
                  <a:extLst>
                    <a:ext uri="{9D8B030D-6E8A-4147-A177-3AD203B41FA5}">
                      <a16:colId xmlns:a16="http://schemas.microsoft.com/office/drawing/2014/main" val="2377602014"/>
                    </a:ext>
                  </a:extLst>
                </a:gridCol>
                <a:gridCol w="3359815">
                  <a:extLst>
                    <a:ext uri="{9D8B030D-6E8A-4147-A177-3AD203B41FA5}">
                      <a16:colId xmlns:a16="http://schemas.microsoft.com/office/drawing/2014/main" val="3547329985"/>
                    </a:ext>
                  </a:extLst>
                </a:gridCol>
                <a:gridCol w="3550366">
                  <a:extLst>
                    <a:ext uri="{9D8B030D-6E8A-4147-A177-3AD203B41FA5}">
                      <a16:colId xmlns:a16="http://schemas.microsoft.com/office/drawing/2014/main" val="2819222474"/>
                    </a:ext>
                  </a:extLst>
                </a:gridCol>
              </a:tblGrid>
              <a:tr h="12783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95708"/>
                  </a:ext>
                </a:extLst>
              </a:tr>
              <a:tr h="35288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18276"/>
                  </a:ext>
                </a:extLst>
              </a:tr>
            </a:tbl>
          </a:graphicData>
        </a:graphic>
      </p:graphicFrame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4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286" y="2369390"/>
            <a:ext cx="2454941" cy="2454940"/>
          </a:xfrm>
          <a:prstGeom prst="ellipse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1202695" y="537588"/>
            <a:ext cx="34524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ja-JP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oạn</a:t>
            </a:r>
            <a:r>
              <a:rPr lang="en-US" altLang="ja-JP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endParaRPr lang="en-US" altLang="en-US" b="1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2936111" y="1567226"/>
            <a:ext cx="16887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4576843" y="1604387"/>
            <a:ext cx="36792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endParaRPr lang="vi-VN" altLang="ja-JP" sz="2400" b="1" dirty="0">
              <a:solidFill>
                <a:srgbClr val="FFFF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8091399" y="1629832"/>
            <a:ext cx="37467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dung c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Rectangle 50"/>
          <p:cNvSpPr>
            <a:spLocks noChangeArrowheads="1"/>
          </p:cNvSpPr>
          <p:nvPr/>
        </p:nvSpPr>
        <p:spPr bwMode="auto">
          <a:xfrm>
            <a:off x="309121" y="2275647"/>
            <a:ext cx="2390106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 1000 n</a:t>
            </a: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 </a:t>
            </a: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ấu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tranh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giành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lại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ộc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lập</a:t>
            </a: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Rectangle 51"/>
          <p:cNvSpPr>
            <a:spLocks noChangeArrowheads="1"/>
          </p:cNvSpPr>
          <p:nvPr/>
        </p:nvSpPr>
        <p:spPr bwMode="auto">
          <a:xfrm>
            <a:off x="2738581" y="2970048"/>
            <a:ext cx="193936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Từ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 179 TCN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đ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ến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 938 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Rectangle 52"/>
          <p:cNvSpPr>
            <a:spLocks noChangeArrowheads="1"/>
          </p:cNvSpPr>
          <p:nvPr/>
        </p:nvSpPr>
        <p:spPr bwMode="auto">
          <a:xfrm>
            <a:off x="4991220" y="3427248"/>
            <a:ext cx="301304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Trung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Quốc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thay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nhau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thống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3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ta. 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Rectangle 53"/>
          <p:cNvSpPr>
            <a:spLocks noChangeArrowheads="1"/>
          </p:cNvSpPr>
          <p:nvPr/>
        </p:nvSpPr>
        <p:spPr bwMode="auto">
          <a:xfrm>
            <a:off x="8158522" y="2632188"/>
            <a:ext cx="3657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H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n1000 n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dân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ta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anh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dũng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ấu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tranh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. 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" name="Rectangle 54"/>
          <p:cNvSpPr>
            <a:spLocks noChangeArrowheads="1"/>
          </p:cNvSpPr>
          <p:nvPr/>
        </p:nvSpPr>
        <p:spPr bwMode="auto">
          <a:xfrm>
            <a:off x="8082322" y="3384954"/>
            <a:ext cx="373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nhiều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cuộc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khởi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nghĩa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: Hai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Bà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</a:t>
            </a:r>
            <a:r>
              <a:rPr lang="vi-VN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ng,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Bà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Triệu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Lý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Bí</a:t>
            </a:r>
            <a:r>
              <a:rPr lang="en-US" altLang="ja-JP" sz="24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…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" name="Rectangle 55"/>
          <p:cNvSpPr>
            <a:spLocks noChangeArrowheads="1"/>
          </p:cNvSpPr>
          <p:nvPr/>
        </p:nvSpPr>
        <p:spPr bwMode="auto">
          <a:xfrm>
            <a:off x="8158522" y="4721920"/>
            <a:ext cx="3657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Với chiến thắng Bạch Đằng 938, Ngô Quyền giành lại </a:t>
            </a:r>
            <a:r>
              <a:rPr lang="vi-VN" altLang="ja-JP" sz="240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ộc lập cho </a:t>
            </a:r>
            <a:r>
              <a:rPr lang="vi-VN" altLang="ja-JP" sz="240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ất n</a:t>
            </a:r>
            <a:r>
              <a:rPr lang="vi-VN" altLang="ja-JP" sz="240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 ta. </a:t>
            </a: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4AD448-5477-47D2-9EA8-AAF7DF1EF654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32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8803" y="320161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 descr="未标题-1"/>
          <p:cNvPicPr>
            <a:picLocks noChangeAspect="1"/>
          </p:cNvPicPr>
          <p:nvPr/>
        </p:nvPicPr>
        <p:blipFill rotWithShape="1">
          <a:blip r:embed="rId2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5" name="图片 14" descr="未标题-1"/>
          <p:cNvPicPr>
            <a:picLocks noChangeAspect="1"/>
          </p:cNvPicPr>
          <p:nvPr/>
        </p:nvPicPr>
        <p:blipFill rotWithShape="1">
          <a:blip r:embed="rId2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sp>
        <p:nvSpPr>
          <p:cNvPr id="19" name="矩形 18"/>
          <p:cNvSpPr>
            <a:spLocks/>
          </p:cNvSpPr>
          <p:nvPr/>
        </p:nvSpPr>
        <p:spPr>
          <a:xfrm>
            <a:off x="1427229" y="47500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 19"/>
          <p:cNvSpPr>
            <a:spLocks/>
          </p:cNvSpPr>
          <p:nvPr/>
        </p:nvSpPr>
        <p:spPr>
          <a:xfrm>
            <a:off x="183486" y="5459634"/>
            <a:ext cx="7889409" cy="1117480"/>
          </a:xfrm>
          <a:prstGeom prst="rect">
            <a:avLst/>
          </a:prstGeom>
          <a:blipFill dpi="0" rotWithShape="1">
            <a:blip r:embed="rId4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1266" name="Picture 2" descr="Khởi Nghĩa Hai Bà Trưng Là Ai ? Khởi Nghĩa Hai Bà Trư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39" y="1744328"/>
            <a:ext cx="5715000" cy="3038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Ngô Quyền và trận Bạch Đằng lừng danh – Hoàng Thành Thăng Lo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424" y="1396487"/>
            <a:ext cx="5238750" cy="3933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A0284D85-F946-4614-BB30-8D0749C25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7044" y="4573571"/>
            <a:ext cx="4395889" cy="677108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vi-VN" altLang="en-US" sz="4400" b="1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HAI BÀ TRƯNG</a:t>
            </a:r>
            <a:endParaRPr lang="en-US" altLang="en-US" sz="4400" b="1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A0284D85-F946-4614-BB30-8D0749C25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8443" y="5311861"/>
            <a:ext cx="4395889" cy="677108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vi-VN" altLang="en-US" sz="4400" b="1" dirty="0">
                <a:solidFill>
                  <a:schemeClr val="bg1"/>
                </a:solidFill>
                <a:latin typeface="#9Slide03 IcielPanton Black" panose="00000A00000000000000" pitchFamily="2" charset="0"/>
              </a:rPr>
              <a:t>NGÔ QUYỀN</a:t>
            </a:r>
            <a:endParaRPr lang="en-US" altLang="en-US" sz="4400" b="1" dirty="0">
              <a:solidFill>
                <a:schemeClr val="bg1"/>
              </a:solidFill>
              <a:latin typeface="#9Slide03 IcielPanton Black" panose="00000A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DB46EA-752A-478C-89B0-F65E4FC9FC3B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99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244286" y="5488469"/>
            <a:ext cx="7889409" cy="1117480"/>
          </a:xfrm>
          <a:prstGeom prst="rect">
            <a:avLst/>
          </a:prstGeom>
          <a:blipFill dpi="0" rotWithShape="1">
            <a:blip r:embed="rId2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9330" y="244125"/>
            <a:ext cx="11611125" cy="6412007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>
            <a:off x="1900305" y="565440"/>
            <a:ext cx="9015523" cy="606284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463628"/>
              </p:ext>
            </p:extLst>
          </p:nvPr>
        </p:nvGraphicFramePr>
        <p:xfrm>
          <a:off x="2602448" y="1401689"/>
          <a:ext cx="9311361" cy="49291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0793">
                  <a:extLst>
                    <a:ext uri="{9D8B030D-6E8A-4147-A177-3AD203B41FA5}">
                      <a16:colId xmlns:a16="http://schemas.microsoft.com/office/drawing/2014/main" val="2377602014"/>
                    </a:ext>
                  </a:extLst>
                </a:gridCol>
                <a:gridCol w="3437797">
                  <a:extLst>
                    <a:ext uri="{9D8B030D-6E8A-4147-A177-3AD203B41FA5}">
                      <a16:colId xmlns:a16="http://schemas.microsoft.com/office/drawing/2014/main" val="3547329985"/>
                    </a:ext>
                  </a:extLst>
                </a:gridCol>
                <a:gridCol w="3632771">
                  <a:extLst>
                    <a:ext uri="{9D8B030D-6E8A-4147-A177-3AD203B41FA5}">
                      <a16:colId xmlns:a16="http://schemas.microsoft.com/office/drawing/2014/main" val="2819222474"/>
                    </a:ext>
                  </a:extLst>
                </a:gridCol>
              </a:tblGrid>
              <a:tr h="116465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95708"/>
                  </a:ext>
                </a:extLst>
              </a:tr>
              <a:tr h="37644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18276"/>
                  </a:ext>
                </a:extLst>
              </a:tr>
            </a:tbl>
          </a:graphicData>
        </a:graphic>
      </p:graphicFrame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4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4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286" y="2369390"/>
            <a:ext cx="2454941" cy="2454940"/>
          </a:xfrm>
          <a:prstGeom prst="ellipse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1202695" y="537588"/>
            <a:ext cx="34524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oạn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b="1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endParaRPr lang="en-US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2936111" y="1567226"/>
            <a:ext cx="16887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4576843" y="1604387"/>
            <a:ext cx="36792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endParaRPr lang="vi-VN" altLang="ja-JP" sz="2400" b="1" dirty="0">
              <a:solidFill>
                <a:srgbClr val="FFFF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8276778" y="1638832"/>
            <a:ext cx="37467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dung c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auto">
          <a:xfrm>
            <a:off x="278191" y="2512120"/>
            <a:ext cx="2368759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4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4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ầu</a:t>
            </a:r>
            <a:r>
              <a:rPr lang="en-US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độc lập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Rectangle 34"/>
          <p:cNvSpPr>
            <a:spLocks noChangeArrowheads="1"/>
          </p:cNvSpPr>
          <p:nvPr/>
        </p:nvSpPr>
        <p:spPr bwMode="auto">
          <a:xfrm>
            <a:off x="3094707" y="3210707"/>
            <a:ext cx="1371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vi-VN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Từ năm 938 đến năm 1009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Rectangle 35"/>
          <p:cNvSpPr>
            <a:spLocks noChangeArrowheads="1"/>
          </p:cNvSpPr>
          <p:nvPr/>
        </p:nvSpPr>
        <p:spPr bwMode="auto">
          <a:xfrm>
            <a:off x="4930559" y="2765848"/>
            <a:ext cx="2971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Nhà Ngô đóng đô ở Cổ Loa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Rectangle 36"/>
          <p:cNvSpPr>
            <a:spLocks noChangeArrowheads="1"/>
          </p:cNvSpPr>
          <p:nvPr/>
        </p:nvSpPr>
        <p:spPr bwMode="auto">
          <a:xfrm>
            <a:off x="8304891" y="2742101"/>
            <a:ext cx="3657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Sau ngày độc lập, nhà nước đầu tiên đã được xây dựng.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37"/>
          <p:cNvSpPr>
            <a:spLocks noChangeArrowheads="1"/>
          </p:cNvSpPr>
          <p:nvPr/>
        </p:nvSpPr>
        <p:spPr bwMode="auto">
          <a:xfrm>
            <a:off x="4928650" y="4137947"/>
            <a:ext cx="2895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Nhà Đinh, nước Đại Cồ Việt đóng đô ở Hoa Lư.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38"/>
          <p:cNvSpPr>
            <a:spLocks noChangeArrowheads="1"/>
          </p:cNvSpPr>
          <p:nvPr/>
        </p:nvSpPr>
        <p:spPr bwMode="auto">
          <a:xfrm>
            <a:off x="8251618" y="4552780"/>
            <a:ext cx="3733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sz="3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Khi Ngô Quyền mất, đất nước lâm vào thời kì loạn 12 sứ quân. Đinh Bộ Lĩnh là người dẹp loạn thống nhất đất nước.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E74ADA-D023-4158-B5CD-ADD7693A3F96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39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2658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787342"/>
            <a:ext cx="12192000" cy="1070658"/>
          </a:xfrm>
          <a:prstGeom prst="rect">
            <a:avLst/>
          </a:prstGeom>
          <a:solidFill>
            <a:srgbClr val="192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>
            <a:spLocks/>
          </p:cNvSpPr>
          <p:nvPr/>
        </p:nvSpPr>
        <p:spPr>
          <a:xfrm>
            <a:off x="244286" y="5488469"/>
            <a:ext cx="7889409" cy="1117480"/>
          </a:xfrm>
          <a:prstGeom prst="rect">
            <a:avLst/>
          </a:prstGeom>
          <a:blipFill dpi="0" rotWithShape="1">
            <a:blip r:embed="rId3">
              <a:alphaModFix amt="3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9330" y="244125"/>
            <a:ext cx="11494395" cy="6217679"/>
          </a:xfrm>
          <a:prstGeom prst="rect">
            <a:avLst/>
          </a:prstGeom>
          <a:solidFill>
            <a:srgbClr val="316166"/>
          </a:solidFill>
          <a:ln>
            <a:noFill/>
          </a:ln>
          <a:effectLst>
            <a:outerShdw blurRad="381000" dist="2540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>
            <a:off x="1900305" y="565440"/>
            <a:ext cx="9015523" cy="6062840"/>
          </a:xfrm>
          <a:prstGeom prst="rect">
            <a:avLst/>
          </a:prstGeom>
          <a:blipFill dpi="0" rotWithShape="1">
            <a:blip r:embed="rId4">
              <a:alphaModFix amt="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36931"/>
              </p:ext>
            </p:extLst>
          </p:nvPr>
        </p:nvGraphicFramePr>
        <p:xfrm>
          <a:off x="2632364" y="1279563"/>
          <a:ext cx="9100144" cy="4807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9963">
                  <a:extLst>
                    <a:ext uri="{9D8B030D-6E8A-4147-A177-3AD203B41FA5}">
                      <a16:colId xmlns:a16="http://schemas.microsoft.com/office/drawing/2014/main" val="2377602014"/>
                    </a:ext>
                  </a:extLst>
                </a:gridCol>
                <a:gridCol w="3359815">
                  <a:extLst>
                    <a:ext uri="{9D8B030D-6E8A-4147-A177-3AD203B41FA5}">
                      <a16:colId xmlns:a16="http://schemas.microsoft.com/office/drawing/2014/main" val="3547329985"/>
                    </a:ext>
                  </a:extLst>
                </a:gridCol>
                <a:gridCol w="3550366">
                  <a:extLst>
                    <a:ext uri="{9D8B030D-6E8A-4147-A177-3AD203B41FA5}">
                      <a16:colId xmlns:a16="http://schemas.microsoft.com/office/drawing/2014/main" val="2819222474"/>
                    </a:ext>
                  </a:extLst>
                </a:gridCol>
              </a:tblGrid>
              <a:tr h="12783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95708"/>
                  </a:ext>
                </a:extLst>
              </a:tr>
              <a:tr h="35288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18276"/>
                  </a:ext>
                </a:extLst>
              </a:tr>
            </a:tbl>
          </a:graphicData>
        </a:graphic>
      </p:graphicFrame>
      <p:pic>
        <p:nvPicPr>
          <p:cNvPr id="9" name="图片 8" descr="未标题-1"/>
          <p:cNvPicPr>
            <a:picLocks noChangeAspect="1"/>
          </p:cNvPicPr>
          <p:nvPr/>
        </p:nvPicPr>
        <p:blipFill rotWithShape="1">
          <a:blip r:embed="rId5"/>
          <a:srcRect l="67575" t="11690" b="67838"/>
          <a:stretch/>
        </p:blipFill>
        <p:spPr>
          <a:xfrm>
            <a:off x="-1191051" y="31413"/>
            <a:ext cx="2498095" cy="887174"/>
          </a:xfrm>
          <a:prstGeom prst="rect">
            <a:avLst/>
          </a:prstGeom>
        </p:spPr>
      </p:pic>
      <p:pic>
        <p:nvPicPr>
          <p:cNvPr id="10" name="图片 9" descr="未标题-1"/>
          <p:cNvPicPr>
            <a:picLocks noChangeAspect="1"/>
          </p:cNvPicPr>
          <p:nvPr/>
        </p:nvPicPr>
        <p:blipFill rotWithShape="1">
          <a:blip r:embed="rId5"/>
          <a:srcRect t="7402" r="46419" b="54349"/>
          <a:stretch/>
        </p:blipFill>
        <p:spPr>
          <a:xfrm>
            <a:off x="10562937" y="-183174"/>
            <a:ext cx="2339142" cy="939273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286" y="2366387"/>
            <a:ext cx="2454941" cy="2454940"/>
          </a:xfrm>
          <a:prstGeom prst="ellipse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1202695" y="537588"/>
            <a:ext cx="34524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ja-JP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oạn</a:t>
            </a:r>
            <a:r>
              <a:rPr lang="en-US" altLang="ja-JP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endParaRPr lang="en-US" altLang="en-US" b="1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2936111" y="1567226"/>
            <a:ext cx="168879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8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ja-JP" sz="28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4576843" y="1604387"/>
            <a:ext cx="36792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Triều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ại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trị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endParaRPr lang="vi-VN" altLang="ja-JP" sz="2400" b="1" dirty="0">
              <a:solidFill>
                <a:srgbClr val="FFFF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–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Kinh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ô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8091399" y="1629832"/>
            <a:ext cx="37467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dung c</a:t>
            </a:r>
            <a:r>
              <a:rPr lang="vi-VN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lịch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sử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ja-JP" sz="2400" b="1" dirty="0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ja-JP" sz="2400" b="1" dirty="0" err="1">
                <a:solidFill>
                  <a:srgbClr val="FFFF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auto">
          <a:xfrm>
            <a:off x="278191" y="2512120"/>
            <a:ext cx="2368759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sz="4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ja-JP" sz="4000" dirty="0" err="1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ầu</a:t>
            </a:r>
            <a:r>
              <a:rPr lang="en-US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độc lập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Rectangle 34"/>
          <p:cNvSpPr>
            <a:spLocks noChangeArrowheads="1"/>
          </p:cNvSpPr>
          <p:nvPr/>
        </p:nvSpPr>
        <p:spPr bwMode="auto">
          <a:xfrm>
            <a:off x="3094707" y="3210707"/>
            <a:ext cx="1371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vi-VN" altLang="ja-JP" sz="40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Từ năm 938 đến năm 1009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" name="Rectangle 53"/>
          <p:cNvSpPr>
            <a:spLocks noChangeArrowheads="1"/>
          </p:cNvSpPr>
          <p:nvPr/>
        </p:nvSpPr>
        <p:spPr bwMode="auto">
          <a:xfrm>
            <a:off x="8135957" y="3915342"/>
            <a:ext cx="3657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vi-VN" altLang="en-US" sz="2800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Đinh Bộ Lĩnh mất, quân Tống kéo sang xâm lược nước ta, Lê Hoàn lên ngôi lãnh đạo nhân dân đánh tan quân xâm lược.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" name="Rectangle 37"/>
          <p:cNvSpPr>
            <a:spLocks noChangeArrowheads="1"/>
          </p:cNvSpPr>
          <p:nvPr/>
        </p:nvSpPr>
        <p:spPr bwMode="auto">
          <a:xfrm>
            <a:off x="5029937" y="3807234"/>
            <a:ext cx="2895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vi-VN" altLang="ja-JP" dirty="0">
                <a:solidFill>
                  <a:schemeClr val="bg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Nhà Tiền Lê, nước Đại Cồ Việt, kinh đô Hoa Lư.</a:t>
            </a:r>
            <a:endParaRPr lang="en-US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-117923" y="-30725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Non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C3B317-1303-4823-96B3-41A002C1C267}"/>
              </a:ext>
            </a:extLst>
          </p:cNvPr>
          <p:cNvSpPr txBox="1"/>
          <p:nvPr/>
        </p:nvSpPr>
        <p:spPr>
          <a:xfrm rot="5400000">
            <a:off x="-441730" y="6335916"/>
            <a:ext cx="1238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8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8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6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05501123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1329</Words>
  <Application>Microsoft Office PowerPoint</Application>
  <PresentationFormat>Widescreen</PresentationFormat>
  <Paragraphs>206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4" baseType="lpstr">
      <vt:lpstr>UTM Aristote</vt:lpstr>
      <vt:lpstr>Cambria</vt:lpstr>
      <vt:lpstr>UVN Mua Thu</vt:lpstr>
      <vt:lpstr>Arial</vt:lpstr>
      <vt:lpstr>#9Slide03 IcielPanton Black</vt:lpstr>
      <vt:lpstr>#9Slide06 SVNFresh Script</vt:lpstr>
      <vt:lpstr>#9Slide07 HoneyCream</vt:lpstr>
      <vt:lpstr>UVN Bo Quen</vt:lpstr>
      <vt:lpstr>SVN-Newton</vt:lpstr>
      <vt:lpstr>#9Slide07 Altus</vt:lpstr>
      <vt:lpstr>UTM ThuPhap Thien An</vt:lpstr>
      <vt:lpstr>Calibri</vt:lpstr>
      <vt:lpstr>Times New Roman</vt:lpstr>
      <vt:lpstr>#9Slide05 SVNStoryteller Script</vt:lpstr>
      <vt:lpstr>UVN Binh Duong</vt:lpstr>
      <vt:lpstr>UTM Netmuc KT</vt:lpstr>
      <vt:lpstr>Wide Latin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 non</dc:title>
  <dc:creator>MANG NON</dc:creator>
  <cp:keywords>MANG NON</cp:keywords>
  <cp:lastModifiedBy>phuonganhnguyen7040@gmail.com</cp:lastModifiedBy>
  <cp:revision>36</cp:revision>
  <dcterms:created xsi:type="dcterms:W3CDTF">2022-04-10T03:28:35Z</dcterms:created>
  <dcterms:modified xsi:type="dcterms:W3CDTF">2023-07-25T02:37:53Z</dcterms:modified>
</cp:coreProperties>
</file>