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326" r:id="rId2"/>
    <p:sldId id="329" r:id="rId3"/>
    <p:sldId id="332" r:id="rId4"/>
    <p:sldId id="334" r:id="rId5"/>
    <p:sldId id="351" r:id="rId6"/>
    <p:sldId id="337" r:id="rId7"/>
    <p:sldId id="349" r:id="rId8"/>
    <p:sldId id="352" r:id="rId9"/>
    <p:sldId id="368" r:id="rId10"/>
    <p:sldId id="370" r:id="rId11"/>
    <p:sldId id="371" r:id="rId12"/>
    <p:sldId id="372" r:id="rId13"/>
    <p:sldId id="373" r:id="rId14"/>
    <p:sldId id="369" r:id="rId15"/>
    <p:sldId id="346" r:id="rId16"/>
    <p:sldId id="348" r:id="rId17"/>
    <p:sldId id="353" r:id="rId18"/>
    <p:sldId id="347" r:id="rId19"/>
    <p:sldId id="354" r:id="rId20"/>
    <p:sldId id="356" r:id="rId21"/>
    <p:sldId id="358" r:id="rId22"/>
    <p:sldId id="359" r:id="rId23"/>
    <p:sldId id="357" r:id="rId24"/>
    <p:sldId id="361" r:id="rId25"/>
    <p:sldId id="362" r:id="rId26"/>
    <p:sldId id="360" r:id="rId27"/>
    <p:sldId id="364" r:id="rId28"/>
    <p:sldId id="363" r:id="rId29"/>
    <p:sldId id="366" r:id="rId30"/>
    <p:sldId id="367" r:id="rId31"/>
    <p:sldId id="365" r:id="rId32"/>
  </p:sldIdLst>
  <p:sldSz cx="12192000" cy="6858000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869" y="-1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3BD1FAA-A604-4308-B258-EB95743287B8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/>
            <a:fld id="{9A0DB2DC-4C9A-4742-B13C-FB6460FD3503}" type="slidenum">
              <a:rPr lang="en-US" altLang="en-US" sz="1200" dirty="0"/>
              <a:t>‹#›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152486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Có thể cho các em chia nhóm nhỏ (zoom, hoặc call zavi luyện đọc cùng nhau nếu có điều kiện</a:t>
            </a:r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4DD244-F178-4D8B-AF43-E0BF352D607D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hangingPunct="1"/>
            <a:fld id="{9A0DB2DC-4C9A-4742-B13C-FB6460FD3503}" type="slidenum">
              <a:rPr lang="en-US" altLang="en-US" dirty="0"/>
              <a:t>‹#›</a:t>
            </a:fld>
            <a:endParaRPr lang="en-US" alt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D818C6-B329-45D8-B3D1-190E0D4E62F0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12C60FF-1EA5-415E-94B6-782D0405DAB7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hangingPunct="1"/>
            <a:fld id="{9A0DB2DC-4C9A-4742-B13C-FB6460FD3503}" type="slidenum">
              <a:rPr lang="en-US" altLang="en-US" dirty="0"/>
              <a:t>‹#›</a:t>
            </a:fld>
            <a:endParaRPr lang="en-US" alt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D818C6-B329-45D8-B3D1-190E0D4E62F0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891D02B-3699-4883-979E-D693C6ACCA83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hangingPunct="1"/>
            <a:fld id="{9A0DB2DC-4C9A-4742-B13C-FB6460FD3503}" type="slidenum">
              <a:rPr lang="en-US" altLang="en-US" dirty="0"/>
              <a:t>‹#›</a:t>
            </a:fld>
            <a:endParaRPr lang="en-US" alt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/>
          <a:stretch>
            <a:fillRect/>
          </a:stretch>
        </p:blipFill>
        <p:spPr>
          <a:xfrm>
            <a:off x="0" y="0"/>
            <a:ext cx="12238355" cy="6944360"/>
          </a:xfrm>
          <a:prstGeom prst="rect">
            <a:avLst/>
          </a:prstGeom>
        </p:spPr>
      </p:pic>
      <p:sp>
        <p:nvSpPr>
          <p:cNvPr id="9" name="Rectangles 8"/>
          <p:cNvSpPr/>
          <p:nvPr userDrawn="1"/>
        </p:nvSpPr>
        <p:spPr>
          <a:xfrm>
            <a:off x="-55245" y="-3175"/>
            <a:ext cx="12323445" cy="6937375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D818C6-B329-45D8-B3D1-190E0D4E62F0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D818C6-B329-45D8-B3D1-190E0D4E62F0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1553191-FB1C-44BB-98F8-2B061605AF6F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hangingPunct="1"/>
            <a:fld id="{9A0DB2DC-4C9A-4742-B13C-FB6460FD3503}" type="slidenum">
              <a:rPr lang="en-US" altLang="en-US" dirty="0"/>
              <a:t>‹#›</a:t>
            </a:fld>
            <a:endParaRPr lang="en-US" alt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F0B1CD1-18E2-4195-8CAC-0E4AB7BDEF24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hangingPunct="1"/>
            <a:fld id="{9A0DB2DC-4C9A-4742-B13C-FB6460FD3503}" type="slidenum">
              <a:rPr lang="en-US" altLang="en-US" dirty="0"/>
              <a:t>‹#›</a:t>
            </a:fld>
            <a:endParaRPr lang="en-US" alt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AB1C3B4-490C-461C-A560-74EF530A7C02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hangingPunct="1"/>
            <a:fld id="{9A0DB2DC-4C9A-4742-B13C-FB6460FD3503}" type="slidenum">
              <a:rPr lang="en-US" altLang="en-US" dirty="0"/>
              <a:t>‹#›</a:t>
            </a:fld>
            <a:endParaRPr lang="en-US" alt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D818C6-B329-45D8-B3D1-190E0D4E62F0}" type="datetimeFigureOut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7/20/2023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2" name="Picture 1" descr="Picture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905000" y="-76200"/>
            <a:ext cx="1054735" cy="10547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openxmlformats.org/officeDocument/2006/relationships/image" Target="../media/image18.sv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12" Type="http://schemas.openxmlformats.org/officeDocument/2006/relationships/image" Target="../media/image12.svg"/><Relationship Id="rId17" Type="http://schemas.openxmlformats.org/officeDocument/2006/relationships/image" Target="../media/image12.png"/><Relationship Id="rId2" Type="http://schemas.openxmlformats.org/officeDocument/2006/relationships/image" Target="../media/image3.png"/><Relationship Id="rId16" Type="http://schemas.openxmlformats.org/officeDocument/2006/relationships/image" Target="../media/image16.sv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openxmlformats.org/officeDocument/2006/relationships/image" Target="../media/image10.svg"/><Relationship Id="rId19" Type="http://schemas.openxmlformats.org/officeDocument/2006/relationships/image" Target="../media/image13.png"/><Relationship Id="rId4" Type="http://schemas.openxmlformats.org/officeDocument/2006/relationships/image" Target="../media/image5.svg"/><Relationship Id="rId9" Type="http://schemas.openxmlformats.org/officeDocument/2006/relationships/image" Target="../media/image8.png"/><Relationship Id="rId14" Type="http://schemas.openxmlformats.org/officeDocument/2006/relationships/image" Target="../media/image1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56.sv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sv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sv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sv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svg"/><Relationship Id="rId5" Type="http://schemas.openxmlformats.org/officeDocument/2006/relationships/image" Target="../media/image46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svg"/><Relationship Id="rId5" Type="http://schemas.openxmlformats.org/officeDocument/2006/relationships/image" Target="../media/image23.png"/><Relationship Id="rId4" Type="http://schemas.openxmlformats.org/officeDocument/2006/relationships/image" Target="../media/image31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1.svg"/><Relationship Id="rId7" Type="http://schemas.openxmlformats.org/officeDocument/2006/relationships/image" Target="../media/image36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33.sv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hyperlink" Target="Video%20N-n%20nh&#226;n%20bom%20napal%20trong%20chi-n%20tranh%20Vi-t%20Nam%20-%20Clip%20N-n%20nh&#226;n%20bom%20napal%20trong%20chi-n%20tranh%20Vi-t%20Nam%20-%20Video%20Zing.flv" TargetMode="External"/><Relationship Id="rId4" Type="http://schemas.openxmlformats.org/officeDocument/2006/relationships/image" Target="../media/image4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5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9525"/>
            <a:ext cx="12276455" cy="68199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667000" y="1524000"/>
            <a:ext cx="6073775" cy="3657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2209800"/>
            <a:ext cx="5048250" cy="1181100"/>
          </a:xfrm>
          <a:prstGeom prst="rect">
            <a:avLst/>
          </a:prstGeom>
        </p:spPr>
      </p:pic>
      <p:pic>
        <p:nvPicPr>
          <p:cNvPr id="28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514600" y="4114800"/>
            <a:ext cx="1136015" cy="956945"/>
          </a:xfrm>
          <a:prstGeom prst="rect">
            <a:avLst/>
          </a:prstGeom>
        </p:spPr>
      </p:pic>
      <p:pic>
        <p:nvPicPr>
          <p:cNvPr id="30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267190" y="810895"/>
            <a:ext cx="1705610" cy="1437005"/>
          </a:xfrm>
          <a:prstGeom prst="rect">
            <a:avLst/>
          </a:prstGeom>
        </p:spPr>
      </p:pic>
      <p:pic>
        <p:nvPicPr>
          <p:cNvPr id="32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2590800" y="5410835"/>
            <a:ext cx="1428750" cy="1447165"/>
          </a:xfrm>
          <a:prstGeom prst="rect">
            <a:avLst/>
          </a:prstGeom>
        </p:spPr>
      </p:pic>
      <p:pic>
        <p:nvPicPr>
          <p:cNvPr id="34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-1398905" y="-870268"/>
            <a:ext cx="3837305" cy="2950845"/>
          </a:xfrm>
          <a:prstGeom prst="rect">
            <a:avLst/>
          </a:prstGeom>
        </p:spPr>
      </p:pic>
      <p:pic>
        <p:nvPicPr>
          <p:cNvPr id="41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4267200" y="5706745"/>
            <a:ext cx="4985385" cy="310515"/>
          </a:xfrm>
          <a:prstGeom prst="rect">
            <a:avLst/>
          </a:prstGeom>
        </p:spPr>
      </p:pic>
      <p:pic>
        <p:nvPicPr>
          <p:cNvPr id="43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76200" y="3907155"/>
            <a:ext cx="2363470" cy="2809875"/>
          </a:xfrm>
          <a:prstGeom prst="rect">
            <a:avLst/>
          </a:prstGeom>
        </p:spPr>
      </p:pic>
      <p:pic>
        <p:nvPicPr>
          <p:cNvPr id="29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76400" y="1066800"/>
            <a:ext cx="2553970" cy="2586355"/>
          </a:xfrm>
          <a:prstGeom prst="rect">
            <a:avLst/>
          </a:prstGeom>
        </p:spPr>
      </p:pic>
      <p:pic>
        <p:nvPicPr>
          <p:cNvPr id="58" name="Picture 2"/>
          <p:cNvPicPr>
            <a:picLocks noGrp="1" noChangeAspect="1"/>
          </p:cNvPicPr>
          <p:nvPr>
            <p:ph idx="1"/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7854950" y="2346325"/>
            <a:ext cx="4331335" cy="441261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00400" y="76835"/>
            <a:ext cx="5410200" cy="1771650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43400" y="3201035"/>
            <a:ext cx="2809875" cy="92392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86000" y="152400"/>
            <a:ext cx="7895590" cy="5260340"/>
          </a:xfrm>
          <a:prstGeom prst="rect">
            <a:avLst/>
          </a:prstGeom>
        </p:spPr>
      </p:pic>
      <p:sp>
        <p:nvSpPr>
          <p:cNvPr id="4" name="Rectangle 16"/>
          <p:cNvSpPr/>
          <p:nvPr/>
        </p:nvSpPr>
        <p:spPr>
          <a:xfrm>
            <a:off x="1204595" y="5715000"/>
            <a:ext cx="10058400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US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Lầu Ngũ Giác</a:t>
            </a:r>
            <a:r>
              <a:rPr lang="en-GB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 (Lầu Năm Góc)</a:t>
            </a:r>
            <a:endParaRPr lang="en-GB" alt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Shintia Script" panose="02000804000000020003" charset="0"/>
              <a:ea typeface="Arial" panose="020B0604020202020204" pitchFamily="34" charset="0"/>
              <a:cs typeface="SVN-Shintia Script" panose="02000804000000020003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8" name="Rectangle 8"/>
          <p:cNvSpPr/>
          <p:nvPr/>
        </p:nvSpPr>
        <p:spPr>
          <a:xfrm>
            <a:off x="685800" y="4419600"/>
            <a:ext cx="2286000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buClrTx/>
              <a:buSzTx/>
              <a:buFontTx/>
              <a:buNone/>
            </a:pP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363" name="Text Box 8"/>
          <p:cNvSpPr txBox="1"/>
          <p:nvPr/>
        </p:nvSpPr>
        <p:spPr>
          <a:xfrm>
            <a:off x="6858000" y="1906270"/>
            <a:ext cx="478155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Giôn-xơn </a:t>
            </a:r>
            <a:r>
              <a:rPr lang="en-US" altLang="en-US" sz="3200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(1908</a:t>
            </a:r>
            <a:r>
              <a:rPr lang="en-GB" altLang="en-US" sz="3200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- 1973)</a:t>
            </a:r>
          </a:p>
          <a:p>
            <a:pPr marL="0" lvl="0"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Tổng thống  thứ 36 của nước Mĩ. </a:t>
            </a:r>
          </a:p>
          <a:p>
            <a:pPr marL="0" lvl="0"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Ông giữ chức từ năm</a:t>
            </a:r>
            <a:r>
              <a:rPr lang="en-GB" altLang="en-US" sz="3200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1963 - 1969</a:t>
            </a:r>
            <a:endParaRPr lang="en-GB" altLang="en-US" sz="3200" b="1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8" descr="lyndon-b-johnson"/>
          <p:cNvPicPr>
            <a:picLocks noGrp="1" noChangeAspect="1"/>
          </p:cNvPicPr>
          <p:nvPr>
            <p:ph idx="1"/>
          </p:nvPr>
        </p:nvPicPr>
        <p:blipFill>
          <a:blip r:embed="rId3"/>
          <a:srcRect t="9043"/>
          <a:stretch>
            <a:fillRect/>
          </a:stretch>
        </p:blipFill>
        <p:spPr>
          <a:xfrm>
            <a:off x="1447800" y="609600"/>
            <a:ext cx="4365625" cy="5965190"/>
          </a:xfrm>
          <a:prstGeom prst="rect">
            <a:avLst/>
          </a:prstGeom>
        </p:spPr>
      </p:pic>
      <p:pic>
        <p:nvPicPr>
          <p:cNvPr id="20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513745">
            <a:off x="-363855" y="-1141095"/>
            <a:ext cx="8615680" cy="2917825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086255" flipH="1">
            <a:off x="-1431290" y="5273040"/>
            <a:ext cx="8615680" cy="2917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thanh_pho_washington_du_lich_my-012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1925" y="1905000"/>
            <a:ext cx="6788785" cy="45262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9380000" flipV="1">
            <a:off x="1990725" y="2061210"/>
            <a:ext cx="1926590" cy="422910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9380000" flipV="1">
            <a:off x="8239125" y="5947410"/>
            <a:ext cx="1926590" cy="422910"/>
          </a:xfrm>
          <a:prstGeom prst="rect">
            <a:avLst/>
          </a:prstGeom>
        </p:spPr>
      </p:pic>
      <p:sp>
        <p:nvSpPr>
          <p:cNvPr id="10" name="Rectangle 16"/>
          <p:cNvSpPr/>
          <p:nvPr/>
        </p:nvSpPr>
        <p:spPr>
          <a:xfrm>
            <a:off x="1905000" y="533400"/>
            <a:ext cx="8994775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Thủ đô Oa-sinh-ton</a:t>
            </a:r>
            <a:endParaRPr lang="en-GB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Shintia Script" panose="02000804000000020003" charset="0"/>
              <a:ea typeface="Arial" panose="020B0604020202020204" pitchFamily="34" charset="0"/>
              <a:cs typeface="SVN-Shintia Script" panose="02000804000000020003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1"/>
          <p:cNvSpPr/>
          <p:nvPr/>
        </p:nvSpPr>
        <p:spPr>
          <a:xfrm>
            <a:off x="5854700" y="185057"/>
            <a:ext cx="4584700" cy="50145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12292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675" y="1242093"/>
            <a:ext cx="5114925" cy="42775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5615907"/>
            <a:ext cx="9372600" cy="8382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9814161f5dbe3433-1024x57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115" y="0"/>
            <a:ext cx="12254865" cy="6894195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143000" y="609600"/>
            <a:ext cx="9753600" cy="1522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800">
                <a:solidFill>
                  <a:srgbClr val="FF0000"/>
                </a:solidFill>
              </a:rPr>
              <a:t>Mời các em cùng xem clip về </a:t>
            </a:r>
          </a:p>
          <a:p>
            <a:pPr algn="ctr"/>
            <a:r>
              <a:rPr lang="en-GB" altLang="en-US" sz="2800" b="1">
                <a:solidFill>
                  <a:srgbClr val="FF0000"/>
                </a:solidFill>
              </a:rPr>
              <a:t>dòng sông Pô-tô-mac ở Washington DC</a:t>
            </a:r>
          </a:p>
          <a:p>
            <a:pPr algn="ctr"/>
            <a:r>
              <a:rPr lang="en-GB" altLang="en-US" sz="2800">
                <a:solidFill>
                  <a:srgbClr val="FF0000"/>
                </a:solidFill>
              </a:rPr>
              <a:t>https://www.youtube.com/watch?v=ObV4HV5oAT0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" y="532130"/>
            <a:ext cx="3955415" cy="1572895"/>
          </a:xfrm>
          <a:prstGeom prst="rect">
            <a:avLst/>
          </a:prstGeom>
        </p:spPr>
      </p:pic>
      <p:sp>
        <p:nvSpPr>
          <p:cNvPr id="37" name="Rectangles 36"/>
          <p:cNvSpPr/>
          <p:nvPr/>
        </p:nvSpPr>
        <p:spPr>
          <a:xfrm>
            <a:off x="1219200" y="685800"/>
            <a:ext cx="249237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Luyện đọc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19800" y="1371600"/>
            <a:ext cx="5762625" cy="5596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90600" y="2590800"/>
            <a:ext cx="4296410" cy="3496945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1523683" y="3505200"/>
            <a:ext cx="334518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Nhóm đôi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772910" y="1828800"/>
            <a:ext cx="5419090" cy="5494655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457200" y="533400"/>
            <a:ext cx="8297545" cy="279971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8800" b="1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Hole Hearted" panose="020B0A06020104020203" charset="0"/>
                <a:cs typeface="SVN-Hole Hearted" panose="020B0A06020104020203" charset="0"/>
              </a:rPr>
              <a:t>Bé làm </a:t>
            </a:r>
          </a:p>
          <a:p>
            <a:pPr algn="ctr"/>
            <a:r>
              <a:rPr lang="en-GB" altLang="en-US" sz="8800" b="1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Hole Hearted" panose="020B0A06020104020203" charset="0"/>
                <a:cs typeface="SVN-Hole Hearted" panose="020B0A06020104020203" charset="0"/>
              </a:rPr>
              <a:t>phát thanh viên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" y="532130"/>
            <a:ext cx="3955415" cy="1572895"/>
          </a:xfrm>
          <a:prstGeom prst="rect">
            <a:avLst/>
          </a:prstGeom>
        </p:spPr>
      </p:pic>
      <p:sp>
        <p:nvSpPr>
          <p:cNvPr id="37" name="Rectangles 36"/>
          <p:cNvSpPr/>
          <p:nvPr/>
        </p:nvSpPr>
        <p:spPr>
          <a:xfrm>
            <a:off x="1219200" y="685800"/>
            <a:ext cx="249237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Luyện đọc</a:t>
            </a:r>
          </a:p>
        </p:txBody>
      </p:sp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533400"/>
            <a:ext cx="3955415" cy="1572895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7519988" y="687070"/>
            <a:ext cx="310388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Tìm hiểu bài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930900" y="1489710"/>
            <a:ext cx="12700" cy="376809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762000" y="1600200"/>
            <a:ext cx="7916545" cy="4114800"/>
          </a:xfrm>
          <a:prstGeom prst="rect">
            <a:avLst/>
          </a:prstGeom>
        </p:spPr>
      </p:pic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1295400" y="2133600"/>
            <a:ext cx="5915660" cy="2682240"/>
          </a:xfrm>
        </p:spPr>
        <p:txBody>
          <a:bodyPr vert="horz" wrap="square" lIns="91440" tIns="45720" rIns="91440" bIns="45720" anchor="ctr" anchorCtr="0"/>
          <a:lstStyle/>
          <a:p>
            <a:pPr algn="l"/>
            <a:r>
              <a:rPr lang="en-US" altLang="en-US" sz="3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1. Đọc diễn cảm khổ thơ đầu để thể hiện tâm trạng của chú Mo-ri-xơn và bé Ê-mi-li.</a:t>
            </a:r>
          </a:p>
        </p:txBody>
      </p:sp>
      <p:pic>
        <p:nvPicPr>
          <p:cNvPr id="3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934273" y="1981100"/>
            <a:ext cx="4656068" cy="411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495800" y="228600"/>
            <a:ext cx="7373620" cy="3286760"/>
          </a:xfrm>
          <a:prstGeom prst="rect">
            <a:avLst/>
          </a:prstGeom>
        </p:spPr>
      </p:pic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5224780" y="457200"/>
            <a:ext cx="5915660" cy="2300605"/>
          </a:xfrm>
        </p:spPr>
        <p:txBody>
          <a:bodyPr vert="horz" wrap="square" lIns="91440" tIns="45720" rIns="91440" bIns="45720" anchor="ctr" anchorCtr="0"/>
          <a:lstStyle/>
          <a:p>
            <a:pPr algn="l"/>
            <a:r>
              <a:rPr lang="en-GB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Vì sao chú Mo-ri-xơn lên án cuộc chiến tranh xâm lược của chính quyền Mĩ?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57200" y="3352800"/>
            <a:ext cx="11445875" cy="368998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143000" y="3733800"/>
            <a:ext cx="10307320" cy="286131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lvl="0" indent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  <a:sym typeface="+mn-ea"/>
              </a:rPr>
              <a:t>    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  <a:sym typeface="+mn-ea"/>
              </a:rPr>
              <a:t>Vì đây l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sym typeface="+mn-ea"/>
              </a:rPr>
              <a:t>à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  <a:sym typeface="+mn-ea"/>
              </a:rPr>
              <a:t> một cuộc chiến tranh phi nghĩa v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sym typeface="+mn-ea"/>
              </a:rPr>
              <a:t>à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  <a:sym typeface="+mn-ea"/>
              </a:rPr>
              <a:t> vô nhân đạo, không nhân danh ai. Chúng ném bom na pan, B.52, v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sym typeface="+mn-ea"/>
              </a:rPr>
              <a:t>à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  <a:sym typeface="+mn-ea"/>
              </a:rPr>
              <a:t> dùng hơi độc, đốt bệnh viện, trường học, giết những trẻ em vô tội, giết cả những cánh đồng xanh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sym typeface="+mn-ea"/>
              </a:rPr>
              <a:t>……</a:t>
            </a:r>
            <a:r>
              <a:rPr lang="en-US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  <a:sym typeface="+mn-ea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4481103">
            <a:off x="7496226" y="736131"/>
            <a:ext cx="4346311" cy="70101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003" y="89247"/>
            <a:ext cx="5024755" cy="6511925"/>
          </a:xfrm>
          <a:prstGeom prst="rect">
            <a:avLst/>
          </a:prstGeom>
          <a:ln>
            <a:noFill/>
          </a:ln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246468">
            <a:off x="5904705" y="5947785"/>
            <a:ext cx="6545103" cy="1276295"/>
          </a:xfrm>
          <a:prstGeom prst="rect">
            <a:avLst/>
          </a:prstGeom>
        </p:spPr>
      </p:pic>
      <p:pic>
        <p:nvPicPr>
          <p:cNvPr id="13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28600" y="1600200"/>
            <a:ext cx="2145030" cy="2145030"/>
          </a:xfrm>
          <a:prstGeom prst="rect">
            <a:avLst/>
          </a:prstGeom>
        </p:spPr>
      </p:pic>
      <p:pic>
        <p:nvPicPr>
          <p:cNvPr id="14" name="Picture 4" descr="E - mi - li, c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1600200"/>
            <a:ext cx="3563620" cy="5198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8600"/>
            <a:ext cx="6810375" cy="160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airplan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800px-Burningdwelling2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5" y="0"/>
            <a:ext cx="5899785" cy="35172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11" descr="ImageHandl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3581400"/>
            <a:ext cx="6083935" cy="3427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Content Placeholder 10" descr="is_hanh_quyet_bang_ak_fgqj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6120130" cy="3516630"/>
          </a:xfrm>
          <a:prstGeom prst="rect">
            <a:avLst/>
          </a:prstGeom>
        </p:spPr>
      </p:pic>
      <p:pic>
        <p:nvPicPr>
          <p:cNvPr id="5" name="Picture 2" descr="_53469483_528908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3669665"/>
            <a:ext cx="5960745" cy="3250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4191000" y="2983865"/>
            <a:ext cx="3733800" cy="917575"/>
          </a:xfrm>
          <a:prstGeom prst="round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3200" b="1"/>
              <a:t>tội ác chiến tranh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5410200" y="-22225"/>
            <a:ext cx="5915660" cy="1698625"/>
          </a:xfrm>
        </p:spPr>
        <p:txBody>
          <a:bodyPr vert="horz" wrap="square" lIns="91440" tIns="45720" rIns="91440" bIns="45720" anchor="ctr" anchorCtr="0"/>
          <a:lstStyle/>
          <a:p>
            <a:pPr algn="l"/>
            <a:r>
              <a:rPr lang="en-US" altLang="en-US" sz="3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3. Chú Mo-ri-xơn nói với con điều gì khi từ biệt</a:t>
            </a:r>
            <a:r>
              <a:rPr lang="en-GB" altLang="en-US" sz="3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6200" y="676275"/>
            <a:ext cx="6073775" cy="61817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59D4CBE-4134-4E06-8D22-9E565337E47A}"/>
              </a:ext>
            </a:extLst>
          </p:cNvPr>
          <p:cNvGrpSpPr/>
          <p:nvPr/>
        </p:nvGrpSpPr>
        <p:grpSpPr>
          <a:xfrm>
            <a:off x="4724400" y="1676400"/>
            <a:ext cx="6913245" cy="4439920"/>
            <a:chOff x="4724400" y="1676400"/>
            <a:chExt cx="6913245" cy="4439920"/>
          </a:xfrm>
        </p:grpSpPr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4724400" y="1676400"/>
              <a:ext cx="6913245" cy="4439920"/>
            </a:xfrm>
            <a:prstGeom prst="rect">
              <a:avLst/>
            </a:prstGeom>
          </p:spPr>
        </p:pic>
        <p:sp>
          <p:nvSpPr>
            <p:cNvPr id="5" name="Text Box 4"/>
            <p:cNvSpPr txBox="1"/>
            <p:nvPr/>
          </p:nvSpPr>
          <p:spPr>
            <a:xfrm>
              <a:off x="5867400" y="2667000"/>
              <a:ext cx="5261610" cy="30460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Arial" panose="020B0604020202020204" pitchFamily="34" charset="0"/>
                  <a:sym typeface="+mn-ea"/>
                </a:rPr>
                <a:t>    Chú nói trời sắp tối, cha không bế con về được nữa. Chú dặn bé Ê-mi-li, khi mẹ đến, hãy ôm hôn mẹ cho cha v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" panose="020B0604020202020204" pitchFamily="34" charset="0"/>
                  <a:sym typeface="+mn-ea"/>
                </a:rPr>
                <a:t>à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Arial" panose="020B0604020202020204" pitchFamily="34" charset="0"/>
                  <a:sym typeface="+mn-ea"/>
                </a:rPr>
                <a:t> nối với mẹ: Cha đi vui, xin mẹ đừng buồn.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099685" y="290830"/>
            <a:ext cx="6769735" cy="3842385"/>
          </a:xfrm>
          <a:prstGeom prst="rect">
            <a:avLst/>
          </a:prstGeom>
        </p:spPr>
      </p:pic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5937885" y="1447800"/>
            <a:ext cx="5123180" cy="1698625"/>
          </a:xfrm>
        </p:spPr>
        <p:txBody>
          <a:bodyPr vert="horz" wrap="square" lIns="91440" tIns="45720" rIns="91440" bIns="45720" anchor="ctr" anchorCtr="0"/>
          <a:lstStyle/>
          <a:p>
            <a:pPr algn="ctr"/>
            <a:r>
              <a:rPr altLang="en-US" sz="3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Vì sao chú Mo-ri-xơn nói </a:t>
            </a:r>
            <a:br>
              <a:rPr altLang="en-US" sz="3600" b="1" dirty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altLang="en-US" sz="3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với con: “Cha đi vui, xin mẹ đừng buồn!”?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6200" y="676275"/>
            <a:ext cx="6073775" cy="618172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5997575" y="4038600"/>
            <a:ext cx="5003165" cy="230695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lvl="0" indent="0"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  <a:sym typeface="+mn-ea"/>
              </a:rPr>
              <a:t>     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  <a:sym typeface="+mn-ea"/>
              </a:rPr>
              <a:t>Chú muốn động viên vợ con bớt đau buồn, bởi chú ra đi thanh thản v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sym typeface="+mn-ea"/>
              </a:rPr>
              <a:t>à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  <a:sym typeface="+mn-ea"/>
              </a:rPr>
              <a:t> tự nguyện.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8" descr="Sa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600075"/>
            <a:ext cx="1219200" cy="1077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151" descr="70276239201301251845163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0320" y="39370"/>
            <a:ext cx="5695950" cy="3027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76200"/>
            <a:ext cx="6322695" cy="2990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6830" y="3419475"/>
            <a:ext cx="5656580" cy="3362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3258820"/>
            <a:ext cx="6322695" cy="3472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0" t="14244" r="9058" b="13440"/>
          <a:stretch>
            <a:fillRect/>
          </a:stretch>
        </p:blipFill>
        <p:spPr>
          <a:xfrm>
            <a:off x="-332105" y="178435"/>
            <a:ext cx="6645910" cy="5771515"/>
          </a:xfrm>
          <a:prstGeom prst="rect">
            <a:avLst/>
          </a:prstGeom>
        </p:spPr>
      </p:pic>
      <p:sp>
        <p:nvSpPr>
          <p:cNvPr id="5" name="矩形 39"/>
          <p:cNvSpPr>
            <a:spLocks noChangeArrowheads="1"/>
          </p:cNvSpPr>
          <p:nvPr/>
        </p:nvSpPr>
        <p:spPr bwMode="auto">
          <a:xfrm>
            <a:off x="1066800" y="2209800"/>
            <a:ext cx="4043680" cy="252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 defTabSz="1218565">
              <a:lnSpc>
                <a:spcPct val="110000"/>
              </a:lnSpc>
              <a:spcBef>
                <a:spcPts val="1000"/>
              </a:spcBef>
              <a:defRPr/>
            </a:pPr>
            <a:r>
              <a:rPr lang="en-GB" altLang="zh-CN" sz="3600" b="1" dirty="0">
                <a:latin typeface="Arial" panose="020B0604020202020204" pitchFamily="34" charset="0"/>
                <a:ea typeface="汉仪小麦体简" panose="00020600040101010101" pitchFamily="18" charset="-122"/>
                <a:cs typeface="SimSun" panose="02010600030101010101" pitchFamily="2" charset="-122"/>
              </a:rPr>
              <a:t>4. </a:t>
            </a:r>
            <a:r>
              <a:rPr lang="zh-CN" altLang="en-US" sz="3600" b="1" dirty="0">
                <a:latin typeface="Arial" panose="020B0604020202020204" pitchFamily="34" charset="0"/>
                <a:ea typeface="汉仪小麦体简" panose="00020600040101010101" pitchFamily="18" charset="-122"/>
                <a:cs typeface="SimSun" panose="02010600030101010101" pitchFamily="2" charset="-122"/>
              </a:rPr>
              <a:t>Em có suy nghĩ gì về hành động của chú Mo-ri-xơn?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6335ADE-1D6B-43F9-BE76-27B61DFE2DD4}"/>
              </a:ext>
            </a:extLst>
          </p:cNvPr>
          <p:cNvGrpSpPr/>
          <p:nvPr/>
        </p:nvGrpSpPr>
        <p:grpSpPr>
          <a:xfrm>
            <a:off x="6705600" y="533400"/>
            <a:ext cx="5227955" cy="2056765"/>
            <a:chOff x="6705600" y="533400"/>
            <a:chExt cx="5227955" cy="2056765"/>
          </a:xfrm>
        </p:grpSpPr>
        <p:grpSp>
          <p:nvGrpSpPr>
            <p:cNvPr id="2" name="组合 4"/>
            <p:cNvGrpSpPr/>
            <p:nvPr/>
          </p:nvGrpSpPr>
          <p:grpSpPr bwMode="auto">
            <a:xfrm>
              <a:off x="6705600" y="533400"/>
              <a:ext cx="5227955" cy="2056765"/>
              <a:chOff x="8179" y="2601"/>
              <a:chExt cx="6363" cy="2091"/>
            </a:xfrm>
          </p:grpSpPr>
          <p:pic>
            <p:nvPicPr>
              <p:cNvPr id="3" name="图片 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9" y="2601"/>
                <a:ext cx="6363" cy="20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TextBox 24"/>
              <p:cNvSpPr txBox="1">
                <a:spLocks noChangeArrowheads="1"/>
              </p:cNvSpPr>
              <p:nvPr/>
            </p:nvSpPr>
            <p:spPr bwMode="auto">
              <a:xfrm>
                <a:off x="11115" y="3333"/>
                <a:ext cx="488" cy="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 algn="ctr"/>
                <a:endParaRPr lang="zh-CN" altLang="en-US" sz="2400" b="1" dirty="0">
                  <a:latin typeface="汉仪喵魂体W" panose="00020600040101010101" pitchFamily="18" charset="-122"/>
                  <a:ea typeface="汉仪喵魂体W" panose="00020600040101010101" pitchFamily="18" charset="-122"/>
                  <a:sym typeface="SimSun" panose="02010600030101010101" pitchFamily="2" charset="-122"/>
                </a:endParaRPr>
              </a:p>
            </p:txBody>
          </p:sp>
        </p:grpSp>
        <p:sp>
          <p:nvSpPr>
            <p:cNvPr id="22" name="Text Box 21"/>
            <p:cNvSpPr txBox="1"/>
            <p:nvPr/>
          </p:nvSpPr>
          <p:spPr>
            <a:xfrm>
              <a:off x="7359015" y="914400"/>
              <a:ext cx="4244340" cy="1383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Arial" panose="020B0604020202020204" pitchFamily="34" charset="0"/>
                  <a:sym typeface="+mn-ea"/>
                </a:rPr>
                <a:t>H</a:t>
              </a: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Arial" panose="020B0604020202020204" pitchFamily="34" charset="0"/>
                  <a:sym typeface="+mn-ea"/>
                </a:rPr>
                <a:t>à</a:t>
              </a: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Arial" panose="020B0604020202020204" pitchFamily="34" charset="0"/>
                  <a:sym typeface="+mn-ea"/>
                </a:rPr>
                <a:t>nh động của chú Mo-ri-xơn l</a:t>
              </a: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Arial" panose="020B0604020202020204" pitchFamily="34" charset="0"/>
                  <a:sym typeface="+mn-ea"/>
                </a:rPr>
                <a:t>à</a:t>
              </a: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Arial" panose="020B0604020202020204" pitchFamily="34" charset="0"/>
                  <a:sym typeface="+mn-ea"/>
                </a:rPr>
                <a:t> h</a:t>
              </a: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ea typeface="Arial" panose="020B0604020202020204" pitchFamily="34" charset="0"/>
                  <a:sym typeface="+mn-ea"/>
                </a:rPr>
                <a:t>à</a:t>
              </a: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Arial" panose="020B0604020202020204" pitchFamily="34" charset="0"/>
                  <a:sym typeface="+mn-ea"/>
                </a:rPr>
                <a:t>nh động rất cao đẹp, đáng khâm phục.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18264AE-DD6B-4F9F-8266-69F5759AC116}"/>
              </a:ext>
            </a:extLst>
          </p:cNvPr>
          <p:cNvGrpSpPr/>
          <p:nvPr/>
        </p:nvGrpSpPr>
        <p:grpSpPr>
          <a:xfrm>
            <a:off x="6553200" y="2590165"/>
            <a:ext cx="5227955" cy="2056765"/>
            <a:chOff x="6553200" y="2590165"/>
            <a:chExt cx="5227955" cy="2056765"/>
          </a:xfrm>
        </p:grpSpPr>
        <p:grpSp>
          <p:nvGrpSpPr>
            <p:cNvPr id="23" name="组合 4"/>
            <p:cNvGrpSpPr/>
            <p:nvPr/>
          </p:nvGrpSpPr>
          <p:grpSpPr bwMode="auto">
            <a:xfrm>
              <a:off x="6553200" y="2590165"/>
              <a:ext cx="5227955" cy="2056765"/>
              <a:chOff x="8179" y="2601"/>
              <a:chExt cx="6363" cy="2091"/>
            </a:xfrm>
          </p:grpSpPr>
          <p:pic>
            <p:nvPicPr>
              <p:cNvPr id="24" name="图片 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9" y="2601"/>
                <a:ext cx="6363" cy="20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TextBox 24"/>
              <p:cNvSpPr txBox="1">
                <a:spLocks noChangeArrowheads="1"/>
              </p:cNvSpPr>
              <p:nvPr/>
            </p:nvSpPr>
            <p:spPr bwMode="auto">
              <a:xfrm>
                <a:off x="11115" y="3333"/>
                <a:ext cx="488" cy="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 algn="ctr"/>
                <a:endParaRPr lang="zh-CN" altLang="en-US" sz="2400" b="1" dirty="0">
                  <a:latin typeface="汉仪喵魂体W" panose="00020600040101010101" pitchFamily="18" charset="-122"/>
                  <a:ea typeface="汉仪喵魂体W" panose="00020600040101010101" pitchFamily="18" charset="-122"/>
                  <a:sym typeface="SimSun" panose="02010600030101010101" pitchFamily="2" charset="-122"/>
                </a:endParaRPr>
              </a:p>
            </p:txBody>
          </p:sp>
        </p:grpSp>
        <p:sp>
          <p:nvSpPr>
            <p:cNvPr id="26" name="Text Box 25"/>
            <p:cNvSpPr txBox="1"/>
            <p:nvPr/>
          </p:nvSpPr>
          <p:spPr>
            <a:xfrm>
              <a:off x="7206615" y="3199765"/>
              <a:ext cx="4244340" cy="95313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sym typeface="+mn-ea"/>
                </a:rPr>
                <a:t>Chú Mo-ri-xơn là người dám xả thân vì việc nghĩa.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DA80C8C-657C-4E05-9E6D-C580D86D827A}"/>
              </a:ext>
            </a:extLst>
          </p:cNvPr>
          <p:cNvGrpSpPr/>
          <p:nvPr/>
        </p:nvGrpSpPr>
        <p:grpSpPr>
          <a:xfrm>
            <a:off x="5257800" y="4724400"/>
            <a:ext cx="6175375" cy="2056765"/>
            <a:chOff x="5257800" y="4724400"/>
            <a:chExt cx="6175375" cy="2056765"/>
          </a:xfrm>
        </p:grpSpPr>
        <p:grpSp>
          <p:nvGrpSpPr>
            <p:cNvPr id="28" name="组合 4"/>
            <p:cNvGrpSpPr/>
            <p:nvPr/>
          </p:nvGrpSpPr>
          <p:grpSpPr bwMode="auto">
            <a:xfrm>
              <a:off x="5257800" y="4724400"/>
              <a:ext cx="6129655" cy="2056765"/>
              <a:chOff x="8179" y="2601"/>
              <a:chExt cx="6363" cy="2091"/>
            </a:xfrm>
          </p:grpSpPr>
          <p:pic>
            <p:nvPicPr>
              <p:cNvPr id="29" name="图片 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9" y="2601"/>
                <a:ext cx="6363" cy="20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TextBox 24"/>
              <p:cNvSpPr txBox="1">
                <a:spLocks noChangeArrowheads="1"/>
              </p:cNvSpPr>
              <p:nvPr/>
            </p:nvSpPr>
            <p:spPr bwMode="auto">
              <a:xfrm>
                <a:off x="11115" y="3333"/>
                <a:ext cx="488" cy="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SimSun" panose="02010600030101010101" pitchFamily="2" charset="-122"/>
                  </a:defRPr>
                </a:lvl9pPr>
              </a:lstStyle>
              <a:p>
                <a:pPr algn="ctr"/>
                <a:endParaRPr lang="zh-CN" altLang="en-US" sz="2400" b="1" dirty="0">
                  <a:latin typeface="汉仪喵魂体W" panose="00020600040101010101" pitchFamily="18" charset="-122"/>
                  <a:ea typeface="汉仪喵魂体W" panose="00020600040101010101" pitchFamily="18" charset="-122"/>
                  <a:sym typeface="SimSun" panose="02010600030101010101" pitchFamily="2" charset="-122"/>
                </a:endParaRPr>
              </a:p>
            </p:txBody>
          </p:sp>
        </p:grpSp>
        <p:sp>
          <p:nvSpPr>
            <p:cNvPr id="31" name="Text Box 30"/>
            <p:cNvSpPr txBox="1"/>
            <p:nvPr/>
          </p:nvSpPr>
          <p:spPr>
            <a:xfrm>
              <a:off x="6292215" y="5334000"/>
              <a:ext cx="5140960" cy="95313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marL="0" lvl="0" indent="0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sym typeface="+mn-ea"/>
                </a:rPr>
                <a:t>Em rất xúc động về hành động cao cả của chú Mo-ri-xơn</a:t>
              </a:r>
              <a:r>
                <a:rPr lang="en-GB" altLang="en-US" sz="28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sym typeface="+mn-ea"/>
                </a:rPr>
                <a:t>.</a:t>
              </a:r>
              <a:r>
                <a:rPr lang="en-US" altLang="en-US" sz="2800" b="1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800" dirty="0">
                  <a:solidFill>
                    <a:srgbClr val="FF3300"/>
                  </a:solidFill>
                  <a:latin typeface="VN-NTime" pitchFamily="2" charset="0"/>
                  <a:cs typeface="Arial" panose="020B0604020202020204" pitchFamily="34" charset="0"/>
                  <a:sym typeface="+mn-ea"/>
                </a:rPr>
                <a:t>.</a:t>
              </a:r>
              <a:endParaRPr lang="en-US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943600" y="685800"/>
            <a:ext cx="5560541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066800" y="533400"/>
            <a:ext cx="4452620" cy="6141720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7086600" y="1524635"/>
            <a:ext cx="3583305" cy="1938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60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Nội dung </a:t>
            </a:r>
          </a:p>
          <a:p>
            <a:pPr algn="ctr"/>
            <a:r>
              <a:rPr lang="en-GB" altLang="en-US" sz="60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bài thơ là gì?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19200" y="609600"/>
            <a:ext cx="9572625" cy="558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795" y="1718945"/>
            <a:ext cx="8105775" cy="3419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8" descr="Anna-Morrison-Wels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609600"/>
            <a:ext cx="7308215" cy="46907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5791200"/>
            <a:ext cx="9963150" cy="714375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" y="532130"/>
            <a:ext cx="6336030" cy="1572895"/>
          </a:xfrm>
          <a:prstGeom prst="rect">
            <a:avLst/>
          </a:prstGeom>
        </p:spPr>
      </p:pic>
      <p:sp>
        <p:nvSpPr>
          <p:cNvPr id="37" name="Rectangles 36"/>
          <p:cNvSpPr/>
          <p:nvPr/>
        </p:nvSpPr>
        <p:spPr>
          <a:xfrm>
            <a:off x="1255078" y="685800"/>
            <a:ext cx="470662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Luyện đọc diễn cảm</a:t>
            </a:r>
          </a:p>
        </p:txBody>
      </p:sp>
      <p:sp>
        <p:nvSpPr>
          <p:cNvPr id="2" name="Text Box 3"/>
          <p:cNvSpPr txBox="1"/>
          <p:nvPr/>
        </p:nvSpPr>
        <p:spPr>
          <a:xfrm>
            <a:off x="6604000" y="1218883"/>
            <a:ext cx="5943600" cy="5359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Oa-sinh-tơn</a:t>
            </a:r>
          </a:p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Buổi ho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à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 hôn </a:t>
            </a:r>
            <a:r>
              <a:rPr lang="en-US" altLang="en-US" sz="32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/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Ôi những linh hồn</a:t>
            </a:r>
          </a:p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Còn, mất?</a:t>
            </a:r>
          </a:p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Đã đến phút lòng ta sáng nhất!</a:t>
            </a:r>
          </a:p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Ta đốt thân ta</a:t>
            </a:r>
            <a:r>
              <a:rPr lang="en-US" altLang="en-US" sz="32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/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Cho ngọn lửa sáng lòa</a:t>
            </a:r>
          </a:p>
          <a:p>
            <a:pPr marL="0" lvl="0" indent="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Tx/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 thật.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6" name="Line 4"/>
          <p:cNvSpPr/>
          <p:nvPr/>
        </p:nvSpPr>
        <p:spPr>
          <a:xfrm flipH="1">
            <a:off x="10439400" y="4495800"/>
            <a:ext cx="1414463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" name="Line 5"/>
          <p:cNvSpPr/>
          <p:nvPr/>
        </p:nvSpPr>
        <p:spPr>
          <a:xfrm>
            <a:off x="9151938" y="5795963"/>
            <a:ext cx="1219200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" name="Line 7"/>
          <p:cNvSpPr/>
          <p:nvPr/>
        </p:nvSpPr>
        <p:spPr>
          <a:xfrm flipV="1">
            <a:off x="7315200" y="5105400"/>
            <a:ext cx="457200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" name="Line 13"/>
          <p:cNvSpPr/>
          <p:nvPr/>
        </p:nvSpPr>
        <p:spPr>
          <a:xfrm>
            <a:off x="8534400" y="5486400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" name="Line 5"/>
          <p:cNvSpPr/>
          <p:nvPr/>
        </p:nvSpPr>
        <p:spPr>
          <a:xfrm>
            <a:off x="6769100" y="6518275"/>
            <a:ext cx="1219200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" name="AutoShape 20"/>
          <p:cNvSpPr/>
          <p:nvPr/>
        </p:nvSpPr>
        <p:spPr>
          <a:xfrm>
            <a:off x="6375400" y="1524000"/>
            <a:ext cx="279400" cy="685800"/>
          </a:xfrm>
          <a:prstGeom prst="curvedRightArrow">
            <a:avLst>
              <a:gd name="adj1" fmla="val 46668"/>
              <a:gd name="adj2" fmla="val 93329"/>
              <a:gd name="adj3" fmla="val 33333"/>
            </a:avLst>
          </a:prstGeom>
          <a:solidFill>
            <a:srgbClr val="FF006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90000"/>
              </a:lnSpc>
              <a:spcBef>
                <a:spcPct val="0"/>
              </a:spcBef>
              <a:buClr>
                <a:schemeClr val="hlink"/>
              </a:buClr>
              <a:buSzTx/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3" name="AutoShape 20"/>
          <p:cNvSpPr/>
          <p:nvPr/>
        </p:nvSpPr>
        <p:spPr>
          <a:xfrm>
            <a:off x="6375400" y="5524500"/>
            <a:ext cx="228600" cy="685800"/>
          </a:xfrm>
          <a:prstGeom prst="curvedRightArrow">
            <a:avLst>
              <a:gd name="adj1" fmla="val 46665"/>
              <a:gd name="adj2" fmla="val 93333"/>
              <a:gd name="adj3" fmla="val 33333"/>
            </a:avLst>
          </a:prstGeom>
          <a:solidFill>
            <a:srgbClr val="FF006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90000"/>
              </a:lnSpc>
              <a:spcBef>
                <a:spcPct val="0"/>
              </a:spcBef>
              <a:buClr>
                <a:schemeClr val="hlink"/>
              </a:buClr>
              <a:buSzTx/>
              <a:buFontTx/>
              <a:buNone/>
            </a:pPr>
            <a:endParaRPr lang="en-US" altLang="en-US" sz="1800" dirty="0">
              <a:solidFill>
                <a:schemeClr val="tx1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400" y="2819400"/>
            <a:ext cx="279400" cy="701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28673" y="2819300"/>
            <a:ext cx="4656068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/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199" y="1296035"/>
            <a:ext cx="1302586" cy="120783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1066A91-9A88-4F69-BE20-ADFA139754C6}"/>
              </a:ext>
            </a:extLst>
          </p:cNvPr>
          <p:cNvGrpSpPr/>
          <p:nvPr/>
        </p:nvGrpSpPr>
        <p:grpSpPr>
          <a:xfrm>
            <a:off x="1773555" y="762000"/>
            <a:ext cx="8644890" cy="5175250"/>
            <a:chOff x="1773555" y="762000"/>
            <a:chExt cx="8644890" cy="5175250"/>
          </a:xfrm>
        </p:grpSpPr>
        <p:pic>
          <p:nvPicPr>
            <p:cNvPr id="8" name="Picture 2" descr="F:\1-原创素材\1_mm1102\PPT\PPT_014\materaials\pageimg_g16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3555" y="762000"/>
              <a:ext cx="8644890" cy="517525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s 8"/>
            <p:cNvSpPr/>
            <p:nvPr/>
          </p:nvSpPr>
          <p:spPr>
            <a:xfrm>
              <a:off x="3700463" y="2515235"/>
              <a:ext cx="4857750" cy="255333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8000" b="1"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VN-Hole Hearted" panose="020B0A06020104020203" charset="0"/>
                  <a:cs typeface="SVN-Hole Hearted" panose="020B0A06020104020203" charset="0"/>
                </a:rPr>
                <a:t>AI NHỚ </a:t>
              </a:r>
            </a:p>
            <a:p>
              <a:pPr algn="ctr"/>
              <a:r>
                <a:rPr lang="en-GB" altLang="en-US" sz="8000" b="1"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VN-Hole Hearted" panose="020B0A06020104020203" charset="0"/>
                  <a:cs typeface="SVN-Hole Hearted" panose="020B0A06020104020203" charset="0"/>
                </a:rPr>
                <a:t>HAY NHẤT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0"/>
          <a:stretch>
            <a:fillRect/>
          </a:stretch>
        </p:blipFill>
        <p:spPr>
          <a:xfrm>
            <a:off x="8610600" y="76200"/>
            <a:ext cx="3642360" cy="6016625"/>
          </a:xfrm>
          <a:prstGeom prst="rect">
            <a:avLst/>
          </a:prstGeom>
          <a:ln>
            <a:noFill/>
          </a:ln>
        </p:spPr>
      </p:pic>
      <p:sp>
        <p:nvSpPr>
          <p:cNvPr id="22" name="Text Box 30"/>
          <p:cNvSpPr txBox="1"/>
          <p:nvPr/>
        </p:nvSpPr>
        <p:spPr>
          <a:xfrm>
            <a:off x="1981200" y="2362200"/>
            <a:ext cx="729551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1: Phần giới thiệu.</a:t>
            </a:r>
            <a:endParaRPr lang="en-US" altLang="en-US" sz="32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Text Box 33"/>
          <p:cNvSpPr txBox="1"/>
          <p:nvPr/>
        </p:nvSpPr>
        <p:spPr>
          <a:xfrm>
            <a:off x="1981200" y="3227705"/>
            <a:ext cx="729615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2: Ê-mi-li,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.Lầu Ngũ Giác.</a:t>
            </a:r>
            <a:endParaRPr lang="en-US" altLang="en-US" sz="32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 Box 34"/>
          <p:cNvSpPr txBox="1"/>
          <p:nvPr/>
        </p:nvSpPr>
        <p:spPr>
          <a:xfrm>
            <a:off x="1981200" y="4093210"/>
            <a:ext cx="741807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3: Giôn-xơn! 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..Thơ ca nhạc họa?</a:t>
            </a:r>
            <a:endParaRPr lang="en-US" altLang="en-US" sz="32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 Box 35"/>
          <p:cNvSpPr txBox="1"/>
          <p:nvPr/>
        </p:nvSpPr>
        <p:spPr>
          <a:xfrm>
            <a:off x="1981200" y="5824220"/>
            <a:ext cx="683958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5: Oa-sinh-tơn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Sự thật.</a:t>
            </a:r>
            <a:endParaRPr lang="en-US" altLang="en-US" sz="32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 Box 34"/>
          <p:cNvSpPr txBox="1"/>
          <p:nvPr/>
        </p:nvSpPr>
        <p:spPr>
          <a:xfrm>
            <a:off x="1981200" y="4958715"/>
            <a:ext cx="80010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4: Ê – mi – li con ôi! 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đừng buồn.</a:t>
            </a:r>
            <a:endParaRPr lang="en-US" altLang="en-US" sz="32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7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6800" y="2458085"/>
            <a:ext cx="398145" cy="434340"/>
          </a:xfrm>
          <a:prstGeom prst="rect">
            <a:avLst/>
          </a:prstGeom>
        </p:spPr>
      </p:pic>
      <p:pic>
        <p:nvPicPr>
          <p:cNvPr id="2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6800" y="3336925"/>
            <a:ext cx="398145" cy="434340"/>
          </a:xfrm>
          <a:prstGeom prst="rect">
            <a:avLst/>
          </a:prstGeom>
        </p:spPr>
      </p:pic>
      <p:pic>
        <p:nvPicPr>
          <p:cNvPr id="31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6800" y="4215765"/>
            <a:ext cx="398145" cy="434340"/>
          </a:xfrm>
          <a:prstGeom prst="rect">
            <a:avLst/>
          </a:prstGeom>
        </p:spPr>
      </p:pic>
      <p:pic>
        <p:nvPicPr>
          <p:cNvPr id="32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6800" y="5094605"/>
            <a:ext cx="398145" cy="434340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6800" y="5973445"/>
            <a:ext cx="398145" cy="434340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09600" y="304800"/>
            <a:ext cx="5341620" cy="192405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666750"/>
            <a:ext cx="4486275" cy="1200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905000" y="533400"/>
            <a:ext cx="8990330" cy="6551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Giôn - xơn! 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Tội ác bay .......................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Nhân danh ai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Bay mang những B.52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Những .................................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Đến Việt Nam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Để đốt những ........................................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Giết những con người .....................................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Giết những trẻ em .................................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Giết những ......................... bốn mùa hoa lá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r>
              <a:rPr lang="en-GB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Và giết cả những ........................ của thơ ca nhạc họa?</a:t>
            </a: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60000"/>
              </a:lnSpc>
            </a:pPr>
            <a:endParaRPr lang="en-GB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886200" y="1143000"/>
            <a:ext cx="207835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chồng chất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352800" y="2667000"/>
            <a:ext cx="272732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napan, hơi độc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67200" y="3657600"/>
            <a:ext cx="4324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nhà thương, trường học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715000" y="4191000"/>
            <a:ext cx="351790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chỉ biết yêu thương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876800" y="4724400"/>
            <a:ext cx="345884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chỉ biết đến trường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886200" y="5257800"/>
            <a:ext cx="20789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đồng xanh 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4953000" y="5715000"/>
            <a:ext cx="199961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dòng sông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5620" y="2438400"/>
            <a:ext cx="4429760" cy="4315460"/>
          </a:xfrm>
          <a:prstGeom prst="rect">
            <a:avLst/>
          </a:prstGeom>
        </p:spPr>
      </p:pic>
      <p:sp>
        <p:nvSpPr>
          <p:cNvPr id="37" name="Rectangles 36"/>
          <p:cNvSpPr/>
          <p:nvPr/>
        </p:nvSpPr>
        <p:spPr>
          <a:xfrm>
            <a:off x="609600" y="1752600"/>
            <a:ext cx="8623935" cy="304609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96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Hole Hearted" panose="020B0A06020104020203" charset="0"/>
                <a:cs typeface="SVN-Hole Hearted" panose="020B0A06020104020203" charset="0"/>
              </a:rPr>
              <a:t>CHÚC CÁC BẠN </a:t>
            </a:r>
          </a:p>
          <a:p>
            <a:pPr algn="ctr"/>
            <a:r>
              <a:rPr lang="en-GB" altLang="en-US" sz="96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Hole Hearted" panose="020B0A06020104020203" charset="0"/>
                <a:cs typeface="SVN-Hole Hearted" panose="020B0A06020104020203" charset="0"/>
              </a:rPr>
              <a:t>HỌC TỐT 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6800" y="2458085"/>
            <a:ext cx="398145" cy="434340"/>
          </a:xfrm>
          <a:prstGeom prst="rect">
            <a:avLst/>
          </a:prstGeom>
        </p:spPr>
      </p:pic>
      <p:pic>
        <p:nvPicPr>
          <p:cNvPr id="2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6800" y="3108325"/>
            <a:ext cx="398145" cy="434340"/>
          </a:xfrm>
          <a:prstGeom prst="rect">
            <a:avLst/>
          </a:prstGeom>
        </p:spPr>
      </p:pic>
      <p:pic>
        <p:nvPicPr>
          <p:cNvPr id="31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6800" y="3682365"/>
            <a:ext cx="398145" cy="434340"/>
          </a:xfrm>
          <a:prstGeom prst="rect">
            <a:avLst/>
          </a:prstGeom>
        </p:spPr>
      </p:pic>
      <p:pic>
        <p:nvPicPr>
          <p:cNvPr id="32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6800" y="4332605"/>
            <a:ext cx="398145" cy="434340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6800" y="5592445"/>
            <a:ext cx="398145" cy="434340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85800" y="152400"/>
            <a:ext cx="8034020" cy="19240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524000" y="2209800"/>
            <a:ext cx="7503160" cy="4570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GB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Đọc với giọng kể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eaLnBrk="1" hangingPunct="1">
              <a:lnSpc>
                <a:spcPct val="130000"/>
              </a:lnSpc>
            </a:pP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Đọc với giọng trầm buồn sâu lắng 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Đọc với giọng phẫn nộ đau thương 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Đọc với giọng yêu thương nghẹn ng</a:t>
            </a:r>
            <a:r>
              <a:rPr lang="en-US" altLang="en-US" sz="3200" dirty="0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o, xúc động 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5: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Giọng xúc động, gợi cảm giác thiêng liêng về một cái chết bất tử 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686608" y="2892299"/>
            <a:ext cx="3687890" cy="411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000" y="762000"/>
            <a:ext cx="5953125" cy="838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03860" y="532130"/>
            <a:ext cx="3955415" cy="1572895"/>
          </a:xfrm>
          <a:prstGeom prst="rect">
            <a:avLst/>
          </a:prstGeom>
        </p:spPr>
      </p:pic>
      <p:sp>
        <p:nvSpPr>
          <p:cNvPr id="37" name="Rectangles 36"/>
          <p:cNvSpPr/>
          <p:nvPr/>
        </p:nvSpPr>
        <p:spPr>
          <a:xfrm>
            <a:off x="1219200" y="685800"/>
            <a:ext cx="249237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Luyện đọc</a:t>
            </a:r>
          </a:p>
        </p:txBody>
      </p:sp>
      <p:sp>
        <p:nvSpPr>
          <p:cNvPr id="7" name="Rectangle 16"/>
          <p:cNvSpPr/>
          <p:nvPr/>
        </p:nvSpPr>
        <p:spPr>
          <a:xfrm>
            <a:off x="609600" y="2362200"/>
            <a:ext cx="11378565" cy="16859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>
              <a:buClrTx/>
              <a:buSzTx/>
              <a:buFontTx/>
            </a:pPr>
            <a:r>
              <a:rPr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 Đọc nối tiếp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từng đoạn</a:t>
            </a:r>
            <a:r>
              <a:rPr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theo số thứ tự số chẵn</a:t>
            </a:r>
            <a:r>
              <a:rPr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và nêu từ em 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thấy khó đọc.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xmlns="" id="{747FA50E-54D5-43F6-A115-48ECEAF4A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1917" y="4037239"/>
            <a:ext cx="2363470" cy="2809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03860" y="532130"/>
            <a:ext cx="3955415" cy="1572895"/>
          </a:xfrm>
          <a:prstGeom prst="rect">
            <a:avLst/>
          </a:prstGeom>
        </p:spPr>
      </p:pic>
      <p:sp>
        <p:nvSpPr>
          <p:cNvPr id="37" name="Rectangles 36"/>
          <p:cNvSpPr/>
          <p:nvPr/>
        </p:nvSpPr>
        <p:spPr>
          <a:xfrm>
            <a:off x="1219200" y="685800"/>
            <a:ext cx="249237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Luyện đọc</a:t>
            </a:r>
          </a:p>
        </p:txBody>
      </p:sp>
      <p:grpSp>
        <p:nvGrpSpPr>
          <p:cNvPr id="11266" name="Group 15"/>
          <p:cNvGrpSpPr/>
          <p:nvPr/>
        </p:nvGrpSpPr>
        <p:grpSpPr>
          <a:xfrm>
            <a:off x="762000" y="2590800"/>
            <a:ext cx="4953000" cy="2603500"/>
            <a:chOff x="457200" y="3187700"/>
            <a:chExt cx="4953000" cy="2603500"/>
          </a:xfrm>
        </p:grpSpPr>
        <p:sp>
          <p:nvSpPr>
            <p:cNvPr id="13327" name="Rectangle 17"/>
            <p:cNvSpPr/>
            <p:nvPr/>
          </p:nvSpPr>
          <p:spPr>
            <a:xfrm>
              <a:off x="2438400" y="5029200"/>
              <a:ext cx="2667000" cy="76200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27305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7658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5598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46240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342900" lvl="0" indent="-342900" eaLnBrk="1" hangingPunct="1">
                <a:buClrTx/>
                <a:buSzTx/>
                <a:buFontTx/>
                <a:buNone/>
              </a:pPr>
              <a:r>
                <a:rPr lang="en-US" altLang="en-US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Oa-sinh-tơn</a:t>
              </a:r>
              <a:endPara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3328" name="Rectangle 8"/>
            <p:cNvSpPr/>
            <p:nvPr/>
          </p:nvSpPr>
          <p:spPr>
            <a:xfrm>
              <a:off x="457200" y="5029200"/>
              <a:ext cx="2286000" cy="76200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27305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7658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5598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46240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342900" lvl="0" indent="-342900" eaLnBrk="1" hangingPunct="1">
                <a:buClrTx/>
                <a:buSzTx/>
                <a:buFontTx/>
                <a:buNone/>
              </a:pPr>
              <a:r>
                <a:rPr lang="en-US" altLang="en-US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Giôn-xơn,</a:t>
              </a:r>
              <a:endPara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3329" name="Rectangle 16"/>
            <p:cNvSpPr/>
            <p:nvPr/>
          </p:nvSpPr>
          <p:spPr>
            <a:xfrm>
              <a:off x="2590800" y="4130675"/>
              <a:ext cx="2819400" cy="76200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27305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7658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5598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46240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342900" lvl="0" indent="-342900" eaLnBrk="1" hangingPunct="1">
                <a:buClrTx/>
                <a:buSzTx/>
                <a:buFontTx/>
                <a:buNone/>
              </a:pPr>
              <a:r>
                <a:rPr lang="en-US" altLang="en-US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Lầu Ngũ Giác</a:t>
              </a:r>
              <a:endPara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3330" name="Rectangle 7"/>
            <p:cNvSpPr/>
            <p:nvPr/>
          </p:nvSpPr>
          <p:spPr>
            <a:xfrm>
              <a:off x="457200" y="4146550"/>
              <a:ext cx="2209800" cy="76200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27305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7658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5598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46240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342900" lvl="0" indent="-342900" eaLnBrk="1" hangingPunct="1">
                <a:buClrTx/>
                <a:buSzTx/>
                <a:buFontTx/>
                <a:buNone/>
              </a:pPr>
              <a:r>
                <a:rPr lang="en-US" altLang="en-US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Pô-tô-mác,</a:t>
              </a:r>
              <a:endPara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3331" name="Rectangle 6"/>
            <p:cNvSpPr/>
            <p:nvPr/>
          </p:nvSpPr>
          <p:spPr>
            <a:xfrm>
              <a:off x="457200" y="3187700"/>
              <a:ext cx="2514600" cy="60960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27305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7658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5598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46240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342900" lvl="0" indent="-342900" eaLnBrk="1" hangingPunct="1">
                <a:buClrTx/>
                <a:buSzTx/>
                <a:buFontTx/>
                <a:buNone/>
              </a:pPr>
              <a:r>
                <a:rPr lang="en-US" alt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Mo-ri-xơn,</a:t>
              </a:r>
              <a:endPara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3332" name="Rectangle 15"/>
            <p:cNvSpPr/>
            <p:nvPr/>
          </p:nvSpPr>
          <p:spPr>
            <a:xfrm>
              <a:off x="2667000" y="3187700"/>
              <a:ext cx="1447800" cy="60960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27305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76580" indent="-2730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5598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46240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342900" lvl="0" indent="-342900" eaLnBrk="1" hangingPunct="1">
                <a:buClrTx/>
                <a:buSzTx/>
                <a:buFontTx/>
                <a:buNone/>
              </a:pPr>
              <a:r>
                <a:rPr lang="en-US" alt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Ê-mi-li</a:t>
              </a:r>
              <a:endPara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C9A5C85-02D9-432A-ABE4-9439BE3A6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601200" y="4048125"/>
            <a:ext cx="2363470" cy="2809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03860" y="532130"/>
            <a:ext cx="3955415" cy="1572895"/>
          </a:xfrm>
          <a:prstGeom prst="rect">
            <a:avLst/>
          </a:prstGeom>
        </p:spPr>
      </p:pic>
      <p:sp>
        <p:nvSpPr>
          <p:cNvPr id="37" name="Rectangles 36"/>
          <p:cNvSpPr/>
          <p:nvPr/>
        </p:nvSpPr>
        <p:spPr>
          <a:xfrm>
            <a:off x="1219200" y="685800"/>
            <a:ext cx="2492375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</a:rPr>
              <a:t>Luyện đọc</a:t>
            </a:r>
          </a:p>
        </p:txBody>
      </p:sp>
      <p:sp>
        <p:nvSpPr>
          <p:cNvPr id="7" name="Rectangle 16"/>
          <p:cNvSpPr/>
          <p:nvPr/>
        </p:nvSpPr>
        <p:spPr>
          <a:xfrm>
            <a:off x="609600" y="2362200"/>
            <a:ext cx="11378565" cy="16859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>
              <a:buClrTx/>
              <a:buSzTx/>
              <a:buFontTx/>
            </a:pPr>
            <a:r>
              <a:rPr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 Đọc nối tiếp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từng đoạn</a:t>
            </a:r>
            <a:r>
              <a:rPr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theo số thứ tự số lẻ</a:t>
            </a:r>
            <a:r>
              <a:rPr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và nêu từ em chưa hiểu nghĩa</a:t>
            </a:r>
            <a:r>
              <a:rPr lang="en-GB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.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xmlns="" id="{6302B3B4-0011-4784-B822-D4D7D3A89A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1917" y="4037239"/>
            <a:ext cx="2363470" cy="2809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209800" y="152400"/>
            <a:ext cx="9798685" cy="4114800"/>
          </a:xfrm>
          <a:prstGeom prst="rect">
            <a:avLst/>
          </a:prstGeom>
        </p:spPr>
      </p:pic>
      <p:sp>
        <p:nvSpPr>
          <p:cNvPr id="13" name="Rectangle 23"/>
          <p:cNvSpPr/>
          <p:nvPr/>
        </p:nvSpPr>
        <p:spPr>
          <a:xfrm>
            <a:off x="3352800" y="1143000"/>
            <a:ext cx="8305800" cy="1219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sz="4000" b="1" dirty="0">
                <a:solidFill>
                  <a:schemeClr val="bg1"/>
                </a:solidFill>
                <a:latin typeface="SVN-Shintia Script" panose="02000804000000020003" charset="0"/>
                <a:cs typeface="SVN-Shintia Script" panose="02000804000000020003" charset="0"/>
              </a:rPr>
              <a:t>Em hãy </a:t>
            </a:r>
            <a:r>
              <a:rPr lang="vi-VN" altLang="x-none" sz="4000" b="1" dirty="0">
                <a:solidFill>
                  <a:schemeClr val="bg1"/>
                </a:solidFill>
                <a:latin typeface="SVN-Shintia Script" panose="02000804000000020003" charset="0"/>
                <a:cs typeface="SVN-Shintia Script" panose="02000804000000020003" charset="0"/>
              </a:rPr>
              <a:t>đọ</a:t>
            </a:r>
            <a:r>
              <a:rPr sz="4000" b="1" dirty="0">
                <a:solidFill>
                  <a:schemeClr val="bg1"/>
                </a:solidFill>
                <a:latin typeface="SVN-Shintia Script" panose="02000804000000020003" charset="0"/>
                <a:cs typeface="SVN-Shintia Script" panose="02000804000000020003" charset="0"/>
              </a:rPr>
              <a:t>c phần Chú giải trong sách giáo khoa </a:t>
            </a:r>
            <a:r>
              <a:rPr lang="vi-VN" altLang="x-none" sz="4000" b="1" dirty="0">
                <a:solidFill>
                  <a:schemeClr val="bg1"/>
                </a:solidFill>
                <a:latin typeface="SVN-Shintia Script" panose="02000804000000020003" charset="0"/>
                <a:cs typeface="SVN-Shintia Script" panose="02000804000000020003" charset="0"/>
              </a:rPr>
              <a:t>để</a:t>
            </a:r>
            <a:r>
              <a:rPr sz="4000" b="1" dirty="0">
                <a:solidFill>
                  <a:schemeClr val="bg1"/>
                </a:solidFill>
                <a:latin typeface="SVN-Shintia Script" panose="02000804000000020003" charset="0"/>
                <a:cs typeface="SVN-Shintia Script" panose="02000804000000020003" charset="0"/>
              </a:rPr>
              <a:t> hiểu h</a:t>
            </a:r>
            <a:r>
              <a:rPr lang="vi-VN" altLang="x-none" sz="4000" b="1" dirty="0">
                <a:solidFill>
                  <a:schemeClr val="bg1"/>
                </a:solidFill>
                <a:latin typeface="SVN-Shintia Script" panose="02000804000000020003" charset="0"/>
                <a:cs typeface="SVN-Shintia Script" panose="02000804000000020003" charset="0"/>
              </a:rPr>
              <a:t>ơ</a:t>
            </a:r>
            <a:r>
              <a:rPr sz="4000" b="1" dirty="0">
                <a:solidFill>
                  <a:schemeClr val="bg1"/>
                </a:solidFill>
                <a:latin typeface="SVN-Shintia Script" panose="02000804000000020003" charset="0"/>
                <a:cs typeface="SVN-Shintia Script" panose="02000804000000020003" charset="0"/>
              </a:rPr>
              <a:t>n về nghĩa của các từ sau:</a:t>
            </a:r>
          </a:p>
        </p:txBody>
      </p:sp>
      <p:sp>
        <p:nvSpPr>
          <p:cNvPr id="18" name="Rectangle 9"/>
          <p:cNvSpPr/>
          <p:nvPr/>
        </p:nvSpPr>
        <p:spPr>
          <a:xfrm>
            <a:off x="4343400" y="3810635"/>
            <a:ext cx="3200400" cy="520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Lầu Ngũ Giác</a:t>
            </a: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524000" y="4318000"/>
            <a:ext cx="2514600" cy="76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Giôn-xơn</a:t>
            </a:r>
            <a:r>
              <a:rPr lang="en-US" alt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3000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53000" y="5029200"/>
            <a:ext cx="1219200" cy="76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B.52 </a:t>
            </a: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Rectangle 20">
            <a:hlinkClick r:id="rId5" action="ppaction://hlinkfile"/>
          </p:cNvPr>
          <p:cNvSpPr/>
          <p:nvPr/>
        </p:nvSpPr>
        <p:spPr>
          <a:xfrm>
            <a:off x="9220200" y="4495800"/>
            <a:ext cx="1752600" cy="76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GB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pan</a:t>
            </a: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62800" y="5486400"/>
            <a:ext cx="27432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Oa-sinh-tơn</a:t>
            </a: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05000" y="5638800"/>
            <a:ext cx="27432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5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98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40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buClrTx/>
              <a:buSzTx/>
              <a:buFontTx/>
              <a:buNone/>
            </a:pPr>
            <a:r>
              <a:rPr lang="en-US" alt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danh</a:t>
            </a:r>
            <a:endParaRPr lang="en-US" altLang="en-US" sz="3000" b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457200"/>
            <a:ext cx="4622165" cy="487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23" name="Picture 2"/>
          <p:cNvPicPr>
            <a:picLocks noChangeAspect="1"/>
          </p:cNvPicPr>
          <p:nvPr/>
        </p:nvPicPr>
        <p:blipFill>
          <a:blip r:embed="rId3"/>
          <a:srcRect l="22685" r="26755"/>
          <a:stretch>
            <a:fillRect/>
          </a:stretch>
        </p:blipFill>
        <p:spPr>
          <a:xfrm>
            <a:off x="7315200" y="1322070"/>
            <a:ext cx="3505200" cy="4213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9980000">
            <a:off x="6515735" y="1199515"/>
            <a:ext cx="2089150" cy="671195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9980000">
            <a:off x="9639935" y="5158740"/>
            <a:ext cx="2089150" cy="6711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6267450"/>
            <a:ext cx="5114925" cy="5905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8740" y="5334000"/>
            <a:ext cx="3752850" cy="1323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636</Words>
  <Application>Microsoft Office PowerPoint</Application>
  <PresentationFormat>Custom</PresentationFormat>
  <Paragraphs>100</Paragraphs>
  <Slides>31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Đọc diễn cảm khổ thơ đầu để thể hiện tâm trạng của chú Mo-ri-xơn và bé Ê-mi-li.</vt:lpstr>
      <vt:lpstr>2. Vì sao chú Mo-ri-xơn lên án cuộc chiến tranh xâm lược của chính quyền Mĩ?</vt:lpstr>
      <vt:lpstr>PowerPoint Presentation</vt:lpstr>
      <vt:lpstr>3. Chú Mo-ri-xơn nói với con điều gì khi từ biệt?</vt:lpstr>
      <vt:lpstr>Vì sao chú Mo-ri-xơn nói  với con: “Cha đi vui, xin mẹ đừng buồn!”?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VanNTC</dc:creator>
  <cp:lastModifiedBy>Trà My</cp:lastModifiedBy>
  <cp:revision>58</cp:revision>
  <dcterms:created xsi:type="dcterms:W3CDTF">2009-09-25T04:13:00Z</dcterms:created>
  <dcterms:modified xsi:type="dcterms:W3CDTF">2023-07-20T03:31:35Z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01A557D6DD49473A86CFF7A3A011F49C</vt:lpwstr>
  </property>
  <property fmtid="{D5CDD505-2E9C-101B-9397-08002B2CF9AE}" pid="3" name="KSOProductBuildVer">
    <vt:lpwstr>2057-11.2.0.10323</vt:lpwstr>
  </property>
</Properties>
</file>