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34"/>
  </p:notesMasterIdLst>
  <p:sldIdLst>
    <p:sldId id="259" r:id="rId3"/>
    <p:sldId id="390" r:id="rId4"/>
    <p:sldId id="363" r:id="rId5"/>
    <p:sldId id="285" r:id="rId6"/>
    <p:sldId id="364" r:id="rId7"/>
    <p:sldId id="365" r:id="rId8"/>
    <p:sldId id="366" r:id="rId9"/>
    <p:sldId id="367" r:id="rId10"/>
    <p:sldId id="386" r:id="rId11"/>
    <p:sldId id="387" r:id="rId12"/>
    <p:sldId id="369" r:id="rId13"/>
    <p:sldId id="371" r:id="rId14"/>
    <p:sldId id="347" r:id="rId15"/>
    <p:sldId id="373" r:id="rId16"/>
    <p:sldId id="358" r:id="rId17"/>
    <p:sldId id="357" r:id="rId18"/>
    <p:sldId id="359" r:id="rId19"/>
    <p:sldId id="374" r:id="rId20"/>
    <p:sldId id="310" r:id="rId21"/>
    <p:sldId id="309" r:id="rId22"/>
    <p:sldId id="378" r:id="rId23"/>
    <p:sldId id="379" r:id="rId24"/>
    <p:sldId id="355" r:id="rId25"/>
    <p:sldId id="382" r:id="rId26"/>
    <p:sldId id="380" r:id="rId27"/>
    <p:sldId id="299" r:id="rId28"/>
    <p:sldId id="383" r:id="rId29"/>
    <p:sldId id="381" r:id="rId30"/>
    <p:sldId id="384" r:id="rId31"/>
    <p:sldId id="385" r:id="rId32"/>
    <p:sldId id="370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4A0D"/>
    <a:srgbClr val="000000"/>
    <a:srgbClr val="DB8843"/>
    <a:srgbClr val="F98D6D"/>
    <a:srgbClr val="65A481"/>
    <a:srgbClr val="4D2209"/>
    <a:srgbClr val="E0A753"/>
    <a:srgbClr val="E1A753"/>
    <a:srgbClr val="E5A753"/>
    <a:srgbClr val="8BE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2CE7A93D-8544-4F9A-825D-2E925348051E}" type="datetimeFigureOut">
              <a:rPr lang="zh-CN" altLang="en-US" smtClean="0"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5EA3EDB-2079-40C4-81D2-61364984FB10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5103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7551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室内&#10;&#10;已生成高可信度的说明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任意多边形: 形状 2"/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4" name="图片 3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59865"/>
            <a:ext cx="2999238" cy="1301499"/>
          </a:xfrm>
          <a:prstGeom prst="rect">
            <a:avLst/>
          </a:prstGeom>
        </p:spPr>
      </p:pic>
      <p:pic>
        <p:nvPicPr>
          <p:cNvPr id="5" name="图片 4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1" y="5559865"/>
            <a:ext cx="2999238" cy="1301499"/>
          </a:xfrm>
          <a:prstGeom prst="rect">
            <a:avLst/>
          </a:prstGeom>
        </p:spPr>
      </p:pic>
      <p:pic>
        <p:nvPicPr>
          <p:cNvPr id="6" name="图片 5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91" y="5559865"/>
            <a:ext cx="2999238" cy="1301499"/>
          </a:xfrm>
          <a:prstGeom prst="rect">
            <a:avLst/>
          </a:prstGeom>
        </p:spPr>
      </p:pic>
      <p:pic>
        <p:nvPicPr>
          <p:cNvPr id="7" name="图片 6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640" y="5559865"/>
            <a:ext cx="2999238" cy="1301499"/>
          </a:xfrm>
          <a:prstGeom prst="rect">
            <a:avLst/>
          </a:prstGeom>
        </p:spPr>
      </p:pic>
      <p:pic>
        <p:nvPicPr>
          <p:cNvPr id="8" name="图片 7" descr="图片包含 围栏, 工具, 烛架&#10;&#10;已生成极高可信度的说明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59" y="5559865"/>
            <a:ext cx="2999238" cy="130149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7707085" y="5070843"/>
            <a:ext cx="4445449" cy="17844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3546184" y="4907433"/>
            <a:ext cx="4852545" cy="19478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33"/>
          <a:stretch>
            <a:fillRect/>
          </a:stretch>
        </p:blipFill>
        <p:spPr>
          <a:xfrm>
            <a:off x="-343008" y="4907433"/>
            <a:ext cx="4852545" cy="19478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00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213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4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0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61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6432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F6215188-B00A-435A-9773-B5B93B51B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3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图片 8" descr="图片包含 室内&#10;&#10;已生成高可信度的说明">
            <a:extLst>
              <a:ext uri="{FF2B5EF4-FFF2-40B4-BE49-F238E27FC236}">
                <a16:creationId xmlns:a16="http://schemas.microsoft.com/office/drawing/2014/main" id="{F6215188-B00A-435A-9773-B5B93B51B0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6" name="任意多边形: 形状 2">
            <a:extLst>
              <a:ext uri="{FF2B5EF4-FFF2-40B4-BE49-F238E27FC236}">
                <a16:creationId xmlns:a16="http://schemas.microsoft.com/office/drawing/2014/main" id="{FED248DB-AE6C-4AFC-B7C5-5B0FBE94829E}"/>
              </a:ext>
            </a:extLst>
          </p:cNvPr>
          <p:cNvSpPr/>
          <p:nvPr userDrawn="1"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238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9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49CE6-6C0A-4EC4-B904-23F06CDDB951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105B-2996-4464-8FCF-684D619665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0"/>
            <a:ext cx="12192001" cy="714006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17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1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0" y="2863"/>
            <a:ext cx="12191999" cy="6858594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75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32970"/>
          <a:stretch/>
        </p:blipFill>
        <p:spPr>
          <a:xfrm>
            <a:off x="0" y="21020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4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41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82E5BC6F-581C-4BED-A720-83120BA16BC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CC902BE-BB2B-4895-B8DF-3C3B5F2C903C}"/>
              </a:ext>
            </a:extLst>
          </p:cNvPr>
          <p:cNvSpPr/>
          <p:nvPr userDrawn="1"/>
        </p:nvSpPr>
        <p:spPr>
          <a:xfrm>
            <a:off x="-3733800" y="857250"/>
            <a:ext cx="1619250" cy="1619250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8D86CC0-72AB-4ECA-9EFB-1B8DED6B68E0}"/>
              </a:ext>
            </a:extLst>
          </p:cNvPr>
          <p:cNvSpPr/>
          <p:nvPr userDrawn="1"/>
        </p:nvSpPr>
        <p:spPr>
          <a:xfrm>
            <a:off x="-1619250" y="5238750"/>
            <a:ext cx="1619250" cy="1619250"/>
          </a:xfrm>
          <a:prstGeom prst="ellipse">
            <a:avLst/>
          </a:prstGeom>
          <a:blipFill dpi="0" rotWithShape="1">
            <a:blip r:embed="rId7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51" r:id="rId4"/>
    <p:sldLayoutId id="2147483652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id="{7BB32F23-B3E8-4C4F-9F0D-19496409780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50FFCF-110F-4282-98E8-051E592DF8F0}"/>
              </a:ext>
            </a:extLst>
          </p:cNvPr>
          <p:cNvSpPr/>
          <p:nvPr userDrawn="1"/>
        </p:nvSpPr>
        <p:spPr>
          <a:xfrm>
            <a:off x="-3733800" y="857250"/>
            <a:ext cx="1619250" cy="1619250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AA5ECD5-FD3A-4F7D-9A0D-A05EFD5A7AEE}"/>
              </a:ext>
            </a:extLst>
          </p:cNvPr>
          <p:cNvSpPr/>
          <p:nvPr userDrawn="1"/>
        </p:nvSpPr>
        <p:spPr>
          <a:xfrm>
            <a:off x="-1619250" y="5238750"/>
            <a:ext cx="1619250" cy="1619250"/>
          </a:xfrm>
          <a:prstGeom prst="ellipse">
            <a:avLst/>
          </a:prstGeom>
          <a:blipFill dpi="0" rotWithShape="1">
            <a:blip r:embed="rId13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5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5" Type="http://schemas.microsoft.com/office/2007/relationships/hdphoto" Target="../media/hdphoto3.wdp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7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6.jpg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audio" Target="../media/media2.mp3"/><Relationship Id="rId16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slide" Target="slide11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9.png"/><Relationship Id="rId10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33.png"/><Relationship Id="rId1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5.png"/><Relationship Id="rId5" Type="http://schemas.openxmlformats.org/officeDocument/2006/relationships/image" Target="../media/image33.png"/><Relationship Id="rId4" Type="http://schemas.openxmlformats.org/officeDocument/2006/relationships/image" Target="../media/image5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3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1.pn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microsoft.com/office/2007/relationships/hdphoto" Target="../media/hdphoto2.wdp"/><Relationship Id="rId9" Type="http://schemas.openxmlformats.org/officeDocument/2006/relationships/image" Target="../media/image19.pn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Relationship Id="rId5" Type="http://schemas.microsoft.com/office/2007/relationships/hdphoto" Target="../media/hdphoto5.wdp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1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25.png"/><Relationship Id="rId7" Type="http://schemas.openxmlformats.org/officeDocument/2006/relationships/image" Target="../media/image6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18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25.png"/><Relationship Id="rId7" Type="http://schemas.openxmlformats.org/officeDocument/2006/relationships/image" Target="../media/image6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18.png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25.png"/><Relationship Id="rId7" Type="http://schemas.openxmlformats.org/officeDocument/2006/relationships/image" Target="../media/image7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18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18.png"/><Relationship Id="rId7" Type="http://schemas.microsoft.com/office/2007/relationships/hdphoto" Target="../media/hdphoto6.wdp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25.png"/><Relationship Id="rId5" Type="http://schemas.openxmlformats.org/officeDocument/2006/relationships/image" Target="../media/image13.png"/><Relationship Id="rId10" Type="http://schemas.openxmlformats.org/officeDocument/2006/relationships/image" Target="../media/image24.png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media1.mp3"/><Relationship Id="rId16" Type="http://schemas.openxmlformats.org/officeDocument/2006/relationships/image" Target="../media/image33.png"/><Relationship Id="rId1" Type="http://schemas.microsoft.com/office/2007/relationships/media" Target="../media/media1.mp3"/><Relationship Id="rId6" Type="http://schemas.openxmlformats.org/officeDocument/2006/relationships/image" Target="../media/image26.jpg"/><Relationship Id="rId11" Type="http://schemas.openxmlformats.org/officeDocument/2006/relationships/slide" Target="slide7.xml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slide" Target="slide6.xml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7.png"/><Relationship Id="rId18" Type="http://schemas.openxmlformats.org/officeDocument/2006/relationships/image" Target="../media/image42.png"/><Relationship Id="rId3" Type="http://schemas.microsoft.com/office/2007/relationships/media" Target="../media/media3.mp3"/><Relationship Id="rId7" Type="http://schemas.openxmlformats.org/officeDocument/2006/relationships/image" Target="../media/image36.jpg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audio" Target="../media/media2.mp3"/><Relationship Id="rId16" Type="http://schemas.openxmlformats.org/officeDocument/2006/relationships/image" Target="../media/image40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slide" Target="slide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9.png"/><Relationship Id="rId10" Type="http://schemas.openxmlformats.org/officeDocument/2006/relationships/image" Target="../media/image25.png"/><Relationship Id="rId4" Type="http://schemas.openxmlformats.org/officeDocument/2006/relationships/audio" Target="../media/media3.mp3"/><Relationship Id="rId9" Type="http://schemas.openxmlformats.org/officeDocument/2006/relationships/image" Target="../media/image33.png"/><Relationship Id="rId1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4.png"/><Relationship Id="rId3" Type="http://schemas.microsoft.com/office/2007/relationships/media" Target="../media/media5.mp3"/><Relationship Id="rId7" Type="http://schemas.openxmlformats.org/officeDocument/2006/relationships/image" Target="../media/image36.jpg"/><Relationship Id="rId12" Type="http://schemas.openxmlformats.org/officeDocument/2006/relationships/slide" Target="slide5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3.png"/><Relationship Id="rId4" Type="http://schemas.openxmlformats.org/officeDocument/2006/relationships/audio" Target="../media/media5.mp3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slide" Target="slide10.xml"/><Relationship Id="rId12" Type="http://schemas.openxmlformats.org/officeDocument/2006/relationships/image" Target="../media/image47.png"/><Relationship Id="rId2" Type="http://schemas.openxmlformats.org/officeDocument/2006/relationships/audio" Target="../media/audio1.wav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11" Type="http://schemas.openxmlformats.org/officeDocument/2006/relationships/slide" Target="slide9.xml"/><Relationship Id="rId5" Type="http://schemas.openxmlformats.org/officeDocument/2006/relationships/image" Target="../media/image25.png"/><Relationship Id="rId15" Type="http://schemas.openxmlformats.org/officeDocument/2006/relationships/image" Target="../media/image49.png"/><Relationship Id="rId10" Type="http://schemas.openxmlformats.org/officeDocument/2006/relationships/slide" Target="slide11.xml"/><Relationship Id="rId4" Type="http://schemas.openxmlformats.org/officeDocument/2006/relationships/image" Target="../media/image26.jpg"/><Relationship Id="rId9" Type="http://schemas.openxmlformats.org/officeDocument/2006/relationships/image" Target="../media/image46.png"/><Relationship Id="rId1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4.png"/><Relationship Id="rId3" Type="http://schemas.microsoft.com/office/2007/relationships/media" Target="../media/media5.mp3"/><Relationship Id="rId7" Type="http://schemas.openxmlformats.org/officeDocument/2006/relationships/image" Target="../media/image36.jpg"/><Relationship Id="rId12" Type="http://schemas.openxmlformats.org/officeDocument/2006/relationships/slide" Target="slide8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33.png"/><Relationship Id="rId4" Type="http://schemas.openxmlformats.org/officeDocument/2006/relationships/audio" Target="../media/media5.mp3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B79352-EB0D-486E-B134-198AA88727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970969-5560-4241-B39B-50FD43AF46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/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>
            <a:extLst>
              <a:ext uri="{FF2B5EF4-FFF2-40B4-BE49-F238E27FC236}">
                <a16:creationId xmlns:a16="http://schemas.microsoft.com/office/drawing/2014/main" id="{6E245909-1457-4C40-97A3-70C00034AAAC}"/>
              </a:ext>
            </a:extLst>
          </p:cNvPr>
          <p:cNvSpPr/>
          <p:nvPr/>
        </p:nvSpPr>
        <p:spPr>
          <a:xfrm>
            <a:off x="2003611" y="715629"/>
            <a:ext cx="8501478" cy="398384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5937000-9967-445B-B231-96BB4B963856}"/>
              </a:ext>
            </a:extLst>
          </p:cNvPr>
          <p:cNvSpPr txBox="1"/>
          <p:nvPr/>
        </p:nvSpPr>
        <p:spPr>
          <a:xfrm>
            <a:off x="5267839" y="1234070"/>
            <a:ext cx="2561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668B1D"/>
                </a:solidFill>
                <a:latin typeface="UTM Bustamalaka" panose="02040603050506020204" pitchFamily="18" charset="0"/>
                <a:cs typeface="Aharoni" panose="02010803020104030203" pitchFamily="2" charset="-79"/>
              </a:rPr>
              <a:t>Toán</a:t>
            </a:r>
            <a:endParaRPr lang="en-US" sz="6600" b="1" dirty="0">
              <a:solidFill>
                <a:srgbClr val="668B1D"/>
              </a:solidFill>
              <a:latin typeface="UTM Bustamalaka" panose="02040603050506020204" pitchFamily="18" charset="0"/>
              <a:cs typeface="Aharoni" panose="02010803020104030203" pitchFamily="2" charset="-79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BFA6A7-D503-4552-963A-55582941F7DA}"/>
              </a:ext>
            </a:extLst>
          </p:cNvPr>
          <p:cNvSpPr txBox="1"/>
          <p:nvPr/>
        </p:nvSpPr>
        <p:spPr>
          <a:xfrm>
            <a:off x="3516116" y="2174865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ED7211"/>
                </a:solidFill>
                <a:latin typeface="UTM Cookies" panose="02040603050506020204" pitchFamily="18" charset="0"/>
              </a:rPr>
              <a:t>LUYÊN TẬP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1EDA4FD-20C8-4509-9421-4B3A158451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/>
        </p:blipFill>
        <p:spPr>
          <a:xfrm>
            <a:off x="9315190" y="41470"/>
            <a:ext cx="4189476" cy="6248282"/>
          </a:xfrm>
          <a:prstGeom prst="rect">
            <a:avLst/>
          </a:prstGeom>
        </p:spPr>
      </p:pic>
      <p:pic>
        <p:nvPicPr>
          <p:cNvPr id="37" name="图片 19">
            <a:extLst>
              <a:ext uri="{FF2B5EF4-FFF2-40B4-BE49-F238E27FC236}">
                <a16:creationId xmlns:a16="http://schemas.microsoft.com/office/drawing/2014/main" id="{C1680C6A-212A-4ECA-BD27-4C153F926F7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97" y="-1897"/>
            <a:ext cx="6404157" cy="1648763"/>
          </a:xfrm>
          <a:prstGeom prst="rect">
            <a:avLst/>
          </a:prstGeom>
        </p:spPr>
      </p:pic>
      <p:pic>
        <p:nvPicPr>
          <p:cNvPr id="41" name="图片 15">
            <a:extLst>
              <a:ext uri="{FF2B5EF4-FFF2-40B4-BE49-F238E27FC236}">
                <a16:creationId xmlns:a16="http://schemas.microsoft.com/office/drawing/2014/main" id="{B0F3A46E-4BA6-474F-9673-9BFF6018091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219" y="-1211946"/>
            <a:ext cx="12192000" cy="4745841"/>
          </a:xfrm>
          <a:prstGeom prst="rect">
            <a:avLst/>
          </a:prstGeom>
        </p:spPr>
      </p:pic>
      <p:pic>
        <p:nvPicPr>
          <p:cNvPr id="44" name="图片 24">
            <a:extLst>
              <a:ext uri="{FF2B5EF4-FFF2-40B4-BE49-F238E27FC236}">
                <a16:creationId xmlns:a16="http://schemas.microsoft.com/office/drawing/2014/main" id="{2264DD83-B89F-4172-A397-A07B177EB49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9052478" y="144233"/>
            <a:ext cx="3239375" cy="318348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E6F0157-115F-4189-8312-7592B736A61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635696" y="2905957"/>
            <a:ext cx="3162300" cy="249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750"/>
                            </p:stCondLst>
                            <p:childTnLst>
                              <p:par>
                                <p:cTn id="4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6159" y="643574"/>
            <a:ext cx="1929482" cy="2701274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8628752" y="1511341"/>
            <a:ext cx="3152893" cy="2739034"/>
            <a:chOff x="458511" y="671416"/>
            <a:chExt cx="3152893" cy="2739034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81923" y="709175"/>
              <a:ext cx="1929481" cy="2701275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  <p:pic>
        <p:nvPicPr>
          <p:cNvPr id="21" name="图片 24">
            <a:extLst>
              <a:ext uri="{FF2B5EF4-FFF2-40B4-BE49-F238E27FC236}">
                <a16:creationId xmlns:a16="http://schemas.microsoft.com/office/drawing/2014/main" id="{F785E5FC-0C8B-40D8-A719-7BB32053EE6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5153403" y="1559412"/>
            <a:ext cx="4485502" cy="4408110"/>
          </a:xfrm>
          <a:prstGeom prst="rect">
            <a:avLst/>
          </a:prstGeom>
        </p:spPr>
      </p:pic>
      <p:pic>
        <p:nvPicPr>
          <p:cNvPr id="24" name="图片 24">
            <a:extLst>
              <a:ext uri="{FF2B5EF4-FFF2-40B4-BE49-F238E27FC236}">
                <a16:creationId xmlns:a16="http://schemas.microsoft.com/office/drawing/2014/main" id="{9C9EEBA3-7334-46EC-A355-8A866FE81A7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33" b="99861" l="625" r="93594">
                        <a14:foregroundMark x1="8803" y1="80078" x2="9205" y2="88320"/>
                        <a14:foregroundMark x1="67584" y1="87106" x2="67887" y2="87065"/>
                        <a14:foregroundMark x1="38311" y1="91086" x2="67482" y2="87120"/>
                        <a14:foregroundMark x1="17911" y1="93861" x2="29140" y2="92334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3361" y1="82987" x2="4388" y2="88596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8461" y1="81598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foregroundMark x1="20625" y1="98333" x2="20781" y2="99583"/>
                        <a14:foregroundMark x1="25938" y1="99861" x2="26953" y2="99444"/>
                        <a14:foregroundMark x1="24557" y1="98750" x2="24922" y2="99583"/>
                        <a14:foregroundMark x1="23828" y1="97083" x2="24557" y2="98750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34375" y1="81389" x2="35469" y2="95972"/>
                        <a14:backgroundMark x1="36094" y1="74861" x2="36094" y2="99028"/>
                        <a14:backgroundMark x1="35781" y1="77917" x2="30781" y2="94167"/>
                        <a14:backgroundMark x1="32813" y1="81250" x2="32813" y2="81250"/>
                        <a14:backgroundMark x1="32891" y1="80417" x2="33359" y2="82778"/>
                        <a14:backgroundMark x1="37188" y1="78056" x2="36953" y2="92917"/>
                        <a14:backgroundMark x1="36250" y1="80972" x2="29453" y2="92778"/>
                        <a14:backgroundMark x1="29453" y1="92778" x2="31172" y2="92083"/>
                        <a14:backgroundMark x1="33203" y1="91667" x2="33516" y2="92639"/>
                        <a14:backgroundMark x1="15156" y1="98333" x2="15156" y2="98333"/>
                        <a14:backgroundMark x1="13125" y1="92917" x2="16406" y2="99861"/>
                        <a14:backgroundMark x1="14531" y1="92361" x2="17969" y2="96806"/>
                        <a14:backgroundMark x1="13672" y1="93333" x2="10000" y2="96111"/>
                        <a14:backgroundMark x1="9844" y1="94028" x2="4531" y2="94444"/>
                        <a14:backgroundMark x1="13750" y1="91111" x2="14688" y2="92778"/>
                        <a14:backgroundMark x1="8125" y1="78889" x2="9688" y2="77778"/>
                        <a14:backgroundMark x1="2891" y1="79028" x2="2891" y2="80556"/>
                        <a14:backgroundMark x1="27109" y1="96944" x2="27109" y2="96944"/>
                        <a14:backgroundMark x1="26875" y1="96944" x2="26875" y2="96944"/>
                        <a14:backgroundMark x1="26328" y1="97917" x2="26328" y2="97917"/>
                        <a14:backgroundMark x1="22891" y1="98750" x2="22891" y2="9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" t="46902" r="62640"/>
          <a:stretch/>
        </p:blipFill>
        <p:spPr>
          <a:xfrm>
            <a:off x="2590357" y="3510502"/>
            <a:ext cx="3052422" cy="245363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AF9E1B5-40FC-405C-9C42-2E55BB6CC2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" y="-145903"/>
            <a:ext cx="4986114" cy="4986114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606932" y="4225953"/>
            <a:ext cx="1674275" cy="1936767"/>
            <a:chOff x="10152960" y="4182584"/>
            <a:chExt cx="1674275" cy="193676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10152960" y="4182584"/>
              <a:ext cx="1674275" cy="193676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60261" y="4878504"/>
              <a:ext cx="470235" cy="65833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92F9B38-78B8-46A4-9220-C85F8297358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0046">
            <a:off x="7586124" y="4225955"/>
            <a:ext cx="1674275" cy="193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123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9 -0.21968 -0.33503 -0.23958 -0.33086 -0.23958 C -0.30521 -0.23958 -0.27878 0.08426 -0.27878 0.4081 C -0.27878 0.24468 -0.26563 0.08426 -0.25326 0.08426 C -0.2401 0.08426 -0.22774 0.24722 -0.22774 0.4081 C -0.22774 0.32755 -0.22122 0.24468 -0.21445 0.24468 C -0.20794 0.24468 -0.2013 0.32523 -0.2013 0.4081 C -0.2013 0.36667 -0.19792 0.32755 -0.19479 0.32755 C -0.19141 0.32755 -0.18815 0.36898 -0.18815 0.4081 C -0.18815 0.38681 -0.18659 0.36667 -0.1849 0.36667 C -0.18399 0.36667 -0.18151 0.3875 -0.18151 0.4081 C -0.18151 0.39769 -0.18073 0.38681 -0.17995 0.38681 C -0.17995 0.38935 -0.17826 0.39676 -0.17826 0.4081 C -0.17826 0.40255 -0.17826 0.39769 -0.17747 0.39769 C -0.17747 0.4 -0.17656 0.40301 -0.17656 0.4081 C -0.17656 0.40556 -0.17656 0.40255 -0.17656 0.4 C -0.17578 0.4 -0.17578 0.40255 -0.17578 0.40556 C -0.17487 0.40556 -0.17487 0.40301 -0.17487 0.4 C -0.17396 0.4 -0.17396 0.40255 -0.17396 0.40556 " pathEditMode="relative" rAng="0" ptsTypes="AAAAAAAAAAAAAAAAAAA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pic>
        <p:nvPicPr>
          <p:cNvPr id="4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6" y="5316795"/>
            <a:ext cx="12192000" cy="177305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372633" y="485849"/>
            <a:ext cx="5450039" cy="2415473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8EC1B9-F8A1-431A-B653-D5C32BA35187}"/>
              </a:ext>
            </a:extLst>
          </p:cNvPr>
          <p:cNvSpPr txBox="1"/>
          <p:nvPr/>
        </p:nvSpPr>
        <p:spPr>
          <a:xfrm>
            <a:off x="5999118" y="907006"/>
            <a:ext cx="41943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Mình </a:t>
            </a: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lạc mẹ rồi! Các bạn hãy giúp mình đi tìm mẹ nhé!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65CBF7-46C8-4DFD-9409-CE17567CA2F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91" r="61975"/>
          <a:stretch/>
        </p:blipFill>
        <p:spPr>
          <a:xfrm>
            <a:off x="1756924" y="2901322"/>
            <a:ext cx="3814586" cy="307019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D122FB5-C79B-49C7-A5E2-1A1E9631DD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0642" y="-4216986"/>
            <a:ext cx="12192000" cy="6858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128AF6F-5961-415F-AF1E-F624FBB3E7D6}"/>
              </a:ext>
            </a:extLst>
          </p:cNvPr>
          <p:cNvSpPr txBox="1"/>
          <p:nvPr/>
        </p:nvSpPr>
        <p:spPr>
          <a:xfrm>
            <a:off x="5037362" y="1370420"/>
            <a:ext cx="61205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A! Mẹ của mình đâu rồi? </a:t>
            </a: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6" grpId="0" animBg="1"/>
      <p:bldP spid="19" grpId="0"/>
      <p:bldP spid="24" grpId="0"/>
      <p:bldP spid="2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4B296C-276F-478B-8315-C0E06C8AAD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8D7F6D-160B-4CD2-9FAD-E6F233669A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-143892" y="3429000"/>
            <a:ext cx="3162300" cy="24928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8C5741-4C82-4BCD-A9B5-FBD583FEE6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017" y="2114314"/>
            <a:ext cx="4914900" cy="4914900"/>
          </a:xfrm>
          <a:prstGeom prst="rect">
            <a:avLst/>
          </a:prstGeom>
        </p:spPr>
      </p:pic>
      <p:sp>
        <p:nvSpPr>
          <p:cNvPr id="13" name="Cloud Callout 5">
            <a:extLst>
              <a:ext uri="{FF2B5EF4-FFF2-40B4-BE49-F238E27FC236}">
                <a16:creationId xmlns:a16="http://schemas.microsoft.com/office/drawing/2014/main" id="{7C09F711-F72C-4D8E-9CBD-402888610CEF}"/>
              </a:ext>
            </a:extLst>
          </p:cNvPr>
          <p:cNvSpPr/>
          <p:nvPr/>
        </p:nvSpPr>
        <p:spPr>
          <a:xfrm>
            <a:off x="466223" y="464365"/>
            <a:ext cx="5450039" cy="2415473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6310A4-08AA-4467-BBDD-B574B216D720}"/>
              </a:ext>
            </a:extLst>
          </p:cNvPr>
          <p:cNvSpPr txBox="1"/>
          <p:nvPr/>
        </p:nvSpPr>
        <p:spPr>
          <a:xfrm>
            <a:off x="607202" y="856889"/>
            <a:ext cx="48224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chào anh Cáo!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có thấy mẹ em bay qua không ạ?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loud Callout 5">
            <a:extLst>
              <a:ext uri="{FF2B5EF4-FFF2-40B4-BE49-F238E27FC236}">
                <a16:creationId xmlns:a16="http://schemas.microsoft.com/office/drawing/2014/main" id="{62985D0C-3A30-4641-8D34-2D5D2439AB1B}"/>
              </a:ext>
            </a:extLst>
          </p:cNvPr>
          <p:cNvSpPr/>
          <p:nvPr/>
        </p:nvSpPr>
        <p:spPr>
          <a:xfrm>
            <a:off x="6047317" y="464365"/>
            <a:ext cx="5450039" cy="2415473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7AF543-5DDE-4D57-85DF-1B8AA4DA29DC}"/>
              </a:ext>
            </a:extLst>
          </p:cNvPr>
          <p:cNvSpPr txBox="1"/>
          <p:nvPr/>
        </p:nvSpPr>
        <p:spPr>
          <a:xfrm>
            <a:off x="6361129" y="887271"/>
            <a:ext cx="48224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làm giúp anh bài tập này, anh sẽ chỉ đường cho em nhé!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92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A7123D-248D-4AA0-B2EE-87350843AC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9" name="任意多边形: 形状 2">
            <a:extLst>
              <a:ext uri="{FF2B5EF4-FFF2-40B4-BE49-F238E27FC236}">
                <a16:creationId xmlns:a16="http://schemas.microsoft.com/office/drawing/2014/main" id="{0E6B533D-72C6-4C49-B926-B4CBD2702FD2}"/>
              </a:ext>
            </a:extLst>
          </p:cNvPr>
          <p:cNvSpPr/>
          <p:nvPr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3620" name="Text Box 308"/>
          <p:cNvSpPr txBox="1">
            <a:spLocks noChangeArrowheads="1"/>
          </p:cNvSpPr>
          <p:nvPr/>
        </p:nvSpPr>
        <p:spPr bwMode="auto">
          <a:xfrm>
            <a:off x="3257550" y="567623"/>
            <a:ext cx="5676900" cy="923330"/>
          </a:xfrm>
          <a:prstGeom prst="rect">
            <a:avLst/>
          </a:prstGeom>
          <a:noFill/>
          <a:ln w="28575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 1: &gt;   &lt;    =</a:t>
            </a:r>
          </a:p>
        </p:txBody>
      </p:sp>
      <p:sp>
        <p:nvSpPr>
          <p:cNvPr id="13621" name="Text Box 309"/>
          <p:cNvSpPr txBox="1">
            <a:spLocks noChangeArrowheads="1"/>
          </p:cNvSpPr>
          <p:nvPr/>
        </p:nvSpPr>
        <p:spPr bwMode="auto">
          <a:xfrm>
            <a:off x="1043821" y="1643370"/>
            <a:ext cx="415682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84,2 …... 84,19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8C3944-5E72-47E2-96FD-58E0AF71CF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760670"/>
            <a:ext cx="4262564" cy="42625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51957B-0279-48FB-8ADE-9F08923D30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95249" y="4038600"/>
            <a:ext cx="3337629" cy="2631056"/>
          </a:xfrm>
          <a:prstGeom prst="rect">
            <a:avLst/>
          </a:prstGeom>
        </p:spPr>
      </p:pic>
      <p:sp>
        <p:nvSpPr>
          <p:cNvPr id="11" name="Text Box 309">
            <a:extLst>
              <a:ext uri="{FF2B5EF4-FFF2-40B4-BE49-F238E27FC236}">
                <a16:creationId xmlns:a16="http://schemas.microsoft.com/office/drawing/2014/main" id="{579B9A44-DA17-4BAC-B9A2-35F96C7B67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761" y="1643370"/>
            <a:ext cx="44624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47,5 …... 47,500</a:t>
            </a:r>
          </a:p>
        </p:txBody>
      </p:sp>
      <p:sp>
        <p:nvSpPr>
          <p:cNvPr id="12" name="Text Box 309">
            <a:extLst>
              <a:ext uri="{FF2B5EF4-FFF2-40B4-BE49-F238E27FC236}">
                <a16:creationId xmlns:a16="http://schemas.microsoft.com/office/drawing/2014/main" id="{5C609FFC-82C8-4C3D-96B5-8D81003CF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821" y="2644320"/>
            <a:ext cx="415682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6,843 …... 6,85</a:t>
            </a:r>
          </a:p>
        </p:txBody>
      </p:sp>
      <p:sp>
        <p:nvSpPr>
          <p:cNvPr id="13" name="Text Box 309">
            <a:extLst>
              <a:ext uri="{FF2B5EF4-FFF2-40B4-BE49-F238E27FC236}">
                <a16:creationId xmlns:a16="http://schemas.microsoft.com/office/drawing/2014/main" id="{E3E23F07-875C-4668-9401-59DA4B083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4762" y="2644320"/>
            <a:ext cx="3851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 90,6 …. . 89,6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0" grpId="0"/>
      <p:bldP spid="13621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A7123D-248D-4AA0-B2EE-87350843AC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9" name="任意多边形: 形状 2">
            <a:extLst>
              <a:ext uri="{FF2B5EF4-FFF2-40B4-BE49-F238E27FC236}">
                <a16:creationId xmlns:a16="http://schemas.microsoft.com/office/drawing/2014/main" id="{0E6B533D-72C6-4C49-B926-B4CBD2702FD2}"/>
              </a:ext>
            </a:extLst>
          </p:cNvPr>
          <p:cNvSpPr/>
          <p:nvPr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3620" name="Text Box 308"/>
          <p:cNvSpPr txBox="1">
            <a:spLocks noChangeArrowheads="1"/>
          </p:cNvSpPr>
          <p:nvPr/>
        </p:nvSpPr>
        <p:spPr bwMode="auto">
          <a:xfrm>
            <a:off x="3379396" y="548240"/>
            <a:ext cx="5433207" cy="923330"/>
          </a:xfrm>
          <a:prstGeom prst="rect">
            <a:avLst/>
          </a:prstGeom>
          <a:noFill/>
          <a:ln w="28575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 1: &gt;   &lt;    =</a:t>
            </a:r>
          </a:p>
        </p:txBody>
      </p:sp>
      <p:sp>
        <p:nvSpPr>
          <p:cNvPr id="13621" name="Text Box 309"/>
          <p:cNvSpPr txBox="1">
            <a:spLocks noChangeArrowheads="1"/>
          </p:cNvSpPr>
          <p:nvPr/>
        </p:nvSpPr>
        <p:spPr bwMode="auto">
          <a:xfrm>
            <a:off x="2771032" y="1732693"/>
            <a:ext cx="68531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84,2 …... 84,19</a:t>
            </a:r>
          </a:p>
        </p:txBody>
      </p:sp>
      <p:sp>
        <p:nvSpPr>
          <p:cNvPr id="13647" name="Text Box 335"/>
          <p:cNvSpPr txBox="1">
            <a:spLocks noChangeArrowheads="1"/>
          </p:cNvSpPr>
          <p:nvPr/>
        </p:nvSpPr>
        <p:spPr bwMode="auto">
          <a:xfrm>
            <a:off x="5629560" y="1580292"/>
            <a:ext cx="762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7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8C3944-5E72-47E2-96FD-58E0AF71CF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28" y="2163214"/>
            <a:ext cx="4914900" cy="4914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551957B-0279-48FB-8ADE-9F08923D30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466223" y="4103898"/>
            <a:ext cx="3162300" cy="2492844"/>
          </a:xfrm>
          <a:prstGeom prst="rect">
            <a:avLst/>
          </a:prstGeom>
        </p:spPr>
      </p:pic>
      <p:sp>
        <p:nvSpPr>
          <p:cNvPr id="11" name="Cloud Callout 5">
            <a:extLst>
              <a:ext uri="{FF2B5EF4-FFF2-40B4-BE49-F238E27FC236}">
                <a16:creationId xmlns:a16="http://schemas.microsoft.com/office/drawing/2014/main" id="{F492772D-E63C-437E-A495-A7FC6203A81B}"/>
              </a:ext>
            </a:extLst>
          </p:cNvPr>
          <p:cNvSpPr/>
          <p:nvPr/>
        </p:nvSpPr>
        <p:spPr>
          <a:xfrm>
            <a:off x="223730" y="723901"/>
            <a:ext cx="5450039" cy="2745756"/>
          </a:xfrm>
          <a:prstGeom prst="cloudCallout">
            <a:avLst>
              <a:gd name="adj1" fmla="val -4844"/>
              <a:gd name="adj2" fmla="val 7592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C3A7E1-7023-4923-9755-89898A5119C5}"/>
              </a:ext>
            </a:extLst>
          </p:cNvPr>
          <p:cNvSpPr txBox="1"/>
          <p:nvPr/>
        </p:nvSpPr>
        <p:spPr>
          <a:xfrm>
            <a:off x="466223" y="1302279"/>
            <a:ext cx="48224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84,2 &gt; 84,19 vì phần nguyên bằng nhau, hàng phần mười: 2 &gt; 1.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loud Callout 5">
            <a:extLst>
              <a:ext uri="{FF2B5EF4-FFF2-40B4-BE49-F238E27FC236}">
                <a16:creationId xmlns:a16="http://schemas.microsoft.com/office/drawing/2014/main" id="{34CE38F7-9841-40D6-AB41-CD7AB7F40E17}"/>
              </a:ext>
            </a:extLst>
          </p:cNvPr>
          <p:cNvSpPr/>
          <p:nvPr/>
        </p:nvSpPr>
        <p:spPr>
          <a:xfrm>
            <a:off x="6047317" y="464365"/>
            <a:ext cx="5450039" cy="2415473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52A170-55D0-4348-BF16-0E81A368277F}"/>
              </a:ext>
            </a:extLst>
          </p:cNvPr>
          <p:cNvSpPr txBox="1"/>
          <p:nvPr/>
        </p:nvSpPr>
        <p:spPr>
          <a:xfrm>
            <a:off x="6619783" y="1160119"/>
            <a:ext cx="41727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em ra được kết quả như thế?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11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3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1" grpId="0"/>
      <p:bldP spid="13647" grpId="0"/>
      <p:bldP spid="11" grpId="0" animBg="1"/>
      <p:bldP spid="12" grpId="0"/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37A56E2-1C6F-4A54-B953-989BFFB0ED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15" name="任意多边形: 形状 2">
            <a:extLst>
              <a:ext uri="{FF2B5EF4-FFF2-40B4-BE49-F238E27FC236}">
                <a16:creationId xmlns:a16="http://schemas.microsoft.com/office/drawing/2014/main" id="{3CD8E6D4-4D46-4C91-A311-2CAC9874E4FC}"/>
              </a:ext>
            </a:extLst>
          </p:cNvPr>
          <p:cNvSpPr/>
          <p:nvPr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6" name="Text Box 309"/>
          <p:cNvSpPr txBox="1">
            <a:spLocks noChangeArrowheads="1"/>
          </p:cNvSpPr>
          <p:nvPr/>
        </p:nvSpPr>
        <p:spPr bwMode="auto">
          <a:xfrm>
            <a:off x="2367525" y="2114314"/>
            <a:ext cx="68531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6,843 …... 6,85</a:t>
            </a:r>
          </a:p>
        </p:txBody>
      </p:sp>
      <p:sp>
        <p:nvSpPr>
          <p:cNvPr id="7" name="Text Box 335"/>
          <p:cNvSpPr txBox="1">
            <a:spLocks noChangeArrowheads="1"/>
          </p:cNvSpPr>
          <p:nvPr/>
        </p:nvSpPr>
        <p:spPr bwMode="auto">
          <a:xfrm>
            <a:off x="5644125" y="2114314"/>
            <a:ext cx="762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66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 Box 308">
            <a:extLst>
              <a:ext uri="{FF2B5EF4-FFF2-40B4-BE49-F238E27FC236}">
                <a16:creationId xmlns:a16="http://schemas.microsoft.com/office/drawing/2014/main" id="{AD1AD2E9-9C50-4714-8293-2172E73FE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396" y="548240"/>
            <a:ext cx="5433207" cy="923330"/>
          </a:xfrm>
          <a:prstGeom prst="rect">
            <a:avLst/>
          </a:prstGeom>
          <a:noFill/>
          <a:ln w="28575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 1: &gt;   &lt;    =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CFF500-D578-4EC0-B112-E8A93F9632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017" y="2114314"/>
            <a:ext cx="4914900" cy="4914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2DCD42-4D67-40CF-B29B-FA942CBEF8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314378" y="4195704"/>
            <a:ext cx="3162300" cy="2492844"/>
          </a:xfrm>
          <a:prstGeom prst="rect">
            <a:avLst/>
          </a:prstGeom>
        </p:spPr>
      </p:pic>
      <p:sp>
        <p:nvSpPr>
          <p:cNvPr id="10" name="Cloud Callout 5">
            <a:extLst>
              <a:ext uri="{FF2B5EF4-FFF2-40B4-BE49-F238E27FC236}">
                <a16:creationId xmlns:a16="http://schemas.microsoft.com/office/drawing/2014/main" id="{E768E1A2-78F2-4322-BB92-7B4CB96F21E1}"/>
              </a:ext>
            </a:extLst>
          </p:cNvPr>
          <p:cNvSpPr/>
          <p:nvPr/>
        </p:nvSpPr>
        <p:spPr>
          <a:xfrm>
            <a:off x="466223" y="464365"/>
            <a:ext cx="5450039" cy="3214017"/>
          </a:xfrm>
          <a:prstGeom prst="cloudCallout">
            <a:avLst>
              <a:gd name="adj1" fmla="val -12534"/>
              <a:gd name="adj2" fmla="val 63492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CE36F5-16F5-4AC7-9350-B391237DEFC7}"/>
              </a:ext>
            </a:extLst>
          </p:cNvPr>
          <p:cNvSpPr txBox="1"/>
          <p:nvPr/>
        </p:nvSpPr>
        <p:spPr>
          <a:xfrm>
            <a:off x="792925" y="916243"/>
            <a:ext cx="482241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6,843 &lt; 6,85 vì phần nguyên bằng nhau, hàng phần mười bằng nhau, hàng phần trăm: 4 &lt; 5.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Callout 5">
            <a:extLst>
              <a:ext uri="{FF2B5EF4-FFF2-40B4-BE49-F238E27FC236}">
                <a16:creationId xmlns:a16="http://schemas.microsoft.com/office/drawing/2014/main" id="{95218ED4-8405-493D-AA5F-7B9225771F2A}"/>
              </a:ext>
            </a:extLst>
          </p:cNvPr>
          <p:cNvSpPr/>
          <p:nvPr/>
        </p:nvSpPr>
        <p:spPr>
          <a:xfrm>
            <a:off x="6047317" y="464365"/>
            <a:ext cx="5450039" cy="2415473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E31522-0E7E-4C3E-8F54-05303655973B}"/>
              </a:ext>
            </a:extLst>
          </p:cNvPr>
          <p:cNvSpPr txBox="1"/>
          <p:nvPr/>
        </p:nvSpPr>
        <p:spPr>
          <a:xfrm>
            <a:off x="6619783" y="1160119"/>
            <a:ext cx="41727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em ra được kết quả như thế?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11" grpId="0"/>
      <p:bldP spid="12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82B28F0-9385-4AA5-B6DF-54D1B2AE6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15" name="任意多边形: 形状 2">
            <a:extLst>
              <a:ext uri="{FF2B5EF4-FFF2-40B4-BE49-F238E27FC236}">
                <a16:creationId xmlns:a16="http://schemas.microsoft.com/office/drawing/2014/main" id="{AF03DA3C-7E22-4B98-A0D3-6F38DE4CD4F2}"/>
              </a:ext>
            </a:extLst>
          </p:cNvPr>
          <p:cNvSpPr/>
          <p:nvPr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8" name="Text Box 309"/>
          <p:cNvSpPr txBox="1">
            <a:spLocks noChangeArrowheads="1"/>
          </p:cNvSpPr>
          <p:nvPr/>
        </p:nvSpPr>
        <p:spPr bwMode="auto">
          <a:xfrm>
            <a:off x="3223388" y="1794453"/>
            <a:ext cx="736611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47,5 …... 47,500</a:t>
            </a:r>
          </a:p>
        </p:txBody>
      </p:sp>
      <p:sp>
        <p:nvSpPr>
          <p:cNvPr id="9" name="Text Box 335"/>
          <p:cNvSpPr txBox="1">
            <a:spLocks noChangeArrowheads="1"/>
          </p:cNvSpPr>
          <p:nvPr/>
        </p:nvSpPr>
        <p:spPr bwMode="auto">
          <a:xfrm>
            <a:off x="6042787" y="1642052"/>
            <a:ext cx="762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 Box 308">
            <a:extLst>
              <a:ext uri="{FF2B5EF4-FFF2-40B4-BE49-F238E27FC236}">
                <a16:creationId xmlns:a16="http://schemas.microsoft.com/office/drawing/2014/main" id="{E75A80C2-3A13-4B76-A727-021DC397C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396" y="548240"/>
            <a:ext cx="5433207" cy="923330"/>
          </a:xfrm>
          <a:prstGeom prst="rect">
            <a:avLst/>
          </a:prstGeom>
          <a:noFill/>
          <a:ln w="28575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 1: &gt;   &lt;    =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BB2DA1-A383-4B24-BF14-E3443DB972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393" y="2389738"/>
            <a:ext cx="4914900" cy="4914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9589B2-44CD-4002-AD56-36DD54B7E5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28942" y="3978163"/>
            <a:ext cx="3162300" cy="2492844"/>
          </a:xfrm>
          <a:prstGeom prst="rect">
            <a:avLst/>
          </a:prstGeom>
        </p:spPr>
      </p:pic>
      <p:sp>
        <p:nvSpPr>
          <p:cNvPr id="10" name="Cloud Callout 5">
            <a:extLst>
              <a:ext uri="{FF2B5EF4-FFF2-40B4-BE49-F238E27FC236}">
                <a16:creationId xmlns:a16="http://schemas.microsoft.com/office/drawing/2014/main" id="{6FE376E3-3622-4E38-BDD2-C21A11C202EF}"/>
              </a:ext>
            </a:extLst>
          </p:cNvPr>
          <p:cNvSpPr/>
          <p:nvPr/>
        </p:nvSpPr>
        <p:spPr>
          <a:xfrm>
            <a:off x="466223" y="464365"/>
            <a:ext cx="5699934" cy="3513798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91DD9D-1C53-4013-A000-B4BA7FE4E20A}"/>
              </a:ext>
            </a:extLst>
          </p:cNvPr>
          <p:cNvSpPr txBox="1"/>
          <p:nvPr/>
        </p:nvSpPr>
        <p:spPr>
          <a:xfrm>
            <a:off x="855618" y="874455"/>
            <a:ext cx="48224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47,5 = 47,500 vì khi viết thêm các chữ số 0 vào tận cùng bên phải phần thập phân của một số thập phân thì số đó không thay đổi.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Callout 5">
            <a:extLst>
              <a:ext uri="{FF2B5EF4-FFF2-40B4-BE49-F238E27FC236}">
                <a16:creationId xmlns:a16="http://schemas.microsoft.com/office/drawing/2014/main" id="{078060B4-9B20-4BFB-96EF-47BDDD6035E7}"/>
              </a:ext>
            </a:extLst>
          </p:cNvPr>
          <p:cNvSpPr/>
          <p:nvPr/>
        </p:nvSpPr>
        <p:spPr>
          <a:xfrm>
            <a:off x="6619783" y="464365"/>
            <a:ext cx="4877573" cy="2415473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2C3897-9F8A-41F0-AC43-092A4FDCCFA0}"/>
              </a:ext>
            </a:extLst>
          </p:cNvPr>
          <p:cNvSpPr txBox="1"/>
          <p:nvPr/>
        </p:nvSpPr>
        <p:spPr>
          <a:xfrm>
            <a:off x="7097597" y="1107689"/>
            <a:ext cx="41727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em ra được kết quả như thế?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13D9474-2C95-4763-BF50-AB22502F67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sp>
        <p:nvSpPr>
          <p:cNvPr id="19" name="任意多边形: 形状 2">
            <a:extLst>
              <a:ext uri="{FF2B5EF4-FFF2-40B4-BE49-F238E27FC236}">
                <a16:creationId xmlns:a16="http://schemas.microsoft.com/office/drawing/2014/main" id="{C8289804-3072-49B2-BEA9-B81C67A8EFA8}"/>
              </a:ext>
            </a:extLst>
          </p:cNvPr>
          <p:cNvSpPr/>
          <p:nvPr/>
        </p:nvSpPr>
        <p:spPr>
          <a:xfrm>
            <a:off x="503495" y="261258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0" name="Text Box 309"/>
          <p:cNvSpPr txBox="1">
            <a:spLocks noChangeArrowheads="1"/>
          </p:cNvSpPr>
          <p:nvPr/>
        </p:nvSpPr>
        <p:spPr bwMode="auto">
          <a:xfrm>
            <a:off x="2667001" y="2438401"/>
            <a:ext cx="634019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0" dirty="0">
                <a:latin typeface="Times New Roman" pitchFamily="18" charset="0"/>
                <a:cs typeface="Times New Roman" pitchFamily="18" charset="0"/>
              </a:rPr>
              <a:t> 90,6 …. . 89,6</a:t>
            </a:r>
          </a:p>
        </p:txBody>
      </p:sp>
      <p:sp>
        <p:nvSpPr>
          <p:cNvPr id="11" name="Text Box 335"/>
          <p:cNvSpPr txBox="1">
            <a:spLocks noChangeArrowheads="1"/>
          </p:cNvSpPr>
          <p:nvPr/>
        </p:nvSpPr>
        <p:spPr bwMode="auto">
          <a:xfrm>
            <a:off x="5410200" y="2286000"/>
            <a:ext cx="762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8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7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 Box 308">
            <a:extLst>
              <a:ext uri="{FF2B5EF4-FFF2-40B4-BE49-F238E27FC236}">
                <a16:creationId xmlns:a16="http://schemas.microsoft.com/office/drawing/2014/main" id="{97FF8EEB-0134-4169-ABFA-D0E5E3014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0495" y="631367"/>
            <a:ext cx="5433207" cy="923330"/>
          </a:xfrm>
          <a:prstGeom prst="rect">
            <a:avLst/>
          </a:prstGeom>
          <a:noFill/>
          <a:ln w="28575">
            <a:noFill/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DB8843"/>
                </a:solidFill>
                <a:latin typeface="Times New Roman" pitchFamily="18" charset="0"/>
                <a:cs typeface="Times New Roman" pitchFamily="18" charset="0"/>
              </a:rPr>
              <a:t> 1: &gt;   &lt;    =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655557-04AA-44EA-8FB9-729847DC16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017" y="2114314"/>
            <a:ext cx="4914900" cy="49149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E80CBA-B349-425B-B997-57EC020D20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-132658" y="3429000"/>
            <a:ext cx="3162300" cy="2492844"/>
          </a:xfrm>
          <a:prstGeom prst="rect">
            <a:avLst/>
          </a:prstGeom>
        </p:spPr>
      </p:pic>
      <p:sp>
        <p:nvSpPr>
          <p:cNvPr id="14" name="Cloud Callout 5">
            <a:extLst>
              <a:ext uri="{FF2B5EF4-FFF2-40B4-BE49-F238E27FC236}">
                <a16:creationId xmlns:a16="http://schemas.microsoft.com/office/drawing/2014/main" id="{D0D8439E-9B4B-4D0E-B22C-AAA0110ECB90}"/>
              </a:ext>
            </a:extLst>
          </p:cNvPr>
          <p:cNvSpPr/>
          <p:nvPr/>
        </p:nvSpPr>
        <p:spPr>
          <a:xfrm>
            <a:off x="883512" y="755618"/>
            <a:ext cx="5031476" cy="2415473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FE00B6-1A71-423B-9972-FEA2DF16DBD8}"/>
              </a:ext>
            </a:extLst>
          </p:cNvPr>
          <p:cNvSpPr txBox="1"/>
          <p:nvPr/>
        </p:nvSpPr>
        <p:spPr>
          <a:xfrm>
            <a:off x="1180421" y="1441041"/>
            <a:ext cx="44376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90,6 &gt; 89,6 vì phần nguyên 90 &gt; 89.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loud Callout 5">
            <a:extLst>
              <a:ext uri="{FF2B5EF4-FFF2-40B4-BE49-F238E27FC236}">
                <a16:creationId xmlns:a16="http://schemas.microsoft.com/office/drawing/2014/main" id="{021493FE-2300-4C02-8C6D-050D5432DF7C}"/>
              </a:ext>
            </a:extLst>
          </p:cNvPr>
          <p:cNvSpPr/>
          <p:nvPr/>
        </p:nvSpPr>
        <p:spPr>
          <a:xfrm>
            <a:off x="6079602" y="346960"/>
            <a:ext cx="5031476" cy="2415473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E6BB5B-585B-4931-BFE7-CD255CC1C1BA}"/>
              </a:ext>
            </a:extLst>
          </p:cNvPr>
          <p:cNvSpPr txBox="1"/>
          <p:nvPr/>
        </p:nvSpPr>
        <p:spPr>
          <a:xfrm>
            <a:off x="6490797" y="1016087"/>
            <a:ext cx="41727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em ra được kết quả như thế?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 animBg="1"/>
      <p:bldP spid="15" grpId="0"/>
      <p:bldP spid="16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4B296C-276F-478B-8315-C0E06C8AAD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8533" y="0"/>
            <a:ext cx="13885333" cy="7810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F8D7F6D-160B-4CD2-9FAD-E6F233669A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-143892" y="3429000"/>
            <a:ext cx="3162300" cy="24928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8C5741-4C82-4BCD-A9B5-FBD583FEE6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955" y="2217972"/>
            <a:ext cx="4914900" cy="4914900"/>
          </a:xfrm>
          <a:prstGeom prst="rect">
            <a:avLst/>
          </a:prstGeom>
        </p:spPr>
      </p:pic>
      <p:sp>
        <p:nvSpPr>
          <p:cNvPr id="13" name="Cloud Callout 5">
            <a:extLst>
              <a:ext uri="{FF2B5EF4-FFF2-40B4-BE49-F238E27FC236}">
                <a16:creationId xmlns:a16="http://schemas.microsoft.com/office/drawing/2014/main" id="{7C09F711-F72C-4D8E-9CBD-402888610CEF}"/>
              </a:ext>
            </a:extLst>
          </p:cNvPr>
          <p:cNvSpPr/>
          <p:nvPr/>
        </p:nvSpPr>
        <p:spPr>
          <a:xfrm>
            <a:off x="466224" y="464365"/>
            <a:ext cx="4076280" cy="2415473"/>
          </a:xfrm>
          <a:prstGeom prst="cloudCallout">
            <a:avLst>
              <a:gd name="adj1" fmla="val -11393"/>
              <a:gd name="adj2" fmla="val 7737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6310A4-08AA-4467-BBDD-B574B216D720}"/>
              </a:ext>
            </a:extLst>
          </p:cNvPr>
          <p:cNvSpPr txBox="1"/>
          <p:nvPr/>
        </p:nvSpPr>
        <p:spPr>
          <a:xfrm>
            <a:off x="664985" y="1242058"/>
            <a:ext cx="3678758" cy="596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cảm ơn anh ạ</a:t>
            </a:r>
            <a:r>
              <a:rPr kumimoji="0" lang="en-US" sz="32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loud Callout 5">
            <a:extLst>
              <a:ext uri="{FF2B5EF4-FFF2-40B4-BE49-F238E27FC236}">
                <a16:creationId xmlns:a16="http://schemas.microsoft.com/office/drawing/2014/main" id="{62985D0C-3A30-4641-8D34-2D5D2439AB1B}"/>
              </a:ext>
            </a:extLst>
          </p:cNvPr>
          <p:cNvSpPr/>
          <p:nvPr/>
        </p:nvSpPr>
        <p:spPr>
          <a:xfrm>
            <a:off x="4683481" y="464365"/>
            <a:ext cx="6813875" cy="2415473"/>
          </a:xfrm>
          <a:prstGeom prst="cloudCallout">
            <a:avLst>
              <a:gd name="adj1" fmla="val 14009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7AF543-5DDE-4D57-85DF-1B8AA4DA29DC}"/>
              </a:ext>
            </a:extLst>
          </p:cNvPr>
          <p:cNvSpPr txBox="1"/>
          <p:nvPr/>
        </p:nvSpPr>
        <p:spPr>
          <a:xfrm>
            <a:off x="5570591" y="887270"/>
            <a:ext cx="482241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em đã giúp anh làm bài, em hãy bay về phía nhà bác Cú Mèo để tìm mẹ nhé!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85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6705599" y="1336604"/>
            <a:ext cx="5450065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chào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bác Cú Mèo, bác có thấy mẹ con bay qua đây không ạ?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033840" y="4038984"/>
            <a:ext cx="3162300" cy="2492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57E465-8A80-485D-A25F-24256F20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98111" l="6667" r="92778">
                        <a14:foregroundMark x1="57778" y1="8889" x2="49111" y2="3889"/>
                        <a14:foregroundMark x1="49111" y1="3889" x2="35222" y2="2778"/>
                        <a14:foregroundMark x1="35222" y1="2778" x2="30111" y2="9889"/>
                        <a14:foregroundMark x1="30111" y1="9889" x2="29778" y2="12778"/>
                        <a14:foregroundMark x1="25889" y1="5000" x2="33222" y2="2667"/>
                        <a14:foregroundMark x1="33222" y1="2667" x2="55000" y2="8889"/>
                        <a14:foregroundMark x1="7222" y1="83111" x2="6667" y2="89222"/>
                        <a14:foregroundMark x1="28889" y1="91444" x2="45444" y2="95778"/>
                        <a14:foregroundMark x1="45444" y1="95778" x2="52222" y2="92667"/>
                        <a14:foregroundMark x1="52222" y1="92667" x2="55556" y2="88333"/>
                        <a14:foregroundMark x1="35333" y1="95889" x2="42444" y2="98222"/>
                        <a14:foregroundMark x1="42444" y1="98222" x2="46111" y2="95556"/>
                        <a14:foregroundMark x1="91444" y1="65556" x2="92778" y2="6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6" y="1655873"/>
            <a:ext cx="2883845" cy="2883845"/>
          </a:xfrm>
          <a:prstGeom prst="rect">
            <a:avLst/>
          </a:prstGeom>
        </p:spPr>
      </p:pic>
      <p:sp>
        <p:nvSpPr>
          <p:cNvPr id="19" name="Cloud Callout 16">
            <a:extLst>
              <a:ext uri="{FF2B5EF4-FFF2-40B4-BE49-F238E27FC236}">
                <a16:creationId xmlns:a16="http://schemas.microsoft.com/office/drawing/2014/main" id="{E3C04C9A-A1F5-48D7-84B9-DBF88690D481}"/>
              </a:ext>
            </a:extLst>
          </p:cNvPr>
          <p:cNvSpPr/>
          <p:nvPr/>
        </p:nvSpPr>
        <p:spPr>
          <a:xfrm>
            <a:off x="2117435" y="400049"/>
            <a:ext cx="4892965" cy="2560674"/>
          </a:xfrm>
          <a:prstGeom prst="cloudCallout">
            <a:avLst>
              <a:gd name="adj1" fmla="val -56920"/>
              <a:gd name="adj2" fmla="val 9905"/>
            </a:avLst>
          </a:prstGeom>
          <a:solidFill>
            <a:schemeClr val="accent4">
              <a:lumMod val="75000"/>
            </a:schemeClr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hãy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làm bài tập này giúp ta, ta sẽ chỉ đường cho con!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08DE164B-EF56-48F8-AE4E-0D0B94FD38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/>
        </p:blipFill>
        <p:spPr>
          <a:xfrm flipH="1">
            <a:off x="-1674277" y="-1"/>
            <a:ext cx="4189476" cy="76925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758C9F3-A0CE-4F34-BA38-E52477DEA0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/>
        </p:blipFill>
        <p:spPr>
          <a:xfrm>
            <a:off x="9311285" y="0"/>
            <a:ext cx="4189476" cy="6248282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1669143" y="933546"/>
            <a:ext cx="8868228" cy="5713997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155359" y="1055975"/>
            <a:ext cx="1862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65A481"/>
                </a:solidFill>
                <a:latin typeface="UVN Bai Sau Nang" panose="04030905020802020C03" charset="0"/>
                <a:ea typeface="字魂59号-创粗黑" panose="00000500000000000000" pitchFamily="2" charset="-122"/>
                <a:cs typeface="UVN Bai Sau Nang" panose="04030905020802020C03" charset="0"/>
                <a:sym typeface="+mn-lt"/>
              </a:rPr>
              <a:t>YÊU</a:t>
            </a:r>
          </a:p>
        </p:txBody>
      </p:sp>
      <p:sp>
        <p:nvSpPr>
          <p:cNvPr id="12" name="矩形 11"/>
          <p:cNvSpPr/>
          <p:nvPr/>
        </p:nvSpPr>
        <p:spPr>
          <a:xfrm>
            <a:off x="4570686" y="1009466"/>
            <a:ext cx="1729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5400" dirty="0">
                <a:solidFill>
                  <a:schemeClr val="accent2">
                    <a:lumMod val="60000"/>
                    <a:lumOff val="40000"/>
                  </a:schemeClr>
                </a:solidFill>
                <a:latin typeface="UVN Bai Sau Nang" panose="04030905020802020C03" charset="0"/>
                <a:ea typeface="字魂59号-创粗黑" panose="00000500000000000000" pitchFamily="2" charset="-122"/>
                <a:cs typeface="UVN Bai Sau Nang" panose="04030905020802020C03" charset="0"/>
                <a:sym typeface="+mn-lt"/>
              </a:rPr>
              <a:t>CẦU</a:t>
            </a: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499258" y="5426720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9727694" y="5426720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143253" y="3267188"/>
            <a:ext cx="1447045" cy="154800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1768779" y="4837917"/>
            <a:ext cx="949085" cy="1516822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280039" y="1822298"/>
            <a:ext cx="1447044" cy="1548000"/>
          </a:xfrm>
          <a:prstGeom prst="rect">
            <a:avLst/>
          </a:prstGeom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C3FFE1D4-86F8-4B5F-8211-39D3E731D5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79" y="5107864"/>
            <a:ext cx="6084464" cy="1782704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ECF9DF8A-9D01-4A4D-A25F-A48DF55A7C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0925" y="5051748"/>
            <a:ext cx="4355556" cy="1782704"/>
          </a:xfrm>
          <a:prstGeom prst="rect">
            <a:avLst/>
          </a:prstGeom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575AF2D8-6503-4EEC-9BCB-72077DF6C1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369" y="5051748"/>
            <a:ext cx="6013588" cy="1782704"/>
          </a:xfrm>
          <a:prstGeom prst="rect">
            <a:avLst/>
          </a:prstGeom>
        </p:spPr>
      </p:pic>
      <p:pic>
        <p:nvPicPr>
          <p:cNvPr id="36" name="图片 24">
            <a:extLst>
              <a:ext uri="{FF2B5EF4-FFF2-40B4-BE49-F238E27FC236}">
                <a16:creationId xmlns:a16="http://schemas.microsoft.com/office/drawing/2014/main" id="{FADAA8F1-75AB-44A6-A829-750A154AD09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9311164" y="30828"/>
            <a:ext cx="2625333" cy="258003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3C4EE65-70FA-48C8-AF67-B57412D0006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246150" y="4679517"/>
            <a:ext cx="2213038" cy="17445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152C95-09D4-4363-84FF-BDAF7396FC10}"/>
              </a:ext>
            </a:extLst>
          </p:cNvPr>
          <p:cNvSpPr txBox="1"/>
          <p:nvPr/>
        </p:nvSpPr>
        <p:spPr>
          <a:xfrm>
            <a:off x="3699983" y="2273133"/>
            <a:ext cx="5818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Biết so sánh hai số thập phân.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DA3CF3-07BF-451F-ABDD-682FCD6D9D91}"/>
              </a:ext>
            </a:extLst>
          </p:cNvPr>
          <p:cNvSpPr txBox="1"/>
          <p:nvPr/>
        </p:nvSpPr>
        <p:spPr>
          <a:xfrm>
            <a:off x="3699983" y="3441024"/>
            <a:ext cx="5818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Sắp xếp các số thập phân theo thứ tự từ bé đến lớn.</a:t>
            </a:r>
          </a:p>
        </p:txBody>
      </p:sp>
      <p:sp>
        <p:nvSpPr>
          <p:cNvPr id="21" name="矩形 9">
            <a:extLst>
              <a:ext uri="{FF2B5EF4-FFF2-40B4-BE49-F238E27FC236}">
                <a16:creationId xmlns:a16="http://schemas.microsoft.com/office/drawing/2014/main" id="{684B9123-B238-9F4F-B359-2DEEEB138124}"/>
              </a:ext>
            </a:extLst>
          </p:cNvPr>
          <p:cNvSpPr/>
          <p:nvPr/>
        </p:nvSpPr>
        <p:spPr>
          <a:xfrm>
            <a:off x="5776632" y="1009466"/>
            <a:ext cx="18628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65A481"/>
                </a:solidFill>
                <a:latin typeface="UVN Bai Sau Nang" panose="04030905020802020C03" charset="0"/>
                <a:ea typeface="字魂59号-创粗黑" panose="00000500000000000000" pitchFamily="2" charset="-122"/>
                <a:cs typeface="UVN Bai Sau Nang" panose="04030905020802020C03" charset="0"/>
                <a:sym typeface="+mn-lt"/>
              </a:rPr>
              <a:t>CẦN</a:t>
            </a:r>
          </a:p>
        </p:txBody>
      </p:sp>
      <p:sp>
        <p:nvSpPr>
          <p:cNvPr id="23" name="矩形 11">
            <a:extLst>
              <a:ext uri="{FF2B5EF4-FFF2-40B4-BE49-F238E27FC236}">
                <a16:creationId xmlns:a16="http://schemas.microsoft.com/office/drawing/2014/main" id="{908026CF-B327-1143-AB7D-A215367EA031}"/>
              </a:ext>
            </a:extLst>
          </p:cNvPr>
          <p:cNvSpPr/>
          <p:nvPr/>
        </p:nvSpPr>
        <p:spPr>
          <a:xfrm>
            <a:off x="7203472" y="991802"/>
            <a:ext cx="1729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5400" dirty="0">
                <a:solidFill>
                  <a:schemeClr val="accent2">
                    <a:lumMod val="60000"/>
                    <a:lumOff val="40000"/>
                  </a:schemeClr>
                </a:solidFill>
                <a:latin typeface="UVN Bai Sau Nang" panose="04030905020802020C03" charset="0"/>
                <a:ea typeface="字魂59号-创粗黑" panose="00000500000000000000" pitchFamily="2" charset="-122"/>
                <a:cs typeface="UVN Bai Sau Nang" panose="04030905020802020C03" charset="0"/>
                <a:sym typeface="+mn-lt"/>
              </a:rPr>
              <a:t>ĐẠT</a:t>
            </a:r>
          </a:p>
        </p:txBody>
      </p:sp>
    </p:spTree>
    <p:extLst>
      <p:ext uri="{BB962C8B-B14F-4D97-AF65-F5344CB8AC3E}">
        <p14:creationId xmlns:p14="http://schemas.microsoft.com/office/powerpoint/2010/main" val="138973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9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45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50"/>
                            </p:stCondLst>
                            <p:childTnLst>
                              <p:par>
                                <p:cTn id="6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" grpId="0"/>
      <p:bldP spid="22" grpId="0"/>
      <p:bldP spid="21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loud Callout 16">
            <a:extLst>
              <a:ext uri="{FF2B5EF4-FFF2-40B4-BE49-F238E27FC236}">
                <a16:creationId xmlns:a16="http://schemas.microsoft.com/office/drawing/2014/main" id="{892EDDE4-A55A-472B-A107-BFE0715594F0}"/>
              </a:ext>
            </a:extLst>
          </p:cNvPr>
          <p:cNvSpPr/>
          <p:nvPr/>
        </p:nvSpPr>
        <p:spPr>
          <a:xfrm>
            <a:off x="2514600" y="2995770"/>
            <a:ext cx="9284110" cy="1814785"/>
          </a:xfrm>
          <a:prstGeom prst="cloudCallout">
            <a:avLst>
              <a:gd name="adj1" fmla="val 21583"/>
              <a:gd name="adj2" fmla="val 5536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44DA869-6062-4E6C-B7DB-E2284DC53F26}"/>
              </a:ext>
            </a:extLst>
          </p:cNvPr>
          <p:cNvSpPr/>
          <p:nvPr/>
        </p:nvSpPr>
        <p:spPr>
          <a:xfrm>
            <a:off x="3253388" y="1979055"/>
            <a:ext cx="11592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5,7;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1BF207D-DAEA-49CC-93B9-497502E629E3}"/>
              </a:ext>
            </a:extLst>
          </p:cNvPr>
          <p:cNvSpPr/>
          <p:nvPr/>
        </p:nvSpPr>
        <p:spPr>
          <a:xfrm>
            <a:off x="4649459" y="1986258"/>
            <a:ext cx="14670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6,02;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FCDB1A6-4ED7-48DA-A6BB-9CDCD2D56175}"/>
              </a:ext>
            </a:extLst>
          </p:cNvPr>
          <p:cNvSpPr/>
          <p:nvPr/>
        </p:nvSpPr>
        <p:spPr>
          <a:xfrm>
            <a:off x="6394272" y="1986258"/>
            <a:ext cx="14670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4,23;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82C839B-05C3-4183-8411-7CED1CF74988}"/>
              </a:ext>
            </a:extLst>
          </p:cNvPr>
          <p:cNvSpPr/>
          <p:nvPr/>
        </p:nvSpPr>
        <p:spPr>
          <a:xfrm>
            <a:off x="8223072" y="1910058"/>
            <a:ext cx="14670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4,32;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75CF6FC-FA78-4FAC-ADA5-D461B24242AE}"/>
              </a:ext>
            </a:extLst>
          </p:cNvPr>
          <p:cNvSpPr/>
          <p:nvPr/>
        </p:nvSpPr>
        <p:spPr>
          <a:xfrm>
            <a:off x="10133453" y="1910058"/>
            <a:ext cx="11592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5,3;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41B29850-2B84-44BF-ACD7-2263F5E552FD}"/>
              </a:ext>
            </a:extLst>
          </p:cNvPr>
          <p:cNvSpPr/>
          <p:nvPr/>
        </p:nvSpPr>
        <p:spPr>
          <a:xfrm>
            <a:off x="3095564" y="3466890"/>
            <a:ext cx="14670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4,23;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4BD51FE-11A8-4525-B53E-0FAECA507C6E}"/>
              </a:ext>
            </a:extLst>
          </p:cNvPr>
          <p:cNvSpPr/>
          <p:nvPr/>
        </p:nvSpPr>
        <p:spPr>
          <a:xfrm>
            <a:off x="4937858" y="3466890"/>
            <a:ext cx="14670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4,32;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1386241-554C-48D2-8D9D-049346C5C948}"/>
              </a:ext>
            </a:extLst>
          </p:cNvPr>
          <p:cNvSpPr/>
          <p:nvPr/>
        </p:nvSpPr>
        <p:spPr>
          <a:xfrm>
            <a:off x="6780152" y="3466890"/>
            <a:ext cx="11592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5,3;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CC8C826B-27F7-4AFA-9543-A44E4CDCBE70}"/>
              </a:ext>
            </a:extLst>
          </p:cNvPr>
          <p:cNvSpPr/>
          <p:nvPr/>
        </p:nvSpPr>
        <p:spPr>
          <a:xfrm>
            <a:off x="8314670" y="3466890"/>
            <a:ext cx="11592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5,7;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E29E4E67-2C32-4D7C-A4D9-4C942BE75AC5}"/>
              </a:ext>
            </a:extLst>
          </p:cNvPr>
          <p:cNvSpPr/>
          <p:nvPr/>
        </p:nvSpPr>
        <p:spPr>
          <a:xfrm>
            <a:off x="9849188" y="3466890"/>
            <a:ext cx="12618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>
                <a:ln w="10541" cmpd="sng">
                  <a:noFill/>
                  <a:prstDash val="solid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6,02</a:t>
            </a:r>
            <a:endParaRPr lang="en-US" sz="4800" b="1" dirty="0">
              <a:ln w="10541" cmpd="sng">
                <a:noFill/>
                <a:prstDash val="solid"/>
              </a:ln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E62E48BE-1656-4193-BEA6-31E9FD58B0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9029700" y="4365156"/>
            <a:ext cx="3162300" cy="249284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674E9A30-EA26-45E6-9E9E-BBA6A562F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98111" l="6667" r="92778">
                        <a14:foregroundMark x1="57778" y1="8889" x2="49111" y2="3889"/>
                        <a14:foregroundMark x1="49111" y1="3889" x2="35222" y2="2778"/>
                        <a14:foregroundMark x1="35222" y1="2778" x2="30111" y2="9889"/>
                        <a14:foregroundMark x1="30111" y1="9889" x2="29778" y2="12778"/>
                        <a14:foregroundMark x1="25889" y1="5000" x2="33222" y2="2667"/>
                        <a14:foregroundMark x1="33222" y1="2667" x2="55000" y2="8889"/>
                        <a14:foregroundMark x1="7222" y1="83111" x2="6667" y2="89222"/>
                        <a14:foregroundMark x1="28889" y1="91444" x2="45444" y2="95778"/>
                        <a14:foregroundMark x1="45444" y1="95778" x2="52222" y2="92667"/>
                        <a14:foregroundMark x1="52222" y1="92667" x2="55556" y2="88333"/>
                        <a14:foregroundMark x1="35333" y1="95889" x2="42444" y2="98222"/>
                        <a14:foregroundMark x1="42444" y1="98222" x2="46111" y2="95556"/>
                        <a14:foregroundMark x1="91444" y1="65556" x2="92778" y2="6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8739"/>
            <a:ext cx="2883845" cy="2883845"/>
          </a:xfrm>
          <a:prstGeom prst="rect">
            <a:avLst/>
          </a:prstGeom>
        </p:spPr>
      </p:pic>
      <p:sp>
        <p:nvSpPr>
          <p:cNvPr id="102" name="Cloud Callout 16">
            <a:extLst>
              <a:ext uri="{FF2B5EF4-FFF2-40B4-BE49-F238E27FC236}">
                <a16:creationId xmlns:a16="http://schemas.microsoft.com/office/drawing/2014/main" id="{9856F4A5-3627-449F-90FD-ECC50032CBF1}"/>
              </a:ext>
            </a:extLst>
          </p:cNvPr>
          <p:cNvSpPr/>
          <p:nvPr/>
        </p:nvSpPr>
        <p:spPr>
          <a:xfrm>
            <a:off x="2081098" y="-137387"/>
            <a:ext cx="9717612" cy="2060820"/>
          </a:xfrm>
          <a:prstGeom prst="cloudCallout">
            <a:avLst>
              <a:gd name="adj1" fmla="val -51669"/>
              <a:gd name="adj2" fmla="val 22576"/>
            </a:avLst>
          </a:prstGeom>
          <a:solidFill>
            <a:schemeClr val="accent4">
              <a:lumMod val="75000"/>
            </a:schemeClr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Viết các số sau theo thứ tự từ bé đến lớn:  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50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88" grpId="0"/>
      <p:bldP spid="89" grpId="0"/>
      <p:bldP spid="90" grpId="0"/>
      <p:bldP spid="91" grpId="0"/>
      <p:bldP spid="92" grpId="0"/>
      <p:bldP spid="94" grpId="0"/>
      <p:bldP spid="95" grpId="0"/>
      <p:bldP spid="96" grpId="0"/>
      <p:bldP spid="97" grpId="0"/>
      <p:bldP spid="98" grpId="0"/>
      <p:bldP spid="10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04" y="4906693"/>
            <a:ext cx="1350100" cy="135010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7351028" y="2031139"/>
            <a:ext cx="4645751" cy="1968581"/>
          </a:xfrm>
          <a:prstGeom prst="cloudCallout">
            <a:avLst>
              <a:gd name="adj1" fmla="val -10125"/>
              <a:gd name="adj2" fmla="val 55688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cảm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ơn bác ạ!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86D8349-9388-4129-8BBC-7528A3694A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323804" y="4107426"/>
            <a:ext cx="3162300" cy="2492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57E465-8A80-485D-A25F-24256F20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67" b="98111" l="6667" r="92778">
                        <a14:foregroundMark x1="57778" y1="8889" x2="49111" y2="3889"/>
                        <a14:foregroundMark x1="49111" y1="3889" x2="35222" y2="2778"/>
                        <a14:foregroundMark x1="35222" y1="2778" x2="30111" y2="9889"/>
                        <a14:foregroundMark x1="30111" y1="9889" x2="29778" y2="12778"/>
                        <a14:foregroundMark x1="25889" y1="5000" x2="33222" y2="2667"/>
                        <a14:foregroundMark x1="33222" y1="2667" x2="55000" y2="8889"/>
                        <a14:foregroundMark x1="7222" y1="83111" x2="6667" y2="89222"/>
                        <a14:foregroundMark x1="28889" y1="91444" x2="45444" y2="95778"/>
                        <a14:foregroundMark x1="45444" y1="95778" x2="52222" y2="92667"/>
                        <a14:foregroundMark x1="52222" y1="92667" x2="55556" y2="88333"/>
                        <a14:foregroundMark x1="35333" y1="95889" x2="42444" y2="98222"/>
                        <a14:foregroundMark x1="42444" y1="98222" x2="46111" y2="95556"/>
                        <a14:foregroundMark x1="91444" y1="65556" x2="92778" y2="6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8739"/>
            <a:ext cx="2883845" cy="2883845"/>
          </a:xfrm>
          <a:prstGeom prst="rect">
            <a:avLst/>
          </a:prstGeom>
        </p:spPr>
      </p:pic>
      <p:sp>
        <p:nvSpPr>
          <p:cNvPr id="19" name="Cloud Callout 16">
            <a:extLst>
              <a:ext uri="{FF2B5EF4-FFF2-40B4-BE49-F238E27FC236}">
                <a16:creationId xmlns:a16="http://schemas.microsoft.com/office/drawing/2014/main" id="{E3C04C9A-A1F5-48D7-84B9-DBF88690D481}"/>
              </a:ext>
            </a:extLst>
          </p:cNvPr>
          <p:cNvSpPr/>
          <p:nvPr/>
        </p:nvSpPr>
        <p:spPr>
          <a:xfrm>
            <a:off x="2378405" y="85426"/>
            <a:ext cx="6620449" cy="2560674"/>
          </a:xfrm>
          <a:prstGeom prst="cloudCallout">
            <a:avLst>
              <a:gd name="adj1" fmla="val -56920"/>
              <a:gd name="adj2" fmla="val -10925"/>
            </a:avLst>
          </a:prstGeom>
          <a:solidFill>
            <a:schemeClr val="accent4">
              <a:lumMod val="75000"/>
            </a:schemeClr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con đã làm được bài tập, con hãy bay vào khu rừng Nấm để tìm mẹ nhé!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5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58EEBF-15E2-4331-880B-E55DDC83B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7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8C6197-7D37-4A69-A752-C4F4D6775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13" y="3237773"/>
            <a:ext cx="2114449" cy="36059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EA5B6A-927E-412E-A761-67A54980A3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0" y="4095261"/>
            <a:ext cx="3162300" cy="2492844"/>
          </a:xfrm>
          <a:prstGeom prst="rect">
            <a:avLst/>
          </a:prstGeom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5A97FFF4-74F6-4C21-8646-D051C6D5433A}"/>
              </a:ext>
            </a:extLst>
          </p:cNvPr>
          <p:cNvSpPr/>
          <p:nvPr/>
        </p:nvSpPr>
        <p:spPr>
          <a:xfrm>
            <a:off x="1016170" y="1421879"/>
            <a:ext cx="4484955" cy="2415473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CE1BDA-BFAC-413B-9F54-953EC2A0FAEC}"/>
              </a:ext>
            </a:extLst>
          </p:cNvPr>
          <p:cNvSpPr txBox="1"/>
          <p:nvPr/>
        </p:nvSpPr>
        <p:spPr>
          <a:xfrm>
            <a:off x="1321291" y="1928569"/>
            <a:ext cx="36820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chào anh Sóc, anh có thấy mẹ không ạ?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loud Callout 5">
            <a:extLst>
              <a:ext uri="{FF2B5EF4-FFF2-40B4-BE49-F238E27FC236}">
                <a16:creationId xmlns:a16="http://schemas.microsoft.com/office/drawing/2014/main" id="{1DDDB698-0200-4147-8670-6FFC28FE2678}"/>
              </a:ext>
            </a:extLst>
          </p:cNvPr>
          <p:cNvSpPr/>
          <p:nvPr/>
        </p:nvSpPr>
        <p:spPr>
          <a:xfrm>
            <a:off x="6212259" y="796413"/>
            <a:ext cx="5468463" cy="2632281"/>
          </a:xfrm>
          <a:prstGeom prst="cloudCallout">
            <a:avLst>
              <a:gd name="adj1" fmla="val -10803"/>
              <a:gd name="adj2" fmla="val 5741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8970BA-3104-46CD-B2AC-57CDD8CCCC64}"/>
              </a:ext>
            </a:extLst>
          </p:cNvPr>
          <p:cNvSpPr txBox="1"/>
          <p:nvPr/>
        </p:nvSpPr>
        <p:spPr>
          <a:xfrm>
            <a:off x="6697932" y="1189905"/>
            <a:ext cx="41727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em có để lại chỉ dẫn để em tìm, em hãy làm bài sau để nhận chỉ dẫn em nhé!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01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6FDE446-D0D9-4031-A00E-64D1B2210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7405"/>
          </a:xfrm>
          <a:prstGeom prst="rect">
            <a:avLst/>
          </a:prstGeom>
        </p:spPr>
      </p:pic>
      <p:sp>
        <p:nvSpPr>
          <p:cNvPr id="12" name="任意多边形: 形状 2">
            <a:extLst>
              <a:ext uri="{FF2B5EF4-FFF2-40B4-BE49-F238E27FC236}">
                <a16:creationId xmlns:a16="http://schemas.microsoft.com/office/drawing/2014/main" id="{38A5E686-151F-4905-8C0D-DEAC878FF8B7}"/>
              </a:ext>
            </a:extLst>
          </p:cNvPr>
          <p:cNvSpPr/>
          <p:nvPr/>
        </p:nvSpPr>
        <p:spPr>
          <a:xfrm>
            <a:off x="503495" y="495452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08"/>
              <p:cNvSpPr txBox="1">
                <a:spLocks noChangeArrowheads="1"/>
              </p:cNvSpPr>
              <p:nvPr/>
            </p:nvSpPr>
            <p:spPr bwMode="auto">
              <a:xfrm>
                <a:off x="2400300" y="503838"/>
                <a:ext cx="7391400" cy="769441"/>
              </a:xfrm>
              <a:prstGeom prst="rect">
                <a:avLst/>
              </a:prstGeom>
              <a:noFill/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44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Câu</a:t>
                </a:r>
                <a:r>
                  <a:rPr lang="en-US" sz="44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3: </a:t>
                </a:r>
                <a:r>
                  <a:rPr lang="en-US" sz="44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Tìm</a:t>
                </a:r>
                <a:r>
                  <a:rPr lang="en-US" sz="44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chữ</a:t>
                </a:r>
                <a:r>
                  <a:rPr lang="en-US" sz="44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4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400" b="1" i="1" dirty="0" smtClean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</m:oMath>
                </a14:m>
                <a:r>
                  <a:rPr lang="en-US" sz="44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biết</a:t>
                </a:r>
                <a:r>
                  <a:rPr lang="en-US" sz="44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2" name="Text Box 3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00300" y="503838"/>
                <a:ext cx="7391400" cy="769441"/>
              </a:xfrm>
              <a:prstGeom prst="rect">
                <a:avLst/>
              </a:prstGeom>
              <a:blipFill>
                <a:blip r:embed="rId3"/>
                <a:stretch>
                  <a:fillRect l="-3383" t="-15873" b="-38095"/>
                </a:stretch>
              </a:blipFill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09"/>
              <p:cNvSpPr txBox="1">
                <a:spLocks noChangeArrowheads="1"/>
              </p:cNvSpPr>
              <p:nvPr/>
            </p:nvSpPr>
            <p:spPr bwMode="auto">
              <a:xfrm>
                <a:off x="2819400" y="1524000"/>
                <a:ext cx="5767926" cy="11079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600" dirty="0">
                    <a:latin typeface="Times New Roman" pitchFamily="18" charset="0"/>
                    <a:cs typeface="Times New Roman" pitchFamily="18" charset="0"/>
                  </a:rPr>
                  <a:t> 9,7</a:t>
                </a:r>
                <a14:m>
                  <m:oMath xmlns:m="http://schemas.openxmlformats.org/officeDocument/2006/math">
                    <m:r>
                      <a:rPr lang="en-US" sz="6600" i="1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sz="8800" b="1" i="1" dirty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8800" b="1" i="1" dirty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6600" dirty="0">
                    <a:latin typeface="Times New Roman" pitchFamily="18" charset="0"/>
                    <a:cs typeface="Times New Roman" pitchFamily="18" charset="0"/>
                  </a:rPr>
                  <a:t>8 &lt; 9,718</a:t>
                </a:r>
              </a:p>
            </p:txBody>
          </p:sp>
        </mc:Choice>
        <mc:Fallback xmlns="">
          <p:sp>
            <p:nvSpPr>
              <p:cNvPr id="3" name="Text Box 3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9400" y="1524000"/>
                <a:ext cx="5767926" cy="1107996"/>
              </a:xfrm>
              <a:prstGeom prst="rect">
                <a:avLst/>
              </a:prstGeom>
              <a:blipFill>
                <a:blip r:embed="rId4"/>
                <a:stretch>
                  <a:fillRect l="-3700" t="-18681" r="-6342" b="-41209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191000" y="3276600"/>
                <a:ext cx="260985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8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88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6000" b="1" dirty="0">
                    <a:solidFill>
                      <a:srgbClr val="990099"/>
                    </a:solidFill>
                    <a:latin typeface="HP001 4H_cham" pitchFamily="34" charset="0"/>
                    <a:cs typeface="Times New Roman" pitchFamily="18" charset="0"/>
                  </a:rPr>
                  <a:t>= 0</a:t>
                </a:r>
                <a:endParaRPr lang="en-US" sz="6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3276600"/>
                <a:ext cx="2609850" cy="1446550"/>
              </a:xfrm>
              <a:prstGeom prst="rect">
                <a:avLst/>
              </a:prstGeom>
              <a:blipFill>
                <a:blip r:embed="rId5"/>
                <a:stretch>
                  <a:fillRect b="-26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F483503-AD5C-4FAD-9ADB-7943F168D6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973" y="3301413"/>
            <a:ext cx="2114449" cy="36059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744E57-260C-47E2-A18C-CB2072A86D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0" y="4095261"/>
            <a:ext cx="3162300" cy="2492844"/>
          </a:xfrm>
          <a:prstGeom prst="rect">
            <a:avLst/>
          </a:prstGeom>
        </p:spPr>
      </p:pic>
      <p:sp>
        <p:nvSpPr>
          <p:cNvPr id="7" name="Cloud Callout 5">
            <a:extLst>
              <a:ext uri="{FF2B5EF4-FFF2-40B4-BE49-F238E27FC236}">
                <a16:creationId xmlns:a16="http://schemas.microsoft.com/office/drawing/2014/main" id="{9D9FA758-B816-4C95-B4CD-03C560727173}"/>
              </a:ext>
            </a:extLst>
          </p:cNvPr>
          <p:cNvSpPr/>
          <p:nvPr/>
        </p:nvSpPr>
        <p:spPr>
          <a:xfrm>
            <a:off x="-166329" y="385265"/>
            <a:ext cx="5682966" cy="3062916"/>
          </a:xfrm>
          <a:prstGeom prst="cloudCallout">
            <a:avLst>
              <a:gd name="adj1" fmla="val -7809"/>
              <a:gd name="adj2" fmla="val 70752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0E02AA-C511-49FA-92AF-2A2E39398E01}"/>
              </a:ext>
            </a:extLst>
          </p:cNvPr>
          <p:cNvSpPr txBox="1"/>
          <p:nvPr/>
        </p:nvSpPr>
        <p:spPr>
          <a:xfrm>
            <a:off x="326621" y="1106611"/>
            <a:ext cx="46655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nguyên và hàng phần mười của hai số bằng nhau, để 9,7x8 &lt; 9,718 thì x&lt;1.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x = 0.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loud Callout 5">
            <a:extLst>
              <a:ext uri="{FF2B5EF4-FFF2-40B4-BE49-F238E27FC236}">
                <a16:creationId xmlns:a16="http://schemas.microsoft.com/office/drawing/2014/main" id="{6831F5DD-D856-4362-947F-E4941BEE83A7}"/>
              </a:ext>
            </a:extLst>
          </p:cNvPr>
          <p:cNvSpPr/>
          <p:nvPr/>
        </p:nvSpPr>
        <p:spPr>
          <a:xfrm>
            <a:off x="7591572" y="207859"/>
            <a:ext cx="4600428" cy="2632281"/>
          </a:xfrm>
          <a:prstGeom prst="cloudCallout">
            <a:avLst>
              <a:gd name="adj1" fmla="val -20155"/>
              <a:gd name="adj2" fmla="val 73107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A1B7EE-FCCC-4E60-A445-1124AC978ACE}"/>
              </a:ext>
            </a:extLst>
          </p:cNvPr>
          <p:cNvSpPr txBox="1"/>
          <p:nvPr/>
        </p:nvSpPr>
        <p:spPr>
          <a:xfrm>
            <a:off x="7715760" y="1128162"/>
            <a:ext cx="44866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nêu cách làm nhé!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7" grpId="0" animBg="1"/>
      <p:bldP spid="8" grpId="0"/>
      <p:bldP spid="9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6FDE446-D0D9-4031-A00E-64D1B2210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7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483503-AD5C-4FAD-9ADB-7943F168D6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973" y="3301413"/>
            <a:ext cx="2114449" cy="36059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744E57-260C-47E2-A18C-CB2072A86D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0" y="4095261"/>
            <a:ext cx="3162300" cy="2492844"/>
          </a:xfrm>
          <a:prstGeom prst="rect">
            <a:avLst/>
          </a:prstGeom>
        </p:spPr>
      </p:pic>
      <p:sp>
        <p:nvSpPr>
          <p:cNvPr id="7" name="Cloud Callout 5">
            <a:extLst>
              <a:ext uri="{FF2B5EF4-FFF2-40B4-BE49-F238E27FC236}">
                <a16:creationId xmlns:a16="http://schemas.microsoft.com/office/drawing/2014/main" id="{9D9FA758-B816-4C95-B4CD-03C560727173}"/>
              </a:ext>
            </a:extLst>
          </p:cNvPr>
          <p:cNvSpPr/>
          <p:nvPr/>
        </p:nvSpPr>
        <p:spPr>
          <a:xfrm>
            <a:off x="0" y="1415845"/>
            <a:ext cx="4478274" cy="2110778"/>
          </a:xfrm>
          <a:prstGeom prst="cloudCallout">
            <a:avLst>
              <a:gd name="adj1" fmla="val 2071"/>
              <a:gd name="adj2" fmla="val 7494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0E02AA-C511-49FA-92AF-2A2E39398E01}"/>
              </a:ext>
            </a:extLst>
          </p:cNvPr>
          <p:cNvSpPr txBox="1"/>
          <p:nvPr/>
        </p:nvSpPr>
        <p:spPr>
          <a:xfrm>
            <a:off x="-187276" y="2117291"/>
            <a:ext cx="46655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= 0; 1; 2; 3; 4.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loud Callout 5">
            <a:extLst>
              <a:ext uri="{FF2B5EF4-FFF2-40B4-BE49-F238E27FC236}">
                <a16:creationId xmlns:a16="http://schemas.microsoft.com/office/drawing/2014/main" id="{6831F5DD-D856-4362-947F-E4941BEE83A7}"/>
              </a:ext>
            </a:extLst>
          </p:cNvPr>
          <p:cNvSpPr/>
          <p:nvPr/>
        </p:nvSpPr>
        <p:spPr>
          <a:xfrm>
            <a:off x="6535379" y="140416"/>
            <a:ext cx="4600428" cy="2632281"/>
          </a:xfrm>
          <a:prstGeom prst="cloudCallout">
            <a:avLst>
              <a:gd name="adj1" fmla="val -20155"/>
              <a:gd name="adj2" fmla="val 73107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A1B7EE-FCCC-4E60-A445-1124AC978ACE}"/>
              </a:ext>
            </a:extLst>
          </p:cNvPr>
          <p:cNvSpPr txBox="1"/>
          <p:nvPr/>
        </p:nvSpPr>
        <p:spPr>
          <a:xfrm>
            <a:off x="6684852" y="917947"/>
            <a:ext cx="44866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tìm x, biết: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9,7x8 &lt; 9,758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5199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58EEBF-15E2-4331-880B-E55DDC83B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7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8C6197-7D37-4A69-A752-C4F4D6775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13" y="3237773"/>
            <a:ext cx="2114449" cy="36059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EA5B6A-927E-412E-A761-67A54980A3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0" y="4095261"/>
            <a:ext cx="3162300" cy="2492844"/>
          </a:xfrm>
          <a:prstGeom prst="rect">
            <a:avLst/>
          </a:prstGeom>
        </p:spPr>
      </p:pic>
      <p:sp>
        <p:nvSpPr>
          <p:cNvPr id="8" name="Cloud Callout 5">
            <a:extLst>
              <a:ext uri="{FF2B5EF4-FFF2-40B4-BE49-F238E27FC236}">
                <a16:creationId xmlns:a16="http://schemas.microsoft.com/office/drawing/2014/main" id="{5A97FFF4-74F6-4C21-8646-D051C6D5433A}"/>
              </a:ext>
            </a:extLst>
          </p:cNvPr>
          <p:cNvSpPr/>
          <p:nvPr/>
        </p:nvSpPr>
        <p:spPr>
          <a:xfrm>
            <a:off x="1016170" y="1421879"/>
            <a:ext cx="4484955" cy="2415473"/>
          </a:xfrm>
          <a:prstGeom prst="cloudCallout">
            <a:avLst>
              <a:gd name="adj1" fmla="val -24418"/>
              <a:gd name="adj2" fmla="val 68826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CE1BDA-BFAC-413B-9F54-953EC2A0FAEC}"/>
              </a:ext>
            </a:extLst>
          </p:cNvPr>
          <p:cNvSpPr txBox="1"/>
          <p:nvPr/>
        </p:nvSpPr>
        <p:spPr>
          <a:xfrm>
            <a:off x="1321291" y="1928569"/>
            <a:ext cx="36820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cảm ơn anh! Em đi nhé!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loud Callout 5">
            <a:extLst>
              <a:ext uri="{FF2B5EF4-FFF2-40B4-BE49-F238E27FC236}">
                <a16:creationId xmlns:a16="http://schemas.microsoft.com/office/drawing/2014/main" id="{1DDDB698-0200-4147-8670-6FFC28FE2678}"/>
              </a:ext>
            </a:extLst>
          </p:cNvPr>
          <p:cNvSpPr/>
          <p:nvPr/>
        </p:nvSpPr>
        <p:spPr>
          <a:xfrm>
            <a:off x="6212259" y="796413"/>
            <a:ext cx="5468463" cy="2632281"/>
          </a:xfrm>
          <a:prstGeom prst="cloudCallout">
            <a:avLst>
              <a:gd name="adj1" fmla="val -10803"/>
              <a:gd name="adj2" fmla="val 5741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8970BA-3104-46CD-B2AC-57CDD8CCCC64}"/>
              </a:ext>
            </a:extLst>
          </p:cNvPr>
          <p:cNvSpPr txBox="1"/>
          <p:nvPr/>
        </p:nvSpPr>
        <p:spPr>
          <a:xfrm>
            <a:off x="6697932" y="1189905"/>
            <a:ext cx="41727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em đã trả lời đúng! Em hãy đi về phía nhà Nhím để gặp mẹ của mình nhé!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49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1435871" y="546455"/>
            <a:ext cx="4916647" cy="256067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kìa, Sẻ con à! Em đang tìm mẹ phải không?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图片 7">
            <a:extLst>
              <a:ext uri="{FF2B5EF4-FFF2-40B4-BE49-F238E27FC236}">
                <a16:creationId xmlns:a16="http://schemas.microsoft.com/office/drawing/2014/main" id="{21154161-9613-4E1B-855E-891B6A36F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3527625"/>
            <a:ext cx="4389285" cy="3484553"/>
          </a:xfrm>
          <a:prstGeom prst="rect">
            <a:avLst/>
          </a:prstGeom>
        </p:spPr>
      </p:pic>
      <p:sp>
        <p:nvSpPr>
          <p:cNvPr id="20" name="Cloud Callout 16">
            <a:extLst>
              <a:ext uri="{FF2B5EF4-FFF2-40B4-BE49-F238E27FC236}">
                <a16:creationId xmlns:a16="http://schemas.microsoft.com/office/drawing/2014/main" id="{CD18FE8D-B103-4298-9140-3A65443D4202}"/>
              </a:ext>
            </a:extLst>
          </p:cNvPr>
          <p:cNvSpPr/>
          <p:nvPr/>
        </p:nvSpPr>
        <p:spPr>
          <a:xfrm>
            <a:off x="7579633" y="714148"/>
            <a:ext cx="4188542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Dạ!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Anh có thấy mẹ em không ạ?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388C57F-29F1-428B-A5CA-1374FCD95F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092754" y="3429000"/>
            <a:ext cx="3162300" cy="2492844"/>
          </a:xfrm>
          <a:prstGeom prst="rect">
            <a:avLst/>
          </a:prstGeom>
        </p:spPr>
      </p:pic>
      <p:sp>
        <p:nvSpPr>
          <p:cNvPr id="25" name="Cloud Callout 22">
            <a:extLst>
              <a:ext uri="{FF2B5EF4-FFF2-40B4-BE49-F238E27FC236}">
                <a16:creationId xmlns:a16="http://schemas.microsoft.com/office/drawing/2014/main" id="{99BF2E4E-6D30-46C2-9734-3E32BF7BA886}"/>
              </a:ext>
            </a:extLst>
          </p:cNvPr>
          <p:cNvSpPr/>
          <p:nvPr/>
        </p:nvSpPr>
        <p:spPr>
          <a:xfrm>
            <a:off x="1435871" y="277775"/>
            <a:ext cx="5498329" cy="282118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em có để lại 1 bài tập, em giải xong sẽ tìm được mẹ em nhé!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0" grpId="0" animBg="1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sp>
        <p:nvSpPr>
          <p:cNvPr id="11" name="任意多边形: 形状 2">
            <a:extLst>
              <a:ext uri="{FF2B5EF4-FFF2-40B4-BE49-F238E27FC236}">
                <a16:creationId xmlns:a16="http://schemas.microsoft.com/office/drawing/2014/main" id="{C4FA4488-267B-44F8-92F4-C7F0B1BAF411}"/>
              </a:ext>
            </a:extLst>
          </p:cNvPr>
          <p:cNvSpPr/>
          <p:nvPr/>
        </p:nvSpPr>
        <p:spPr>
          <a:xfrm>
            <a:off x="503495" y="672444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1154161-9613-4E1B-855E-891B6A36F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4078478"/>
            <a:ext cx="3695408" cy="2933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88C57F-29F1-428B-A5CA-1374FCD95F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935475" y="4279425"/>
            <a:ext cx="3162300" cy="24928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08">
                <a:extLst>
                  <a:ext uri="{FF2B5EF4-FFF2-40B4-BE49-F238E27FC236}">
                    <a16:creationId xmlns:a16="http://schemas.microsoft.com/office/drawing/2014/main" id="{6D6BB754-F37C-4337-81D4-E839F7F9FA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7839" y="1097031"/>
                <a:ext cx="8570042" cy="1107996"/>
              </a:xfrm>
              <a:prstGeom prst="rect">
                <a:avLst/>
              </a:prstGeom>
              <a:noFill/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Câu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4: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Tìm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600" b="1" i="1" dirty="0" smtClean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800" b="1" i="1" dirty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biết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2" name="Text Box 308">
                <a:extLst>
                  <a:ext uri="{FF2B5EF4-FFF2-40B4-BE49-F238E27FC236}">
                    <a16:creationId xmlns:a16="http://schemas.microsoft.com/office/drawing/2014/main" id="{6D6BB754-F37C-4337-81D4-E839F7F9F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7839" y="1097031"/>
                <a:ext cx="8570042" cy="1107996"/>
              </a:xfrm>
              <a:prstGeom prst="rect">
                <a:avLst/>
              </a:prstGeom>
              <a:blipFill>
                <a:blip r:embed="rId6"/>
                <a:stretch>
                  <a:fillRect l="-2418" r="-4267" b="-22527"/>
                </a:stretch>
              </a:blipFill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09">
                <a:extLst>
                  <a:ext uri="{FF2B5EF4-FFF2-40B4-BE49-F238E27FC236}">
                    <a16:creationId xmlns:a16="http://schemas.microsoft.com/office/drawing/2014/main" id="{3B5E540C-125C-4A2F-9E4E-DD91EA2754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98974" y="2052235"/>
                <a:ext cx="5447325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5400" dirty="0">
                    <a:latin typeface="Times New Roman" pitchFamily="18" charset="0"/>
                    <a:cs typeface="Times New Roman" pitchFamily="18" charset="0"/>
                  </a:rPr>
                  <a:t> a. 0,9  &lt;  </a:t>
                </a:r>
                <a14:m>
                  <m:oMath xmlns:m="http://schemas.openxmlformats.org/officeDocument/2006/math">
                    <m:r>
                      <a:rPr lang="en-US" sz="72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7200" b="1" dirty="0">
                    <a:solidFill>
                      <a:srgbClr val="990099"/>
                    </a:solidFill>
                    <a:latin typeface="HP001 4H_cham" pitchFamily="34" charset="0"/>
                    <a:cs typeface="Times New Roman" pitchFamily="18" charset="0"/>
                  </a:rPr>
                  <a:t> </a:t>
                </a:r>
                <a:r>
                  <a:rPr lang="en-US" sz="6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&lt; 1,2</a:t>
                </a:r>
                <a:endParaRPr lang="en-US" sz="5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09">
                <a:extLst>
                  <a:ext uri="{FF2B5EF4-FFF2-40B4-BE49-F238E27FC236}">
                    <a16:creationId xmlns:a16="http://schemas.microsoft.com/office/drawing/2014/main" id="{3B5E540C-125C-4A2F-9E4E-DD91EA275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8974" y="2052235"/>
                <a:ext cx="5447325" cy="1200329"/>
              </a:xfrm>
              <a:prstGeom prst="rect">
                <a:avLst/>
              </a:prstGeom>
              <a:blipFill>
                <a:blip r:embed="rId7"/>
                <a:stretch>
                  <a:fillRect l="-2908" t="-15228" r="-5705" b="-1878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309">
                <a:extLst>
                  <a:ext uri="{FF2B5EF4-FFF2-40B4-BE49-F238E27FC236}">
                    <a16:creationId xmlns:a16="http://schemas.microsoft.com/office/drawing/2014/main" id="{68107427-C334-45D8-9F1B-5CADE28540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46086" y="3209633"/>
                <a:ext cx="7313220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5400">
                    <a:latin typeface="Times New Roman" pitchFamily="18" charset="0"/>
                    <a:cs typeface="Times New Roman" pitchFamily="18" charset="0"/>
                  </a:rPr>
                  <a:t> b. 64,97  </a:t>
                </a:r>
                <a:r>
                  <a:rPr lang="en-US" sz="5400" dirty="0">
                    <a:latin typeface="Times New Roman" pitchFamily="18" charset="0"/>
                    <a:cs typeface="Times New Roman" pitchFamily="18" charset="0"/>
                  </a:rPr>
                  <a:t>&lt;  </a:t>
                </a:r>
                <a14:m>
                  <m:oMath xmlns:m="http://schemas.openxmlformats.org/officeDocument/2006/math">
                    <m:r>
                      <a:rPr lang="en-US" sz="7200" b="1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7200" b="1">
                    <a:solidFill>
                      <a:srgbClr val="990099"/>
                    </a:solidFill>
                    <a:latin typeface="HP001 4H_cham" pitchFamily="34" charset="0"/>
                    <a:cs typeface="Times New Roman" pitchFamily="18" charset="0"/>
                  </a:rPr>
                  <a:t>  </a:t>
                </a:r>
                <a:r>
                  <a:rPr lang="en-US" sz="6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&lt; 65,14</a:t>
                </a:r>
                <a:endParaRPr lang="en-US" sz="5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 Box 309">
                <a:extLst>
                  <a:ext uri="{FF2B5EF4-FFF2-40B4-BE49-F238E27FC236}">
                    <a16:creationId xmlns:a16="http://schemas.microsoft.com/office/drawing/2014/main" id="{68107427-C334-45D8-9F1B-5CADE2854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46086" y="3209633"/>
                <a:ext cx="7313220" cy="1200329"/>
              </a:xfrm>
              <a:prstGeom prst="rect">
                <a:avLst/>
              </a:prstGeom>
              <a:blipFill>
                <a:blip r:embed="rId8"/>
                <a:stretch>
                  <a:fillRect l="-2168" t="-15306" r="-4170" b="-1938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102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sp>
        <p:nvSpPr>
          <p:cNvPr id="11" name="任意多边形: 形状 2">
            <a:extLst>
              <a:ext uri="{FF2B5EF4-FFF2-40B4-BE49-F238E27FC236}">
                <a16:creationId xmlns:a16="http://schemas.microsoft.com/office/drawing/2014/main" id="{C4FA4488-267B-44F8-92F4-C7F0B1BAF411}"/>
              </a:ext>
            </a:extLst>
          </p:cNvPr>
          <p:cNvSpPr/>
          <p:nvPr/>
        </p:nvSpPr>
        <p:spPr>
          <a:xfrm>
            <a:off x="503495" y="672444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1154161-9613-4E1B-855E-891B6A36F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4078478"/>
            <a:ext cx="3695408" cy="2933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88C57F-29F1-428B-A5CA-1374FCD95F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935475" y="4279425"/>
            <a:ext cx="3162300" cy="24928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08">
                <a:extLst>
                  <a:ext uri="{FF2B5EF4-FFF2-40B4-BE49-F238E27FC236}">
                    <a16:creationId xmlns:a16="http://schemas.microsoft.com/office/drawing/2014/main" id="{6D6BB754-F37C-4337-81D4-E839F7F9FA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7839" y="1097031"/>
                <a:ext cx="8570042" cy="1107996"/>
              </a:xfrm>
              <a:prstGeom prst="rect">
                <a:avLst/>
              </a:prstGeom>
              <a:noFill/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Câu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4: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Tìm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600" b="1" i="1" dirty="0" smtClean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800" b="1" i="1" dirty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,</m:t>
                    </m:r>
                  </m:oMath>
                </a14:m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biết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2" name="Text Box 308">
                <a:extLst>
                  <a:ext uri="{FF2B5EF4-FFF2-40B4-BE49-F238E27FC236}">
                    <a16:creationId xmlns:a16="http://schemas.microsoft.com/office/drawing/2014/main" id="{6D6BB754-F37C-4337-81D4-E839F7F9F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7839" y="1097031"/>
                <a:ext cx="8570042" cy="1107996"/>
              </a:xfrm>
              <a:prstGeom prst="rect">
                <a:avLst/>
              </a:prstGeom>
              <a:blipFill>
                <a:blip r:embed="rId6"/>
                <a:stretch>
                  <a:fillRect l="-2276" r="-4125" b="-22527"/>
                </a:stretch>
              </a:blipFill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09">
                <a:extLst>
                  <a:ext uri="{FF2B5EF4-FFF2-40B4-BE49-F238E27FC236}">
                    <a16:creationId xmlns:a16="http://schemas.microsoft.com/office/drawing/2014/main" id="{3B5E540C-125C-4A2F-9E4E-DD91EA2754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98974" y="2052235"/>
                <a:ext cx="5447325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5400" dirty="0">
                    <a:latin typeface="Times New Roman" pitchFamily="18" charset="0"/>
                    <a:cs typeface="Times New Roman" pitchFamily="18" charset="0"/>
                  </a:rPr>
                  <a:t> a. 0,9  &lt;  </a:t>
                </a:r>
                <a14:m>
                  <m:oMath xmlns:m="http://schemas.openxmlformats.org/officeDocument/2006/math">
                    <m:r>
                      <a:rPr lang="en-US" sz="72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en-US" sz="7200" b="1" dirty="0">
                    <a:solidFill>
                      <a:srgbClr val="990099"/>
                    </a:solidFill>
                    <a:latin typeface="HP001 4H_cham" pitchFamily="34" charset="0"/>
                    <a:cs typeface="Times New Roman" pitchFamily="18" charset="0"/>
                  </a:rPr>
                  <a:t> </a:t>
                </a:r>
                <a:r>
                  <a:rPr lang="en-US" sz="6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&lt; 1,2</a:t>
                </a:r>
                <a:endParaRPr lang="en-US" sz="5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09">
                <a:extLst>
                  <a:ext uri="{FF2B5EF4-FFF2-40B4-BE49-F238E27FC236}">
                    <a16:creationId xmlns:a16="http://schemas.microsoft.com/office/drawing/2014/main" id="{3B5E540C-125C-4A2F-9E4E-DD91EA275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8974" y="2052235"/>
                <a:ext cx="5447325" cy="1200329"/>
              </a:xfrm>
              <a:prstGeom prst="rect">
                <a:avLst/>
              </a:prstGeom>
              <a:blipFill>
                <a:blip r:embed="rId7"/>
                <a:stretch>
                  <a:fillRect l="-2908" t="-15228" r="-5705" b="-1878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6E06A8A-1BE2-48F3-B75F-6A2CD8FD6B88}"/>
                  </a:ext>
                </a:extLst>
              </p:cNvPr>
              <p:cNvSpPr/>
              <p:nvPr/>
            </p:nvSpPr>
            <p:spPr>
              <a:xfrm>
                <a:off x="5105399" y="3370793"/>
                <a:ext cx="198120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72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72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6000" b="1" dirty="0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= 1</a:t>
                </a:r>
                <a:endParaRPr lang="en-US" sz="6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6E06A8A-1BE2-48F3-B75F-6A2CD8FD6B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399" y="3370793"/>
                <a:ext cx="1981200" cy="1200329"/>
              </a:xfrm>
              <a:prstGeom prst="rect">
                <a:avLst/>
              </a:prstGeom>
              <a:blipFill>
                <a:blip r:embed="rId8"/>
                <a:stretch>
                  <a:fillRect t="-4569" r="-16000" b="-29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loud Callout 22"/>
          <p:cNvSpPr/>
          <p:nvPr/>
        </p:nvSpPr>
        <p:spPr>
          <a:xfrm>
            <a:off x="1522690" y="1082243"/>
            <a:ext cx="4916647" cy="256067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vậy em?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Cloud Callout 16">
            <a:extLst>
              <a:ext uri="{FF2B5EF4-FFF2-40B4-BE49-F238E27FC236}">
                <a16:creationId xmlns:a16="http://schemas.microsoft.com/office/drawing/2014/main" id="{CD18FE8D-B103-4298-9140-3A65443D4202}"/>
              </a:ext>
            </a:extLst>
          </p:cNvPr>
          <p:cNvSpPr/>
          <p:nvPr/>
        </p:nvSpPr>
        <p:spPr>
          <a:xfrm>
            <a:off x="7033653" y="1211335"/>
            <a:ext cx="4855999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0,9 &lt; 1   &lt; 1,2.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7858746" y="2913777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904460" y="2920921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061622" y="2402159"/>
            <a:ext cx="88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9272652" y="2932279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0204089" y="2928065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74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3" grpId="0" animBg="1"/>
      <p:bldP spid="20" grpId="0" animBg="1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sp>
        <p:nvSpPr>
          <p:cNvPr id="11" name="任意多边形: 形状 2">
            <a:extLst>
              <a:ext uri="{FF2B5EF4-FFF2-40B4-BE49-F238E27FC236}">
                <a16:creationId xmlns:a16="http://schemas.microsoft.com/office/drawing/2014/main" id="{C4FA4488-267B-44F8-92F4-C7F0B1BAF411}"/>
              </a:ext>
            </a:extLst>
          </p:cNvPr>
          <p:cNvSpPr/>
          <p:nvPr/>
        </p:nvSpPr>
        <p:spPr>
          <a:xfrm>
            <a:off x="503495" y="672444"/>
            <a:ext cx="11185010" cy="5513112"/>
          </a:xfrm>
          <a:custGeom>
            <a:avLst/>
            <a:gdLst>
              <a:gd name="connsiteX0" fmla="*/ 267716 w 7816697"/>
              <a:gd name="connsiteY0" fmla="*/ 610524 h 4774669"/>
              <a:gd name="connsiteX1" fmla="*/ 458216 w 7816697"/>
              <a:gd name="connsiteY1" fmla="*/ 248574 h 4774669"/>
              <a:gd name="connsiteX2" fmla="*/ 1563116 w 7816697"/>
              <a:gd name="connsiteY2" fmla="*/ 58074 h 4774669"/>
              <a:gd name="connsiteX3" fmla="*/ 4915916 w 7816697"/>
              <a:gd name="connsiteY3" fmla="*/ 19974 h 4774669"/>
              <a:gd name="connsiteX4" fmla="*/ 6649466 w 7816697"/>
              <a:gd name="connsiteY4" fmla="*/ 343824 h 4774669"/>
              <a:gd name="connsiteX5" fmla="*/ 7506716 w 7816697"/>
              <a:gd name="connsiteY5" fmla="*/ 743874 h 4774669"/>
              <a:gd name="connsiteX6" fmla="*/ 7811516 w 7816697"/>
              <a:gd name="connsiteY6" fmla="*/ 2572674 h 4774669"/>
              <a:gd name="connsiteX7" fmla="*/ 7297166 w 7816697"/>
              <a:gd name="connsiteY7" fmla="*/ 4382424 h 4774669"/>
              <a:gd name="connsiteX8" fmla="*/ 6173216 w 7816697"/>
              <a:gd name="connsiteY8" fmla="*/ 4763424 h 4774669"/>
              <a:gd name="connsiteX9" fmla="*/ 4877816 w 7816697"/>
              <a:gd name="connsiteY9" fmla="*/ 4668174 h 4774669"/>
              <a:gd name="connsiteX10" fmla="*/ 3430016 w 7816697"/>
              <a:gd name="connsiteY10" fmla="*/ 4611024 h 4774669"/>
              <a:gd name="connsiteX11" fmla="*/ 2553716 w 7816697"/>
              <a:gd name="connsiteY11" fmla="*/ 4630074 h 4774669"/>
              <a:gd name="connsiteX12" fmla="*/ 1201166 w 7816697"/>
              <a:gd name="connsiteY12" fmla="*/ 4630074 h 4774669"/>
              <a:gd name="connsiteX13" fmla="*/ 305816 w 7816697"/>
              <a:gd name="connsiteY13" fmla="*/ 4420524 h 4774669"/>
              <a:gd name="connsiteX14" fmla="*/ 1016 w 7816697"/>
              <a:gd name="connsiteY14" fmla="*/ 3410874 h 4774669"/>
              <a:gd name="connsiteX15" fmla="*/ 210566 w 7816697"/>
              <a:gd name="connsiteY15" fmla="*/ 2153574 h 4774669"/>
              <a:gd name="connsiteX16" fmla="*/ 267716 w 7816697"/>
              <a:gd name="connsiteY16" fmla="*/ 610524 h 4774669"/>
              <a:gd name="connsiteX0-1" fmla="*/ 267716 w 7816697"/>
              <a:gd name="connsiteY0-2" fmla="*/ 610524 h 4774669"/>
              <a:gd name="connsiteX1-3" fmla="*/ 458216 w 7816697"/>
              <a:gd name="connsiteY1-4" fmla="*/ 248574 h 4774669"/>
              <a:gd name="connsiteX2-5" fmla="*/ 1563116 w 7816697"/>
              <a:gd name="connsiteY2-6" fmla="*/ 58074 h 4774669"/>
              <a:gd name="connsiteX3-7" fmla="*/ 4915916 w 7816697"/>
              <a:gd name="connsiteY3-8" fmla="*/ 19974 h 4774669"/>
              <a:gd name="connsiteX4-9" fmla="*/ 6649466 w 7816697"/>
              <a:gd name="connsiteY4-10" fmla="*/ 343824 h 4774669"/>
              <a:gd name="connsiteX5-11" fmla="*/ 7506716 w 7816697"/>
              <a:gd name="connsiteY5-12" fmla="*/ 743874 h 4774669"/>
              <a:gd name="connsiteX6-13" fmla="*/ 7811516 w 7816697"/>
              <a:gd name="connsiteY6-14" fmla="*/ 2572674 h 4774669"/>
              <a:gd name="connsiteX7-15" fmla="*/ 7297166 w 7816697"/>
              <a:gd name="connsiteY7-16" fmla="*/ 4382424 h 4774669"/>
              <a:gd name="connsiteX8-17" fmla="*/ 6173216 w 7816697"/>
              <a:gd name="connsiteY8-18" fmla="*/ 4763424 h 4774669"/>
              <a:gd name="connsiteX9-19" fmla="*/ 4877816 w 7816697"/>
              <a:gd name="connsiteY9-20" fmla="*/ 4668174 h 4774669"/>
              <a:gd name="connsiteX10-21" fmla="*/ 3430016 w 7816697"/>
              <a:gd name="connsiteY10-22" fmla="*/ 4611024 h 4774669"/>
              <a:gd name="connsiteX11-23" fmla="*/ 2553716 w 7816697"/>
              <a:gd name="connsiteY11-24" fmla="*/ 4630074 h 4774669"/>
              <a:gd name="connsiteX12-25" fmla="*/ 1201166 w 7816697"/>
              <a:gd name="connsiteY12-26" fmla="*/ 4630074 h 4774669"/>
              <a:gd name="connsiteX13-27" fmla="*/ 305816 w 7816697"/>
              <a:gd name="connsiteY13-28" fmla="*/ 4420524 h 4774669"/>
              <a:gd name="connsiteX14-29" fmla="*/ 1016 w 7816697"/>
              <a:gd name="connsiteY14-30" fmla="*/ 3410874 h 4774669"/>
              <a:gd name="connsiteX15-31" fmla="*/ 210566 w 7816697"/>
              <a:gd name="connsiteY15-32" fmla="*/ 2153574 h 4774669"/>
              <a:gd name="connsiteX16-33" fmla="*/ 267716 w 7816697"/>
              <a:gd name="connsiteY16-34" fmla="*/ 610524 h 4774669"/>
              <a:gd name="connsiteX0-35" fmla="*/ 249006 w 7816649"/>
              <a:gd name="connsiteY0-36" fmla="*/ 610524 h 4774669"/>
              <a:gd name="connsiteX1-37" fmla="*/ 458168 w 7816649"/>
              <a:gd name="connsiteY1-38" fmla="*/ 248574 h 4774669"/>
              <a:gd name="connsiteX2-39" fmla="*/ 1563068 w 7816649"/>
              <a:gd name="connsiteY2-40" fmla="*/ 58074 h 4774669"/>
              <a:gd name="connsiteX3-41" fmla="*/ 4915868 w 7816649"/>
              <a:gd name="connsiteY3-42" fmla="*/ 19974 h 4774669"/>
              <a:gd name="connsiteX4-43" fmla="*/ 6649418 w 7816649"/>
              <a:gd name="connsiteY4-44" fmla="*/ 343824 h 4774669"/>
              <a:gd name="connsiteX5-45" fmla="*/ 7506668 w 7816649"/>
              <a:gd name="connsiteY5-46" fmla="*/ 743874 h 4774669"/>
              <a:gd name="connsiteX6-47" fmla="*/ 7811468 w 7816649"/>
              <a:gd name="connsiteY6-48" fmla="*/ 2572674 h 4774669"/>
              <a:gd name="connsiteX7-49" fmla="*/ 7297118 w 7816649"/>
              <a:gd name="connsiteY7-50" fmla="*/ 4382424 h 4774669"/>
              <a:gd name="connsiteX8-51" fmla="*/ 6173168 w 7816649"/>
              <a:gd name="connsiteY8-52" fmla="*/ 4763424 h 4774669"/>
              <a:gd name="connsiteX9-53" fmla="*/ 4877768 w 7816649"/>
              <a:gd name="connsiteY9-54" fmla="*/ 4668174 h 4774669"/>
              <a:gd name="connsiteX10-55" fmla="*/ 3429968 w 7816649"/>
              <a:gd name="connsiteY10-56" fmla="*/ 4611024 h 4774669"/>
              <a:gd name="connsiteX11-57" fmla="*/ 2553668 w 7816649"/>
              <a:gd name="connsiteY11-58" fmla="*/ 4630074 h 4774669"/>
              <a:gd name="connsiteX12-59" fmla="*/ 1201118 w 7816649"/>
              <a:gd name="connsiteY12-60" fmla="*/ 4630074 h 4774669"/>
              <a:gd name="connsiteX13-61" fmla="*/ 305768 w 7816649"/>
              <a:gd name="connsiteY13-62" fmla="*/ 4420524 h 4774669"/>
              <a:gd name="connsiteX14-63" fmla="*/ 968 w 7816649"/>
              <a:gd name="connsiteY14-64" fmla="*/ 3410874 h 4774669"/>
              <a:gd name="connsiteX15-65" fmla="*/ 210518 w 7816649"/>
              <a:gd name="connsiteY15-66" fmla="*/ 2153574 h 4774669"/>
              <a:gd name="connsiteX16-67" fmla="*/ 249006 w 7816649"/>
              <a:gd name="connsiteY16-68" fmla="*/ 610524 h 4774669"/>
              <a:gd name="connsiteX0-69" fmla="*/ 273848 w 7841491"/>
              <a:gd name="connsiteY0-70" fmla="*/ 610524 h 4774669"/>
              <a:gd name="connsiteX1-71" fmla="*/ 483010 w 7841491"/>
              <a:gd name="connsiteY1-72" fmla="*/ 248574 h 4774669"/>
              <a:gd name="connsiteX2-73" fmla="*/ 1587910 w 7841491"/>
              <a:gd name="connsiteY2-74" fmla="*/ 58074 h 4774669"/>
              <a:gd name="connsiteX3-75" fmla="*/ 4940710 w 7841491"/>
              <a:gd name="connsiteY3-76" fmla="*/ 19974 h 4774669"/>
              <a:gd name="connsiteX4-77" fmla="*/ 6674260 w 7841491"/>
              <a:gd name="connsiteY4-78" fmla="*/ 343824 h 4774669"/>
              <a:gd name="connsiteX5-79" fmla="*/ 7531510 w 7841491"/>
              <a:gd name="connsiteY5-80" fmla="*/ 743874 h 4774669"/>
              <a:gd name="connsiteX6-81" fmla="*/ 7836310 w 7841491"/>
              <a:gd name="connsiteY6-82" fmla="*/ 2572674 h 4774669"/>
              <a:gd name="connsiteX7-83" fmla="*/ 7321960 w 7841491"/>
              <a:gd name="connsiteY7-84" fmla="*/ 4382424 h 4774669"/>
              <a:gd name="connsiteX8-85" fmla="*/ 6198010 w 7841491"/>
              <a:gd name="connsiteY8-86" fmla="*/ 4763424 h 4774669"/>
              <a:gd name="connsiteX9-87" fmla="*/ 4902610 w 7841491"/>
              <a:gd name="connsiteY9-88" fmla="*/ 4668174 h 4774669"/>
              <a:gd name="connsiteX10-89" fmla="*/ 3454810 w 7841491"/>
              <a:gd name="connsiteY10-90" fmla="*/ 4611024 h 4774669"/>
              <a:gd name="connsiteX11-91" fmla="*/ 2578510 w 7841491"/>
              <a:gd name="connsiteY11-92" fmla="*/ 4630074 h 4774669"/>
              <a:gd name="connsiteX12-93" fmla="*/ 1225960 w 7841491"/>
              <a:gd name="connsiteY12-94" fmla="*/ 4630074 h 4774669"/>
              <a:gd name="connsiteX13-95" fmla="*/ 330610 w 7841491"/>
              <a:gd name="connsiteY13-96" fmla="*/ 4420524 h 4774669"/>
              <a:gd name="connsiteX14-97" fmla="*/ 25810 w 7841491"/>
              <a:gd name="connsiteY14-98" fmla="*/ 3410874 h 4774669"/>
              <a:gd name="connsiteX15-99" fmla="*/ 20756 w 7841491"/>
              <a:gd name="connsiteY15-100" fmla="*/ 2106921 h 4774669"/>
              <a:gd name="connsiteX16-101" fmla="*/ 273848 w 7841491"/>
              <a:gd name="connsiteY16-102" fmla="*/ 610524 h 4774669"/>
              <a:gd name="connsiteX0-103" fmla="*/ 273848 w 7841491"/>
              <a:gd name="connsiteY0-104" fmla="*/ 607372 h 4771517"/>
              <a:gd name="connsiteX1-105" fmla="*/ 616360 w 7841491"/>
              <a:gd name="connsiteY1-106" fmla="*/ 131122 h 4771517"/>
              <a:gd name="connsiteX2-107" fmla="*/ 1587910 w 7841491"/>
              <a:gd name="connsiteY2-108" fmla="*/ 54922 h 4771517"/>
              <a:gd name="connsiteX3-109" fmla="*/ 4940710 w 7841491"/>
              <a:gd name="connsiteY3-110" fmla="*/ 16822 h 4771517"/>
              <a:gd name="connsiteX4-111" fmla="*/ 6674260 w 7841491"/>
              <a:gd name="connsiteY4-112" fmla="*/ 340672 h 4771517"/>
              <a:gd name="connsiteX5-113" fmla="*/ 7531510 w 7841491"/>
              <a:gd name="connsiteY5-114" fmla="*/ 740722 h 4771517"/>
              <a:gd name="connsiteX6-115" fmla="*/ 7836310 w 7841491"/>
              <a:gd name="connsiteY6-116" fmla="*/ 2569522 h 4771517"/>
              <a:gd name="connsiteX7-117" fmla="*/ 7321960 w 7841491"/>
              <a:gd name="connsiteY7-118" fmla="*/ 4379272 h 4771517"/>
              <a:gd name="connsiteX8-119" fmla="*/ 6198010 w 7841491"/>
              <a:gd name="connsiteY8-120" fmla="*/ 4760272 h 4771517"/>
              <a:gd name="connsiteX9-121" fmla="*/ 4902610 w 7841491"/>
              <a:gd name="connsiteY9-122" fmla="*/ 4665022 h 4771517"/>
              <a:gd name="connsiteX10-123" fmla="*/ 3454810 w 7841491"/>
              <a:gd name="connsiteY10-124" fmla="*/ 4607872 h 4771517"/>
              <a:gd name="connsiteX11-125" fmla="*/ 2578510 w 7841491"/>
              <a:gd name="connsiteY11-126" fmla="*/ 4626922 h 4771517"/>
              <a:gd name="connsiteX12-127" fmla="*/ 1225960 w 7841491"/>
              <a:gd name="connsiteY12-128" fmla="*/ 4626922 h 4771517"/>
              <a:gd name="connsiteX13-129" fmla="*/ 330610 w 7841491"/>
              <a:gd name="connsiteY13-130" fmla="*/ 4417372 h 4771517"/>
              <a:gd name="connsiteX14-131" fmla="*/ 25810 w 7841491"/>
              <a:gd name="connsiteY14-132" fmla="*/ 3407722 h 4771517"/>
              <a:gd name="connsiteX15-133" fmla="*/ 20756 w 7841491"/>
              <a:gd name="connsiteY15-134" fmla="*/ 2103769 h 4771517"/>
              <a:gd name="connsiteX16-135" fmla="*/ 273848 w 7841491"/>
              <a:gd name="connsiteY16-136" fmla="*/ 607372 h 477151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7841491" h="4771517">
                <a:moveTo>
                  <a:pt x="273848" y="607372"/>
                </a:moveTo>
                <a:cubicBezTo>
                  <a:pt x="373115" y="278597"/>
                  <a:pt x="397350" y="223197"/>
                  <a:pt x="616360" y="131122"/>
                </a:cubicBezTo>
                <a:cubicBezTo>
                  <a:pt x="835370" y="39047"/>
                  <a:pt x="867185" y="73972"/>
                  <a:pt x="1587910" y="54922"/>
                </a:cubicBezTo>
                <a:cubicBezTo>
                  <a:pt x="2308635" y="35872"/>
                  <a:pt x="4092985" y="-30803"/>
                  <a:pt x="4940710" y="16822"/>
                </a:cubicBezTo>
                <a:cubicBezTo>
                  <a:pt x="5788435" y="64447"/>
                  <a:pt x="6242460" y="220022"/>
                  <a:pt x="6674260" y="340672"/>
                </a:cubicBezTo>
                <a:cubicBezTo>
                  <a:pt x="7106060" y="461322"/>
                  <a:pt x="7337835" y="369247"/>
                  <a:pt x="7531510" y="740722"/>
                </a:cubicBezTo>
                <a:cubicBezTo>
                  <a:pt x="7725185" y="1112197"/>
                  <a:pt x="7871235" y="1963097"/>
                  <a:pt x="7836310" y="2569522"/>
                </a:cubicBezTo>
                <a:cubicBezTo>
                  <a:pt x="7801385" y="3175947"/>
                  <a:pt x="7595010" y="4014147"/>
                  <a:pt x="7321960" y="4379272"/>
                </a:cubicBezTo>
                <a:cubicBezTo>
                  <a:pt x="7048910" y="4744397"/>
                  <a:pt x="6601235" y="4712647"/>
                  <a:pt x="6198010" y="4760272"/>
                </a:cubicBezTo>
                <a:cubicBezTo>
                  <a:pt x="5794785" y="4807897"/>
                  <a:pt x="5359810" y="4690422"/>
                  <a:pt x="4902610" y="4665022"/>
                </a:cubicBezTo>
                <a:cubicBezTo>
                  <a:pt x="4445410" y="4639622"/>
                  <a:pt x="3842160" y="4614222"/>
                  <a:pt x="3454810" y="4607872"/>
                </a:cubicBezTo>
                <a:lnTo>
                  <a:pt x="2578510" y="4626922"/>
                </a:lnTo>
                <a:cubicBezTo>
                  <a:pt x="2207035" y="4630097"/>
                  <a:pt x="1600610" y="4661847"/>
                  <a:pt x="1225960" y="4626922"/>
                </a:cubicBezTo>
                <a:cubicBezTo>
                  <a:pt x="851310" y="4591997"/>
                  <a:pt x="530635" y="4620572"/>
                  <a:pt x="330610" y="4417372"/>
                </a:cubicBezTo>
                <a:cubicBezTo>
                  <a:pt x="130585" y="4214172"/>
                  <a:pt x="41685" y="3785547"/>
                  <a:pt x="25810" y="3407722"/>
                </a:cubicBezTo>
                <a:cubicBezTo>
                  <a:pt x="9935" y="3029897"/>
                  <a:pt x="-20584" y="2570494"/>
                  <a:pt x="20756" y="2103769"/>
                </a:cubicBezTo>
                <a:cubicBezTo>
                  <a:pt x="62096" y="1637044"/>
                  <a:pt x="174581" y="936147"/>
                  <a:pt x="273848" y="607372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21154161-9613-4E1B-855E-891B6A36F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4078478"/>
            <a:ext cx="3695408" cy="2933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88C57F-29F1-428B-A5CA-1374FCD95F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935475" y="4279425"/>
            <a:ext cx="3162300" cy="24928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308">
                <a:extLst>
                  <a:ext uri="{FF2B5EF4-FFF2-40B4-BE49-F238E27FC236}">
                    <a16:creationId xmlns:a16="http://schemas.microsoft.com/office/drawing/2014/main" id="{6D6BB754-F37C-4337-81D4-E839F7F9FA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47839" y="1097031"/>
                <a:ext cx="8570042" cy="1107996"/>
              </a:xfrm>
              <a:prstGeom prst="rect">
                <a:avLst/>
              </a:prstGeom>
              <a:noFill/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Câu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4: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Tìm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tự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nhiên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600" b="1" i="1" dirty="0" smtClean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4800" b="1" i="1" dirty="0">
                        <a:solidFill>
                          <a:srgbClr val="764A0D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4800" b="1" dirty="0" err="1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biết</a:t>
                </a:r>
                <a:r>
                  <a:rPr lang="en-US" sz="4800" b="1" dirty="0">
                    <a:solidFill>
                      <a:srgbClr val="764A0D"/>
                    </a:solidFill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</p:txBody>
          </p:sp>
        </mc:Choice>
        <mc:Fallback xmlns="">
          <p:sp>
            <p:nvSpPr>
              <p:cNvPr id="12" name="Text Box 308">
                <a:extLst>
                  <a:ext uri="{FF2B5EF4-FFF2-40B4-BE49-F238E27FC236}">
                    <a16:creationId xmlns:a16="http://schemas.microsoft.com/office/drawing/2014/main" id="{6D6BB754-F37C-4337-81D4-E839F7F9F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47839" y="1097031"/>
                <a:ext cx="8570042" cy="1107996"/>
              </a:xfrm>
              <a:prstGeom prst="rect">
                <a:avLst/>
              </a:prstGeom>
              <a:blipFill>
                <a:blip r:embed="rId6"/>
                <a:stretch>
                  <a:fillRect l="-2418" r="-4267" b="-22527"/>
                </a:stretch>
              </a:blipFill>
              <a:ln w="28575">
                <a:noFill/>
                <a:prstDash val="dash"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09">
                <a:extLst>
                  <a:ext uri="{FF2B5EF4-FFF2-40B4-BE49-F238E27FC236}">
                    <a16:creationId xmlns:a16="http://schemas.microsoft.com/office/drawing/2014/main" id="{3B5E540C-125C-4A2F-9E4E-DD91EA2754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98974" y="2052235"/>
                <a:ext cx="7151317" cy="1200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5400">
                    <a:latin typeface="Times New Roman" pitchFamily="18" charset="0"/>
                    <a:cs typeface="Times New Roman" pitchFamily="18" charset="0"/>
                  </a:rPr>
                  <a:t> b. 64,97  &lt;  </a:t>
                </a:r>
                <a14:m>
                  <m:oMath xmlns:m="http://schemas.openxmlformats.org/officeDocument/2006/math">
                    <m:r>
                      <a:rPr lang="en-US" sz="7200" b="1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7200" b="1" i="1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7200" b="1">
                    <a:solidFill>
                      <a:srgbClr val="990099"/>
                    </a:solidFill>
                    <a:latin typeface="HP001 4H_cham" pitchFamily="34" charset="0"/>
                    <a:cs typeface="Times New Roman" pitchFamily="18" charset="0"/>
                  </a:rPr>
                  <a:t> </a:t>
                </a:r>
                <a:r>
                  <a:rPr lang="en-US" sz="6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&lt; 65,14</a:t>
                </a:r>
                <a:endParaRPr lang="en-US" sz="5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 Box 309">
                <a:extLst>
                  <a:ext uri="{FF2B5EF4-FFF2-40B4-BE49-F238E27FC236}">
                    <a16:creationId xmlns:a16="http://schemas.microsoft.com/office/drawing/2014/main" id="{3B5E540C-125C-4A2F-9E4E-DD91EA275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98974" y="2052235"/>
                <a:ext cx="7151317" cy="1200329"/>
              </a:xfrm>
              <a:prstGeom prst="rect">
                <a:avLst/>
              </a:prstGeom>
              <a:blipFill>
                <a:blip r:embed="rId7"/>
                <a:stretch>
                  <a:fillRect l="-2217" t="-15228" r="-4348" b="-1878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6E06A8A-1BE2-48F3-B75F-6A2CD8FD6B88}"/>
                  </a:ext>
                </a:extLst>
              </p:cNvPr>
              <p:cNvSpPr/>
              <p:nvPr/>
            </p:nvSpPr>
            <p:spPr>
              <a:xfrm>
                <a:off x="5105398" y="3370793"/>
                <a:ext cx="250578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72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  <m:r>
                      <a:rPr lang="en-US" sz="7200" b="1" i="1" dirty="0" smtClean="0">
                        <a:solidFill>
                          <a:srgbClr val="990099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6000" b="1">
                    <a:solidFill>
                      <a:srgbClr val="990099"/>
                    </a:solidFill>
                    <a:latin typeface="Times New Roman" pitchFamily="18" charset="0"/>
                    <a:cs typeface="Times New Roman" pitchFamily="18" charset="0"/>
                  </a:rPr>
                  <a:t>= 65</a:t>
                </a:r>
                <a:endParaRPr lang="en-US" sz="6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6E06A8A-1BE2-48F3-B75F-6A2CD8FD6B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398" y="3370793"/>
                <a:ext cx="2505783" cy="1200329"/>
              </a:xfrm>
              <a:prstGeom prst="rect">
                <a:avLst/>
              </a:prstGeom>
              <a:blipFill>
                <a:blip r:embed="rId8"/>
                <a:stretch>
                  <a:fillRect t="-4569" r="-6796" b="-29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loud Callout 22"/>
          <p:cNvSpPr/>
          <p:nvPr/>
        </p:nvSpPr>
        <p:spPr>
          <a:xfrm>
            <a:off x="503496" y="1466849"/>
            <a:ext cx="4728996" cy="2160157"/>
          </a:xfrm>
          <a:prstGeom prst="cloudCallout">
            <a:avLst>
              <a:gd name="adj1" fmla="val 5041"/>
              <a:gd name="adj2" fmla="val 102541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sao vậy em?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Cloud Callout 16">
            <a:extLst>
              <a:ext uri="{FF2B5EF4-FFF2-40B4-BE49-F238E27FC236}">
                <a16:creationId xmlns:a16="http://schemas.microsoft.com/office/drawing/2014/main" id="{CD18FE8D-B103-4298-9140-3A65443D4202}"/>
              </a:ext>
            </a:extLst>
          </p:cNvPr>
          <p:cNvSpPr/>
          <p:nvPr/>
        </p:nvSpPr>
        <p:spPr>
          <a:xfrm>
            <a:off x="6027747" y="1091946"/>
            <a:ext cx="5912506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Vì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64,97 &lt; 65   &lt; 65,14.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7095844" y="2802218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446979" y="2822783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670768" y="2301363"/>
            <a:ext cx="88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8856249" y="2827252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894078" y="2809362"/>
            <a:ext cx="314325" cy="14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327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3" grpId="0" animBg="1"/>
      <p:bldP spid="20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2674890" y="933546"/>
            <a:ext cx="6746032" cy="3665149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81635" y="1058560"/>
            <a:ext cx="45438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>
                <a:solidFill>
                  <a:srgbClr val="65A481"/>
                </a:solidFill>
                <a:latin typeface="UVN Bai Sau Nang" panose="04030905020802020C03" charset="0"/>
                <a:ea typeface="字魂59号-创粗黑" panose="00000500000000000000" pitchFamily="2" charset="-122"/>
                <a:cs typeface="UVN Bai Sau Nang" panose="04030905020802020C03" charset="0"/>
                <a:sym typeface="+mn-lt"/>
              </a:rPr>
              <a:t>KHỞI</a:t>
            </a:r>
            <a:endParaRPr lang="en-US" altLang="zh-CN" sz="9600" dirty="0">
              <a:solidFill>
                <a:srgbClr val="65A481"/>
              </a:solidFill>
              <a:latin typeface="UVN Bai Sau Nang" panose="04030905020802020C03" charset="0"/>
              <a:ea typeface="字魂59号-创粗黑" panose="00000500000000000000" pitchFamily="2" charset="-122"/>
              <a:cs typeface="UVN Bai Sau Nang" panose="04030905020802020C03" charset="0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849208" y="2586862"/>
            <a:ext cx="624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9600">
                <a:solidFill>
                  <a:schemeClr val="accent2">
                    <a:lumMod val="60000"/>
                    <a:lumOff val="40000"/>
                  </a:schemeClr>
                </a:solidFill>
                <a:latin typeface="UVN Bai Sau Nang" panose="04030905020802020C03" charset="0"/>
                <a:ea typeface="字魂59号-创粗黑" panose="00000500000000000000" pitchFamily="2" charset="-122"/>
                <a:cs typeface="UVN Bai Sau Nang" panose="04030905020802020C03" charset="0"/>
                <a:sym typeface="+mn-lt"/>
              </a:rPr>
              <a:t>ĐỘNG</a:t>
            </a:r>
            <a:endParaRPr lang="en-US" altLang="zh-CN" sz="9600" dirty="0">
              <a:solidFill>
                <a:schemeClr val="accent2">
                  <a:lumMod val="60000"/>
                  <a:lumOff val="40000"/>
                </a:schemeClr>
              </a:solidFill>
              <a:latin typeface="UVN Bai Sau Nang" panose="04030905020802020C03" charset="0"/>
              <a:ea typeface="字魂59号-创粗黑" panose="00000500000000000000" pitchFamily="2" charset="-122"/>
              <a:cs typeface="UVN Bai Sau Nang" panose="04030905020802020C03" charset="0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26" name="图片 8">
            <a:extLst>
              <a:ext uri="{FF2B5EF4-FFF2-40B4-BE49-F238E27FC236}">
                <a16:creationId xmlns:a16="http://schemas.microsoft.com/office/drawing/2014/main" id="{C3FFE1D4-86F8-4B5F-8211-39D3E731D5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79" y="5107864"/>
            <a:ext cx="6084464" cy="1782704"/>
          </a:xfrm>
          <a:prstGeom prst="rect">
            <a:avLst/>
          </a:prstGeom>
        </p:spPr>
      </p:pic>
      <p:pic>
        <p:nvPicPr>
          <p:cNvPr id="30" name="图片 8">
            <a:extLst>
              <a:ext uri="{FF2B5EF4-FFF2-40B4-BE49-F238E27FC236}">
                <a16:creationId xmlns:a16="http://schemas.microsoft.com/office/drawing/2014/main" id="{ECF9DF8A-9D01-4A4D-A25F-A48DF55A7C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80925" y="5051748"/>
            <a:ext cx="4355556" cy="1782704"/>
          </a:xfrm>
          <a:prstGeom prst="rect">
            <a:avLst/>
          </a:prstGeom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575AF2D8-6503-4EEC-9BCB-72077DF6C1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369" y="5051748"/>
            <a:ext cx="6013588" cy="1782704"/>
          </a:xfrm>
          <a:prstGeom prst="rect">
            <a:avLst/>
          </a:prstGeom>
        </p:spPr>
      </p:pic>
      <p:pic>
        <p:nvPicPr>
          <p:cNvPr id="36" name="图片 24">
            <a:extLst>
              <a:ext uri="{FF2B5EF4-FFF2-40B4-BE49-F238E27FC236}">
                <a16:creationId xmlns:a16="http://schemas.microsoft.com/office/drawing/2014/main" id="{FADAA8F1-75AB-44A6-A829-750A154AD09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7685880" y="112411"/>
            <a:ext cx="3239375" cy="318348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3C4EE65-70FA-48C8-AF67-B57412D0006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764652" y="2926986"/>
            <a:ext cx="3162300" cy="249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2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25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7805"/>
            <a:ext cx="12192000" cy="1773053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1435871" y="294968"/>
            <a:ext cx="5719936" cy="2812161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em, em hãy bay về khu rừng mẹ em đang chờ ở đó nhé!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图片 7">
            <a:extLst>
              <a:ext uri="{FF2B5EF4-FFF2-40B4-BE49-F238E27FC236}">
                <a16:creationId xmlns:a16="http://schemas.microsoft.com/office/drawing/2014/main" id="{21154161-9613-4E1B-855E-891B6A36F3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225" y="3527625"/>
            <a:ext cx="4389285" cy="3484553"/>
          </a:xfrm>
          <a:prstGeom prst="rect">
            <a:avLst/>
          </a:prstGeom>
        </p:spPr>
      </p:pic>
      <p:sp>
        <p:nvSpPr>
          <p:cNvPr id="20" name="Cloud Callout 16">
            <a:extLst>
              <a:ext uri="{FF2B5EF4-FFF2-40B4-BE49-F238E27FC236}">
                <a16:creationId xmlns:a16="http://schemas.microsoft.com/office/drawing/2014/main" id="{CD18FE8D-B103-4298-9140-3A65443D4202}"/>
              </a:ext>
            </a:extLst>
          </p:cNvPr>
          <p:cNvSpPr/>
          <p:nvPr/>
        </p:nvSpPr>
        <p:spPr>
          <a:xfrm>
            <a:off x="7579633" y="714148"/>
            <a:ext cx="4188542" cy="2560674"/>
          </a:xfrm>
          <a:prstGeom prst="cloudCallout">
            <a:avLst>
              <a:gd name="adj1" fmla="val -6024"/>
              <a:gd name="adj2" fmla="val 60589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Dạ!</a:t>
            </a:r>
            <a:r>
              <a:rPr kumimoji="0" lang="en-US" sz="36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Em cảm ơn anh!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388C57F-29F1-428B-A5CA-1374FCD95F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 flipH="1">
            <a:off x="8092754" y="3429000"/>
            <a:ext cx="3162300" cy="249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8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02FFCC1-8FFF-4861-8874-6E73853915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9" r="4327"/>
          <a:stretch/>
        </p:blipFill>
        <p:spPr>
          <a:xfrm>
            <a:off x="5623047" y="1845780"/>
            <a:ext cx="5110592" cy="501222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705587" y="371761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Plain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cap="none" spc="50" normalizeH="0" baseline="0" noProof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Chào</a:t>
            </a:r>
            <a:r>
              <a:rPr kumimoji="0" lang="en-US" sz="9600" b="1" i="0" u="none" strike="noStrike" kern="0" cap="none" spc="50" normalizeH="0" noProof="0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mừng con  quay về!</a:t>
            </a:r>
            <a:endParaRPr kumimoji="0" lang="en-US" sz="9600" b="1" i="0" u="none" strike="noStrike" kern="0" cap="none" spc="50" normalizeH="0" baseline="0" noProof="0" dirty="0">
              <a:ln w="28575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15252B6-5F37-43DD-8FE3-BFC794C6EB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/>
        </p:blipFill>
        <p:spPr>
          <a:xfrm>
            <a:off x="1793066" y="3839971"/>
            <a:ext cx="3162300" cy="249284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AE36D8E-C943-4995-BFF8-00C53F2F0BC9}"/>
              </a:ext>
            </a:extLst>
          </p:cNvPr>
          <p:cNvGrpSpPr/>
          <p:nvPr/>
        </p:nvGrpSpPr>
        <p:grpSpPr>
          <a:xfrm rot="471803">
            <a:off x="6407376" y="5190268"/>
            <a:ext cx="1733378" cy="1632502"/>
            <a:chOff x="-2428404" y="2486482"/>
            <a:chExt cx="2015143" cy="2033819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BEC033D-A724-4BF1-B854-B842AE24B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14653" y="2486483"/>
              <a:ext cx="1876794" cy="2033818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6FCEF13-1FB0-400C-8F2B-62CB26C51E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>
              <a:off x="-2399082" y="2974081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76629C6-C1DC-42D0-9356-33CB1184A7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>
              <a:off x="-2124640" y="2972387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6672251-8F52-486F-9FCB-2D77EC1899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>
              <a:off x="-1791402" y="3118775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32D2CBD-70A4-4F6E-BA2B-EE7CD19B8F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 flipH="1">
              <a:off x="-1682530" y="2726850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253FB0A-615B-4140-B39E-3C7AFF4D8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35" b="98519" l="4021" r="97587">
                          <a14:foregroundMark x1="41019" y1="3457" x2="18767" y2="17531"/>
                          <a14:foregroundMark x1="18767" y1="17531" x2="4558" y2="46914"/>
                          <a14:foregroundMark x1="7403" y1="58268" x2="9383" y2="66173"/>
                          <a14:foregroundMark x1="4558" y1="46914" x2="4820" y2="47958"/>
                          <a14:foregroundMark x1="46113" y1="1975" x2="83110" y2="28642"/>
                          <a14:foregroundMark x1="83110" y1="28642" x2="91049" y2="48642"/>
                          <a14:foregroundMark x1="86059" y1="20741" x2="61930" y2="1481"/>
                          <a14:foregroundMark x1="61930" y1="1481" x2="67292" y2="9877"/>
                          <a14:foregroundMark x1="88904" y1="68285" x2="85791" y2="80741"/>
                          <a14:foregroundMark x1="85791" y1="80741" x2="58445" y2="91852"/>
                          <a14:foregroundMark x1="58445" y1="91852" x2="18499" y2="84938"/>
                          <a14:foregroundMark x1="18499" y1="84938" x2="7507" y2="87407"/>
                          <a14:foregroundMark x1="4826" y1="61975" x2="22252" y2="91852"/>
                          <a14:foregroundMark x1="22252" y1="91852" x2="50134" y2="98765"/>
                          <a14:foregroundMark x1="50134" y1="98765" x2="80697" y2="89630"/>
                          <a14:foregroundMark x1="80697" y1="89630" x2="83378" y2="86420"/>
                          <a14:foregroundMark x1="94343" y1="65830" x2="94370" y2="69383"/>
                          <a14:foregroundMark x1="94102" y1="33580" x2="94191" y2="45474"/>
                          <a14:foregroundMark x1="94102" y1="32346" x2="95810" y2="46396"/>
                          <a14:foregroundMark x1="6725" y1="57820" x2="12869" y2="69136"/>
                          <a14:foregroundMark x1="4021" y1="52840" x2="4668" y2="54031"/>
                          <a14:backgroundMark x1="10724" y1="45926" x2="71046" y2="48642"/>
                          <a14:backgroundMark x1="71046" y1="48642" x2="88204" y2="54815"/>
                          <a14:backgroundMark x1="91153" y1="50123" x2="86595" y2="64444"/>
                          <a14:backgroundMark x1="89812" y1="48642" x2="41555" y2="42963"/>
                          <a14:backgroundMark x1="86595" y1="48889" x2="49330" y2="61481"/>
                          <a14:backgroundMark x1="49330" y1="61481" x2="28418" y2="56543"/>
                          <a14:backgroundMark x1="9651" y1="45679" x2="34853" y2="70864"/>
                          <a14:backgroundMark x1="34853" y1="70864" x2="72654" y2="62963"/>
                          <a14:backgroundMark x1="13941" y1="47654" x2="8043" y2="57037"/>
                          <a14:backgroundMark x1="8847" y1="51358" x2="8847" y2="51358"/>
                          <a14:backgroundMark x1="9115" y1="47654" x2="9651" y2="54074"/>
                          <a14:backgroundMark x1="97587" y1="47407" x2="87668" y2="60247"/>
                          <a14:backgroundMark x1="98928" y1="59259" x2="85255" y2="65432"/>
                          <a14:backgroundMark x1="98391" y1="55556" x2="90885" y2="57531"/>
                          <a14:backgroundMark x1="7239" y1="53086" x2="25201" y2="649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28404" y="2486482"/>
              <a:ext cx="1876794" cy="2033818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E2C7B59-28B7-4250-B44B-105D78B1BE95}"/>
              </a:ext>
            </a:extLst>
          </p:cNvPr>
          <p:cNvGrpSpPr/>
          <p:nvPr/>
        </p:nvGrpSpPr>
        <p:grpSpPr>
          <a:xfrm rot="825158">
            <a:off x="7844191" y="4991247"/>
            <a:ext cx="1845165" cy="1781322"/>
            <a:chOff x="-2428404" y="2486482"/>
            <a:chExt cx="2015143" cy="2033819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6105EBB-7199-49F4-B3AB-C6C75FF24F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14653" y="2486483"/>
              <a:ext cx="1876794" cy="2033818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18233C5-7040-4A59-BF2D-4AC010C9BE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>
              <a:off x="-2399082" y="2974081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65C9B06-B289-439E-9CA1-1F896591D4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>
              <a:off x="-2124640" y="2972387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92A27411-FBA6-4294-9EAA-67746DEBD3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>
              <a:off x="-1791402" y="3118775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F8445900-B504-42DB-B21B-9B9B28FAFE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386"/>
            <a:stretch/>
          </p:blipFill>
          <p:spPr>
            <a:xfrm flipH="1">
              <a:off x="-1682530" y="2726850"/>
              <a:ext cx="1269269" cy="135382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012DCD6-7ABD-4943-9243-30A83DD9B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235" b="98519" l="4021" r="97587">
                          <a14:foregroundMark x1="41019" y1="3457" x2="18767" y2="17531"/>
                          <a14:foregroundMark x1="18767" y1="17531" x2="4558" y2="46914"/>
                          <a14:foregroundMark x1="7403" y1="58268" x2="9383" y2="66173"/>
                          <a14:foregroundMark x1="4558" y1="46914" x2="4820" y2="47958"/>
                          <a14:foregroundMark x1="46113" y1="1975" x2="83110" y2="28642"/>
                          <a14:foregroundMark x1="83110" y1="28642" x2="91049" y2="48642"/>
                          <a14:foregroundMark x1="86059" y1="20741" x2="61930" y2="1481"/>
                          <a14:foregroundMark x1="61930" y1="1481" x2="67292" y2="9877"/>
                          <a14:foregroundMark x1="88904" y1="68285" x2="85791" y2="80741"/>
                          <a14:foregroundMark x1="85791" y1="80741" x2="58445" y2="91852"/>
                          <a14:foregroundMark x1="58445" y1="91852" x2="18499" y2="84938"/>
                          <a14:foregroundMark x1="18499" y1="84938" x2="7507" y2="87407"/>
                          <a14:foregroundMark x1="4826" y1="61975" x2="22252" y2="91852"/>
                          <a14:foregroundMark x1="22252" y1="91852" x2="50134" y2="98765"/>
                          <a14:foregroundMark x1="50134" y1="98765" x2="80697" y2="89630"/>
                          <a14:foregroundMark x1="80697" y1="89630" x2="83378" y2="86420"/>
                          <a14:foregroundMark x1="94343" y1="65830" x2="94370" y2="69383"/>
                          <a14:foregroundMark x1="94102" y1="33580" x2="94191" y2="45474"/>
                          <a14:foregroundMark x1="94102" y1="32346" x2="95810" y2="46396"/>
                          <a14:foregroundMark x1="6725" y1="57820" x2="12869" y2="69136"/>
                          <a14:foregroundMark x1="4021" y1="52840" x2="4668" y2="54031"/>
                          <a14:backgroundMark x1="10724" y1="45926" x2="71046" y2="48642"/>
                          <a14:backgroundMark x1="71046" y1="48642" x2="88204" y2="54815"/>
                          <a14:backgroundMark x1="91153" y1="50123" x2="86595" y2="64444"/>
                          <a14:backgroundMark x1="89812" y1="48642" x2="41555" y2="42963"/>
                          <a14:backgroundMark x1="86595" y1="48889" x2="49330" y2="61481"/>
                          <a14:backgroundMark x1="49330" y1="61481" x2="28418" y2="56543"/>
                          <a14:backgroundMark x1="9651" y1="45679" x2="34853" y2="70864"/>
                          <a14:backgroundMark x1="34853" y1="70864" x2="72654" y2="62963"/>
                          <a14:backgroundMark x1="13941" y1="47654" x2="8043" y2="57037"/>
                          <a14:backgroundMark x1="8847" y1="51358" x2="8847" y2="51358"/>
                          <a14:backgroundMark x1="9115" y1="47654" x2="9651" y2="54074"/>
                          <a14:backgroundMark x1="97587" y1="47407" x2="87668" y2="60247"/>
                          <a14:backgroundMark x1="98928" y1="59259" x2="85255" y2="65432"/>
                          <a14:backgroundMark x1="98391" y1="55556" x2="90885" y2="57531"/>
                          <a14:backgroundMark x1="7239" y1="53086" x2="25201" y2="649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-2428404" y="2486482"/>
              <a:ext cx="1876794" cy="20338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00"/>
                            </p:stCondLst>
                            <p:childTnLst>
                              <p:par>
                                <p:cTn id="30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3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450"/>
                            </p:stCondLst>
                            <p:childTnLst>
                              <p:par>
                                <p:cTn id="3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0.16731 -0.011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72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4C0A65DB-2E4F-45F0-9D18-FAB5D1FE56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5548" y="-500658"/>
            <a:ext cx="6117883" cy="785931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81543" y="363329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51064" y="304449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sp>
        <p:nvSpPr>
          <p:cNvPr id="30" name="Cloud Callout 7">
            <a:extLst>
              <a:ext uri="{FF2B5EF4-FFF2-40B4-BE49-F238E27FC236}">
                <a16:creationId xmlns:a16="http://schemas.microsoft.com/office/drawing/2014/main" id="{D61C7841-3DB4-4679-AC23-B77D1B115DDE}"/>
              </a:ext>
            </a:extLst>
          </p:cNvPr>
          <p:cNvSpPr/>
          <p:nvPr/>
        </p:nvSpPr>
        <p:spPr>
          <a:xfrm>
            <a:off x="572447" y="163221"/>
            <a:ext cx="5646305" cy="3429000"/>
          </a:xfrm>
          <a:prstGeom prst="cloudCallout">
            <a:avLst>
              <a:gd name="adj1" fmla="val 37706"/>
              <a:gd name="adj2" fmla="val 6522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đến mùa đông rồi, mình và mẹ cần tìm thật nhiều hạt kê để dự trữ, các bạn giúp mình nhé!</a:t>
            </a:r>
          </a:p>
        </p:txBody>
      </p:sp>
      <p:pic>
        <p:nvPicPr>
          <p:cNvPr id="32" name="图片 24">
            <a:extLst>
              <a:ext uri="{FF2B5EF4-FFF2-40B4-BE49-F238E27FC236}">
                <a16:creationId xmlns:a16="http://schemas.microsoft.com/office/drawing/2014/main" id="{670CF16A-FC0B-444B-9596-9F3238084A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7584" y1="87106" x2="67887" y2="87065"/>
                        <a14:foregroundMark x1="10668" y1="94846" x2="67482" y2="87120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2109" y1="80833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269" t="3514" r="4826" b="-624"/>
          <a:stretch/>
        </p:blipFill>
        <p:spPr>
          <a:xfrm>
            <a:off x="3840134" y="2158668"/>
            <a:ext cx="7188790" cy="4071678"/>
          </a:xfrm>
          <a:prstGeom prst="rect">
            <a:avLst/>
          </a:prstGeom>
        </p:spPr>
      </p:pic>
      <p:pic>
        <p:nvPicPr>
          <p:cNvPr id="43" name="图片 16">
            <a:extLst>
              <a:ext uri="{FF2B5EF4-FFF2-40B4-BE49-F238E27FC236}">
                <a16:creationId xmlns:a16="http://schemas.microsoft.com/office/drawing/2014/main" id="{AE5D7FA0-4728-4E99-8476-9933E6140ED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-13829" y="5363446"/>
            <a:ext cx="12192000" cy="1512604"/>
          </a:xfrm>
          <a:prstGeom prst="rect">
            <a:avLst/>
          </a:prstGeom>
        </p:spPr>
      </p:pic>
      <p:pic>
        <p:nvPicPr>
          <p:cNvPr id="44" name="图片 18">
            <a:extLst>
              <a:ext uri="{FF2B5EF4-FFF2-40B4-BE49-F238E27FC236}">
                <a16:creationId xmlns:a16="http://schemas.microsoft.com/office/drawing/2014/main" id="{34FC8AA9-1EDB-4133-8798-000F7DD081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3820"/>
            <a:ext cx="12192000" cy="17730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457200"/>
            <a:ext cx="10265420" cy="1970336"/>
            <a:chOff x="935980" y="457200"/>
            <a:chExt cx="10265420" cy="1970336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5980" y="477331"/>
              <a:ext cx="2816612" cy="1950205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87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397738" y="547445"/>
            <a:ext cx="717774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</a:t>
            </a:r>
            <a:r>
              <a:rPr lang="en-US" sz="3600" ker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 lớn nhất trong các số sau: 6,375; 6,573; 6,753; 6,735</a:t>
            </a:r>
            <a:r>
              <a:rPr kumimoji="0" lang="en-US" sz="3600" b="0" i="0" u="none" strike="noStrike" kern="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4553076" y="2970475"/>
            <a:ext cx="2037147" cy="2313081"/>
            <a:chOff x="3570200" y="3673990"/>
            <a:chExt cx="2037147" cy="2313081"/>
          </a:xfrm>
          <a:noFill/>
        </p:grpSpPr>
        <p:pic>
          <p:nvPicPr>
            <p:cNvPr id="15" name="Picture 14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950667">
              <a:off x="3861222" y="4240945"/>
              <a:ext cx="1455104" cy="2037147"/>
            </a:xfrm>
            <a:prstGeom prst="rect">
              <a:avLst/>
            </a:prstGeom>
            <a:grpFill/>
          </p:spPr>
        </p:pic>
        <p:sp>
          <p:nvSpPr>
            <p:cNvPr id="8" name="TextBox 7">
              <a:hlinkClick r:id="rId9" action="ppaction://hlinksldjump"/>
            </p:cNvPr>
            <p:cNvSpPr txBox="1"/>
            <p:nvPr/>
          </p:nvSpPr>
          <p:spPr>
            <a:xfrm>
              <a:off x="4475637" y="3673990"/>
              <a:ext cx="561372" cy="830997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696507" y="2964459"/>
            <a:ext cx="1935738" cy="2104249"/>
            <a:chOff x="6696507" y="2964459"/>
            <a:chExt cx="1935738" cy="2104249"/>
          </a:xfrm>
        </p:grpSpPr>
        <p:pic>
          <p:nvPicPr>
            <p:cNvPr id="26" name="Picture 25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8649333" flipH="1">
              <a:off x="6973041" y="3409505"/>
              <a:ext cx="1382669" cy="1935738"/>
            </a:xfrm>
            <a:prstGeom prst="rect">
              <a:avLst/>
            </a:prstGeom>
          </p:spPr>
        </p:pic>
        <p:sp>
          <p:nvSpPr>
            <p:cNvPr id="29" name="TextBox 28">
              <a:hlinkClick r:id="rId11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B</a:t>
              </a:r>
            </a:p>
          </p:txBody>
        </p:sp>
      </p:grpSp>
      <p:sp>
        <p:nvSpPr>
          <p:cNvPr id="31" name="TextBox 30">
            <a:hlinkClick r:id="rId9" action="ppaction://hlinksldjump"/>
          </p:cNvPr>
          <p:cNvSpPr txBox="1"/>
          <p:nvPr/>
        </p:nvSpPr>
        <p:spPr>
          <a:xfrm>
            <a:off x="3487414" y="3710536"/>
            <a:ext cx="15511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6,753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charset="0"/>
              <a:ea typeface="+mn-ea"/>
              <a:cs typeface="+mn-cs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418987" y="4683256"/>
            <a:ext cx="4178796" cy="2278856"/>
            <a:chOff x="935980" y="4683256"/>
            <a:chExt cx="4178796" cy="2278856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068045" y="4683256"/>
              <a:ext cx="2046731" cy="2278856"/>
              <a:chOff x="3068045" y="4683256"/>
              <a:chExt cx="2046731" cy="2278856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950667">
                <a:off x="3360436" y="5207771"/>
                <a:ext cx="1461950" cy="2046731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1" action="ppaction://hlinksldjump"/>
            </p:cNvPr>
            <p:cNvSpPr txBox="1"/>
            <p:nvPr/>
          </p:nvSpPr>
          <p:spPr>
            <a:xfrm>
              <a:off x="2145174" y="5414141"/>
              <a:ext cx="154837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6,573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8972547" y="3710536"/>
            <a:ext cx="15511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rPr>
              <a:t>6,375</a:t>
            </a:r>
            <a:endParaRPr kumimoji="0" lang="en-US" sz="4400" b="0" i="0" u="none" strike="noStrike" kern="1200" cap="none" spc="0" normalizeH="0" baseline="0" noProof="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charset="0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8972546" y="5414140"/>
              <a:ext cx="15568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6,735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641011" y="4686364"/>
            <a:ext cx="2106074" cy="2180754"/>
            <a:chOff x="6641011" y="4686364"/>
            <a:chExt cx="2106074" cy="2180754"/>
          </a:xfrm>
        </p:grpSpPr>
        <p:pic>
          <p:nvPicPr>
            <p:cNvPr id="27" name="Picture 26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8649333" flipH="1">
              <a:off x="6941879" y="5061912"/>
              <a:ext cx="1504338" cy="2106074"/>
            </a:xfrm>
            <a:prstGeom prst="rect">
              <a:avLst/>
            </a:prstGeom>
          </p:spPr>
        </p:pic>
        <p:sp>
          <p:nvSpPr>
            <p:cNvPr id="30" name="TextBox 29">
              <a:hlinkClick r:id="rId11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68" r="58046"/>
          <a:stretch/>
        </p:blipFill>
        <p:spPr>
          <a:xfrm>
            <a:off x="114347" y="3795456"/>
            <a:ext cx="3685430" cy="284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Đúng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/>
                  <a:ea typeface="+mn-ea"/>
                  <a:cs typeface="+mn-cs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6159" y="643574"/>
            <a:ext cx="1929482" cy="2701274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8628752" y="1511341"/>
            <a:ext cx="3152893" cy="2739034"/>
            <a:chOff x="458511" y="671416"/>
            <a:chExt cx="3152893" cy="2739034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0" i="0" u="none" strike="noStrike" kern="1200" cap="none" spc="0" normalizeH="0" baseline="0" noProof="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81923" y="709175"/>
              <a:ext cx="1929481" cy="2701275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  <p:pic>
        <p:nvPicPr>
          <p:cNvPr id="21" name="图片 24">
            <a:extLst>
              <a:ext uri="{FF2B5EF4-FFF2-40B4-BE49-F238E27FC236}">
                <a16:creationId xmlns:a16="http://schemas.microsoft.com/office/drawing/2014/main" id="{F785E5FC-0C8B-40D8-A719-7BB32053EE6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/>
        </p:blipFill>
        <p:spPr>
          <a:xfrm>
            <a:off x="5153403" y="1559412"/>
            <a:ext cx="4485502" cy="4408110"/>
          </a:xfrm>
          <a:prstGeom prst="rect">
            <a:avLst/>
          </a:prstGeom>
        </p:spPr>
      </p:pic>
      <p:pic>
        <p:nvPicPr>
          <p:cNvPr id="24" name="图片 24">
            <a:extLst>
              <a:ext uri="{FF2B5EF4-FFF2-40B4-BE49-F238E27FC236}">
                <a16:creationId xmlns:a16="http://schemas.microsoft.com/office/drawing/2014/main" id="{9C9EEBA3-7334-46EC-A355-8A866FE81A7E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33" b="99861" l="625" r="93594">
                        <a14:foregroundMark x1="8803" y1="80078" x2="9205" y2="88320"/>
                        <a14:foregroundMark x1="67584" y1="87106" x2="67887" y2="87065"/>
                        <a14:foregroundMark x1="38311" y1="91086" x2="67482" y2="87120"/>
                        <a14:foregroundMark x1="17911" y1="93861" x2="29140" y2="92334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3361" y1="82987" x2="4388" y2="88596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43984" y1="8131" x2="44486" y2="8485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62266" y1="76389" x2="62962" y2="78553"/>
                        <a14:foregroundMark x1="92439" y1="5663" x2="92422" y2="5833"/>
                        <a14:foregroundMark x1="92891" y1="1111" x2="92830" y2="1720"/>
                        <a14:foregroundMark x1="38461" y1="81598" x2="56328" y2="83750"/>
                        <a14:foregroundMark x1="56328" y1="83750" x2="69609" y2="97500"/>
                        <a14:foregroundMark x1="79141" y1="66944" x2="80547" y2="67500"/>
                        <a14:foregroundMark x1="80781" y1="67917" x2="81563" y2="67639"/>
                        <a14:foregroundMark x1="20625" y1="98333" x2="20781" y2="99583"/>
                        <a14:foregroundMark x1="25938" y1="99861" x2="26953" y2="99444"/>
                        <a14:foregroundMark x1="24557" y1="98750" x2="24922" y2="99583"/>
                        <a14:foregroundMark x1="23828" y1="97083" x2="24557" y2="98750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34375" y1="81389" x2="35469" y2="95972"/>
                        <a14:backgroundMark x1="36094" y1="74861" x2="36094" y2="99028"/>
                        <a14:backgroundMark x1="35781" y1="77917" x2="30781" y2="94167"/>
                        <a14:backgroundMark x1="32813" y1="81250" x2="32813" y2="81250"/>
                        <a14:backgroundMark x1="32891" y1="80417" x2="33359" y2="82778"/>
                        <a14:backgroundMark x1="37188" y1="78056" x2="36953" y2="92917"/>
                        <a14:backgroundMark x1="36250" y1="80972" x2="29453" y2="92778"/>
                        <a14:backgroundMark x1="29453" y1="92778" x2="31172" y2="92083"/>
                        <a14:backgroundMark x1="33203" y1="91667" x2="33516" y2="92639"/>
                        <a14:backgroundMark x1="15156" y1="98333" x2="15156" y2="98333"/>
                        <a14:backgroundMark x1="13125" y1="92917" x2="16406" y2="99861"/>
                        <a14:backgroundMark x1="14531" y1="92361" x2="17969" y2="96806"/>
                        <a14:backgroundMark x1="13672" y1="93333" x2="10000" y2="96111"/>
                        <a14:backgroundMark x1="9844" y1="94028" x2="4531" y2="94444"/>
                        <a14:backgroundMark x1="13750" y1="91111" x2="14688" y2="92778"/>
                        <a14:backgroundMark x1="8125" y1="78889" x2="9688" y2="77778"/>
                        <a14:backgroundMark x1="2891" y1="79028" x2="2891" y2="80556"/>
                        <a14:backgroundMark x1="27109" y1="96944" x2="27109" y2="96944"/>
                        <a14:backgroundMark x1="26875" y1="96944" x2="26875" y2="96944"/>
                        <a14:backgroundMark x1="26328" y1="97917" x2="26328" y2="97917"/>
                        <a14:backgroundMark x1="22891" y1="98750" x2="22891" y2="9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" t="46902" r="62640"/>
          <a:stretch/>
        </p:blipFill>
        <p:spPr>
          <a:xfrm>
            <a:off x="2590357" y="3510502"/>
            <a:ext cx="3052422" cy="245363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AF9E1B5-40FC-405C-9C42-2E55BB6CC2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" y="-145903"/>
            <a:ext cx="4986114" cy="4986114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606932" y="4225953"/>
            <a:ext cx="1674275" cy="1936767"/>
            <a:chOff x="10152960" y="4182584"/>
            <a:chExt cx="1674275" cy="193676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10152960" y="4182584"/>
              <a:ext cx="1674275" cy="1936767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760261" y="4878504"/>
              <a:ext cx="470235" cy="65833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92F9B38-78B8-46A4-9220-C85F8297358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0046">
            <a:off x="7586124" y="4225955"/>
            <a:ext cx="1674275" cy="193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9 -0.21968 -0.33503 -0.23958 -0.33086 -0.23958 C -0.30521 -0.23958 -0.27878 0.08426 -0.27878 0.4081 C -0.27878 0.24468 -0.26563 0.08426 -0.25326 0.08426 C -0.2401 0.08426 -0.22774 0.24722 -0.22774 0.4081 C -0.22774 0.32755 -0.22122 0.24468 -0.21445 0.24468 C -0.20794 0.24468 -0.2013 0.32523 -0.2013 0.4081 C -0.2013 0.36667 -0.19792 0.32755 -0.19479 0.32755 C -0.19141 0.32755 -0.18815 0.36898 -0.18815 0.4081 C -0.18815 0.38681 -0.18659 0.36667 -0.1849 0.36667 C -0.18399 0.36667 -0.18151 0.3875 -0.18151 0.4081 C -0.18151 0.39769 -0.18073 0.38681 -0.17995 0.38681 C -0.17995 0.38935 -0.17826 0.39676 -0.17826 0.4081 C -0.17826 0.40255 -0.17826 0.39769 -0.17747 0.39769 C -0.17747 0.4 -0.17656 0.40301 -0.17656 0.4081 C -0.17656 0.40556 -0.17656 0.40255 -0.17656 0.4 C -0.17578 0.4 -0.17578 0.40255 -0.17578 0.40556 C -0.17487 0.40556 -0.17487 0.40301 -0.17487 0.4 C -0.17396 0.4 -0.17396 0.40255 -0.17396 0.40556 " pathEditMode="relative" rAng="0" ptsTypes="AAAAAAAAAAAAAAAAAAA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3333" y1="31750" x2="25500" y2="3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0940" y="2054309"/>
            <a:ext cx="4707597" cy="4707597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1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1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84159" y="396024"/>
            <a:ext cx="10160000" cy="1942815"/>
            <a:chOff x="1041400" y="393985"/>
            <a:chExt cx="10160000" cy="1942815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8979" y="393985"/>
              <a:ext cx="2486884" cy="1864511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441699" y="487113"/>
            <a:ext cx="7537937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914400">
              <a:defRPr/>
            </a:pPr>
            <a:r>
              <a:rPr kumimoji="0" lang="en-US" sz="4400" b="0" i="0" u="none" strike="noStrike" kern="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en-US" sz="4400" ker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 bé nhất trong các số sau: </a:t>
            </a:r>
          </a:p>
          <a:p>
            <a:pPr lvl="0" algn="ctr" defTabSz="914400">
              <a:defRPr/>
            </a:pPr>
            <a:r>
              <a:rPr lang="en-US" sz="4400" ker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6,375; 6,573; 6,753; 6,735.</a:t>
            </a:r>
            <a:endParaRPr lang="en-US" sz="4400" kern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448364" y="4686364"/>
            <a:ext cx="4531273" cy="2350412"/>
            <a:chOff x="6448364" y="4686364"/>
            <a:chExt cx="4531273" cy="2350412"/>
          </a:xfrm>
        </p:grpSpPr>
        <p:pic>
          <p:nvPicPr>
            <p:cNvPr id="24" name="Picture 2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448364" y="4686364"/>
              <a:ext cx="2541168" cy="2350412"/>
              <a:chOff x="6448364" y="4686364"/>
              <a:chExt cx="2541168" cy="2350412"/>
            </a:xfrm>
          </p:grpSpPr>
          <p:pic>
            <p:nvPicPr>
              <p:cNvPr id="27" name="Picture 26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8649333" flipH="1">
                <a:off x="6811388" y="4858633"/>
                <a:ext cx="1815119" cy="2541168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10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10" action="ppaction://hlinksldjump"/>
            </p:cNvPr>
            <p:cNvSpPr txBox="1"/>
            <p:nvPr/>
          </p:nvSpPr>
          <p:spPr>
            <a:xfrm>
              <a:off x="8771147" y="5425033"/>
              <a:ext cx="155119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6,375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025430" y="4768436"/>
            <a:ext cx="4202251" cy="2264764"/>
            <a:chOff x="935980" y="4683256"/>
            <a:chExt cx="4202251" cy="2264764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2845583" y="4683256"/>
              <a:ext cx="2292648" cy="2264764"/>
              <a:chOff x="2845583" y="4683256"/>
              <a:chExt cx="2292648" cy="2264764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950667">
                <a:off x="3173104" y="4982894"/>
                <a:ext cx="1637605" cy="2292648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7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7" action="ppaction://hlinksldjump"/>
            </p:cNvPr>
            <p:cNvSpPr txBox="1"/>
            <p:nvPr/>
          </p:nvSpPr>
          <p:spPr>
            <a:xfrm>
              <a:off x="2048125" y="5383179"/>
              <a:ext cx="155119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6,753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91327" y="2964459"/>
            <a:ext cx="4288310" cy="2153393"/>
            <a:chOff x="6691327" y="2964459"/>
            <a:chExt cx="4288310" cy="2153393"/>
          </a:xfrm>
        </p:grpSpPr>
        <p:pic>
          <p:nvPicPr>
            <p:cNvPr id="23" name="Picture 2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691327" y="2964459"/>
              <a:ext cx="2124858" cy="2153393"/>
              <a:chOff x="6691327" y="2964459"/>
              <a:chExt cx="2124858" cy="2153393"/>
            </a:xfrm>
          </p:grpSpPr>
          <p:pic>
            <p:nvPicPr>
              <p:cNvPr id="26" name="Picture 25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8649333" flipH="1">
                <a:off x="6994878" y="3296546"/>
                <a:ext cx="1517755" cy="2124858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7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7" action="ppaction://hlinksldjump"/>
            </p:cNvPr>
            <p:cNvSpPr txBox="1"/>
            <p:nvPr/>
          </p:nvSpPr>
          <p:spPr>
            <a:xfrm>
              <a:off x="8672333" y="3654759"/>
              <a:ext cx="1548373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6,573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025430" y="3026933"/>
            <a:ext cx="4262442" cy="2173466"/>
            <a:chOff x="935980" y="2941753"/>
            <a:chExt cx="4262442" cy="2173466"/>
          </a:xfrm>
        </p:grpSpPr>
        <p:pic>
          <p:nvPicPr>
            <p:cNvPr id="5" name="Picture 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062594" y="2941753"/>
              <a:ext cx="2135828" cy="2173466"/>
              <a:chOff x="3062594" y="2941753"/>
              <a:chExt cx="2135828" cy="2173466"/>
            </a:xfrm>
          </p:grpSpPr>
          <p:pic>
            <p:nvPicPr>
              <p:cNvPr id="15" name="Picture 1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950667">
                <a:off x="3367712" y="3284510"/>
                <a:ext cx="1525591" cy="2135828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7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effectLst/>
                    <a:uLnTx/>
                    <a:uFillTx/>
                    <a:latin typeface="iCiel Cadena" panose="02000503000000020004" charset="0"/>
                    <a:ea typeface="+mn-ea"/>
                    <a:cs typeface="+mn-cs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7" action="ppaction://hlinksldjump"/>
            </p:cNvPr>
            <p:cNvSpPr txBox="1"/>
            <p:nvPr/>
          </p:nvSpPr>
          <p:spPr>
            <a:xfrm>
              <a:off x="2145173" y="3710536"/>
              <a:ext cx="15568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6,735</a:t>
              </a:r>
              <a:endParaRPr kumimoji="0" lang="en-US" sz="4400" b="0" i="0" u="none" strike="noStrike" kern="1200" cap="none" spc="0" normalizeH="0" baseline="0" noProof="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charset="0"/>
                <a:ea typeface="+mn-ea"/>
                <a:cs typeface="+mn-cs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21DBABCE-D207-4D47-88B3-87CDD1BB372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68" r="58046"/>
          <a:stretch/>
        </p:blipFill>
        <p:spPr>
          <a:xfrm>
            <a:off x="94531" y="3674663"/>
            <a:ext cx="3685430" cy="284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3333" y1="31750" x2="25500" y2="3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0940" y="2054309"/>
            <a:ext cx="4707597" cy="4707597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Sai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mất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 </a:t>
              </a:r>
              <a:r>
                <a:rPr kumimoji="0" lang="en-US" sz="5400" b="0" i="0" u="none" strike="noStrike" kern="1200" cap="none" spc="0" normalizeH="0" baseline="0" noProof="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rồi</a:t>
              </a:r>
              <a:r>
                <a:rPr kumimoji="0" lang="en-US" sz="5400" b="0" i="0" u="none" strike="noStrike" kern="1200" cap="none" spc="0" normalizeH="0" baseline="0" noProof="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charset="0"/>
                  <a:ea typeface="+mn-ea"/>
                  <a:cs typeface="+mn-cs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1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1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400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3ab5ahrs">
      <a:majorFont>
        <a:latin typeface="Arial"/>
        <a:ea typeface="HappyZcool"/>
        <a:cs typeface=""/>
      </a:majorFont>
      <a:minorFont>
        <a:latin typeface="Arial"/>
        <a:ea typeface="HappyZcoo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264</TotalTime>
  <Words>810</Words>
  <Application>Microsoft Office PowerPoint</Application>
  <PresentationFormat>Widescreen</PresentationFormat>
  <Paragraphs>123</Paragraphs>
  <Slides>31</Slides>
  <Notes>4</Notes>
  <HiddenSlides>0</HiddenSlides>
  <MMClips>10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宋体</vt:lpstr>
      <vt:lpstr>Aharoni</vt:lpstr>
      <vt:lpstr>Arial</vt:lpstr>
      <vt:lpstr>Calibri</vt:lpstr>
      <vt:lpstr>Calibri Light</vt:lpstr>
      <vt:lpstr>Cambria Math</vt:lpstr>
      <vt:lpstr>HappyZcool</vt:lpstr>
      <vt:lpstr>HP001 4H_cham</vt:lpstr>
      <vt:lpstr>iCiel Cadena</vt:lpstr>
      <vt:lpstr>Tahoma</vt:lpstr>
      <vt:lpstr>Times New Roman</vt:lpstr>
      <vt:lpstr>UTM Bustamalaka</vt:lpstr>
      <vt:lpstr>UTM Cookies</vt:lpstr>
      <vt:lpstr>UVN Bai Sau Nang</vt:lpstr>
      <vt:lpstr>字魂59号-创粗黑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106</cp:revision>
  <dcterms:created xsi:type="dcterms:W3CDTF">2017-08-18T03:02:00Z</dcterms:created>
  <dcterms:modified xsi:type="dcterms:W3CDTF">2023-07-21T03:53:06Z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1033-11.2.0.10323</vt:lpwstr>
  </property>
  <property fmtid="{D5CDD505-2E9C-101B-9397-08002B2CF9AE}" pid="3" name="ICV">
    <vt:lpwstr>D356C8CDA9854B6CA3B52605213009C5</vt:lpwstr>
  </property>
</Properties>
</file>