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4"/>
  </p:notesMasterIdLst>
  <p:sldIdLst>
    <p:sldId id="275" r:id="rId2"/>
    <p:sldId id="264" r:id="rId3"/>
    <p:sldId id="276" r:id="rId4"/>
    <p:sldId id="277" r:id="rId5"/>
    <p:sldId id="301" r:id="rId6"/>
    <p:sldId id="291" r:id="rId7"/>
    <p:sldId id="281" r:id="rId8"/>
    <p:sldId id="306" r:id="rId9"/>
    <p:sldId id="308" r:id="rId10"/>
    <p:sldId id="307" r:id="rId11"/>
    <p:sldId id="305" r:id="rId12"/>
    <p:sldId id="298"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0" d="100"/>
          <a:sy n="40" d="100"/>
        </p:scale>
        <p:origin x="-2256" y="-72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759902-EFC2-470E-8E1E-E0ADD083C629}" type="datetimeFigureOut">
              <a:rPr lang="en-US" smtClean="0"/>
              <a:t>8/27/2020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54D9CC5-4EEE-49DD-A13C-9359554D9A89}" type="slidenum">
              <a:rPr lang="en-US" smtClean="0"/>
              <a:t>‹#›</a:t>
            </a:fld>
            <a:endParaRPr lang="en-US"/>
          </a:p>
        </p:txBody>
      </p:sp>
    </p:spTree>
    <p:extLst>
      <p:ext uri="{BB962C8B-B14F-4D97-AF65-F5344CB8AC3E}">
        <p14:creationId xmlns:p14="http://schemas.microsoft.com/office/powerpoint/2010/main" val="2652020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b="1">
                <a:solidFill>
                  <a:schemeClr val="tx1"/>
                </a:solidFill>
                <a:latin typeface="Arial" charset="0"/>
              </a:defRPr>
            </a:lvl1pPr>
            <a:lvl2pPr marL="742950" indent="-285750" eaLnBrk="0" hangingPunct="0">
              <a:defRPr b="1">
                <a:solidFill>
                  <a:schemeClr val="tx1"/>
                </a:solidFill>
                <a:latin typeface="Arial" charset="0"/>
              </a:defRPr>
            </a:lvl2pPr>
            <a:lvl3pPr marL="1143000" indent="-228600" eaLnBrk="0" hangingPunct="0">
              <a:defRPr b="1">
                <a:solidFill>
                  <a:schemeClr val="tx1"/>
                </a:solidFill>
                <a:latin typeface="Arial" charset="0"/>
              </a:defRPr>
            </a:lvl3pPr>
            <a:lvl4pPr marL="1600200" indent="-228600" eaLnBrk="0" hangingPunct="0">
              <a:defRPr b="1">
                <a:solidFill>
                  <a:schemeClr val="tx1"/>
                </a:solidFill>
                <a:latin typeface="Arial" charset="0"/>
              </a:defRPr>
            </a:lvl4pPr>
            <a:lvl5pPr marL="2057400" indent="-228600" eaLnBrk="0" hangingPunct="0">
              <a:defRPr b="1">
                <a:solidFill>
                  <a:schemeClr val="tx1"/>
                </a:solidFill>
                <a:latin typeface="Arial" charset="0"/>
              </a:defRPr>
            </a:lvl5pPr>
            <a:lvl6pPr marL="2514600" indent="-228600" eaLnBrk="0" fontAlgn="base" hangingPunct="0">
              <a:spcBef>
                <a:spcPct val="0"/>
              </a:spcBef>
              <a:spcAft>
                <a:spcPct val="0"/>
              </a:spcAft>
              <a:defRPr b="1">
                <a:solidFill>
                  <a:schemeClr val="tx1"/>
                </a:solidFill>
                <a:latin typeface="Arial" charset="0"/>
              </a:defRPr>
            </a:lvl6pPr>
            <a:lvl7pPr marL="2971800" indent="-228600" eaLnBrk="0" fontAlgn="base" hangingPunct="0">
              <a:spcBef>
                <a:spcPct val="0"/>
              </a:spcBef>
              <a:spcAft>
                <a:spcPct val="0"/>
              </a:spcAft>
              <a:defRPr b="1">
                <a:solidFill>
                  <a:schemeClr val="tx1"/>
                </a:solidFill>
                <a:latin typeface="Arial" charset="0"/>
              </a:defRPr>
            </a:lvl7pPr>
            <a:lvl8pPr marL="3429000" indent="-228600" eaLnBrk="0" fontAlgn="base" hangingPunct="0">
              <a:spcBef>
                <a:spcPct val="0"/>
              </a:spcBef>
              <a:spcAft>
                <a:spcPct val="0"/>
              </a:spcAft>
              <a:defRPr b="1">
                <a:solidFill>
                  <a:schemeClr val="tx1"/>
                </a:solidFill>
                <a:latin typeface="Arial" charset="0"/>
              </a:defRPr>
            </a:lvl8pPr>
            <a:lvl9pPr marL="3886200" indent="-228600" eaLnBrk="0" fontAlgn="base" hangingPunct="0">
              <a:spcBef>
                <a:spcPct val="0"/>
              </a:spcBef>
              <a:spcAft>
                <a:spcPct val="0"/>
              </a:spcAft>
              <a:defRPr b="1">
                <a:solidFill>
                  <a:schemeClr val="tx1"/>
                </a:solidFill>
                <a:latin typeface="Arial" charset="0"/>
              </a:defRPr>
            </a:lvl9pPr>
          </a:lstStyle>
          <a:p>
            <a:pPr eaLnBrk="1" hangingPunct="1"/>
            <a:fld id="{10AF2573-EF2B-4AB1-99EA-E647D85F4734}" type="slidenum">
              <a:rPr lang="en-US" b="0" smtClean="0"/>
              <a:pPr eaLnBrk="1" hangingPunct="1"/>
              <a:t>1</a:t>
            </a:fld>
            <a:endParaRPr lang="en-US" b="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D9CC5-4EEE-49DD-A13C-9359554D9A89}" type="slidenum">
              <a:rPr lang="en-US" smtClean="0"/>
              <a:t>3</a:t>
            </a:fld>
            <a:endParaRPr lang="en-US"/>
          </a:p>
        </p:txBody>
      </p:sp>
    </p:spTree>
    <p:extLst>
      <p:ext uri="{BB962C8B-B14F-4D97-AF65-F5344CB8AC3E}">
        <p14:creationId xmlns:p14="http://schemas.microsoft.com/office/powerpoint/2010/main" val="7869192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54D9CC5-4EEE-49DD-A13C-9359554D9A89}" type="slidenum">
              <a:rPr lang="en-US" smtClean="0"/>
              <a:t>11</a:t>
            </a:fld>
            <a:endParaRPr lang="en-US"/>
          </a:p>
        </p:txBody>
      </p:sp>
    </p:spTree>
    <p:extLst>
      <p:ext uri="{BB962C8B-B14F-4D97-AF65-F5344CB8AC3E}">
        <p14:creationId xmlns:p14="http://schemas.microsoft.com/office/powerpoint/2010/main" val="7829094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a:t>Click to edit Master title style</a:t>
            </a:r>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10" name="Content Placeholder 9"/>
          <p:cNvSpPr>
            <a:spLocks noGrp="1"/>
          </p:cNvSpPr>
          <p:nvPr>
            <p:ph sz="quarter" idx="13"/>
          </p:nvPr>
        </p:nvSpPr>
        <p:spPr>
          <a:xfrm>
            <a:off x="1143000" y="731520"/>
            <a:ext cx="6400800"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24707FC-82E6-4D98-A855-456ADAFE3759}" type="datetimeFigureOut">
              <a:rPr lang="en-US" smtClean="0"/>
              <a:t>8/27/2020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F24707FC-82E6-4D98-A855-456ADAFE3759}" type="datetimeFigureOut">
              <a:rPr lang="en-US" smtClean="0"/>
              <a:t>8/27/2020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610B25-8783-4E33-84B3-CC9447CB9FF2}" type="slidenum">
              <a:rPr lang="en-US" smtClean="0"/>
              <a:t>‹#›</a:t>
            </a:fld>
            <a:endParaRPr lang="en-US"/>
          </a:p>
        </p:txBody>
      </p:sp>
      <p:sp>
        <p:nvSpPr>
          <p:cNvPr id="8" name="Title 7"/>
          <p:cNvSpPr>
            <a:spLocks noGrp="1"/>
          </p:cNvSpPr>
          <p:nvPr>
            <p:ph type="title"/>
          </p:nvPr>
        </p:nvSpPr>
        <p:spPr/>
        <p:txBody>
          <a:bodyPr/>
          <a:lstStyle/>
          <a:p>
            <a:r>
              <a:rPr lang="en-US"/>
              <a:t>Click to edit Master title style</a:t>
            </a:r>
          </a:p>
        </p:txBody>
      </p:sp>
      <p:sp>
        <p:nvSpPr>
          <p:cNvPr id="9" name="Content Placeholder 8"/>
          <p:cNvSpPr>
            <a:spLocks noGrp="1"/>
          </p:cNvSpPr>
          <p:nvPr>
            <p:ph sz="quarter" idx="13"/>
          </p:nvPr>
        </p:nvSpPr>
        <p:spPr>
          <a:xfrm>
            <a:off x="1142999" y="731519"/>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45152" y="731520"/>
            <a:ext cx="3346704" cy="34747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24707FC-82E6-4D98-A855-456ADAFE3759}" type="datetimeFigureOut">
              <a:rPr lang="en-US" smtClean="0"/>
              <a:t>8/27/2020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610B25-8783-4E33-84B3-CC9447CB9FF2}" type="slidenum">
              <a:rPr lang="en-US" smtClean="0"/>
              <a:t>‹#›</a:t>
            </a:fld>
            <a:endParaRPr lang="en-US"/>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24707FC-82E6-4D98-A855-456ADAFE3759}" type="datetimeFigureOut">
              <a:rPr lang="en-US" smtClean="0"/>
              <a:t>8/27/2020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24707FC-82E6-4D98-A855-456ADAFE3759}" type="datetimeFigureOut">
              <a:rPr lang="en-US" smtClean="0"/>
              <a:t>8/27/2020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4707FC-82E6-4D98-A855-456ADAFE3759}" type="datetimeFigureOut">
              <a:rPr lang="en-US" smtClean="0"/>
              <a:t>8/27/2020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610B25-8783-4E33-84B3-CC9447CB9FF2}"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24707FC-82E6-4D98-A855-456ADAFE3759}" type="datetimeFigureOut">
              <a:rPr lang="en-US" smtClean="0"/>
              <a:t>8/27/2020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610B25-8783-4E33-84B3-CC9447CB9FF2}" type="slidenum">
              <a:rPr lang="en-US" smtClean="0"/>
              <a:t>‹#›</a:t>
            </a:fld>
            <a:endParaRPr lang="en-US"/>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a:t>Click to edit Master title style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F24707FC-82E6-4D98-A855-456ADAFE3759}" type="datetimeFigureOut">
              <a:rPr lang="en-US" smtClean="0"/>
              <a:t>8/27/2020</a:t>
            </a:fld>
            <a:endParaRPr lang="en-US"/>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en-US"/>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00610B25-8783-4E33-84B3-CC9447CB9FF2}"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Picture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outerShdw dist="107763" dir="18900000" algn="ctr" rotWithShape="0">
              <a:srgbClr val="808080">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7524" name="Oval 4"/>
          <p:cNvSpPr>
            <a:spLocks noChangeArrowheads="1"/>
          </p:cNvSpPr>
          <p:nvPr/>
        </p:nvSpPr>
        <p:spPr bwMode="auto">
          <a:xfrm>
            <a:off x="1423988" y="609600"/>
            <a:ext cx="6424612" cy="1295400"/>
          </a:xfrm>
          <a:prstGeom prst="ellipse">
            <a:avLst/>
          </a:prstGeom>
          <a:gradFill rotWithShape="1">
            <a:gsLst>
              <a:gs pos="0">
                <a:schemeClr val="bg1"/>
              </a:gs>
              <a:gs pos="100000">
                <a:srgbClr val="F3F7A7"/>
              </a:gs>
            </a:gsLst>
            <a:path path="shape">
              <a:fillToRect l="50000" t="50000" r="50000" b="50000"/>
            </a:path>
          </a:gra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a:r>
              <a:rPr lang="en-US" sz="5400" dirty="0" err="1">
                <a:solidFill>
                  <a:srgbClr val="0000FF"/>
                </a:solidFill>
              </a:rPr>
              <a:t>Tự</a:t>
            </a:r>
            <a:r>
              <a:rPr lang="en-US" sz="5400" dirty="0">
                <a:solidFill>
                  <a:srgbClr val="0000FF"/>
                </a:solidFill>
              </a:rPr>
              <a:t> </a:t>
            </a:r>
            <a:r>
              <a:rPr lang="en-US" sz="5400" dirty="0" err="1">
                <a:solidFill>
                  <a:srgbClr val="0000FF"/>
                </a:solidFill>
              </a:rPr>
              <a:t>nhiên</a:t>
            </a:r>
            <a:r>
              <a:rPr lang="en-US" sz="5400" dirty="0">
                <a:solidFill>
                  <a:srgbClr val="0000FF"/>
                </a:solidFill>
              </a:rPr>
              <a:t> </a:t>
            </a:r>
            <a:r>
              <a:rPr lang="en-US" sz="5400" dirty="0" err="1">
                <a:solidFill>
                  <a:srgbClr val="0000FF"/>
                </a:solidFill>
              </a:rPr>
              <a:t>và</a:t>
            </a:r>
            <a:r>
              <a:rPr lang="en-US" sz="5400" dirty="0">
                <a:solidFill>
                  <a:srgbClr val="0000FF"/>
                </a:solidFill>
              </a:rPr>
              <a:t> </a:t>
            </a:r>
            <a:r>
              <a:rPr lang="en-US" sz="5400" dirty="0" err="1">
                <a:solidFill>
                  <a:srgbClr val="0000FF"/>
                </a:solidFill>
              </a:rPr>
              <a:t>xã</a:t>
            </a:r>
            <a:r>
              <a:rPr lang="en-US" sz="5400" dirty="0">
                <a:solidFill>
                  <a:srgbClr val="0000FF"/>
                </a:solidFill>
              </a:rPr>
              <a:t> </a:t>
            </a:r>
            <a:r>
              <a:rPr lang="en-US" sz="5400" dirty="0" err="1">
                <a:solidFill>
                  <a:srgbClr val="0000FF"/>
                </a:solidFill>
              </a:rPr>
              <a:t>hội</a:t>
            </a:r>
            <a:endParaRPr lang="en-US" sz="5400" dirty="0">
              <a:solidFill>
                <a:srgbClr val="0000FF"/>
              </a:solidFill>
            </a:endParaRPr>
          </a:p>
        </p:txBody>
      </p:sp>
      <p:sp>
        <p:nvSpPr>
          <p:cNvPr id="107526" name="WordArt 6"/>
          <p:cNvSpPr>
            <a:spLocks noChangeArrowheads="1" noChangeShapeType="1" noTextEdit="1"/>
          </p:cNvSpPr>
          <p:nvPr/>
        </p:nvSpPr>
        <p:spPr bwMode="auto">
          <a:xfrm>
            <a:off x="3848100" y="3959225"/>
            <a:ext cx="1676400" cy="533400"/>
          </a:xfrm>
          <a:prstGeom prst="rect">
            <a:avLst/>
          </a:prstGeom>
        </p:spPr>
        <p:txBody>
          <a:bodyPr wrap="none" fromWordArt="1">
            <a:prstTxWarp prst="textPlain">
              <a:avLst>
                <a:gd name="adj" fmla="val 50000"/>
              </a:avLst>
            </a:prstTxWarp>
          </a:bodyPr>
          <a:lstStyle/>
          <a:p>
            <a:pPr algn="ctr"/>
            <a:r>
              <a:rPr lang="en-US" sz="3600" kern="10" dirty="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SGK</a:t>
            </a:r>
            <a:r>
              <a:rPr lang="en-US" sz="3600" kern="1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 </a:t>
            </a:r>
            <a:r>
              <a:rPr lang="en-US" sz="3600" kern="10" smtClean="0">
                <a:ln w="12700">
                  <a:solidFill>
                    <a:srgbClr val="EAEAEA"/>
                  </a:solidFill>
                  <a:round/>
                  <a:headEnd/>
                  <a:tailEnd/>
                </a:ln>
                <a:gradFill rotWithShape="1">
                  <a:gsLst>
                    <a:gs pos="0">
                      <a:srgbClr val="A603AB"/>
                    </a:gs>
                    <a:gs pos="12000">
                      <a:srgbClr val="E81766"/>
                    </a:gs>
                    <a:gs pos="27000">
                      <a:srgbClr val="EE3F17"/>
                    </a:gs>
                    <a:gs pos="48000">
                      <a:srgbClr val="FFFF00"/>
                    </a:gs>
                    <a:gs pos="64999">
                      <a:srgbClr val="1A8D48"/>
                    </a:gs>
                    <a:gs pos="78999">
                      <a:srgbClr val="0819FB"/>
                    </a:gs>
                    <a:gs pos="100000">
                      <a:srgbClr val="A603AB"/>
                    </a:gs>
                  </a:gsLst>
                  <a:lin ang="0" scaled="1"/>
                </a:gradFill>
                <a:effectLst>
                  <a:outerShdw dist="35921" dir="2700000" sy="50000" kx="2115830" algn="bl" rotWithShape="0">
                    <a:srgbClr val="C0C0C0">
                      <a:alpha val="79999"/>
                    </a:srgbClr>
                  </a:outerShdw>
                </a:effectLst>
                <a:latin typeface="Arial Black"/>
              </a:rPr>
              <a:t>50</a:t>
            </a:r>
          </a:p>
        </p:txBody>
      </p:sp>
      <p:sp>
        <p:nvSpPr>
          <p:cNvPr id="107527" name="WordArt 7"/>
          <p:cNvSpPr>
            <a:spLocks noChangeArrowheads="1" noChangeShapeType="1" noTextEdit="1"/>
          </p:cNvSpPr>
          <p:nvPr/>
        </p:nvSpPr>
        <p:spPr bwMode="auto">
          <a:xfrm>
            <a:off x="304800" y="2133600"/>
            <a:ext cx="8763000" cy="1295400"/>
          </a:xfrm>
          <a:prstGeom prst="rect">
            <a:avLst/>
          </a:prstGeom>
        </p:spPr>
        <p:txBody>
          <a:bodyPr wrap="none" fromWordArt="1">
            <a:prstTxWarp prst="textPlain">
              <a:avLst>
                <a:gd name="adj" fmla="val 50000"/>
              </a:avLst>
            </a:prstTxWarp>
          </a:bodyPr>
          <a:lstStyle/>
          <a:p>
            <a:pPr algn="ctr"/>
            <a:r>
              <a:rPr lang="en-US" sz="3600" kern="10" err="1">
                <a:ln w="9525">
                  <a:solidFill>
                    <a:srgbClr val="FF33CC"/>
                  </a:solidFill>
                  <a:round/>
                  <a:headEnd/>
                  <a:tailEnd/>
                </a:ln>
                <a:solidFill>
                  <a:srgbClr val="FF33CC"/>
                </a:solidFill>
                <a:latin typeface="Arial"/>
                <a:cs typeface="Arial"/>
              </a:rPr>
              <a:t>Bài</a:t>
            </a:r>
            <a:r>
              <a:rPr lang="en-US" sz="3600" kern="10">
                <a:ln w="9525">
                  <a:solidFill>
                    <a:srgbClr val="FF33CC"/>
                  </a:solidFill>
                  <a:round/>
                  <a:headEnd/>
                  <a:tailEnd/>
                </a:ln>
                <a:solidFill>
                  <a:srgbClr val="FF33CC"/>
                </a:solidFill>
                <a:latin typeface="Arial"/>
                <a:cs typeface="Arial"/>
              </a:rPr>
              <a:t> </a:t>
            </a:r>
            <a:r>
              <a:rPr lang="en-US" sz="3600" kern="10" smtClean="0">
                <a:ln w="9525">
                  <a:solidFill>
                    <a:srgbClr val="FF33CC"/>
                  </a:solidFill>
                  <a:round/>
                  <a:headEnd/>
                  <a:tailEnd/>
                </a:ln>
                <a:solidFill>
                  <a:srgbClr val="FF33CC"/>
                </a:solidFill>
                <a:latin typeface="Arial"/>
                <a:cs typeface="Arial"/>
              </a:rPr>
              <a:t>12: Vui đón Tết</a:t>
            </a:r>
            <a:endParaRPr lang="en-US" sz="3600" kern="10" dirty="0">
              <a:ln w="9525">
                <a:solidFill>
                  <a:srgbClr val="FF33CC"/>
                </a:solidFill>
                <a:round/>
                <a:headEnd/>
                <a:tailEnd/>
              </a:ln>
              <a:solidFill>
                <a:srgbClr val="FF33CC"/>
              </a:solidFill>
              <a:latin typeface="Arial"/>
              <a:cs typeface="Arial"/>
            </a:endParaRPr>
          </a:p>
        </p:txBody>
      </p:sp>
    </p:spTree>
    <p:extLst>
      <p:ext uri="{BB962C8B-B14F-4D97-AF65-F5344CB8AC3E}">
        <p14:creationId xmlns:p14="http://schemas.microsoft.com/office/powerpoint/2010/main" val="395816434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107524"/>
                                        </p:tgtEl>
                                        <p:attrNameLst>
                                          <p:attrName>style.visibility</p:attrName>
                                        </p:attrNameLst>
                                      </p:cBhvr>
                                      <p:to>
                                        <p:strVal val="visible"/>
                                      </p:to>
                                    </p:set>
                                    <p:animEffect transition="in" filter="fade">
                                      <p:cBhvr>
                                        <p:cTn id="7" dur="1000"/>
                                        <p:tgtEl>
                                          <p:spTgt spid="107524"/>
                                        </p:tgtEl>
                                      </p:cBhvr>
                                    </p:animEffect>
                                    <p:anim calcmode="lin" valueType="num">
                                      <p:cBhvr>
                                        <p:cTn id="8" dur="1000" fill="hold"/>
                                        <p:tgtEl>
                                          <p:spTgt spid="107524"/>
                                        </p:tgtEl>
                                        <p:attrNameLst>
                                          <p:attrName>ppt_x</p:attrName>
                                        </p:attrNameLst>
                                      </p:cBhvr>
                                      <p:tavLst>
                                        <p:tav tm="0">
                                          <p:val>
                                            <p:strVal val="#ppt_x"/>
                                          </p:val>
                                        </p:tav>
                                        <p:tav tm="100000">
                                          <p:val>
                                            <p:strVal val="#ppt_x"/>
                                          </p:val>
                                        </p:tav>
                                      </p:tavLst>
                                    </p:anim>
                                    <p:anim calcmode="lin" valueType="num">
                                      <p:cBhvr>
                                        <p:cTn id="9" dur="1000" fill="hold"/>
                                        <p:tgtEl>
                                          <p:spTgt spid="10752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107527"/>
                                        </p:tgtEl>
                                        <p:attrNameLst>
                                          <p:attrName>style.visibility</p:attrName>
                                        </p:attrNameLst>
                                      </p:cBhvr>
                                      <p:to>
                                        <p:strVal val="visible"/>
                                      </p:to>
                                    </p:set>
                                    <p:animEffect transition="in" filter="wipe(left)">
                                      <p:cBhvr>
                                        <p:cTn id="13" dur="1000"/>
                                        <p:tgtEl>
                                          <p:spTgt spid="107527"/>
                                        </p:tgtEl>
                                      </p:cBhvr>
                                    </p:animEffect>
                                  </p:childTnLst>
                                </p:cTn>
                              </p:par>
                              <p:par>
                                <p:cTn id="14" presetID="37" presetClass="entr" presetSubtype="0" fill="hold" grpId="0" nodeType="withEffect">
                                  <p:stCondLst>
                                    <p:cond delay="0"/>
                                  </p:stCondLst>
                                  <p:childTnLst>
                                    <p:set>
                                      <p:cBhvr>
                                        <p:cTn id="15" dur="1" fill="hold">
                                          <p:stCondLst>
                                            <p:cond delay="0"/>
                                          </p:stCondLst>
                                        </p:cTn>
                                        <p:tgtEl>
                                          <p:spTgt spid="107526"/>
                                        </p:tgtEl>
                                        <p:attrNameLst>
                                          <p:attrName>style.visibility</p:attrName>
                                        </p:attrNameLst>
                                      </p:cBhvr>
                                      <p:to>
                                        <p:strVal val="visible"/>
                                      </p:to>
                                    </p:set>
                                    <p:animEffect transition="in" filter="fade">
                                      <p:cBhvr>
                                        <p:cTn id="16" dur="1000"/>
                                        <p:tgtEl>
                                          <p:spTgt spid="107526"/>
                                        </p:tgtEl>
                                      </p:cBhvr>
                                    </p:animEffect>
                                    <p:anim calcmode="lin" valueType="num">
                                      <p:cBhvr>
                                        <p:cTn id="17" dur="1000" fill="hold"/>
                                        <p:tgtEl>
                                          <p:spTgt spid="107526"/>
                                        </p:tgtEl>
                                        <p:attrNameLst>
                                          <p:attrName>ppt_x</p:attrName>
                                        </p:attrNameLst>
                                      </p:cBhvr>
                                      <p:tavLst>
                                        <p:tav tm="0">
                                          <p:val>
                                            <p:strVal val="#ppt_x"/>
                                          </p:val>
                                        </p:tav>
                                        <p:tav tm="100000">
                                          <p:val>
                                            <p:strVal val="#ppt_x"/>
                                          </p:val>
                                        </p:tav>
                                      </p:tavLst>
                                    </p:anim>
                                    <p:anim calcmode="lin" valueType="num">
                                      <p:cBhvr>
                                        <p:cTn id="18" dur="900" decel="100000" fill="hold"/>
                                        <p:tgtEl>
                                          <p:spTgt spid="107526"/>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107526"/>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7524" grpId="0" animBg="1"/>
      <p:bldP spid="107526" grpId="0" animBg="1"/>
      <p:bldP spid="107527"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400" y="838200"/>
            <a:ext cx="8991600" cy="1754326"/>
          </a:xfrm>
          <a:prstGeom prst="rect">
            <a:avLst/>
          </a:prstGeom>
          <a:noFill/>
        </p:spPr>
        <p:txBody>
          <a:bodyPr wrap="square" rtlCol="0">
            <a:spAutoFit/>
          </a:bodyPr>
          <a:lstStyle/>
          <a:p>
            <a:r>
              <a:rPr lang="en-US" sz="3600" dirty="0" err="1">
                <a:solidFill>
                  <a:srgbClr val="FF0000"/>
                </a:solidFill>
                <a:latin typeface="Times New Roman" pitchFamily="18" charset="0"/>
                <a:cs typeface="Times New Roman" pitchFamily="18" charset="0"/>
              </a:rPr>
              <a:t>Kết</a:t>
            </a:r>
            <a:r>
              <a:rPr lang="en-US" sz="3600" dirty="0">
                <a:solidFill>
                  <a:srgbClr val="FF0000"/>
                </a:solidFill>
                <a:latin typeface="Times New Roman" pitchFamily="18" charset="0"/>
                <a:cs typeface="Times New Roman" pitchFamily="18" charset="0"/>
              </a:rPr>
              <a:t> </a:t>
            </a:r>
            <a:r>
              <a:rPr lang="en-US" sz="3600" dirty="0" err="1">
                <a:solidFill>
                  <a:srgbClr val="FF0000"/>
                </a:solidFill>
                <a:latin typeface="Times New Roman" pitchFamily="18" charset="0"/>
                <a:cs typeface="Times New Roman" pitchFamily="18" charset="0"/>
              </a:rPr>
              <a:t>luận</a:t>
            </a:r>
            <a:r>
              <a:rPr lang="en-US" sz="3600">
                <a:latin typeface="Times New Roman" pitchFamily="18" charset="0"/>
                <a:cs typeface="Times New Roman" pitchFamily="18" charset="0"/>
              </a:rPr>
              <a:t>: </a:t>
            </a:r>
            <a:r>
              <a:rPr lang="en-US" sz="3600" smtClean="0">
                <a:latin typeface="Times New Roman" pitchFamily="18" charset="0"/>
                <a:cs typeface="Times New Roman" pitchFamily="18" charset="0"/>
              </a:rPr>
              <a:t>Tết cổ truyền là lễ hội quan trọng của người Việt Nam. Tết thật vui vì mọi người được sum họp bên gia đình. </a:t>
            </a:r>
            <a:endParaRPr lang="en-US" sz="3600">
              <a:latin typeface="Times New Roman" pitchFamily="18" charset="0"/>
              <a:cs typeface="Times New Roman" pitchFamily="18" charset="0"/>
            </a:endParaRPr>
          </a:p>
        </p:txBody>
      </p:sp>
    </p:spTree>
    <p:extLst>
      <p:ext uri="{BB962C8B-B14F-4D97-AF65-F5344CB8AC3E}">
        <p14:creationId xmlns:p14="http://schemas.microsoft.com/office/powerpoint/2010/main" val="2795792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6801" t="54507" r="39154" b="35851"/>
          <a:stretch/>
        </p:blipFill>
        <p:spPr>
          <a:xfrm>
            <a:off x="0" y="508575"/>
            <a:ext cx="8906965" cy="2066184"/>
          </a:xfrm>
          <a:prstGeom prst="rect">
            <a:avLst/>
          </a:prstGeom>
        </p:spPr>
      </p:pic>
      <p:sp>
        <p:nvSpPr>
          <p:cNvPr id="4" name="TextBox 3"/>
          <p:cNvSpPr txBox="1"/>
          <p:nvPr/>
        </p:nvSpPr>
        <p:spPr>
          <a:xfrm>
            <a:off x="152400" y="-76200"/>
            <a:ext cx="7848600" cy="584775"/>
          </a:xfrm>
          <a:prstGeom prst="rect">
            <a:avLst/>
          </a:prstGeom>
          <a:noFill/>
        </p:spPr>
        <p:txBody>
          <a:bodyPr wrap="square" rtlCol="0">
            <a:spAutoFit/>
          </a:bodyPr>
          <a:lstStyle/>
          <a:p>
            <a:r>
              <a:rPr lang="en-US" sz="3200" smtClean="0">
                <a:solidFill>
                  <a:srgbClr val="FF0000"/>
                </a:solidFill>
                <a:latin typeface="Times New Roman" pitchFamily="18" charset="0"/>
                <a:cs typeface="Times New Roman" pitchFamily="18" charset="0"/>
              </a:rPr>
              <a:t>Hoạt </a:t>
            </a:r>
            <a:r>
              <a:rPr lang="en-US" sz="3200" err="1">
                <a:solidFill>
                  <a:srgbClr val="FF0000"/>
                </a:solidFill>
                <a:latin typeface="Times New Roman" pitchFamily="18" charset="0"/>
                <a:cs typeface="Times New Roman" pitchFamily="18" charset="0"/>
              </a:rPr>
              <a:t>động</a:t>
            </a:r>
            <a:r>
              <a:rPr lang="en-US" sz="3200">
                <a:solidFill>
                  <a:srgbClr val="FF0000"/>
                </a:solidFill>
                <a:latin typeface="Times New Roman" pitchFamily="18" charset="0"/>
                <a:cs typeface="Times New Roman" pitchFamily="18" charset="0"/>
              </a:rPr>
              <a:t> </a:t>
            </a:r>
            <a:r>
              <a:rPr lang="en-US" sz="3200" smtClean="0">
                <a:solidFill>
                  <a:srgbClr val="FF0000"/>
                </a:solidFill>
                <a:latin typeface="Times New Roman" pitchFamily="18" charset="0"/>
                <a:cs typeface="Times New Roman" pitchFamily="18" charset="0"/>
              </a:rPr>
              <a:t>thực vận dụng:</a:t>
            </a:r>
            <a:endParaRPr lang="en-US" sz="3200" smtClean="0">
              <a:latin typeface="Times New Roman" pitchFamily="18" charset="0"/>
              <a:cs typeface="Times New Roman" pitchFamily="18"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43206" t="65787" r="3615" b="2280"/>
          <a:stretch/>
        </p:blipFill>
        <p:spPr>
          <a:xfrm>
            <a:off x="4953000" y="2574759"/>
            <a:ext cx="3953966" cy="4283241"/>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l="61194" t="51974" r="13263" b="35851"/>
          <a:stretch/>
        </p:blipFill>
        <p:spPr>
          <a:xfrm>
            <a:off x="262483" y="2549960"/>
            <a:ext cx="4690517" cy="4177199"/>
          </a:xfrm>
          <a:prstGeom prst="rect">
            <a:avLst/>
          </a:prstGeom>
        </p:spPr>
      </p:pic>
    </p:spTree>
    <p:extLst>
      <p:ext uri="{BB962C8B-B14F-4D97-AF65-F5344CB8AC3E}">
        <p14:creationId xmlns:p14="http://schemas.microsoft.com/office/powerpoint/2010/main" val="3103530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plus(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par>
                                <p:cTn id="13" presetID="22" presetClass="entr" presetSubtype="4"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down)">
                                      <p:cBhvr>
                                        <p:cTn id="15" dur="500"/>
                                        <p:tgtEl>
                                          <p:spTgt spid="6"/>
                                        </p:tgtEl>
                                      </p:cBhvr>
                                    </p:animEffect>
                                  </p:childTnLst>
                                </p:cTn>
                              </p:par>
                              <p:par>
                                <p:cTn id="16" presetID="22" presetClass="entr" presetSubtype="4"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wipe(down)">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066800"/>
            <a:ext cx="9144000" cy="646331"/>
          </a:xfrm>
          <a:prstGeom prst="rect">
            <a:avLst/>
          </a:prstGeom>
          <a:noFill/>
        </p:spPr>
        <p:txBody>
          <a:bodyPr wrap="square" rtlCol="0">
            <a:spAutoFit/>
          </a:bodyPr>
          <a:lstStyle/>
          <a:p>
            <a:r>
              <a:rPr lang="en-US" sz="3600" smtClean="0">
                <a:solidFill>
                  <a:srgbClr val="FF0000"/>
                </a:solidFill>
                <a:latin typeface="Times New Roman" pitchFamily="18" charset="0"/>
                <a:cs typeface="Times New Roman" pitchFamily="18" charset="0"/>
              </a:rPr>
              <a:t>Dặn dò: </a:t>
            </a:r>
            <a:r>
              <a:rPr lang="en-US" sz="3600" smtClean="0">
                <a:latin typeface="Times New Roman" pitchFamily="18" charset="0"/>
                <a:cs typeface="Times New Roman" pitchFamily="18" charset="0"/>
              </a:rPr>
              <a:t>Chuẩn bị bài An toàn trên đường.</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3637114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heel(1)">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1295400"/>
            <a:ext cx="7772400" cy="2554545"/>
          </a:xfrm>
          <a:prstGeom prst="rect">
            <a:avLst/>
          </a:prstGeom>
          <a:noFill/>
        </p:spPr>
        <p:txBody>
          <a:bodyPr wrap="square" rtlCol="0">
            <a:spAutoFit/>
          </a:bodyPr>
          <a:lstStyle/>
          <a:p>
            <a:r>
              <a:rPr lang="en-US" sz="4000" dirty="0" err="1">
                <a:solidFill>
                  <a:srgbClr val="FF0000"/>
                </a:solidFill>
                <a:latin typeface="Times New Roman" pitchFamily="18" charset="0"/>
                <a:cs typeface="Times New Roman" pitchFamily="18" charset="0"/>
              </a:rPr>
              <a:t>Hoạt</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động</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Khởi</a:t>
            </a:r>
            <a:r>
              <a:rPr lang="en-US" sz="4000" dirty="0">
                <a:solidFill>
                  <a:srgbClr val="FF0000"/>
                </a:solidFill>
                <a:latin typeface="Times New Roman" pitchFamily="18" charset="0"/>
                <a:cs typeface="Times New Roman" pitchFamily="18" charset="0"/>
              </a:rPr>
              <a:t> </a:t>
            </a:r>
            <a:r>
              <a:rPr lang="en-US" sz="4000" dirty="0" err="1">
                <a:solidFill>
                  <a:srgbClr val="FF0000"/>
                </a:solidFill>
                <a:latin typeface="Times New Roman" pitchFamily="18" charset="0"/>
                <a:cs typeface="Times New Roman" pitchFamily="18" charset="0"/>
              </a:rPr>
              <a:t>động</a:t>
            </a:r>
            <a:endParaRPr lang="en-US" sz="4000" dirty="0">
              <a:solidFill>
                <a:srgbClr val="FF0000"/>
              </a:solidFill>
              <a:latin typeface="Times New Roman" pitchFamily="18" charset="0"/>
              <a:cs typeface="Times New Roman" pitchFamily="18" charset="0"/>
            </a:endParaRPr>
          </a:p>
          <a:p>
            <a:endParaRPr lang="en-US" sz="4000" dirty="0">
              <a:solidFill>
                <a:srgbClr val="FF0000"/>
              </a:solidFill>
              <a:latin typeface="Times New Roman" pitchFamily="18" charset="0"/>
              <a:cs typeface="Times New Roman" pitchFamily="18" charset="0"/>
            </a:endParaRPr>
          </a:p>
          <a:p>
            <a:r>
              <a:rPr lang="en-US" sz="4000" dirty="0" err="1">
                <a:latin typeface="Times New Roman" pitchFamily="18" charset="0"/>
                <a:cs typeface="Times New Roman" pitchFamily="18" charset="0"/>
              </a:rPr>
              <a:t>Cả</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lớp</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hát</a:t>
            </a:r>
            <a:r>
              <a:rPr lang="en-US" sz="4000" dirty="0">
                <a:latin typeface="Times New Roman" pitchFamily="18" charset="0"/>
                <a:cs typeface="Times New Roman" pitchFamily="18" charset="0"/>
              </a:rPr>
              <a:t> </a:t>
            </a:r>
            <a:r>
              <a:rPr lang="en-US" sz="4000" dirty="0" err="1">
                <a:latin typeface="Times New Roman" pitchFamily="18" charset="0"/>
                <a:cs typeface="Times New Roman" pitchFamily="18" charset="0"/>
              </a:rPr>
              <a:t>bài</a:t>
            </a:r>
            <a:r>
              <a:rPr lang="en-US" sz="4000" dirty="0">
                <a:latin typeface="Times New Roman" pitchFamily="18" charset="0"/>
                <a:cs typeface="Times New Roman" pitchFamily="18" charset="0"/>
              </a:rPr>
              <a:t> </a:t>
            </a:r>
            <a:r>
              <a:rPr lang="en-US" sz="4000">
                <a:latin typeface="Times New Roman" pitchFamily="18" charset="0"/>
                <a:cs typeface="Times New Roman" pitchFamily="18" charset="0"/>
              </a:rPr>
              <a:t>: </a:t>
            </a:r>
            <a:endParaRPr lang="en-US" sz="4000" smtClean="0">
              <a:latin typeface="Times New Roman" pitchFamily="18" charset="0"/>
              <a:cs typeface="Times New Roman" pitchFamily="18" charset="0"/>
            </a:endParaRPr>
          </a:p>
          <a:p>
            <a:r>
              <a:rPr lang="en-US" sz="4000" smtClean="0">
                <a:latin typeface="Times New Roman" pitchFamily="18" charset="0"/>
                <a:cs typeface="Times New Roman" pitchFamily="18" charset="0"/>
              </a:rPr>
              <a:t>Sắp đến Tết rồi</a:t>
            </a:r>
            <a:endParaRPr lang="en-US" sz="4000" dirty="0">
              <a:latin typeface="Times New Roman" pitchFamily="18" charset="0"/>
              <a:cs typeface="Times New Roman" pitchFamily="18" charset="0"/>
            </a:endParaRPr>
          </a:p>
        </p:txBody>
      </p:sp>
    </p:spTree>
    <p:extLst>
      <p:ext uri="{BB962C8B-B14F-4D97-AF65-F5344CB8AC3E}">
        <p14:creationId xmlns:p14="http://schemas.microsoft.com/office/powerpoint/2010/main" val="258247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76200"/>
            <a:ext cx="8991600" cy="584775"/>
          </a:xfrm>
          <a:prstGeom prst="rect">
            <a:avLst/>
          </a:prstGeom>
        </p:spPr>
        <p:txBody>
          <a:bodyPr wrap="square">
            <a:spAutoFit/>
          </a:bodyPr>
          <a:lstStyle/>
          <a:p>
            <a:r>
              <a:rPr lang="en-US" sz="3200" dirty="0" err="1">
                <a:solidFill>
                  <a:srgbClr val="FF0000"/>
                </a:solidFill>
                <a:latin typeface="Times New Roman" pitchFamily="18" charset="0"/>
                <a:cs typeface="Times New Roman" pitchFamily="18" charset="0"/>
              </a:rPr>
              <a:t>Hoạt</a:t>
            </a:r>
            <a:r>
              <a:rPr lang="en-US" sz="3200" dirty="0">
                <a:solidFill>
                  <a:srgbClr val="FF0000"/>
                </a:solidFill>
                <a:latin typeface="Times New Roman" pitchFamily="18" charset="0"/>
                <a:cs typeface="Times New Roman" pitchFamily="18" charset="0"/>
              </a:rPr>
              <a:t> </a:t>
            </a:r>
            <a:r>
              <a:rPr lang="en-US" sz="3200" err="1">
                <a:solidFill>
                  <a:srgbClr val="FF0000"/>
                </a:solidFill>
                <a:latin typeface="Times New Roman" pitchFamily="18" charset="0"/>
                <a:cs typeface="Times New Roman" pitchFamily="18" charset="0"/>
              </a:rPr>
              <a:t>động</a:t>
            </a:r>
            <a:r>
              <a:rPr lang="en-US" sz="3200">
                <a:solidFill>
                  <a:srgbClr val="FF0000"/>
                </a:solidFill>
                <a:latin typeface="Times New Roman" pitchFamily="18" charset="0"/>
                <a:cs typeface="Times New Roman" pitchFamily="18" charset="0"/>
              </a:rPr>
              <a:t> </a:t>
            </a:r>
            <a:r>
              <a:rPr lang="en-US" sz="3200" smtClean="0">
                <a:solidFill>
                  <a:srgbClr val="FF0000"/>
                </a:solidFill>
                <a:latin typeface="Times New Roman" pitchFamily="18" charset="0"/>
                <a:cs typeface="Times New Roman" pitchFamily="18" charset="0"/>
              </a:rPr>
              <a:t>1: Khám phá</a:t>
            </a:r>
            <a:endParaRPr lang="en-US" sz="3200" dirty="0"/>
          </a:p>
        </p:txBody>
      </p:sp>
      <p:sp>
        <p:nvSpPr>
          <p:cNvPr id="3" name="TextBox 2"/>
          <p:cNvSpPr txBox="1"/>
          <p:nvPr/>
        </p:nvSpPr>
        <p:spPr>
          <a:xfrm>
            <a:off x="1" y="609601"/>
            <a:ext cx="6934199" cy="2246769"/>
          </a:xfrm>
          <a:prstGeom prst="rect">
            <a:avLst/>
          </a:prstGeom>
          <a:noFill/>
        </p:spPr>
        <p:txBody>
          <a:bodyPr wrap="square" rtlCol="0">
            <a:spAutoFit/>
          </a:bodyPr>
          <a:lstStyle/>
          <a:p>
            <a:r>
              <a:rPr lang="en-US" sz="2800" smtClean="0">
                <a:latin typeface="Times New Roman" pitchFamily="18" charset="0"/>
                <a:cs typeface="Times New Roman" pitchFamily="18" charset="0"/>
              </a:rPr>
              <a:t>Thảo luận nhóm 4:</a:t>
            </a:r>
          </a:p>
          <a:p>
            <a:r>
              <a:rPr lang="vi-VN" sz="2800" smtClean="0">
                <a:latin typeface="Times New Roman" pitchFamily="18" charset="0"/>
                <a:cs typeface="Times New Roman" pitchFamily="18" charset="0"/>
              </a:rPr>
              <a:t>+</a:t>
            </a:r>
            <a:r>
              <a:rPr lang="en-US" sz="2800">
                <a:latin typeface="Times New Roman" pitchFamily="18" charset="0"/>
                <a:cs typeface="Times New Roman" pitchFamily="18" charset="0"/>
              </a:rPr>
              <a:t>Ông bà, bố mẹ có những hoạt động nào? </a:t>
            </a:r>
          </a:p>
          <a:p>
            <a:r>
              <a:rPr lang="vi-VN" sz="2800">
                <a:latin typeface="Times New Roman" pitchFamily="18" charset="0"/>
                <a:cs typeface="Times New Roman" pitchFamily="18" charset="0"/>
              </a:rPr>
              <a:t>+</a:t>
            </a:r>
            <a:r>
              <a:rPr lang="en-US" sz="2800">
                <a:latin typeface="Times New Roman" pitchFamily="18" charset="0"/>
                <a:cs typeface="Times New Roman" pitchFamily="18" charset="0"/>
              </a:rPr>
              <a:t>Hoa và em trai tham gia hoạt động nào? </a:t>
            </a:r>
            <a:endParaRPr lang="en-US" sz="2800" smtClean="0">
              <a:latin typeface="Times New Roman" pitchFamily="18" charset="0"/>
              <a:cs typeface="Times New Roman" pitchFamily="18" charset="0"/>
            </a:endParaRPr>
          </a:p>
          <a:p>
            <a:r>
              <a:rPr lang="vi-VN" sz="2800" smtClean="0">
                <a:latin typeface="Times New Roman" pitchFamily="18" charset="0"/>
                <a:cs typeface="Times New Roman" pitchFamily="18" charset="0"/>
              </a:rPr>
              <a:t>+</a:t>
            </a:r>
            <a:r>
              <a:rPr lang="en-US" sz="2800">
                <a:latin typeface="Times New Roman" pitchFamily="18" charset="0"/>
                <a:cs typeface="Times New Roman" pitchFamily="18" charset="0"/>
              </a:rPr>
              <a:t>Thái độ của mọi người trong gia đình Hoa như thế nào</a:t>
            </a:r>
            <a:r>
              <a:rPr lang="en-US" sz="2800" smtClean="0">
                <a:latin typeface="Times New Roman" pitchFamily="18" charset="0"/>
                <a:cs typeface="Times New Roman" pitchFamily="18" charset="0"/>
              </a:rPr>
              <a:t>?</a:t>
            </a:r>
            <a:endParaRPr lang="en-US" sz="2800">
              <a:latin typeface="Times New Roman" pitchFamily="18" charset="0"/>
              <a:cs typeface="Times New Roman" pitchFamily="18" charset="0"/>
            </a:endParaRPr>
          </a:p>
        </p:txBody>
      </p:sp>
      <p:grpSp>
        <p:nvGrpSpPr>
          <p:cNvPr id="4" name="Group 3"/>
          <p:cNvGrpSpPr/>
          <p:nvPr/>
        </p:nvGrpSpPr>
        <p:grpSpPr>
          <a:xfrm>
            <a:off x="1" y="2590800"/>
            <a:ext cx="6857999" cy="4343400"/>
            <a:chOff x="172387" y="2481943"/>
            <a:chExt cx="8813208" cy="4401457"/>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374" t="25520" r="6743" b="29296"/>
            <a:stretch/>
          </p:blipFill>
          <p:spPr>
            <a:xfrm>
              <a:off x="172387" y="2671703"/>
              <a:ext cx="6380814" cy="4211697"/>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t="12697" r="50000" b="29294"/>
            <a:stretch/>
          </p:blipFill>
          <p:spPr>
            <a:xfrm>
              <a:off x="6553201" y="2481943"/>
              <a:ext cx="2432394" cy="4376058"/>
            </a:xfrm>
            <a:prstGeom prst="rect">
              <a:avLst/>
            </a:prstGeom>
          </p:spPr>
        </p:pic>
      </p:grpSp>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51552" t="6639" r="9842" b="28148"/>
          <a:stretch/>
        </p:blipFill>
        <p:spPr>
          <a:xfrm>
            <a:off x="6284403" y="0"/>
            <a:ext cx="2837835" cy="6858000"/>
          </a:xfrm>
          <a:prstGeom prst="rect">
            <a:avLst/>
          </a:prstGeom>
        </p:spPr>
      </p:pic>
    </p:spTree>
    <p:extLst>
      <p:ext uri="{BB962C8B-B14F-4D97-AF65-F5344CB8AC3E}">
        <p14:creationId xmlns:p14="http://schemas.microsoft.com/office/powerpoint/2010/main" val="3672131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2" presetClass="entr" presetSubtype="4"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down)">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4" fill="hold" nodeType="click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wipe(down)">
                                      <p:cBhvr>
                                        <p:cTn id="16" dur="500"/>
                                        <p:tgtEl>
                                          <p:spTgt spid="4"/>
                                        </p:tgtEl>
                                      </p:cBhvr>
                                    </p:animEffect>
                                  </p:childTnLst>
                                </p:cTn>
                              </p:par>
                              <p:par>
                                <p:cTn id="17" presetID="22" presetClass="entr" presetSubtype="4"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wipe(down)">
                                      <p:cBhvr>
                                        <p:cTn id="1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58676"/>
            <a:ext cx="8763000" cy="2308324"/>
          </a:xfrm>
          <a:prstGeom prst="rect">
            <a:avLst/>
          </a:prstGeom>
        </p:spPr>
        <p:txBody>
          <a:bodyPr wrap="square">
            <a:spAutoFit/>
          </a:bodyPr>
          <a:lstStyle/>
          <a:p>
            <a:r>
              <a:rPr lang="en-US" sz="3600" err="1">
                <a:solidFill>
                  <a:srgbClr val="FF0000"/>
                </a:solidFill>
                <a:latin typeface="Times New Roman" pitchFamily="18" charset="0"/>
                <a:cs typeface="Times New Roman" pitchFamily="18" charset="0"/>
              </a:rPr>
              <a:t>Kết</a:t>
            </a:r>
            <a:r>
              <a:rPr lang="en-US" sz="3600">
                <a:solidFill>
                  <a:srgbClr val="FF0000"/>
                </a:solidFill>
                <a:latin typeface="Times New Roman" pitchFamily="18" charset="0"/>
                <a:cs typeface="Times New Roman" pitchFamily="18" charset="0"/>
              </a:rPr>
              <a:t> </a:t>
            </a:r>
            <a:r>
              <a:rPr lang="en-US" sz="3600" smtClean="0">
                <a:solidFill>
                  <a:srgbClr val="FF0000"/>
                </a:solidFill>
                <a:latin typeface="Times New Roman" pitchFamily="18" charset="0"/>
                <a:cs typeface="Times New Roman" pitchFamily="18" charset="0"/>
              </a:rPr>
              <a:t>luận: </a:t>
            </a:r>
            <a:r>
              <a:rPr lang="en-US" sz="3600" smtClean="0">
                <a:latin typeface="Times New Roman" pitchFamily="18" charset="0"/>
                <a:cs typeface="Times New Roman" pitchFamily="18" charset="0"/>
              </a:rPr>
              <a:t>Tết âm lịch còn gọi là Tết Nguyên đán hay Tết cổ truyền. Sắp đến Tết, mọi người trong gia đình quây quần với nhau cùng chuẩn bị cho ngày Tết. </a:t>
            </a:r>
            <a:endParaRPr lang="en-US" sz="3600" dirty="0">
              <a:latin typeface="Times New Roman" pitchFamily="18" charset="0"/>
              <a:cs typeface="Times New Roman" pitchFamily="18" charset="0"/>
            </a:endParaRPr>
          </a:p>
        </p:txBody>
      </p:sp>
    </p:spTree>
    <p:extLst>
      <p:ext uri="{BB962C8B-B14F-4D97-AF65-F5344CB8AC3E}">
        <p14:creationId xmlns:p14="http://schemas.microsoft.com/office/powerpoint/2010/main" val="4155760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76200"/>
            <a:ext cx="8382000" cy="646331"/>
          </a:xfrm>
          <a:prstGeom prst="rect">
            <a:avLst/>
          </a:prstGeom>
          <a:noFill/>
        </p:spPr>
        <p:txBody>
          <a:bodyPr wrap="square" rtlCol="0">
            <a:spAutoFit/>
          </a:bodyPr>
          <a:lstStyle/>
          <a:p>
            <a:r>
              <a:rPr lang="en-US" sz="3600" dirty="0" err="1">
                <a:solidFill>
                  <a:srgbClr val="FF0000"/>
                </a:solidFill>
                <a:latin typeface="Times New Roman" pitchFamily="18" charset="0"/>
                <a:cs typeface="Times New Roman" pitchFamily="18" charset="0"/>
              </a:rPr>
              <a:t>Hoạt</a:t>
            </a:r>
            <a:r>
              <a:rPr lang="en-US" sz="3600" dirty="0">
                <a:solidFill>
                  <a:srgbClr val="FF0000"/>
                </a:solidFill>
                <a:latin typeface="Times New Roman" pitchFamily="18" charset="0"/>
                <a:cs typeface="Times New Roman" pitchFamily="18" charset="0"/>
              </a:rPr>
              <a:t> </a:t>
            </a:r>
            <a:r>
              <a:rPr lang="en-US" sz="3600" err="1">
                <a:solidFill>
                  <a:srgbClr val="FF0000"/>
                </a:solidFill>
                <a:latin typeface="Times New Roman" pitchFamily="18" charset="0"/>
                <a:cs typeface="Times New Roman" pitchFamily="18" charset="0"/>
              </a:rPr>
              <a:t>động</a:t>
            </a:r>
            <a:r>
              <a:rPr lang="en-US" sz="3600">
                <a:solidFill>
                  <a:srgbClr val="FF0000"/>
                </a:solidFill>
                <a:latin typeface="Times New Roman" pitchFamily="18" charset="0"/>
                <a:cs typeface="Times New Roman" pitchFamily="18" charset="0"/>
              </a:rPr>
              <a:t> </a:t>
            </a:r>
            <a:r>
              <a:rPr lang="en-US" sz="3600" smtClean="0">
                <a:solidFill>
                  <a:srgbClr val="FF0000"/>
                </a:solidFill>
                <a:latin typeface="Times New Roman" pitchFamily="18" charset="0"/>
                <a:cs typeface="Times New Roman" pitchFamily="18" charset="0"/>
              </a:rPr>
              <a:t>3: Vận dụng</a:t>
            </a:r>
            <a:endParaRPr lang="en-US" sz="3200"/>
          </a:p>
        </p:txBody>
      </p:sp>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15007" t="76733" r="12028" b="8364"/>
          <a:stretch/>
        </p:blipFill>
        <p:spPr>
          <a:xfrm>
            <a:off x="0" y="3151585"/>
            <a:ext cx="9144000" cy="3706415"/>
          </a:xfrm>
          <a:prstGeom prst="rect">
            <a:avLst/>
          </a:prstGeom>
        </p:spPr>
      </p:pic>
      <p:sp>
        <p:nvSpPr>
          <p:cNvPr id="6" name="Rectangle 5"/>
          <p:cNvSpPr/>
          <p:nvPr/>
        </p:nvSpPr>
        <p:spPr>
          <a:xfrm>
            <a:off x="-76200" y="685800"/>
            <a:ext cx="9472742" cy="2554545"/>
          </a:xfrm>
          <a:prstGeom prst="rect">
            <a:avLst/>
          </a:prstGeom>
        </p:spPr>
        <p:txBody>
          <a:bodyPr wrap="square">
            <a:spAutoFit/>
          </a:bodyPr>
          <a:lstStyle/>
          <a:p>
            <a:r>
              <a:rPr lang="en-US" sz="3200" smtClean="0">
                <a:latin typeface="Times New Roman" pitchFamily="18" charset="0"/>
                <a:cs typeface="Times New Roman" pitchFamily="18" charset="0"/>
              </a:rPr>
              <a:t>Thảo luận nhóm 4:</a:t>
            </a:r>
          </a:p>
          <a:p>
            <a:r>
              <a:rPr lang="en-US" sz="3200" smtClean="0">
                <a:latin typeface="Times New Roman" pitchFamily="18" charset="0"/>
                <a:cs typeface="Times New Roman" pitchFamily="18" charset="0"/>
              </a:rPr>
              <a:t>+ Gia </a:t>
            </a:r>
            <a:r>
              <a:rPr lang="en-US" sz="3200">
                <a:latin typeface="Times New Roman" pitchFamily="18" charset="0"/>
                <a:cs typeface="Times New Roman" pitchFamily="18" charset="0"/>
              </a:rPr>
              <a:t>đình em thường làm gì để chuẩn bị cho </a:t>
            </a:r>
            <a:r>
              <a:rPr lang="en-US" sz="3200" smtClean="0">
                <a:latin typeface="Times New Roman" pitchFamily="18" charset="0"/>
                <a:cs typeface="Times New Roman" pitchFamily="18" charset="0"/>
              </a:rPr>
              <a:t>ngày Tết?</a:t>
            </a:r>
          </a:p>
          <a:p>
            <a:r>
              <a:rPr lang="en-US" sz="3200" smtClean="0">
                <a:latin typeface="Times New Roman" pitchFamily="18" charset="0"/>
                <a:cs typeface="Times New Roman" pitchFamily="18" charset="0"/>
              </a:rPr>
              <a:t>+ Mọi </a:t>
            </a:r>
            <a:r>
              <a:rPr lang="en-US" sz="3200">
                <a:latin typeface="Times New Roman" pitchFamily="18" charset="0"/>
                <a:cs typeface="Times New Roman" pitchFamily="18" charset="0"/>
              </a:rPr>
              <a:t>người có vui vẻ không? </a:t>
            </a:r>
            <a:endParaRPr lang="en-US" sz="3200" smtClean="0">
              <a:latin typeface="Times New Roman" pitchFamily="18" charset="0"/>
              <a:cs typeface="Times New Roman" pitchFamily="18" charset="0"/>
            </a:endParaRPr>
          </a:p>
          <a:p>
            <a:r>
              <a:rPr lang="en-US" sz="3200" smtClean="0">
                <a:latin typeface="Times New Roman" pitchFamily="18" charset="0"/>
                <a:cs typeface="Times New Roman" pitchFamily="18" charset="0"/>
              </a:rPr>
              <a:t>+ Em </a:t>
            </a:r>
            <a:r>
              <a:rPr lang="en-US" sz="3200">
                <a:latin typeface="Times New Roman" pitchFamily="18" charset="0"/>
                <a:cs typeface="Times New Roman" pitchFamily="18" charset="0"/>
              </a:rPr>
              <a:t>đã tham gia hoạt động nào? Hoạt động nào em thích nhất? Vì sao?</a:t>
            </a:r>
          </a:p>
        </p:txBody>
      </p:sp>
    </p:spTree>
    <p:extLst>
      <p:ext uri="{BB962C8B-B14F-4D97-AF65-F5344CB8AC3E}">
        <p14:creationId xmlns:p14="http://schemas.microsoft.com/office/powerpoint/2010/main" val="3852468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down)">
                                      <p:cBhvr>
                                        <p:cTn id="2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752600"/>
            <a:ext cx="4275826" cy="892552"/>
          </a:xfrm>
          <a:prstGeom prst="rect">
            <a:avLst/>
          </a:prstGeom>
        </p:spPr>
        <p:txBody>
          <a:bodyPr wrap="square">
            <a:spAutoFit/>
          </a:bodyPr>
          <a:lstStyle/>
          <a:p>
            <a:r>
              <a:rPr lang="en-US" sz="5200">
                <a:solidFill>
                  <a:srgbClr val="FF0000"/>
                </a:solidFill>
                <a:latin typeface="Times New Roman" pitchFamily="18" charset="0"/>
                <a:cs typeface="Times New Roman" pitchFamily="18" charset="0"/>
              </a:rPr>
              <a:t>Tiết 2 </a:t>
            </a:r>
            <a:endParaRPr lang="en-US" sz="5200"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40521689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0" y="457200"/>
            <a:ext cx="9144000" cy="6400800"/>
            <a:chOff x="0" y="914400"/>
            <a:chExt cx="8538410" cy="594360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9232" t="12373" r="5024" b="46725"/>
            <a:stretch/>
          </p:blipFill>
          <p:spPr>
            <a:xfrm>
              <a:off x="0" y="1763486"/>
              <a:ext cx="4307305" cy="5094514"/>
            </a:xfrm>
            <a:prstGeom prst="rect">
              <a:avLst/>
            </a:prstGeom>
          </p:spPr>
        </p:pic>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6870" t="5555" r="8822" b="46725"/>
            <a:stretch/>
          </p:blipFill>
          <p:spPr>
            <a:xfrm>
              <a:off x="4303294" y="914400"/>
              <a:ext cx="4235116" cy="5943599"/>
            </a:xfrm>
            <a:prstGeom prst="rect">
              <a:avLst/>
            </a:prstGeom>
          </p:spPr>
        </p:pic>
      </p:grpSp>
      <p:sp>
        <p:nvSpPr>
          <p:cNvPr id="10" name="TextBox 9"/>
          <p:cNvSpPr txBox="1"/>
          <p:nvPr/>
        </p:nvSpPr>
        <p:spPr>
          <a:xfrm>
            <a:off x="152400" y="-76200"/>
            <a:ext cx="6723853" cy="1569660"/>
          </a:xfrm>
          <a:prstGeom prst="rect">
            <a:avLst/>
          </a:prstGeom>
          <a:noFill/>
        </p:spPr>
        <p:txBody>
          <a:bodyPr wrap="square" rtlCol="0">
            <a:spAutoFit/>
          </a:bodyPr>
          <a:lstStyle/>
          <a:p>
            <a:r>
              <a:rPr lang="en-US" sz="3200" smtClean="0">
                <a:solidFill>
                  <a:srgbClr val="FF0000"/>
                </a:solidFill>
                <a:latin typeface="Times New Roman" pitchFamily="18" charset="0"/>
                <a:cs typeface="Times New Roman" pitchFamily="18" charset="0"/>
              </a:rPr>
              <a:t>Hoạt </a:t>
            </a:r>
            <a:r>
              <a:rPr lang="en-US" sz="3200" dirty="0" err="1">
                <a:solidFill>
                  <a:srgbClr val="FF0000"/>
                </a:solidFill>
                <a:latin typeface="Times New Roman" pitchFamily="18" charset="0"/>
                <a:cs typeface="Times New Roman" pitchFamily="18" charset="0"/>
              </a:rPr>
              <a:t>động</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khám</a:t>
            </a:r>
            <a:r>
              <a:rPr lang="en-US" sz="3200" dirty="0">
                <a:solidFill>
                  <a:srgbClr val="FF0000"/>
                </a:solidFill>
                <a:latin typeface="Times New Roman" pitchFamily="18" charset="0"/>
                <a:cs typeface="Times New Roman" pitchFamily="18" charset="0"/>
              </a:rPr>
              <a:t> </a:t>
            </a:r>
            <a:r>
              <a:rPr lang="en-US" sz="3200" dirty="0" err="1">
                <a:solidFill>
                  <a:srgbClr val="FF0000"/>
                </a:solidFill>
                <a:latin typeface="Times New Roman" pitchFamily="18" charset="0"/>
                <a:cs typeface="Times New Roman" pitchFamily="18" charset="0"/>
              </a:rPr>
              <a:t>phá</a:t>
            </a:r>
            <a:r>
              <a:rPr lang="en-US" sz="3200" dirty="0">
                <a:latin typeface="Times New Roman" pitchFamily="18" charset="0"/>
                <a:cs typeface="Times New Roman" pitchFamily="18" charset="0"/>
              </a:rPr>
              <a:t>: </a:t>
            </a:r>
            <a:r>
              <a:rPr lang="en-US" sz="3200" dirty="0" err="1">
                <a:latin typeface="Times New Roman" pitchFamily="18" charset="0"/>
                <a:cs typeface="Times New Roman" pitchFamily="18" charset="0"/>
              </a:rPr>
              <a:t>Thảo</a:t>
            </a:r>
            <a:r>
              <a:rPr lang="en-US" sz="3200" dirty="0">
                <a:latin typeface="Times New Roman" pitchFamily="18" charset="0"/>
                <a:cs typeface="Times New Roman" pitchFamily="18" charset="0"/>
              </a:rPr>
              <a:t> </a:t>
            </a:r>
            <a:r>
              <a:rPr lang="en-US" sz="3200" err="1">
                <a:latin typeface="Times New Roman" pitchFamily="18" charset="0"/>
                <a:cs typeface="Times New Roman" pitchFamily="18" charset="0"/>
              </a:rPr>
              <a:t>luận</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nhóm</a:t>
            </a:r>
          </a:p>
          <a:p>
            <a:r>
              <a:rPr lang="en-US" sz="3200" smtClean="0">
                <a:latin typeface="Times New Roman" pitchFamily="18" charset="0"/>
                <a:cs typeface="Times New Roman" pitchFamily="18" charset="0"/>
              </a:rPr>
              <a:t>+ Quan sát hình và nói về những hoạt động thường diễn ra trong ngày Tết</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215176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plus(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l="7128" t="54587" r="7128" b="12225"/>
          <a:stretch/>
        </p:blipFill>
        <p:spPr>
          <a:xfrm>
            <a:off x="-304800" y="2286000"/>
            <a:ext cx="9176084" cy="6349424"/>
          </a:xfrm>
          <a:prstGeom prst="rect">
            <a:avLst/>
          </a:prstGeom>
        </p:spPr>
      </p:pic>
      <p:sp>
        <p:nvSpPr>
          <p:cNvPr id="6" name="TextBox 5"/>
          <p:cNvSpPr txBox="1"/>
          <p:nvPr/>
        </p:nvSpPr>
        <p:spPr>
          <a:xfrm>
            <a:off x="152400" y="-76200"/>
            <a:ext cx="7848600" cy="584775"/>
          </a:xfrm>
          <a:prstGeom prst="rect">
            <a:avLst/>
          </a:prstGeom>
          <a:noFill/>
        </p:spPr>
        <p:txBody>
          <a:bodyPr wrap="square" rtlCol="0">
            <a:spAutoFit/>
          </a:bodyPr>
          <a:lstStyle/>
          <a:p>
            <a:r>
              <a:rPr lang="en-US" sz="3200" smtClean="0">
                <a:solidFill>
                  <a:srgbClr val="FF0000"/>
                </a:solidFill>
                <a:latin typeface="Times New Roman" pitchFamily="18" charset="0"/>
                <a:cs typeface="Times New Roman" pitchFamily="18" charset="0"/>
              </a:rPr>
              <a:t>Hoạt </a:t>
            </a:r>
            <a:r>
              <a:rPr lang="en-US" sz="3200" err="1">
                <a:solidFill>
                  <a:srgbClr val="FF0000"/>
                </a:solidFill>
                <a:latin typeface="Times New Roman" pitchFamily="18" charset="0"/>
                <a:cs typeface="Times New Roman" pitchFamily="18" charset="0"/>
              </a:rPr>
              <a:t>động</a:t>
            </a:r>
            <a:r>
              <a:rPr lang="en-US" sz="3200">
                <a:solidFill>
                  <a:srgbClr val="FF0000"/>
                </a:solidFill>
                <a:latin typeface="Times New Roman" pitchFamily="18" charset="0"/>
                <a:cs typeface="Times New Roman" pitchFamily="18" charset="0"/>
              </a:rPr>
              <a:t> </a:t>
            </a:r>
            <a:r>
              <a:rPr lang="en-US" sz="3200" smtClean="0">
                <a:solidFill>
                  <a:srgbClr val="FF0000"/>
                </a:solidFill>
                <a:latin typeface="Times New Roman" pitchFamily="18" charset="0"/>
                <a:cs typeface="Times New Roman" pitchFamily="18" charset="0"/>
              </a:rPr>
              <a:t>thực hành</a:t>
            </a:r>
            <a:r>
              <a:rPr lang="en-US" sz="3200" smtClean="0">
                <a:latin typeface="Times New Roman" pitchFamily="18" charset="0"/>
                <a:cs typeface="Times New Roman" pitchFamily="18" charset="0"/>
              </a:rPr>
              <a:t>: </a:t>
            </a:r>
            <a:r>
              <a:rPr lang="en-US" sz="3200" dirty="0" err="1">
                <a:latin typeface="Times New Roman" pitchFamily="18" charset="0"/>
                <a:cs typeface="Times New Roman" pitchFamily="18" charset="0"/>
              </a:rPr>
              <a:t>Thảo</a:t>
            </a:r>
            <a:r>
              <a:rPr lang="en-US" sz="3200" dirty="0">
                <a:latin typeface="Times New Roman" pitchFamily="18" charset="0"/>
                <a:cs typeface="Times New Roman" pitchFamily="18" charset="0"/>
              </a:rPr>
              <a:t> </a:t>
            </a:r>
            <a:r>
              <a:rPr lang="en-US" sz="3200" err="1">
                <a:latin typeface="Times New Roman" pitchFamily="18" charset="0"/>
                <a:cs typeface="Times New Roman" pitchFamily="18" charset="0"/>
              </a:rPr>
              <a:t>luận</a:t>
            </a:r>
            <a:r>
              <a:rPr lang="en-US" sz="3200">
                <a:latin typeface="Times New Roman" pitchFamily="18" charset="0"/>
                <a:cs typeface="Times New Roman" pitchFamily="18" charset="0"/>
              </a:rPr>
              <a:t> </a:t>
            </a:r>
            <a:r>
              <a:rPr lang="en-US" sz="3200" smtClean="0">
                <a:latin typeface="Times New Roman" pitchFamily="18" charset="0"/>
                <a:cs typeface="Times New Roman" pitchFamily="18" charset="0"/>
              </a:rPr>
              <a:t>nhóm 2</a:t>
            </a:r>
          </a:p>
        </p:txBody>
      </p:sp>
      <p:sp>
        <p:nvSpPr>
          <p:cNvPr id="8" name="TextBox 7"/>
          <p:cNvSpPr txBox="1"/>
          <p:nvPr/>
        </p:nvSpPr>
        <p:spPr>
          <a:xfrm>
            <a:off x="152400" y="563940"/>
            <a:ext cx="8991600" cy="1569660"/>
          </a:xfrm>
          <a:prstGeom prst="rect">
            <a:avLst/>
          </a:prstGeom>
          <a:noFill/>
        </p:spPr>
        <p:txBody>
          <a:bodyPr wrap="square" rtlCol="0">
            <a:spAutoFit/>
          </a:bodyPr>
          <a:lstStyle/>
          <a:p>
            <a:r>
              <a:rPr lang="en-US" sz="3200" smtClean="0">
                <a:latin typeface="Times New Roman" pitchFamily="18" charset="0"/>
                <a:cs typeface="Times New Roman" pitchFamily="18" charset="0"/>
              </a:rPr>
              <a:t>+ Trong ngày Tết em đã tham gia những hoạt động nào? </a:t>
            </a:r>
          </a:p>
          <a:p>
            <a:r>
              <a:rPr lang="en-US" sz="3200" smtClean="0">
                <a:latin typeface="Times New Roman" pitchFamily="18" charset="0"/>
                <a:cs typeface="Times New Roman" pitchFamily="18" charset="0"/>
              </a:rPr>
              <a:t>+ Kể về hoạt động em thích nhất</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1424167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plus(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plus(in)">
                                      <p:cBhvr>
                                        <p:cTn id="12" dur="20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ipe(down)">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l="7128" t="61191" r="7128" b="12225"/>
          <a:stretch/>
        </p:blipFill>
        <p:spPr>
          <a:xfrm>
            <a:off x="44116" y="16042"/>
            <a:ext cx="9176084" cy="5086108"/>
          </a:xfrm>
          <a:prstGeom prst="rect">
            <a:avLst/>
          </a:prstGeom>
        </p:spPr>
      </p:pic>
      <p:sp>
        <p:nvSpPr>
          <p:cNvPr id="5" name="TextBox 4"/>
          <p:cNvSpPr txBox="1"/>
          <p:nvPr/>
        </p:nvSpPr>
        <p:spPr>
          <a:xfrm>
            <a:off x="304800" y="5562600"/>
            <a:ext cx="8686800" cy="1077218"/>
          </a:xfrm>
          <a:prstGeom prst="rect">
            <a:avLst/>
          </a:prstGeom>
          <a:noFill/>
        </p:spPr>
        <p:txBody>
          <a:bodyPr wrap="square" rtlCol="0">
            <a:spAutoFit/>
          </a:bodyPr>
          <a:lstStyle/>
          <a:p>
            <a:r>
              <a:rPr lang="en-US" sz="3200" smtClean="0">
                <a:latin typeface="Times New Roman" pitchFamily="18" charset="0"/>
                <a:cs typeface="Times New Roman" pitchFamily="18" charset="0"/>
              </a:rPr>
              <a:t>Thảo luận nhóm 2: Kể cho bạn cùng bàn nghe về hoạt động em thường làm trong ngày Tết trung thu</a:t>
            </a:r>
            <a:endParaRPr lang="en-US" sz="3200">
              <a:latin typeface="Times New Roman" pitchFamily="18" charset="0"/>
              <a:cs typeface="Times New Roman" pitchFamily="18" charset="0"/>
            </a:endParaRPr>
          </a:p>
        </p:txBody>
      </p:sp>
    </p:spTree>
    <p:extLst>
      <p:ext uri="{BB962C8B-B14F-4D97-AF65-F5344CB8AC3E}">
        <p14:creationId xmlns:p14="http://schemas.microsoft.com/office/powerpoint/2010/main" val="463682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dow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659</TotalTime>
  <Words>291</Words>
  <Application>Microsoft Office PowerPoint</Application>
  <PresentationFormat>On-screen Show (4:3)</PresentationFormat>
  <Paragraphs>31</Paragraphs>
  <Slides>12</Slides>
  <Notes>3</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Slipstream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ThienIT</dc:creator>
  <cp:lastModifiedBy>Admin</cp:lastModifiedBy>
  <cp:revision>70</cp:revision>
  <dcterms:created xsi:type="dcterms:W3CDTF">2020-08-08T13:30:12Z</dcterms:created>
  <dcterms:modified xsi:type="dcterms:W3CDTF">2020-08-27T14:37:15Z</dcterms:modified>
</cp:coreProperties>
</file>