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0" r:id="rId4"/>
    <p:sldId id="258" r:id="rId5"/>
    <p:sldId id="286" r:id="rId6"/>
    <p:sldId id="284" r:id="rId7"/>
    <p:sldId id="281" r:id="rId8"/>
    <p:sldId id="282" r:id="rId9"/>
    <p:sldId id="283" r:id="rId10"/>
    <p:sldId id="287" r:id="rId11"/>
    <p:sldId id="288" r:id="rId12"/>
    <p:sldId id="289" r:id="rId13"/>
    <p:sldId id="290" r:id="rId14"/>
    <p:sldId id="291" r:id="rId15"/>
    <p:sldId id="292" r:id="rId16"/>
    <p:sldId id="293" r:id="rId17"/>
  </p:sldIdLst>
  <p:sldSz cx="12192000" cy="6858000"/>
  <p:notesSz cx="6858000" cy="9144000"/>
  <p:embeddedFontLst>
    <p:embeddedFont>
      <p:font typeface="Cambria Math" panose="02040503050406030204" pitchFamily="18" charset="0"/>
      <p:regular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微软雅黑" panose="020B0503020204020204" pitchFamily="34" charset="-122"/>
      <p:regular r:id="rId24"/>
      <p:bold r:id="rId25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FF99CC"/>
    <a:srgbClr val="FF0066"/>
    <a:srgbClr val="347336"/>
    <a:srgbClr val="FFCCFF"/>
    <a:srgbClr val="9DB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54" autoAdjust="0"/>
    <p:restoredTop sz="94660"/>
  </p:normalViewPr>
  <p:slideViewPr>
    <p:cSldViewPr snapToGrid="0">
      <p:cViewPr>
        <p:scale>
          <a:sx n="36" d="100"/>
          <a:sy n="36" d="100"/>
        </p:scale>
        <p:origin x="-2462" y="-110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690A0D-3173-4670-A979-7CE73D8E2D61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62F84B-AC0C-4533-8D6D-DA3240ECFD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38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từng</a:t>
            </a:r>
            <a:r>
              <a:rPr lang="en-US" baseline="0"/>
              <a:t> loại rau củ để ra đáp án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3D44AB91-A8C2-45A2-A8DC-9C24C78B8DE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402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từng</a:t>
            </a:r>
            <a:r>
              <a:rPr lang="en-US" baseline="0"/>
              <a:t> loại rau củ để ra đáp án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3D44AB91-A8C2-45A2-A8DC-9C24C78B8DE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587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182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8717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550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8653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218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5825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117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40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52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475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780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9Slide.vn - 2019">
            <a:extLst>
              <a:ext uri="{FF2B5EF4-FFF2-40B4-BE49-F238E27FC236}">
                <a16:creationId xmlns="" xmlns:a16="http://schemas.microsoft.com/office/drawing/2014/main" id="{0C07A0F5-E284-4B2B-8E1F-90E7F747661E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3094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microsoft.com/office/2007/relationships/hdphoto" Target="../media/hdphoto1.wdp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microsoft.com/office/2007/relationships/hdphoto" Target="../media/hdphoto1.wdp"/><Relationship Id="rId11" Type="http://schemas.openxmlformats.org/officeDocument/2006/relationships/image" Target="../media/image27.png"/><Relationship Id="rId5" Type="http://schemas.openxmlformats.org/officeDocument/2006/relationships/image" Target="../media/image20.png"/><Relationship Id="rId10" Type="http://schemas.openxmlformats.org/officeDocument/2006/relationships/image" Target="../media/image26.png"/><Relationship Id="rId4" Type="http://schemas.openxmlformats.org/officeDocument/2006/relationships/image" Target="../media/image3.png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" Target="slide15.xml"/><Relationship Id="rId7" Type="http://schemas.openxmlformats.org/officeDocument/2006/relationships/slide" Target="slide14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3.png"/><Relationship Id="rId5" Type="http://schemas.openxmlformats.org/officeDocument/2006/relationships/image" Target="../media/image30.png"/><Relationship Id="rId10" Type="http://schemas.openxmlformats.org/officeDocument/2006/relationships/slide" Target="slide13.xml"/><Relationship Id="rId4" Type="http://schemas.openxmlformats.org/officeDocument/2006/relationships/image" Target="../media/image29.png"/><Relationship Id="rId9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1.wav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11" Type="http://schemas.microsoft.com/office/2007/relationships/hdphoto" Target="../media/hdphoto3.wdp"/><Relationship Id="rId5" Type="http://schemas.openxmlformats.org/officeDocument/2006/relationships/image" Target="../media/image21.jpeg"/><Relationship Id="rId10" Type="http://schemas.openxmlformats.org/officeDocument/2006/relationships/image" Target="../media/image37.png"/><Relationship Id="rId4" Type="http://schemas.openxmlformats.org/officeDocument/2006/relationships/audio" Target="../media/audio2.wav"/><Relationship Id="rId9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1.wav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5" Type="http://schemas.openxmlformats.org/officeDocument/2006/relationships/image" Target="../media/image21.jpeg"/><Relationship Id="rId10" Type="http://schemas.openxmlformats.org/officeDocument/2006/relationships/image" Target="../media/image38.png"/><Relationship Id="rId4" Type="http://schemas.openxmlformats.org/officeDocument/2006/relationships/audio" Target="../media/audio2.wav"/><Relationship Id="rId9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7.png"/><Relationship Id="rId5" Type="http://schemas.openxmlformats.org/officeDocument/2006/relationships/image" Target="../media/image70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12.png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microsoft.com/office/2007/relationships/hdphoto" Target="../media/hdphoto1.wdp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72DE09A3-C117-4FC7-AF24-2FFE93836A8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图片 7">
            <a:extLst>
              <a:ext uri="{FF2B5EF4-FFF2-40B4-BE49-F238E27FC236}">
                <a16:creationId xmlns="" xmlns:a16="http://schemas.microsoft.com/office/drawing/2014/main" id="{E6968904-5F63-4F94-AD63-46DACE7BBF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404019" flipH="1">
            <a:off x="-1914417" y="-1872973"/>
            <a:ext cx="1973202" cy="1201460"/>
          </a:xfrm>
          <a:prstGeom prst="rect">
            <a:avLst/>
          </a:prstGeom>
        </p:spPr>
      </p:pic>
      <p:sp>
        <p:nvSpPr>
          <p:cNvPr id="20" name="思想气泡: 云 4">
            <a:extLst>
              <a:ext uri="{FF2B5EF4-FFF2-40B4-BE49-F238E27FC236}">
                <a16:creationId xmlns="" xmlns:a16="http://schemas.microsoft.com/office/drawing/2014/main" id="{D344D562-86E2-4622-B1DC-13C44A859631}"/>
              </a:ext>
            </a:extLst>
          </p:cNvPr>
          <p:cNvSpPr/>
          <p:nvPr/>
        </p:nvSpPr>
        <p:spPr>
          <a:xfrm flipH="1">
            <a:off x="2428872" y="385764"/>
            <a:ext cx="8017197" cy="3614738"/>
          </a:xfrm>
          <a:prstGeom prst="cloudCallout">
            <a:avLst>
              <a:gd name="adj1" fmla="val 47855"/>
              <a:gd name="adj2" fmla="val 46295"/>
            </a:avLst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5">
            <a:extLst>
              <a:ext uri="{FF2B5EF4-FFF2-40B4-BE49-F238E27FC236}">
                <a16:creationId xmlns="" xmlns:a16="http://schemas.microsoft.com/office/drawing/2014/main" id="{B096DC4A-76A3-4991-A656-A9B4E79C86B4}"/>
              </a:ext>
            </a:extLst>
          </p:cNvPr>
          <p:cNvSpPr txBox="1"/>
          <p:nvPr/>
        </p:nvSpPr>
        <p:spPr>
          <a:xfrm flipH="1">
            <a:off x="4389910" y="810679"/>
            <a:ext cx="4044323" cy="792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u="sng" dirty="0" err="1">
                <a:latin typeface="UTM Aristote" panose="02040603050506020204" pitchFamily="18" charset="0"/>
                <a:ea typeface="字魂66号-仔仔体" panose="00000500000000000000" pitchFamily="2" charset="-122"/>
              </a:rPr>
              <a:t>Toán</a:t>
            </a:r>
            <a:endParaRPr lang="zh-CN" altLang="en-US" sz="4000" u="sng" dirty="0">
              <a:latin typeface="UTM Aristote" panose="02040603050506020204" pitchFamily="18" charset="0"/>
              <a:ea typeface="字魂66号-仔仔体" panose="00000500000000000000" pitchFamily="2" charset="-122"/>
            </a:endParaRPr>
          </a:p>
        </p:txBody>
      </p:sp>
      <p:sp>
        <p:nvSpPr>
          <p:cNvPr id="23" name="文本框 7">
            <a:extLst>
              <a:ext uri="{FF2B5EF4-FFF2-40B4-BE49-F238E27FC236}">
                <a16:creationId xmlns="" xmlns:a16="http://schemas.microsoft.com/office/drawing/2014/main" id="{9D89CE9B-3BF6-46A4-B790-0D884AE1CD20}"/>
              </a:ext>
            </a:extLst>
          </p:cNvPr>
          <p:cNvSpPr txBox="1"/>
          <p:nvPr/>
        </p:nvSpPr>
        <p:spPr>
          <a:xfrm flipH="1">
            <a:off x="2947948" y="1602726"/>
            <a:ext cx="6994967" cy="1480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8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ai Co Viet" panose="02040603050506020204" pitchFamily="18" charset="0"/>
                <a:ea typeface="字魂6号-日记插画体" panose="00000500000000000000" pitchFamily="2" charset="-122"/>
              </a:rPr>
              <a:t>LUYỆN TẬP</a:t>
            </a:r>
            <a:endParaRPr lang="zh-CN" altLang="en-US" sz="8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Dai Co Viet" panose="02040603050506020204" pitchFamily="18" charset="0"/>
              <a:ea typeface="字魂6号-日记插画体" panose="00000500000000000000" pitchFamily="2" charset="-122"/>
            </a:endParaRPr>
          </a:p>
        </p:txBody>
      </p:sp>
      <p:sp>
        <p:nvSpPr>
          <p:cNvPr id="24" name="文本框 8">
            <a:extLst>
              <a:ext uri="{FF2B5EF4-FFF2-40B4-BE49-F238E27FC236}">
                <a16:creationId xmlns="" xmlns:a16="http://schemas.microsoft.com/office/drawing/2014/main" id="{EC607C54-9A5E-49E3-8C98-A4358905353F}"/>
              </a:ext>
            </a:extLst>
          </p:cNvPr>
          <p:cNvSpPr txBox="1"/>
          <p:nvPr/>
        </p:nvSpPr>
        <p:spPr>
          <a:xfrm flipH="1">
            <a:off x="7463102" y="2901906"/>
            <a:ext cx="2317924" cy="533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500" dirty="0" err="1">
                <a:latin typeface="UTM Aristote" panose="02040603050506020204" pitchFamily="18" charset="0"/>
                <a:ea typeface="字魂6号-日记插画体" panose="00000500000000000000" pitchFamily="2" charset="-122"/>
              </a:rPr>
              <a:t>Trang</a:t>
            </a:r>
            <a:r>
              <a:rPr lang="en-US" altLang="zh-CN" sz="2500" dirty="0">
                <a:latin typeface="UTM Aristote" panose="02040603050506020204" pitchFamily="18" charset="0"/>
                <a:ea typeface="字魂6号-日记插画体" panose="00000500000000000000" pitchFamily="2" charset="-122"/>
              </a:rPr>
              <a:t> 94</a:t>
            </a:r>
            <a:endParaRPr lang="zh-CN" altLang="en-US" sz="2500" dirty="0">
              <a:latin typeface="UTM Aristote" panose="02040603050506020204" pitchFamily="18" charset="0"/>
              <a:ea typeface="字魂6号-日记插画体" panose="00000500000000000000" pitchFamily="2" charset="-122"/>
            </a:endParaRPr>
          </a:p>
        </p:txBody>
      </p:sp>
      <p:pic>
        <p:nvPicPr>
          <p:cNvPr id="25" name="图片 5">
            <a:extLst>
              <a:ext uri="{FF2B5EF4-FFF2-40B4-BE49-F238E27FC236}">
                <a16:creationId xmlns="" xmlns:a16="http://schemas.microsoft.com/office/drawing/2014/main" id="{552E7211-E0D1-4D8C-BD90-38C44262099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1877" b="5319"/>
          <a:stretch/>
        </p:blipFill>
        <p:spPr>
          <a:xfrm>
            <a:off x="9240689" y="-85282"/>
            <a:ext cx="2951311" cy="6943282"/>
          </a:xfrm>
          <a:prstGeom prst="rect">
            <a:avLst/>
          </a:prstGeom>
        </p:spPr>
      </p:pic>
      <p:pic>
        <p:nvPicPr>
          <p:cNvPr id="16" name="图片 4" descr="D:\lijie\包图网\小报\素材\lj下载\人物\儿童\开心\手绘卡通儿童装饰素材 (1).png">
            <a:extLst>
              <a:ext uri="{FF2B5EF4-FFF2-40B4-BE49-F238E27FC236}">
                <a16:creationId xmlns="" xmlns:a16="http://schemas.microsoft.com/office/drawing/2014/main" id="{8AC7536E-5320-43CC-9E1B-73D61F6B4553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0" y="2000251"/>
            <a:ext cx="6053138" cy="5846879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35165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63 0.01968 L -0.99024 0.00811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380" y="-57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1974 0.09723 L 0.21042 0.3219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91" y="112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50"/>
                            </p:stCondLst>
                            <p:childTnLst>
                              <p:par>
                                <p:cTn id="28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675"/>
                            </p:stCondLst>
                            <p:childTnLst>
                              <p:par>
                                <p:cTn id="33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3" grpId="0"/>
      <p:bldP spid="23" grpId="1"/>
      <p:bldP spid="24" grpId="0"/>
    </p:bldLst>
  </p:timing>
  <p:extLst>
    <p:ext uri="{E180D4A7-C9FB-4DFB-919C-405C955672EB}">
      <p14:showEvtLst xmlns:p14="http://schemas.microsoft.com/office/powerpoint/2010/main">
        <p14:playEvt time="90" objId="15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8DB7B6E3-A6BE-47A7-8D88-FBCBFC01CFF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626E16D4-81F0-4B85-8A2A-A102C5E682FE}"/>
              </a:ext>
            </a:extLst>
          </p:cNvPr>
          <p:cNvSpPr txBox="1"/>
          <p:nvPr/>
        </p:nvSpPr>
        <p:spPr>
          <a:xfrm>
            <a:off x="5149850" y="-32485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="" xmlns:a16="http://schemas.microsoft.com/office/drawing/2014/main" id="{552E7211-E0D1-4D8C-BD90-38C4426209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1877" b="5319"/>
          <a:stretch/>
        </p:blipFill>
        <p:spPr>
          <a:xfrm>
            <a:off x="8512405" y="-85282"/>
            <a:ext cx="3679596" cy="6943282"/>
          </a:xfrm>
          <a:prstGeom prst="rect">
            <a:avLst/>
          </a:prstGeom>
        </p:spPr>
      </p:pic>
      <p:sp>
        <p:nvSpPr>
          <p:cNvPr id="7" name="矩形: 圆角 2">
            <a:extLst>
              <a:ext uri="{FF2B5EF4-FFF2-40B4-BE49-F238E27FC236}">
                <a16:creationId xmlns="" xmlns:a16="http://schemas.microsoft.com/office/drawing/2014/main" id="{2B374603-F781-43A5-B102-28E54D564337}"/>
              </a:ext>
            </a:extLst>
          </p:cNvPr>
          <p:cNvSpPr/>
          <p:nvPr/>
        </p:nvSpPr>
        <p:spPr>
          <a:xfrm>
            <a:off x="445652" y="544192"/>
            <a:ext cx="11055447" cy="6116714"/>
          </a:xfrm>
          <a:prstGeom prst="roundRect">
            <a:avLst>
              <a:gd name="adj" fmla="val 9560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7462499" y="1741536"/>
            <a:ext cx="4275062" cy="2978527"/>
            <a:chOff x="7527248" y="1570939"/>
            <a:chExt cx="4275062" cy="2978527"/>
          </a:xfrm>
        </p:grpSpPr>
        <p:sp>
          <p:nvSpPr>
            <p:cNvPr id="20" name="Rectangle 269"/>
            <p:cNvSpPr>
              <a:spLocks noChangeArrowheads="1"/>
            </p:cNvSpPr>
            <p:nvPr/>
          </p:nvSpPr>
          <p:spPr bwMode="auto">
            <a:xfrm>
              <a:off x="8059224" y="1961965"/>
              <a:ext cx="3200400" cy="19812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 271"/>
            <p:cNvSpPr>
              <a:spLocks noChangeArrowheads="1"/>
            </p:cNvSpPr>
            <p:nvPr/>
          </p:nvSpPr>
          <p:spPr bwMode="auto">
            <a:xfrm>
              <a:off x="8059224" y="3714565"/>
              <a:ext cx="228600" cy="2286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Line 277"/>
            <p:cNvSpPr>
              <a:spLocks noChangeShapeType="1"/>
            </p:cNvSpPr>
            <p:nvPr/>
          </p:nvSpPr>
          <p:spPr bwMode="auto">
            <a:xfrm flipH="1">
              <a:off x="8059223" y="1961965"/>
              <a:ext cx="2057401" cy="1981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Line 279"/>
            <p:cNvSpPr>
              <a:spLocks noChangeShapeType="1"/>
            </p:cNvSpPr>
            <p:nvPr/>
          </p:nvSpPr>
          <p:spPr bwMode="auto">
            <a:xfrm flipH="1">
              <a:off x="8059224" y="1961965"/>
              <a:ext cx="990600" cy="1981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Rectangle 280"/>
            <p:cNvSpPr>
              <a:spLocks noChangeArrowheads="1"/>
            </p:cNvSpPr>
            <p:nvPr/>
          </p:nvSpPr>
          <p:spPr bwMode="auto">
            <a:xfrm>
              <a:off x="8059224" y="1961965"/>
              <a:ext cx="228600" cy="2286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Rectangle 281"/>
            <p:cNvSpPr>
              <a:spLocks noChangeArrowheads="1"/>
            </p:cNvSpPr>
            <p:nvPr/>
          </p:nvSpPr>
          <p:spPr bwMode="auto">
            <a:xfrm>
              <a:off x="11031024" y="1961965"/>
              <a:ext cx="228600" cy="2286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Rectangle 271"/>
            <p:cNvSpPr>
              <a:spLocks noChangeArrowheads="1"/>
            </p:cNvSpPr>
            <p:nvPr/>
          </p:nvSpPr>
          <p:spPr bwMode="auto">
            <a:xfrm>
              <a:off x="11036095" y="3714565"/>
              <a:ext cx="228600" cy="2286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Line 278"/>
            <p:cNvSpPr>
              <a:spLocks noChangeShapeType="1"/>
            </p:cNvSpPr>
            <p:nvPr/>
          </p:nvSpPr>
          <p:spPr bwMode="auto">
            <a:xfrm flipH="1" flipV="1">
              <a:off x="10116625" y="1961965"/>
              <a:ext cx="1143000" cy="1981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Line 270"/>
            <p:cNvSpPr>
              <a:spLocks noChangeShapeType="1"/>
            </p:cNvSpPr>
            <p:nvPr/>
          </p:nvSpPr>
          <p:spPr bwMode="auto">
            <a:xfrm>
              <a:off x="9049824" y="1961965"/>
              <a:ext cx="2209800" cy="1981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Text Box 61"/>
            <p:cNvSpPr txBox="1">
              <a:spLocks noChangeArrowheads="1"/>
            </p:cNvSpPr>
            <p:nvPr/>
          </p:nvSpPr>
          <p:spPr bwMode="auto">
            <a:xfrm>
              <a:off x="7527248" y="1570939"/>
              <a:ext cx="40386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A  3cm M  3cm  N  3cm   B</a:t>
              </a:r>
            </a:p>
          </p:txBody>
        </p:sp>
        <p:sp>
          <p:nvSpPr>
            <p:cNvPr id="33" name="Text Box 62"/>
            <p:cNvSpPr txBox="1">
              <a:spLocks noChangeArrowheads="1"/>
            </p:cNvSpPr>
            <p:nvPr/>
          </p:nvSpPr>
          <p:spPr bwMode="auto">
            <a:xfrm>
              <a:off x="11116510" y="4092266"/>
              <a:ext cx="6858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3600" b="1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34" name="Text Box 63"/>
            <p:cNvSpPr txBox="1">
              <a:spLocks noChangeArrowheads="1"/>
            </p:cNvSpPr>
            <p:nvPr/>
          </p:nvSpPr>
          <p:spPr bwMode="auto">
            <a:xfrm>
              <a:off x="7824386" y="4028447"/>
              <a:ext cx="457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3600" b="1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</a:p>
          </p:txBody>
        </p:sp>
      </p:grpSp>
      <p:sp>
        <p:nvSpPr>
          <p:cNvPr id="4" name="Rectangle 3"/>
          <p:cNvSpPr/>
          <p:nvPr/>
        </p:nvSpPr>
        <p:spPr>
          <a:xfrm>
            <a:off x="733663" y="960636"/>
            <a:ext cx="5599610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5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500" dirty="0"/>
          </a:p>
        </p:txBody>
      </p:sp>
      <p:pic>
        <p:nvPicPr>
          <p:cNvPr id="35" name="图片 22">
            <a:extLst>
              <a:ext uri="{FF2B5EF4-FFF2-40B4-BE49-F238E27FC236}">
                <a16:creationId xmlns="" xmlns:a16="http://schemas.microsoft.com/office/drawing/2014/main" id="{88EE6487-B9A5-4EDF-AB5F-F4A8EE6F698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718" y="1842551"/>
            <a:ext cx="11295371" cy="2271211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837112" y="2244269"/>
            <a:ext cx="6158353" cy="14388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thang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AMCD,</a:t>
            </a:r>
          </a:p>
          <a:p>
            <a:pPr>
              <a:spcBef>
                <a:spcPct val="50000"/>
              </a:spcBef>
            </a:pP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MNCD, NBCD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6196264" y="3089421"/>
            <a:ext cx="532801" cy="513128"/>
          </a:xfrm>
          <a:prstGeom prst="rect">
            <a:avLst/>
          </a:prstGeom>
          <a:solidFill>
            <a:schemeClr val="bg1"/>
          </a:solidFill>
          <a:ln w="190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217854" y="3023901"/>
            <a:ext cx="50847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</a:p>
        </p:txBody>
      </p:sp>
      <p:sp>
        <p:nvSpPr>
          <p:cNvPr id="8" name="Right Arrow 7"/>
          <p:cNvSpPr/>
          <p:nvPr/>
        </p:nvSpPr>
        <p:spPr>
          <a:xfrm>
            <a:off x="733663" y="5382542"/>
            <a:ext cx="553599" cy="426128"/>
          </a:xfrm>
          <a:prstGeom prst="rightArrow">
            <a:avLst/>
          </a:prstGeom>
          <a:solidFill>
            <a:schemeClr val="bg1"/>
          </a:solidFill>
          <a:ln w="190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287262" y="4741526"/>
            <a:ext cx="10264348" cy="1708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Vì</a:t>
            </a:r>
            <a:r>
              <a:rPr lang="en-US" sz="35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sz="35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hình</a:t>
            </a:r>
            <a:r>
              <a:rPr lang="en-US" sz="35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thang</a:t>
            </a:r>
            <a:r>
              <a:rPr lang="en-US" sz="35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đều</a:t>
            </a:r>
            <a:r>
              <a:rPr lang="en-US" sz="35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35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đáy</a:t>
            </a:r>
            <a:r>
              <a:rPr lang="en-US" sz="35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bé</a:t>
            </a:r>
            <a:r>
              <a:rPr lang="en-US" sz="35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sz="35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3cm, </a:t>
            </a:r>
            <a:r>
              <a:rPr lang="en-US" sz="35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đáy</a:t>
            </a:r>
            <a:r>
              <a:rPr lang="en-US" sz="35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lớn</a:t>
            </a:r>
            <a:r>
              <a:rPr lang="en-US" sz="35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5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sz="35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cạnh</a:t>
            </a:r>
            <a:r>
              <a:rPr lang="en-US" sz="35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DC </a:t>
            </a:r>
            <a:r>
              <a:rPr lang="en-US" sz="35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35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35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cùng</a:t>
            </a:r>
            <a:r>
              <a:rPr lang="en-US" sz="35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chiều</a:t>
            </a:r>
            <a:r>
              <a:rPr lang="en-US" sz="35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cao</a:t>
            </a:r>
            <a:r>
              <a:rPr lang="en-US" sz="35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sz="35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chiều</a:t>
            </a:r>
            <a:r>
              <a:rPr lang="en-US" sz="35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rộng</a:t>
            </a:r>
            <a:r>
              <a:rPr lang="en-US" sz="35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5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sz="35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hình</a:t>
            </a:r>
            <a:r>
              <a:rPr lang="en-US" sz="35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chữ</a:t>
            </a:r>
            <a:r>
              <a:rPr lang="en-US" sz="35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  <a:cs typeface="Times New Roman" panose="02020603050405020304" pitchFamily="18" charset="0"/>
              </a:rPr>
              <a:t>nhật</a:t>
            </a:r>
            <a:r>
              <a:rPr lang="en-US" sz="3500" b="1" dirty="0">
                <a:latin typeface="UTM Isadora" panose="02040603050506020204" pitchFamily="18" charset="0"/>
                <a:cs typeface="Times New Roman" panose="02020603050405020304" pitchFamily="18" charset="0"/>
              </a:rPr>
              <a:t> ABCD.</a:t>
            </a: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7994360" y="2132562"/>
            <a:ext cx="985645" cy="535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8980005" y="2132562"/>
            <a:ext cx="2214870" cy="1981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31" idx="1"/>
            <a:endCxn id="25" idx="1"/>
          </p:cNvCxnSpPr>
          <p:nvPr/>
        </p:nvCxnSpPr>
        <p:spPr>
          <a:xfrm flipH="1">
            <a:off x="7994475" y="4113762"/>
            <a:ext cx="3200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7994359" y="2134222"/>
            <a:ext cx="8105" cy="197953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8988976" y="2135238"/>
            <a:ext cx="1067969" cy="2676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endCxn id="31" idx="1"/>
          </p:cNvCxnSpPr>
          <p:nvPr/>
        </p:nvCxnSpPr>
        <p:spPr>
          <a:xfrm>
            <a:off x="10050192" y="2143294"/>
            <a:ext cx="1144683" cy="197046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7994475" y="4113762"/>
            <a:ext cx="3200400" cy="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8006365" y="2132561"/>
            <a:ext cx="978826" cy="198120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8988860" y="2128777"/>
            <a:ext cx="0" cy="1984983"/>
          </a:xfrm>
          <a:prstGeom prst="line">
            <a:avLst/>
          </a:prstGeom>
          <a:ln w="12700">
            <a:solidFill>
              <a:srgbClr val="00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V="1">
            <a:off x="10068096" y="2132407"/>
            <a:ext cx="1126779" cy="5352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31" idx="1"/>
          </p:cNvCxnSpPr>
          <p:nvPr/>
        </p:nvCxnSpPr>
        <p:spPr>
          <a:xfrm flipH="1" flipV="1">
            <a:off x="11193707" y="2141544"/>
            <a:ext cx="1168" cy="1972218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>
            <a:off x="7994475" y="4113762"/>
            <a:ext cx="3200400" cy="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H="1">
            <a:off x="8006364" y="2135238"/>
            <a:ext cx="2043829" cy="1978522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730712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"/>
                            </p:stCondLst>
                            <p:childTnLst>
                              <p:par>
                                <p:cTn id="8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/>
      <p:bldP spid="36" grpId="0"/>
      <p:bldP spid="9" grpId="0" animBg="1"/>
      <p:bldP spid="5" grpId="0"/>
      <p:bldP spid="8" grpId="0" animBg="1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8DB7B6E3-A6BE-47A7-8D88-FBCBFC01CFF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626E16D4-81F0-4B85-8A2A-A102C5E682FE}"/>
              </a:ext>
            </a:extLst>
          </p:cNvPr>
          <p:cNvSpPr txBox="1"/>
          <p:nvPr/>
        </p:nvSpPr>
        <p:spPr>
          <a:xfrm>
            <a:off x="5149850" y="-32485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="" xmlns:a16="http://schemas.microsoft.com/office/drawing/2014/main" id="{552E7211-E0D1-4D8C-BD90-38C4426209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1877" b="5319"/>
          <a:stretch/>
        </p:blipFill>
        <p:spPr>
          <a:xfrm>
            <a:off x="8512405" y="-85282"/>
            <a:ext cx="3679596" cy="6943282"/>
          </a:xfrm>
          <a:prstGeom prst="rect">
            <a:avLst/>
          </a:prstGeom>
        </p:spPr>
      </p:pic>
      <p:sp>
        <p:nvSpPr>
          <p:cNvPr id="7" name="矩形: 圆角 2">
            <a:extLst>
              <a:ext uri="{FF2B5EF4-FFF2-40B4-BE49-F238E27FC236}">
                <a16:creationId xmlns="" xmlns:a16="http://schemas.microsoft.com/office/drawing/2014/main" id="{2B374603-F781-43A5-B102-28E54D564337}"/>
              </a:ext>
            </a:extLst>
          </p:cNvPr>
          <p:cNvSpPr/>
          <p:nvPr/>
        </p:nvSpPr>
        <p:spPr>
          <a:xfrm>
            <a:off x="150829" y="544192"/>
            <a:ext cx="11855087" cy="6116714"/>
          </a:xfrm>
          <a:prstGeom prst="roundRect">
            <a:avLst>
              <a:gd name="adj" fmla="val 9560"/>
            </a:avLst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7485003" y="1414960"/>
            <a:ext cx="4275062" cy="2978527"/>
            <a:chOff x="7527248" y="1570939"/>
            <a:chExt cx="4275062" cy="2978527"/>
          </a:xfrm>
        </p:grpSpPr>
        <p:sp>
          <p:nvSpPr>
            <p:cNvPr id="20" name="Rectangle 269"/>
            <p:cNvSpPr>
              <a:spLocks noChangeArrowheads="1"/>
            </p:cNvSpPr>
            <p:nvPr/>
          </p:nvSpPr>
          <p:spPr bwMode="auto">
            <a:xfrm>
              <a:off x="8059224" y="1961965"/>
              <a:ext cx="3200400" cy="19812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 271"/>
            <p:cNvSpPr>
              <a:spLocks noChangeArrowheads="1"/>
            </p:cNvSpPr>
            <p:nvPr/>
          </p:nvSpPr>
          <p:spPr bwMode="auto">
            <a:xfrm>
              <a:off x="8059224" y="3714565"/>
              <a:ext cx="228600" cy="2286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Line 277"/>
            <p:cNvSpPr>
              <a:spLocks noChangeShapeType="1"/>
            </p:cNvSpPr>
            <p:nvPr/>
          </p:nvSpPr>
          <p:spPr bwMode="auto">
            <a:xfrm flipH="1">
              <a:off x="8059223" y="1961965"/>
              <a:ext cx="2057401" cy="1981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Line 279"/>
            <p:cNvSpPr>
              <a:spLocks noChangeShapeType="1"/>
            </p:cNvSpPr>
            <p:nvPr/>
          </p:nvSpPr>
          <p:spPr bwMode="auto">
            <a:xfrm flipH="1">
              <a:off x="8059224" y="1961965"/>
              <a:ext cx="990600" cy="1981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Rectangle 280"/>
            <p:cNvSpPr>
              <a:spLocks noChangeArrowheads="1"/>
            </p:cNvSpPr>
            <p:nvPr/>
          </p:nvSpPr>
          <p:spPr bwMode="auto">
            <a:xfrm>
              <a:off x="8059224" y="1961965"/>
              <a:ext cx="228600" cy="2286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Rectangle 281"/>
            <p:cNvSpPr>
              <a:spLocks noChangeArrowheads="1"/>
            </p:cNvSpPr>
            <p:nvPr/>
          </p:nvSpPr>
          <p:spPr bwMode="auto">
            <a:xfrm>
              <a:off x="11031024" y="1961965"/>
              <a:ext cx="228600" cy="2286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Rectangle 271"/>
            <p:cNvSpPr>
              <a:spLocks noChangeArrowheads="1"/>
            </p:cNvSpPr>
            <p:nvPr/>
          </p:nvSpPr>
          <p:spPr bwMode="auto">
            <a:xfrm>
              <a:off x="11036095" y="3714565"/>
              <a:ext cx="228600" cy="2286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Line 278"/>
            <p:cNvSpPr>
              <a:spLocks noChangeShapeType="1"/>
            </p:cNvSpPr>
            <p:nvPr/>
          </p:nvSpPr>
          <p:spPr bwMode="auto">
            <a:xfrm flipH="1" flipV="1">
              <a:off x="10116625" y="1961965"/>
              <a:ext cx="1143000" cy="1981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Line 270"/>
            <p:cNvSpPr>
              <a:spLocks noChangeShapeType="1"/>
            </p:cNvSpPr>
            <p:nvPr/>
          </p:nvSpPr>
          <p:spPr bwMode="auto">
            <a:xfrm>
              <a:off x="9049824" y="1961965"/>
              <a:ext cx="2209800" cy="1981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Text Box 61"/>
            <p:cNvSpPr txBox="1">
              <a:spLocks noChangeArrowheads="1"/>
            </p:cNvSpPr>
            <p:nvPr/>
          </p:nvSpPr>
          <p:spPr bwMode="auto">
            <a:xfrm>
              <a:off x="7527248" y="1570939"/>
              <a:ext cx="40386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A  3cm M  3cm  N  3cm   B</a:t>
              </a:r>
            </a:p>
          </p:txBody>
        </p:sp>
        <p:sp>
          <p:nvSpPr>
            <p:cNvPr id="33" name="Text Box 62"/>
            <p:cNvSpPr txBox="1">
              <a:spLocks noChangeArrowheads="1"/>
            </p:cNvSpPr>
            <p:nvPr/>
          </p:nvSpPr>
          <p:spPr bwMode="auto">
            <a:xfrm>
              <a:off x="11116510" y="4092266"/>
              <a:ext cx="6858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3600" b="1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34" name="Text Box 63"/>
            <p:cNvSpPr txBox="1">
              <a:spLocks noChangeArrowheads="1"/>
            </p:cNvSpPr>
            <p:nvPr/>
          </p:nvSpPr>
          <p:spPr bwMode="auto">
            <a:xfrm>
              <a:off x="7824386" y="4028447"/>
              <a:ext cx="457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3600" b="1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</a:p>
          </p:txBody>
        </p:sp>
      </p:grpSp>
      <p:sp>
        <p:nvSpPr>
          <p:cNvPr id="4" name="Rectangle 3"/>
          <p:cNvSpPr/>
          <p:nvPr/>
        </p:nvSpPr>
        <p:spPr>
          <a:xfrm>
            <a:off x="733663" y="960636"/>
            <a:ext cx="5599610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5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500" dirty="0"/>
          </a:p>
        </p:txBody>
      </p:sp>
      <p:pic>
        <p:nvPicPr>
          <p:cNvPr id="24" name="图片 22">
            <a:extLst>
              <a:ext uri="{FF2B5EF4-FFF2-40B4-BE49-F238E27FC236}">
                <a16:creationId xmlns="" xmlns:a16="http://schemas.microsoft.com/office/drawing/2014/main" id="{88EE6487-B9A5-4EDF-AB5F-F4A8EE6F698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468586" y="1378381"/>
            <a:ext cx="11295371" cy="28249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048470" y="1805986"/>
                <a:ext cx="6096000" cy="196977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b. </a:t>
                </a:r>
                <a:r>
                  <a:rPr lang="en-US" sz="35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3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5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3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5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3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5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thang</a:t>
                </a:r>
                <a:r>
                  <a:rPr lang="en-US" sz="3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AMCD </a:t>
                </a:r>
                <a:r>
                  <a:rPr lang="en-US" sz="35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sz="3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5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3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5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3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5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3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5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chữ</a:t>
                </a:r>
                <a:r>
                  <a:rPr lang="en-US" sz="3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5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nhật</a:t>
                </a:r>
                <a:r>
                  <a:rPr lang="en-US" sz="3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ABCD.    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470" y="1805986"/>
                <a:ext cx="6096000" cy="1969770"/>
              </a:xfrm>
              <a:prstGeom prst="rect">
                <a:avLst/>
              </a:prstGeom>
              <a:blipFill rotWithShape="0">
                <a:blip r:embed="rId7"/>
                <a:stretch>
                  <a:fillRect l="-3000" t="-4954" r="-3400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27"/>
          <p:cNvSpPr/>
          <p:nvPr/>
        </p:nvSpPr>
        <p:spPr>
          <a:xfrm>
            <a:off x="2648334" y="3170202"/>
            <a:ext cx="532801" cy="513128"/>
          </a:xfrm>
          <a:prstGeom prst="rect">
            <a:avLst/>
          </a:prstGeom>
          <a:solidFill>
            <a:schemeClr val="bg1"/>
          </a:solidFill>
          <a:ln w="1905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202878" y="1141979"/>
            <a:ext cx="2050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672662" y="3087497"/>
            <a:ext cx="43473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38" name="Right Arrow 37"/>
          <p:cNvSpPr/>
          <p:nvPr/>
        </p:nvSpPr>
        <p:spPr>
          <a:xfrm rot="5400000">
            <a:off x="4187247" y="3878342"/>
            <a:ext cx="553599" cy="426128"/>
          </a:xfrm>
          <a:prstGeom prst="rightArrow">
            <a:avLst/>
          </a:prstGeom>
          <a:solidFill>
            <a:schemeClr val="bg1"/>
          </a:solidFill>
          <a:ln w="1905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69604" y="4327509"/>
            <a:ext cx="68623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ABCD = 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 x DC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69604" y="5547477"/>
                <a:ext cx="6863097" cy="7780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 </a:t>
                </a:r>
                <a:r>
                  <a:rPr lang="en-US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thang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AMCD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000" b="1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3000" b="1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000" b="1" i="1" smtClean="0">
                                <a:latin typeface="Cambria Math" panose="02040503050406030204" pitchFamily="18" charset="0"/>
                              </a:rPr>
                              <m:t>𝑫𝑪</m:t>
                            </m:r>
                            <m:r>
                              <a:rPr lang="en-US" sz="3000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3000" b="1" i="1" smtClean="0">
                                <a:latin typeface="Cambria Math" panose="02040503050406030204" pitchFamily="18" charset="0"/>
                              </a:rPr>
                              <m:t>𝑨𝑴</m:t>
                            </m:r>
                          </m:e>
                        </m:d>
                        <m:r>
                          <a:rPr lang="en-US" sz="3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3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000" b="1" i="1" smtClean="0">
                            <a:latin typeface="Cambria Math" panose="02040503050406030204" pitchFamily="18" charset="0"/>
                          </a:rPr>
                          <m:t>𝑨𝑫</m:t>
                        </m:r>
                      </m:num>
                      <m:den>
                        <m:r>
                          <a:rPr lang="en-US" sz="30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30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en-US" sz="3000" b="1" dirty="0">
                  <a:solidFill>
                    <a:srgbClr val="0066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604" y="5547477"/>
                <a:ext cx="6863097" cy="778034"/>
              </a:xfrm>
              <a:prstGeom prst="rect">
                <a:avLst/>
              </a:prstGeom>
              <a:blipFill rotWithShape="0">
                <a:blip r:embed="rId8"/>
                <a:stretch>
                  <a:fillRect l="-2133" b="-101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/>
          <p:cNvSpPr txBox="1"/>
          <p:nvPr/>
        </p:nvSpPr>
        <p:spPr>
          <a:xfrm>
            <a:off x="7013997" y="4329668"/>
            <a:ext cx="461658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 x </a:t>
            </a:r>
            <a:r>
              <a:rPr lang="en-US" sz="3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 + 3 + 3) = 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 x </a:t>
            </a:r>
            <a:r>
              <a:rPr lang="en-US" sz="3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408209" y="4881507"/>
                <a:ext cx="7857472" cy="8036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diện </a:t>
                </a:r>
                <a:r>
                  <a:rPr lang="en-US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chữ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nhật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ABCD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𝑨𝑫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2800" b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2800" b="1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3000" b="1" dirty="0">
                    <a:solidFill>
                      <a:srgbClr val="0066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 x 3</a:t>
                </a: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209" y="4881507"/>
                <a:ext cx="7857472" cy="803682"/>
              </a:xfrm>
              <a:prstGeom prst="rect">
                <a:avLst/>
              </a:prstGeom>
              <a:blipFill rotWithShape="0">
                <a:blip r:embed="rId9"/>
                <a:stretch>
                  <a:fillRect r="-853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0428250" y="5713355"/>
                <a:ext cx="1520160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23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23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3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3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𝑨𝑫</m:t>
                      </m:r>
                    </m:oMath>
                  </m:oMathPara>
                </a14:m>
                <a:endParaRPr lang="en-US" sz="23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8250" y="5713355"/>
                <a:ext cx="1520160" cy="446276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978287" y="5537506"/>
                <a:ext cx="2219838" cy="7770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300" b="1" i="1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2300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300" b="1" i="1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  <m:r>
                                <a:rPr lang="en-US" sz="23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3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d>
                          <m:r>
                            <a:rPr lang="en-US" sz="23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3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3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300" b="1" i="1">
                              <a:latin typeface="Cambria Math" panose="02040503050406030204" pitchFamily="18" charset="0"/>
                            </a:rPr>
                            <m:t>𝑨𝑫</m:t>
                          </m:r>
                        </m:num>
                        <m:den>
                          <m:r>
                            <a:rPr lang="en-US" sz="2300" b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300" b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23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8287" y="5537506"/>
                <a:ext cx="2219838" cy="777008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9005833" y="5558954"/>
                <a:ext cx="1624355" cy="7550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3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300" b="1" i="1">
                              <a:latin typeface="Cambria Math" panose="02040503050406030204" pitchFamily="18" charset="0"/>
                            </a:rPr>
                            <m:t>𝟏𝟐</m:t>
                          </m:r>
                          <m:r>
                            <a:rPr lang="en-US" sz="23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3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3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300" b="1" i="1">
                              <a:latin typeface="Cambria Math" panose="02040503050406030204" pitchFamily="18" charset="0"/>
                            </a:rPr>
                            <m:t>𝑨𝑫</m:t>
                          </m:r>
                        </m:num>
                        <m:den>
                          <m:r>
                            <a:rPr lang="en-US" sz="2300" b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300" b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23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5833" y="5558954"/>
                <a:ext cx="1624355" cy="755079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6539511A-3467-468B-8E42-6958FD018CA1}"/>
              </a:ext>
            </a:extLst>
          </p:cNvPr>
          <p:cNvCxnSpPr/>
          <p:nvPr/>
        </p:nvCxnSpPr>
        <p:spPr>
          <a:xfrm>
            <a:off x="8027121" y="1805986"/>
            <a:ext cx="3186173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="" xmlns:a16="http://schemas.microsoft.com/office/drawing/2014/main" id="{AB30929E-E966-4F4A-85F3-1ABAF15F5CFB}"/>
              </a:ext>
            </a:extLst>
          </p:cNvPr>
          <p:cNvCxnSpPr/>
          <p:nvPr/>
        </p:nvCxnSpPr>
        <p:spPr>
          <a:xfrm>
            <a:off x="8020007" y="3781955"/>
            <a:ext cx="3186173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275D63D5-5705-4056-BFB6-C538F4F1D327}"/>
              </a:ext>
            </a:extLst>
          </p:cNvPr>
          <p:cNvCxnSpPr>
            <a:endCxn id="31" idx="1"/>
          </p:cNvCxnSpPr>
          <p:nvPr/>
        </p:nvCxnSpPr>
        <p:spPr>
          <a:xfrm flipH="1">
            <a:off x="11217379" y="1805986"/>
            <a:ext cx="5071" cy="198120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="" xmlns:a16="http://schemas.microsoft.com/office/drawing/2014/main" id="{86D1CE1E-9E10-404D-9B83-39C5837712C9}"/>
              </a:ext>
            </a:extLst>
          </p:cNvPr>
          <p:cNvCxnSpPr/>
          <p:nvPr/>
        </p:nvCxnSpPr>
        <p:spPr>
          <a:xfrm flipH="1">
            <a:off x="8026628" y="1812696"/>
            <a:ext cx="5071" cy="198120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8019017" y="1807344"/>
            <a:ext cx="985645" cy="535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9004662" y="1807344"/>
            <a:ext cx="2214870" cy="19812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8019016" y="1809004"/>
            <a:ext cx="8105" cy="197953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8012894" y="3781955"/>
            <a:ext cx="3200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799278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/>
      <p:bldP spid="8" grpId="0"/>
      <p:bldP spid="28" grpId="0" animBg="1"/>
      <p:bldP spid="11" grpId="0"/>
      <p:bldP spid="37" grpId="0"/>
      <p:bldP spid="38" grpId="0" animBg="1"/>
      <p:bldP spid="5" grpId="0"/>
      <p:bldP spid="40" grpId="0"/>
      <p:bldP spid="41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"/>
            <a:ext cx="12192000" cy="6939280"/>
          </a:xfrm>
          <a:prstGeom prst="rect">
            <a:avLst/>
          </a:prstGeom>
        </p:spPr>
      </p:pic>
      <p:pic>
        <p:nvPicPr>
          <p:cNvPr id="9" name="Picture 8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449" y="5996844"/>
            <a:ext cx="1225060" cy="689096"/>
          </a:xfrm>
          <a:prstGeom prst="rect">
            <a:avLst/>
          </a:prstGeom>
        </p:spPr>
      </p:pic>
      <p:sp>
        <p:nvSpPr>
          <p:cNvPr id="12" name="Rectangle 7"/>
          <p:cNvSpPr/>
          <p:nvPr/>
        </p:nvSpPr>
        <p:spPr>
          <a:xfrm>
            <a:off x="1858070" y="233499"/>
            <a:ext cx="8475860" cy="1149163"/>
          </a:xfrm>
          <a:prstGeom prst="rect">
            <a:avLst/>
          </a:prstGeom>
          <a:noFill/>
        </p:spPr>
        <p:txBody>
          <a:bodyPr wrap="none" lIns="89377" tIns="44688" rIns="89377" bIns="44688" numCol="1">
            <a:prstTxWarp prst="textPlain">
              <a:avLst/>
            </a:prstTxWarp>
            <a:spAutoFit/>
          </a:bodyPr>
          <a:lstStyle/>
          <a:p>
            <a:pPr algn="ctr"/>
            <a:r>
              <a:rPr lang="en-US" sz="5280" b="1" dirty="0">
                <a:ln w="28575">
                  <a:noFill/>
                </a:ln>
                <a:solidFill>
                  <a:srgbClr val="FFFF0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NHỔ BẮP CẢI</a:t>
            </a:r>
          </a:p>
        </p:txBody>
      </p:sp>
      <p:pic>
        <p:nvPicPr>
          <p:cNvPr id="13" name="图片 4">
            <a:extLst>
              <a:ext uri="{FF2B5EF4-FFF2-40B4-BE49-F238E27FC236}">
                <a16:creationId xmlns="" xmlns:a16="http://schemas.microsoft.com/office/drawing/2014/main" id="{D6BAB691-336F-4CD0-87C1-2D85CCA12A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57"/>
          <a:stretch>
            <a:fillRect/>
          </a:stretch>
        </p:blipFill>
        <p:spPr bwMode="auto">
          <a:xfrm flipH="1">
            <a:off x="6740180" y="2054662"/>
            <a:ext cx="2658462" cy="4631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6">
            <a:extLst>
              <a:ext uri="{FF2B5EF4-FFF2-40B4-BE49-F238E27FC236}">
                <a16:creationId xmlns="" xmlns:a16="http://schemas.microsoft.com/office/drawing/2014/main" id="{05B12EDD-BB8B-443F-9F23-7EA2F4C94A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04"/>
          <a:stretch>
            <a:fillRect/>
          </a:stretch>
        </p:blipFill>
        <p:spPr bwMode="auto">
          <a:xfrm>
            <a:off x="8887498" y="1465243"/>
            <a:ext cx="2435907" cy="392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>
            <a:hlinkClick r:id="rId7" action="ppaction://hlinksldjump"/>
            <a:extLst>
              <a:ext uri="{FF2B5EF4-FFF2-40B4-BE49-F238E27FC236}">
                <a16:creationId xmlns="" xmlns:a16="http://schemas.microsoft.com/office/drawing/2014/main" id="{699802F0-DB3D-43A3-8832-A01B71DACB4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008" y="3909502"/>
            <a:ext cx="1500311" cy="1066888"/>
          </a:xfrm>
          <a:prstGeom prst="rect">
            <a:avLst/>
          </a:prstGeom>
        </p:spPr>
      </p:pic>
      <p:pic>
        <p:nvPicPr>
          <p:cNvPr id="18" name="Picture 17">
            <a:hlinkClick r:id="rId10" action="ppaction://hlinksldjump"/>
            <a:extLst>
              <a:ext uri="{FF2B5EF4-FFF2-40B4-BE49-F238E27FC236}">
                <a16:creationId xmlns="" xmlns:a16="http://schemas.microsoft.com/office/drawing/2014/main" id="{9543E584-26AF-48C3-8A1C-53F533B31A7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708" y="4579005"/>
            <a:ext cx="1500311" cy="1066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44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4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0.0 0.0 L 0.0 -0.07213" pathEditMode="relative" ptsTypes="">
                                          <p:cBhvr>
                                            <p:cTn id="6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Rot by="1500000">
                                          <p:cBhvr>
                                            <p:cTn id="7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8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9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10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2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4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6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7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8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9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0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1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2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fill="hold" nodeType="click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27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28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31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32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39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0" fill="hold">
                          <p:stCondLst>
                            <p:cond delay="0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  <p:bldLst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4" presetClass="emph" presetSubtype="0" repeatCount="indefinite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animMotion origin="layout" path="M 0.0 0.0 L 0.0 -0.07213" pathEditMode="relative" ptsTypes="">
                                          <p:cBhvr>
                                            <p:cTn id="6" dur="250" accel="50000" decel="50000" autoRev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Rot by="1500000">
                                          <p:cBhvr>
                                            <p:cTn id="7" dur="125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8" dur="125" fill="hold">
                                              <p:stCondLst>
                                                <p:cond delay="125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1500000">
                                          <p:cBhvr>
                                            <p:cTn id="9" dur="125" fill="hold">
                                              <p:stCondLst>
                                                <p:cond delay="25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500000">
                                          <p:cBhvr>
                                            <p:cTn id="10" dur="125" fill="hold">
                                              <p:stCondLst>
                                                <p:cond delay="375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2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3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4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5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6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7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8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9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0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1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2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39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0" fill="hold">
                          <p:stCondLst>
                            <p:cond delay="0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  <p:bldLst>
          <p:bldP spid="12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" y="-3287"/>
            <a:ext cx="12191686" cy="6847990"/>
          </a:xfrm>
          <a:prstGeom prst="rect">
            <a:avLst/>
          </a:prstGeom>
        </p:spPr>
      </p:pic>
      <p:sp>
        <p:nvSpPr>
          <p:cNvPr id="4" name="Rectangle: Rounded Corners 3"/>
          <p:cNvSpPr/>
          <p:nvPr/>
        </p:nvSpPr>
        <p:spPr>
          <a:xfrm>
            <a:off x="845308" y="604922"/>
            <a:ext cx="10501694" cy="5660571"/>
          </a:xfrm>
          <a:prstGeom prst="roundRect">
            <a:avLst/>
          </a:prstGeom>
          <a:solidFill>
            <a:srgbClr val="FFFFFF">
              <a:alpha val="7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35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 - 9Slide.vn"/>
          <p:cNvSpPr/>
          <p:nvPr/>
        </p:nvSpPr>
        <p:spPr>
          <a:xfrm>
            <a:off x="5107069" y="2491216"/>
            <a:ext cx="4626524" cy="654814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18979" tIns="59489" rIns="118979" bIns="59489" rtlCol="0" anchor="ctr"/>
          <a:lstStyle/>
          <a:p>
            <a:pPr algn="l"/>
            <a:r>
              <a:rPr lang="en-GB" altLang="en-US" sz="391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A. S = (a + b) x h :2</a:t>
            </a:r>
          </a:p>
        </p:txBody>
      </p:sp>
      <p:sp>
        <p:nvSpPr>
          <p:cNvPr id="9" name="b - 9Slide.vn"/>
          <p:cNvSpPr/>
          <p:nvPr/>
        </p:nvSpPr>
        <p:spPr>
          <a:xfrm>
            <a:off x="5100864" y="3340924"/>
            <a:ext cx="4629627" cy="653573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18979" tIns="59489" rIns="118979" bIns="59489" rtlCol="0" anchor="ctr"/>
          <a:lstStyle/>
          <a:p>
            <a:r>
              <a:rPr lang="en-GB" altLang="en-US" sz="391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B. S = (a + b) x h </a:t>
            </a:r>
          </a:p>
        </p:txBody>
      </p:sp>
      <p:sp>
        <p:nvSpPr>
          <p:cNvPr id="12" name="Cloud Callout 11"/>
          <p:cNvSpPr/>
          <p:nvPr/>
        </p:nvSpPr>
        <p:spPr>
          <a:xfrm>
            <a:off x="2467992" y="228171"/>
            <a:ext cx="9724004" cy="2144337"/>
          </a:xfrm>
          <a:prstGeom prst="cloudCallout">
            <a:avLst>
              <a:gd name="adj1" fmla="val -47400"/>
              <a:gd name="adj2" fmla="val 90737"/>
            </a:avLst>
          </a:prstGeom>
          <a:solidFill>
            <a:srgbClr val="FFD44B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910">
              <a:solidFill>
                <a:schemeClr val="tx1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23915" y="458967"/>
            <a:ext cx="7428259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Nếu</a:t>
            </a:r>
            <a:r>
              <a:rPr lang="en-US" sz="35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gọi</a:t>
            </a:r>
            <a:r>
              <a:rPr lang="en-US" sz="35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S </a:t>
            </a:r>
            <a:r>
              <a:rPr lang="en-US" sz="35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35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diện</a:t>
            </a:r>
            <a:r>
              <a:rPr lang="en-US" sz="35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tích</a:t>
            </a:r>
            <a:r>
              <a:rPr lang="en-US" sz="35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a </a:t>
            </a:r>
            <a:r>
              <a:rPr lang="en-US" sz="35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5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b </a:t>
            </a:r>
            <a:r>
              <a:rPr lang="en-US" sz="35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35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độ</a:t>
            </a:r>
            <a:r>
              <a:rPr lang="en-US" sz="35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dài</a:t>
            </a:r>
            <a:r>
              <a:rPr lang="en-US" sz="35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35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cạnh</a:t>
            </a:r>
            <a:r>
              <a:rPr lang="en-US" sz="35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đáy</a:t>
            </a:r>
            <a:r>
              <a:rPr lang="en-US" sz="35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h </a:t>
            </a:r>
            <a:r>
              <a:rPr lang="en-US" sz="35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35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chiều</a:t>
            </a:r>
            <a:r>
              <a:rPr lang="en-US" sz="35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cao</a:t>
            </a:r>
            <a:r>
              <a:rPr lang="en-US" sz="35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lang="en-US" sz="35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công</a:t>
            </a:r>
            <a:r>
              <a:rPr lang="en-US" sz="35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thức</a:t>
            </a:r>
            <a:r>
              <a:rPr lang="en-US" sz="35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tính</a:t>
            </a:r>
            <a:r>
              <a:rPr lang="en-US" sz="35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diện</a:t>
            </a:r>
            <a:r>
              <a:rPr lang="en-US" sz="35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tích</a:t>
            </a:r>
            <a:r>
              <a:rPr lang="en-US" sz="35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hình</a:t>
            </a:r>
            <a:r>
              <a:rPr lang="en-US" sz="35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thang</a:t>
            </a:r>
            <a:r>
              <a:rPr lang="en-US" sz="35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35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</a:p>
        </p:txBody>
      </p:sp>
      <p:pic>
        <p:nvPicPr>
          <p:cNvPr id="3" name="Picture 2" descr="Ham Character clipart. Free download transparent .PNG | Creazilla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9904" y="4988473"/>
            <a:ext cx="1124045" cy="1707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 - 9Slide.vn"/>
          <p:cNvSpPr/>
          <p:nvPr/>
        </p:nvSpPr>
        <p:spPr>
          <a:xfrm>
            <a:off x="5107070" y="4203043"/>
            <a:ext cx="4629627" cy="653573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18979" tIns="59489" rIns="118979" bIns="59489" rtlCol="0" anchor="ctr"/>
          <a:lstStyle/>
          <a:p>
            <a:r>
              <a:rPr lang="en-GB" altLang="en-US" sz="391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C. S = (a + b) x h x 2</a:t>
            </a:r>
          </a:p>
        </p:txBody>
      </p:sp>
      <p:sp>
        <p:nvSpPr>
          <p:cNvPr id="26" name="d - 9Slide.vn"/>
          <p:cNvSpPr/>
          <p:nvPr/>
        </p:nvSpPr>
        <p:spPr>
          <a:xfrm>
            <a:off x="5107070" y="5096818"/>
            <a:ext cx="4629627" cy="653573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18979" tIns="59489" rIns="118979" bIns="59489" rtlCol="0" anchor="ctr"/>
          <a:lstStyle/>
          <a:p>
            <a:r>
              <a:rPr lang="en-GB" altLang="en-US" sz="391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D. S =  (a + h) x b : 2</a:t>
            </a:r>
          </a:p>
        </p:txBody>
      </p:sp>
      <p:pic>
        <p:nvPicPr>
          <p:cNvPr id="6" name="3D Model 5" descr="Green checkmark">
            <a:extLst>
              <a:ext uri="{FF2B5EF4-FFF2-40B4-BE49-F238E27FC236}">
                <a16:creationId xmlns="" xmlns:a16="http://schemas.microsoft.com/office/drawing/2014/main" id="{E0AD658B-5F4E-43A4-A4F5-07B0AB5D2B3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01289" y="2141051"/>
            <a:ext cx="1385601" cy="1333816"/>
          </a:xfrm>
          <a:prstGeom prst="rect">
            <a:avLst/>
          </a:prstGeom>
        </p:spPr>
      </p:pic>
      <p:pic>
        <p:nvPicPr>
          <p:cNvPr id="8" name="3D Model 7" descr="Red X">
            <a:extLst>
              <a:ext uri="{FF2B5EF4-FFF2-40B4-BE49-F238E27FC236}">
                <a16:creationId xmlns="" xmlns:a16="http://schemas.microsoft.com/office/drawing/2014/main" id="{E51C041D-C785-4DF7-9776-47BD56AF227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68365" y="3351052"/>
            <a:ext cx="619322" cy="633315"/>
          </a:xfrm>
          <a:prstGeom prst="rect">
            <a:avLst/>
          </a:prstGeom>
        </p:spPr>
      </p:pic>
      <p:pic>
        <p:nvPicPr>
          <p:cNvPr id="15" name="3D Model 14" descr="Red X">
            <a:extLst>
              <a:ext uri="{FF2B5EF4-FFF2-40B4-BE49-F238E27FC236}">
                <a16:creationId xmlns="" xmlns:a16="http://schemas.microsoft.com/office/drawing/2014/main" id="{49D76581-A71A-4B79-8C20-CB417A7263A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68365" y="4218411"/>
            <a:ext cx="619322" cy="633315"/>
          </a:xfrm>
          <a:prstGeom prst="rect">
            <a:avLst/>
          </a:prstGeom>
        </p:spPr>
      </p:pic>
      <p:pic>
        <p:nvPicPr>
          <p:cNvPr id="16" name="3D Model 15" descr="Red X">
            <a:extLst>
              <a:ext uri="{FF2B5EF4-FFF2-40B4-BE49-F238E27FC236}">
                <a16:creationId xmlns="" xmlns:a16="http://schemas.microsoft.com/office/drawing/2014/main" id="{F281AB2A-5924-457E-B81B-944D8C991FB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98753" y="5091928"/>
            <a:ext cx="619322" cy="63331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B7660CAF-2708-4C16-BDD5-D426E811AA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710" y="2372508"/>
            <a:ext cx="5014904" cy="356615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0347A2F0-760C-44F2-BE50-86C195A01EF9}"/>
              </a:ext>
            </a:extLst>
          </p:cNvPr>
          <p:cNvSpPr txBox="1"/>
          <p:nvPr/>
        </p:nvSpPr>
        <p:spPr>
          <a:xfrm>
            <a:off x="12436437" y="5951210"/>
            <a:ext cx="1814286" cy="70788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Click vào icon để quay về.</a:t>
            </a:r>
          </a:p>
        </p:txBody>
      </p:sp>
    </p:spTree>
    <p:extLst>
      <p:ext uri="{BB962C8B-B14F-4D97-AF65-F5344CB8AC3E}">
        <p14:creationId xmlns:p14="http://schemas.microsoft.com/office/powerpoint/2010/main" val="233214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5" grpId="0" bldLvl="0" animBg="1"/>
      <p:bldP spid="9" grpId="0" bldLvl="0" animBg="1"/>
      <p:bldP spid="9" grpId="1" animBg="1"/>
      <p:bldP spid="9" grpId="2" animBg="1"/>
      <p:bldP spid="2" grpId="0"/>
      <p:bldP spid="24" grpId="0" bldLvl="0" animBg="1"/>
      <p:bldP spid="24" grpId="1" animBg="1"/>
      <p:bldP spid="24" grpId="2" animBg="1"/>
      <p:bldP spid="26" grpId="0" bldLvl="0" animBg="1"/>
      <p:bldP spid="26" grpId="1" animBg="1"/>
      <p:bldP spid="26" grpId="2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29EE180F-160B-4D1A-8DFE-A7A6227FFE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5"/>
            <a:ext cx="12192000" cy="6939280"/>
          </a:xfrm>
          <a:prstGeom prst="rect">
            <a:avLst/>
          </a:prstGeom>
        </p:spPr>
      </p:pic>
      <p:sp>
        <p:nvSpPr>
          <p:cNvPr id="15" name="Rectangle: Rounded Corners 14"/>
          <p:cNvSpPr/>
          <p:nvPr/>
        </p:nvSpPr>
        <p:spPr>
          <a:xfrm>
            <a:off x="882316" y="613805"/>
            <a:ext cx="10501694" cy="5660571"/>
          </a:xfrm>
          <a:prstGeom prst="roundRect">
            <a:avLst/>
          </a:prstGeom>
          <a:solidFill>
            <a:srgbClr val="FFFFFF">
              <a:alpha val="7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35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D - 9Slide.vn"/>
          <p:cNvSpPr/>
          <p:nvPr/>
        </p:nvSpPr>
        <p:spPr>
          <a:xfrm>
            <a:off x="5010088" y="5198906"/>
            <a:ext cx="4626524" cy="654814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18979" tIns="59489" rIns="118979" bIns="59489" rtlCol="0" anchor="ctr"/>
          <a:lstStyle/>
          <a:p>
            <a:r>
              <a:rPr lang="en-GB" altLang="en-US" sz="391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D. 122,5c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4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9" name="A - 9Slide.vn"/>
          <p:cNvSpPr/>
          <p:nvPr/>
        </p:nvSpPr>
        <p:spPr>
          <a:xfrm>
            <a:off x="5000779" y="2644822"/>
            <a:ext cx="4629627" cy="653573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18979" tIns="59489" rIns="118979" bIns="59489" rtlCol="0" anchor="ctr"/>
          <a:lstStyle/>
          <a:p>
            <a:r>
              <a:rPr lang="en-GB" altLang="en-US" sz="391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A. 55c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4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2" name="Cloud Callout 11"/>
          <p:cNvSpPr/>
          <p:nvPr/>
        </p:nvSpPr>
        <p:spPr>
          <a:xfrm>
            <a:off x="3166406" y="228171"/>
            <a:ext cx="8143278" cy="1936511"/>
          </a:xfrm>
          <a:prstGeom prst="cloudCallout">
            <a:avLst>
              <a:gd name="adj1" fmla="val -47400"/>
              <a:gd name="adj2" fmla="val 90737"/>
            </a:avLst>
          </a:prstGeom>
          <a:solidFill>
            <a:srgbClr val="FFD44B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910">
              <a:solidFill>
                <a:schemeClr val="tx1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Ham Character clipart. Free download transparent .PNG | Creazilla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6241" y="5514474"/>
            <a:ext cx="777708" cy="1181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B - 9Slide.vn"/>
          <p:cNvSpPr/>
          <p:nvPr/>
        </p:nvSpPr>
        <p:spPr>
          <a:xfrm>
            <a:off x="5006986" y="3506942"/>
            <a:ext cx="4629627" cy="653573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18979" tIns="59489" rIns="118979" bIns="59489" rtlCol="0" anchor="ctr"/>
          <a:lstStyle/>
          <a:p>
            <a:r>
              <a:rPr lang="en-GB" altLang="en-US" sz="391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B. 1225c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6" name="C - 9Slide.vn"/>
          <p:cNvSpPr/>
          <p:nvPr/>
        </p:nvSpPr>
        <p:spPr>
          <a:xfrm>
            <a:off x="5006986" y="4400717"/>
            <a:ext cx="4629627" cy="653573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18979" tIns="59489" rIns="118979" bIns="59489" rtlCol="0" anchor="ctr"/>
          <a:lstStyle/>
          <a:p>
            <a:r>
              <a:rPr lang="en-GB" altLang="en-US" sz="391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C. 122,5c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US" sz="40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3D Model 15" descr="Green checkmark">
            <a:extLst>
              <a:ext uri="{FF2B5EF4-FFF2-40B4-BE49-F238E27FC236}">
                <a16:creationId xmlns="" xmlns:a16="http://schemas.microsoft.com/office/drawing/2014/main" id="{5A5AF01D-4C6C-47A4-8D22-BC00FE31C2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37605" y="4723498"/>
            <a:ext cx="1385601" cy="1333816"/>
          </a:xfrm>
          <a:prstGeom prst="rect">
            <a:avLst/>
          </a:prstGeom>
        </p:spPr>
      </p:pic>
      <p:pic>
        <p:nvPicPr>
          <p:cNvPr id="17" name="3D Model 16" descr="Red X">
            <a:extLst>
              <a:ext uri="{FF2B5EF4-FFF2-40B4-BE49-F238E27FC236}">
                <a16:creationId xmlns="" xmlns:a16="http://schemas.microsoft.com/office/drawing/2014/main" id="{9B454FDF-039F-487E-9044-6349139CF79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29665" y="3532266"/>
            <a:ext cx="619322" cy="633315"/>
          </a:xfrm>
          <a:prstGeom prst="rect">
            <a:avLst/>
          </a:prstGeom>
        </p:spPr>
      </p:pic>
      <p:pic>
        <p:nvPicPr>
          <p:cNvPr id="18" name="3D Model 17" descr="Red X">
            <a:extLst>
              <a:ext uri="{FF2B5EF4-FFF2-40B4-BE49-F238E27FC236}">
                <a16:creationId xmlns="" xmlns:a16="http://schemas.microsoft.com/office/drawing/2014/main" id="{FAC3A3F5-6748-41EB-886B-D3FB4189C9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11083" y="4411281"/>
            <a:ext cx="619322" cy="633315"/>
          </a:xfrm>
          <a:prstGeom prst="rect">
            <a:avLst/>
          </a:prstGeom>
        </p:spPr>
      </p:pic>
      <p:pic>
        <p:nvPicPr>
          <p:cNvPr id="19" name="3D Model 18" descr="Red X">
            <a:extLst>
              <a:ext uri="{FF2B5EF4-FFF2-40B4-BE49-F238E27FC236}">
                <a16:creationId xmlns="" xmlns:a16="http://schemas.microsoft.com/office/drawing/2014/main" id="{F30617DD-B91F-4059-AD47-4C388032C2A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29665" y="2695063"/>
            <a:ext cx="619322" cy="63331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CE9548FF-069D-44B5-8678-97FEABE13D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6" y="2412836"/>
            <a:ext cx="4828904" cy="343388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523915" y="725738"/>
            <a:ext cx="74282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Nếu</a:t>
            </a:r>
            <a:r>
              <a:rPr lang="en-US" sz="35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a =15cm, b = 9,5cm </a:t>
            </a:r>
            <a:r>
              <a:rPr lang="en-US" sz="35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5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h = 10cm </a:t>
            </a:r>
            <a:r>
              <a:rPr lang="en-US" sz="35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thì</a:t>
            </a:r>
            <a:r>
              <a:rPr lang="en-US" sz="35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diện</a:t>
            </a:r>
            <a:r>
              <a:rPr lang="en-US" sz="35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tích</a:t>
            </a:r>
            <a:r>
              <a:rPr lang="en-US" sz="35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hình</a:t>
            </a:r>
            <a:r>
              <a:rPr lang="en-US" sz="35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thang</a:t>
            </a:r>
            <a:r>
              <a:rPr lang="en-US" sz="35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3500" b="1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7303C6C-B5D8-4CCF-AE45-150798B933CA}"/>
              </a:ext>
            </a:extLst>
          </p:cNvPr>
          <p:cNvSpPr txBox="1"/>
          <p:nvPr/>
        </p:nvSpPr>
        <p:spPr>
          <a:xfrm>
            <a:off x="12436437" y="5951210"/>
            <a:ext cx="1814286" cy="70788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Click vào icon để quay về.</a:t>
            </a:r>
          </a:p>
        </p:txBody>
      </p:sp>
    </p:spTree>
    <p:extLst>
      <p:ext uri="{BB962C8B-B14F-4D97-AF65-F5344CB8AC3E}">
        <p14:creationId xmlns:p14="http://schemas.microsoft.com/office/powerpoint/2010/main" val="1224010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5" grpId="0" bldLvl="0" animBg="1"/>
      <p:bldP spid="9" grpId="0" bldLvl="0" animBg="1"/>
      <p:bldP spid="9" grpId="1" animBg="1"/>
      <p:bldP spid="9" grpId="2" animBg="1"/>
      <p:bldP spid="24" grpId="0" bldLvl="0" animBg="1"/>
      <p:bldP spid="24" grpId="1" animBg="1"/>
      <p:bldP spid="24" grpId="2" animBg="1"/>
      <p:bldP spid="26" grpId="0" bldLvl="0" animBg="1"/>
      <p:bldP spid="26" grpId="1" animBg="1"/>
      <p:bldP spid="26" grpId="2" animBg="1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44BAF40E-C241-4147-8343-3B13A17370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9" name="矩形: 圆角 2">
            <a:extLst>
              <a:ext uri="{FF2B5EF4-FFF2-40B4-BE49-F238E27FC236}">
                <a16:creationId xmlns="" xmlns:a16="http://schemas.microsoft.com/office/drawing/2014/main" id="{2B374603-F781-43A5-B102-28E54D564337}"/>
              </a:ext>
            </a:extLst>
          </p:cNvPr>
          <p:cNvSpPr/>
          <p:nvPr/>
        </p:nvSpPr>
        <p:spPr>
          <a:xfrm>
            <a:off x="1224520" y="1164277"/>
            <a:ext cx="9145360" cy="3850150"/>
          </a:xfrm>
          <a:prstGeom prst="roundRect">
            <a:avLst>
              <a:gd name="adj" fmla="val 95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7" name="图片 5">
            <a:extLst>
              <a:ext uri="{FF2B5EF4-FFF2-40B4-BE49-F238E27FC236}">
                <a16:creationId xmlns="" xmlns:a16="http://schemas.microsoft.com/office/drawing/2014/main" id="{552E7211-E0D1-4D8C-BD90-38C4426209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1877" b="5319"/>
          <a:stretch/>
        </p:blipFill>
        <p:spPr>
          <a:xfrm>
            <a:off x="7529513" y="-85282"/>
            <a:ext cx="4662487" cy="6943282"/>
          </a:xfrm>
          <a:prstGeom prst="rect">
            <a:avLst/>
          </a:prstGeom>
        </p:spPr>
      </p:pic>
      <p:pic>
        <p:nvPicPr>
          <p:cNvPr id="47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49228">
            <a:off x="1683336" y="2451770"/>
            <a:ext cx="667512" cy="67767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18019" y="2325595"/>
            <a:ext cx="333777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9" name="图片 10">
            <a:extLst>
              <a:ext uri="{FF2B5EF4-FFF2-40B4-BE49-F238E27FC236}">
                <a16:creationId xmlns="" xmlns:a16="http://schemas.microsoft.com/office/drawing/2014/main" id="{7C498D58-71FC-4D0B-B3CC-7DCEC042CEE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33016" y="3026325"/>
            <a:ext cx="4411341" cy="4415316"/>
          </a:xfrm>
          <a:prstGeom prst="rect">
            <a:avLst/>
          </a:prstGeom>
        </p:spPr>
      </p:pic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852199A4-82D2-4EDE-A35E-6855179AAD20}"/>
              </a:ext>
            </a:extLst>
          </p:cNvPr>
          <p:cNvSpPr txBox="1"/>
          <p:nvPr/>
        </p:nvSpPr>
        <p:spPr>
          <a:xfrm>
            <a:off x="3136401" y="272115"/>
            <a:ext cx="5429693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1500" dirty="0" err="1">
                <a:ln w="5715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  <a:ea typeface="inpin heiti" panose="00000500000000000000" pitchFamily="2" charset="-122"/>
                <a:sym typeface="inpin heiti" panose="00000500000000000000" pitchFamily="2" charset="-122"/>
              </a:rPr>
              <a:t>Dặn</a:t>
            </a:r>
            <a:r>
              <a:rPr lang="en-US" altLang="zh-CN" sz="11500" dirty="0">
                <a:ln w="5715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  <a:ea typeface="inpin heiti" panose="00000500000000000000" pitchFamily="2" charset="-122"/>
                <a:sym typeface="inpin heiti" panose="00000500000000000000" pitchFamily="2" charset="-122"/>
              </a:rPr>
              <a:t> </a:t>
            </a:r>
            <a:r>
              <a:rPr lang="en-US" altLang="zh-CN" sz="11500" dirty="0" err="1">
                <a:ln w="57150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  <a:ea typeface="inpin heiti" panose="00000500000000000000" pitchFamily="2" charset="-122"/>
                <a:sym typeface="inpin heiti" panose="00000500000000000000" pitchFamily="2" charset="-122"/>
              </a:rPr>
              <a:t>dò</a:t>
            </a:r>
            <a:endParaRPr lang="en-US" altLang="zh-CN" sz="11500" dirty="0">
              <a:ln w="57150">
                <a:solidFill>
                  <a:schemeClr val="tx1"/>
                </a:solidFill>
              </a:ln>
              <a:solidFill>
                <a:srgbClr val="FFC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Showcard" panose="02040603050506020204" pitchFamily="18" charset="0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10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49228">
            <a:off x="2518849" y="3463199"/>
            <a:ext cx="667512" cy="67767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651631" y="3301445"/>
            <a:ext cx="7391639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95)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2343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4" grpId="0"/>
      <p:bldP spid="9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72DE09A3-C117-4FC7-AF24-2FFE93836A8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图片 7">
            <a:extLst>
              <a:ext uri="{FF2B5EF4-FFF2-40B4-BE49-F238E27FC236}">
                <a16:creationId xmlns="" xmlns:a16="http://schemas.microsoft.com/office/drawing/2014/main" id="{E6968904-5F63-4F94-AD63-46DACE7BBF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404019" flipH="1">
            <a:off x="-1914417" y="-1872973"/>
            <a:ext cx="1973202" cy="1201460"/>
          </a:xfrm>
          <a:prstGeom prst="rect">
            <a:avLst/>
          </a:prstGeom>
        </p:spPr>
      </p:pic>
      <p:grpSp>
        <p:nvGrpSpPr>
          <p:cNvPr id="19" name="组合 10">
            <a:extLst>
              <a:ext uri="{FF2B5EF4-FFF2-40B4-BE49-F238E27FC236}">
                <a16:creationId xmlns="" xmlns:a16="http://schemas.microsoft.com/office/drawing/2014/main" id="{AE6D6197-B3F5-4EA2-81CD-C1806D04F2D2}"/>
              </a:ext>
            </a:extLst>
          </p:cNvPr>
          <p:cNvGrpSpPr/>
          <p:nvPr/>
        </p:nvGrpSpPr>
        <p:grpSpPr>
          <a:xfrm flipH="1">
            <a:off x="2428872" y="385764"/>
            <a:ext cx="8017197" cy="3614738"/>
            <a:chOff x="2598572" y="594580"/>
            <a:chExt cx="7059780" cy="3230643"/>
          </a:xfrm>
        </p:grpSpPr>
        <p:sp>
          <p:nvSpPr>
            <p:cNvPr id="20" name="思想气泡: 云 4">
              <a:extLst>
                <a:ext uri="{FF2B5EF4-FFF2-40B4-BE49-F238E27FC236}">
                  <a16:creationId xmlns="" xmlns:a16="http://schemas.microsoft.com/office/drawing/2014/main" id="{D344D562-86E2-4622-B1DC-13C44A859631}"/>
                </a:ext>
              </a:extLst>
            </p:cNvPr>
            <p:cNvSpPr/>
            <p:nvPr/>
          </p:nvSpPr>
          <p:spPr>
            <a:xfrm>
              <a:off x="2598572" y="594580"/>
              <a:ext cx="7059780" cy="3230643"/>
            </a:xfrm>
            <a:prstGeom prst="cloudCallout">
              <a:avLst>
                <a:gd name="adj1" fmla="val 47855"/>
                <a:gd name="adj2" fmla="val 46295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0"/>
                </a:lnSpc>
              </a:pPr>
              <a:endParaRPr lang="zh-CN" altLang="en-US"/>
            </a:p>
          </p:txBody>
        </p:sp>
        <p:sp>
          <p:nvSpPr>
            <p:cNvPr id="23" name="文本框 7">
              <a:extLst>
                <a:ext uri="{FF2B5EF4-FFF2-40B4-BE49-F238E27FC236}">
                  <a16:creationId xmlns="" xmlns:a16="http://schemas.microsoft.com/office/drawing/2014/main" id="{9D89CE9B-3BF6-46A4-B790-0D884AE1CD20}"/>
                </a:ext>
              </a:extLst>
            </p:cNvPr>
            <p:cNvSpPr txBox="1"/>
            <p:nvPr/>
          </p:nvSpPr>
          <p:spPr>
            <a:xfrm>
              <a:off x="2912348" y="930813"/>
              <a:ext cx="6746004" cy="25581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6000" b="1" dirty="0" err="1">
                  <a:solidFill>
                    <a:srgbClr val="FF0000"/>
                  </a:solidFill>
                  <a:latin typeface="UTM Edwardian" panose="02040603050506020204" pitchFamily="18" charset="0"/>
                  <a:ea typeface="字魂6号-日记插画体" panose="00000500000000000000" pitchFamily="2" charset="-122"/>
                </a:rPr>
                <a:t>Chúc</a:t>
              </a:r>
              <a:r>
                <a:rPr lang="en-US" altLang="zh-CN" sz="6000" b="1" dirty="0">
                  <a:solidFill>
                    <a:srgbClr val="FF0000"/>
                  </a:solidFill>
                  <a:latin typeface="UTM Edwardian" panose="02040603050506020204" pitchFamily="18" charset="0"/>
                  <a:ea typeface="字魂6号-日记插画体" panose="00000500000000000000" pitchFamily="2" charset="-122"/>
                </a:rPr>
                <a:t> </a:t>
              </a:r>
              <a:r>
                <a:rPr lang="en-US" altLang="zh-CN" sz="6000" b="1" dirty="0" err="1">
                  <a:solidFill>
                    <a:srgbClr val="FF0000"/>
                  </a:solidFill>
                  <a:latin typeface="UTM Edwardian" panose="02040603050506020204" pitchFamily="18" charset="0"/>
                  <a:ea typeface="字魂6号-日记插画体" panose="00000500000000000000" pitchFamily="2" charset="-122"/>
                </a:rPr>
                <a:t>các</a:t>
              </a:r>
              <a:r>
                <a:rPr lang="en-US" altLang="zh-CN" sz="6000" b="1" dirty="0">
                  <a:solidFill>
                    <a:srgbClr val="FF0000"/>
                  </a:solidFill>
                  <a:latin typeface="UTM Edwardian" panose="02040603050506020204" pitchFamily="18" charset="0"/>
                  <a:ea typeface="字魂6号-日记插画体" panose="00000500000000000000" pitchFamily="2" charset="-122"/>
                </a:rPr>
                <a:t> </a:t>
              </a:r>
              <a:r>
                <a:rPr lang="en-US" altLang="zh-CN" sz="6000" b="1" dirty="0" err="1">
                  <a:solidFill>
                    <a:srgbClr val="FF0000"/>
                  </a:solidFill>
                  <a:latin typeface="UTM Edwardian" panose="02040603050506020204" pitchFamily="18" charset="0"/>
                  <a:ea typeface="字魂6号-日记插画体" panose="00000500000000000000" pitchFamily="2" charset="-122"/>
                </a:rPr>
                <a:t>em</a:t>
              </a:r>
              <a:r>
                <a:rPr lang="en-US" altLang="zh-CN" sz="6000" b="1" dirty="0">
                  <a:solidFill>
                    <a:srgbClr val="FF0000"/>
                  </a:solidFill>
                  <a:latin typeface="UTM Edwardian" panose="02040603050506020204" pitchFamily="18" charset="0"/>
                  <a:ea typeface="字魂6号-日记插画体" panose="00000500000000000000" pitchFamily="2" charset="-122"/>
                </a:rPr>
                <a:t> </a:t>
              </a:r>
              <a:r>
                <a:rPr lang="en-US" altLang="zh-CN" sz="6000" b="1" dirty="0" err="1">
                  <a:solidFill>
                    <a:srgbClr val="FF0000"/>
                  </a:solidFill>
                  <a:latin typeface="UTM Edwardian" panose="02040603050506020204" pitchFamily="18" charset="0"/>
                  <a:ea typeface="字魂6号-日记插画体" panose="00000500000000000000" pitchFamily="2" charset="-122"/>
                </a:rPr>
                <a:t>nhiều</a:t>
              </a:r>
              <a:r>
                <a:rPr lang="en-US" altLang="zh-CN" sz="6000" b="1" dirty="0">
                  <a:solidFill>
                    <a:srgbClr val="FF0000"/>
                  </a:solidFill>
                  <a:latin typeface="UTM Edwardian" panose="02040603050506020204" pitchFamily="18" charset="0"/>
                  <a:ea typeface="字魂6号-日记插画体" panose="00000500000000000000" pitchFamily="2" charset="-122"/>
                </a:rPr>
                <a:t> </a:t>
              </a:r>
              <a:r>
                <a:rPr lang="en-US" altLang="zh-CN" sz="6000" b="1" dirty="0" err="1">
                  <a:solidFill>
                    <a:srgbClr val="FF0000"/>
                  </a:solidFill>
                  <a:latin typeface="UTM Edwardian" panose="02040603050506020204" pitchFamily="18" charset="0"/>
                  <a:ea typeface="字魂6号-日记插画体" panose="00000500000000000000" pitchFamily="2" charset="-122"/>
                </a:rPr>
                <a:t>sức</a:t>
              </a:r>
              <a:r>
                <a:rPr lang="en-US" altLang="zh-CN" sz="6000" b="1" dirty="0">
                  <a:solidFill>
                    <a:srgbClr val="FF0000"/>
                  </a:solidFill>
                  <a:latin typeface="UTM Edwardian" panose="02040603050506020204" pitchFamily="18" charset="0"/>
                  <a:ea typeface="字魂6号-日记插画体" panose="00000500000000000000" pitchFamily="2" charset="-122"/>
                </a:rPr>
                <a:t> </a:t>
              </a:r>
              <a:r>
                <a:rPr lang="en-US" altLang="zh-CN" sz="6000" b="1" dirty="0" err="1">
                  <a:solidFill>
                    <a:srgbClr val="FF0000"/>
                  </a:solidFill>
                  <a:latin typeface="UTM Edwardian" panose="02040603050506020204" pitchFamily="18" charset="0"/>
                  <a:ea typeface="字魂6号-日记插画体" panose="00000500000000000000" pitchFamily="2" charset="-122"/>
                </a:rPr>
                <a:t>khỏe</a:t>
              </a:r>
              <a:endParaRPr lang="en-US" altLang="zh-CN" sz="6000" b="1" dirty="0">
                <a:solidFill>
                  <a:srgbClr val="FF0000"/>
                </a:solidFill>
                <a:latin typeface="UTM Edwardian" panose="02040603050506020204" pitchFamily="18" charset="0"/>
                <a:ea typeface="字魂6号-日记插画体" panose="00000500000000000000" pitchFamily="2" charset="-122"/>
              </a:endParaRPr>
            </a:p>
            <a:p>
              <a:pPr algn="ctr"/>
              <a:r>
                <a:rPr lang="en-US" altLang="zh-CN" sz="6000" b="1" dirty="0" err="1">
                  <a:solidFill>
                    <a:srgbClr val="FF0000"/>
                  </a:solidFill>
                  <a:latin typeface="UTM Edwardian" panose="02040603050506020204" pitchFamily="18" charset="0"/>
                  <a:ea typeface="字魂6号-日记插画体" panose="00000500000000000000" pitchFamily="2" charset="-122"/>
                </a:rPr>
                <a:t>và</a:t>
              </a:r>
              <a:endParaRPr lang="en-US" altLang="zh-CN" sz="6000" b="1" dirty="0">
                <a:solidFill>
                  <a:srgbClr val="FF0000"/>
                </a:solidFill>
                <a:latin typeface="UTM Edwardian" panose="02040603050506020204" pitchFamily="18" charset="0"/>
                <a:ea typeface="字魂6号-日记插画体" panose="00000500000000000000" pitchFamily="2" charset="-122"/>
              </a:endParaRPr>
            </a:p>
            <a:p>
              <a:pPr algn="ctr"/>
              <a:r>
                <a:rPr lang="en-US" altLang="zh-CN" sz="6000" b="1" dirty="0" err="1">
                  <a:solidFill>
                    <a:srgbClr val="FF0000"/>
                  </a:solidFill>
                  <a:latin typeface="UTM Edwardian" panose="02040603050506020204" pitchFamily="18" charset="0"/>
                  <a:ea typeface="字魂6号-日记插画体" panose="00000500000000000000" pitchFamily="2" charset="-122"/>
                </a:rPr>
                <a:t>học</a:t>
              </a:r>
              <a:r>
                <a:rPr lang="en-US" altLang="zh-CN" sz="6000" b="1" dirty="0">
                  <a:solidFill>
                    <a:srgbClr val="FF0000"/>
                  </a:solidFill>
                  <a:latin typeface="UTM Edwardian" panose="02040603050506020204" pitchFamily="18" charset="0"/>
                  <a:ea typeface="字魂6号-日记插画体" panose="00000500000000000000" pitchFamily="2" charset="-122"/>
                </a:rPr>
                <a:t> </a:t>
              </a:r>
              <a:r>
                <a:rPr lang="en-US" altLang="zh-CN" sz="6000" b="1" dirty="0" err="1">
                  <a:solidFill>
                    <a:srgbClr val="FF0000"/>
                  </a:solidFill>
                  <a:latin typeface="UTM Edwardian" panose="02040603050506020204" pitchFamily="18" charset="0"/>
                  <a:ea typeface="字魂6号-日记插画体" panose="00000500000000000000" pitchFamily="2" charset="-122"/>
                </a:rPr>
                <a:t>tập</a:t>
              </a:r>
              <a:r>
                <a:rPr lang="en-US" altLang="zh-CN" sz="6000" b="1" dirty="0">
                  <a:solidFill>
                    <a:srgbClr val="FF0000"/>
                  </a:solidFill>
                  <a:latin typeface="UTM Edwardian" panose="02040603050506020204" pitchFamily="18" charset="0"/>
                  <a:ea typeface="字魂6号-日记插画体" panose="00000500000000000000" pitchFamily="2" charset="-122"/>
                </a:rPr>
                <a:t> </a:t>
              </a:r>
              <a:r>
                <a:rPr lang="en-US" altLang="zh-CN" sz="6000" b="1" dirty="0" err="1">
                  <a:solidFill>
                    <a:srgbClr val="FF0000"/>
                  </a:solidFill>
                  <a:latin typeface="UTM Edwardian" panose="02040603050506020204" pitchFamily="18" charset="0"/>
                  <a:ea typeface="字魂6号-日记插画体" panose="00000500000000000000" pitchFamily="2" charset="-122"/>
                </a:rPr>
                <a:t>thật</a:t>
              </a:r>
              <a:r>
                <a:rPr lang="en-US" altLang="zh-CN" sz="6000" b="1" dirty="0">
                  <a:solidFill>
                    <a:srgbClr val="FF0000"/>
                  </a:solidFill>
                  <a:latin typeface="UTM Edwardian" panose="02040603050506020204" pitchFamily="18" charset="0"/>
                  <a:ea typeface="字魂6号-日记插画体" panose="00000500000000000000" pitchFamily="2" charset="-122"/>
                </a:rPr>
                <a:t> </a:t>
              </a:r>
              <a:r>
                <a:rPr lang="en-US" altLang="zh-CN" sz="6000" b="1" dirty="0" err="1">
                  <a:solidFill>
                    <a:srgbClr val="FF0000"/>
                  </a:solidFill>
                  <a:latin typeface="UTM Edwardian" panose="02040603050506020204" pitchFamily="18" charset="0"/>
                  <a:ea typeface="字魂6号-日记插画体" panose="00000500000000000000" pitchFamily="2" charset="-122"/>
                </a:rPr>
                <a:t>tốt</a:t>
              </a:r>
              <a:r>
                <a:rPr lang="en-US" altLang="zh-CN" sz="6000" b="1" dirty="0">
                  <a:solidFill>
                    <a:srgbClr val="FF0000"/>
                  </a:solidFill>
                  <a:latin typeface="UTM Edwardian" panose="02040603050506020204" pitchFamily="18" charset="0"/>
                  <a:ea typeface="字魂6号-日记插画体" panose="00000500000000000000" pitchFamily="2" charset="-122"/>
                </a:rPr>
                <a:t>!</a:t>
              </a:r>
              <a:endParaRPr lang="zh-CN" altLang="en-US" sz="6000" b="1" dirty="0">
                <a:solidFill>
                  <a:srgbClr val="FF0000"/>
                </a:solidFill>
                <a:latin typeface="UTM Edwardian" panose="02040603050506020204" pitchFamily="18" charset="0"/>
                <a:ea typeface="字魂6号-日记插画体" panose="00000500000000000000" pitchFamily="2" charset="-122"/>
              </a:endParaRPr>
            </a:p>
          </p:txBody>
        </p:sp>
      </p:grpSp>
      <p:pic>
        <p:nvPicPr>
          <p:cNvPr id="25" name="图片 5">
            <a:extLst>
              <a:ext uri="{FF2B5EF4-FFF2-40B4-BE49-F238E27FC236}">
                <a16:creationId xmlns="" xmlns:a16="http://schemas.microsoft.com/office/drawing/2014/main" id="{552E7211-E0D1-4D8C-BD90-38C44262099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1877" b="5319"/>
          <a:stretch/>
        </p:blipFill>
        <p:spPr>
          <a:xfrm>
            <a:off x="9240689" y="-85282"/>
            <a:ext cx="2951311" cy="6943282"/>
          </a:xfrm>
          <a:prstGeom prst="rect">
            <a:avLst/>
          </a:prstGeom>
        </p:spPr>
      </p:pic>
      <p:pic>
        <p:nvPicPr>
          <p:cNvPr id="16" name="图片 4" descr="D:\lijie\包图网\小报\素材\lj下载\人物\儿童\开心\手绘卡通儿童装饰素材 (1).png">
            <a:extLst>
              <a:ext uri="{FF2B5EF4-FFF2-40B4-BE49-F238E27FC236}">
                <a16:creationId xmlns="" xmlns:a16="http://schemas.microsoft.com/office/drawing/2014/main" id="{8AC7536E-5320-43CC-9E1B-73D61F6B4553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0" y="2000251"/>
            <a:ext cx="6053138" cy="5846879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924313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63 0.01968 L -0.99024 0.008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380" y="-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974 0.09723 L 0.21042 0.32199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91" y="11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90" objId="15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44BAF40E-C241-4147-8343-3B13A17370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9" name="矩形: 圆角 2">
            <a:extLst>
              <a:ext uri="{FF2B5EF4-FFF2-40B4-BE49-F238E27FC236}">
                <a16:creationId xmlns="" xmlns:a16="http://schemas.microsoft.com/office/drawing/2014/main" id="{2B374603-F781-43A5-B102-28E54D564337}"/>
              </a:ext>
            </a:extLst>
          </p:cNvPr>
          <p:cNvSpPr/>
          <p:nvPr/>
        </p:nvSpPr>
        <p:spPr>
          <a:xfrm>
            <a:off x="1224520" y="1164277"/>
            <a:ext cx="9145360" cy="3850150"/>
          </a:xfrm>
          <a:prstGeom prst="roundRect">
            <a:avLst>
              <a:gd name="adj" fmla="val 9560"/>
            </a:avLst>
          </a:prstGeom>
          <a:solidFill>
            <a:schemeClr val="bg1"/>
          </a:solidFill>
          <a:ln>
            <a:solidFill>
              <a:srgbClr val="FF0000"/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7" name="图片 5">
            <a:extLst>
              <a:ext uri="{FF2B5EF4-FFF2-40B4-BE49-F238E27FC236}">
                <a16:creationId xmlns="" xmlns:a16="http://schemas.microsoft.com/office/drawing/2014/main" id="{552E7211-E0D1-4D8C-BD90-38C4426209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1877" b="5319"/>
          <a:stretch/>
        </p:blipFill>
        <p:spPr>
          <a:xfrm>
            <a:off x="7529513" y="-85282"/>
            <a:ext cx="4662487" cy="6943282"/>
          </a:xfrm>
          <a:prstGeom prst="rect">
            <a:avLst/>
          </a:prstGeom>
        </p:spPr>
      </p:pic>
      <p:pic>
        <p:nvPicPr>
          <p:cNvPr id="47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49228">
            <a:off x="1763652" y="2337805"/>
            <a:ext cx="1074601" cy="10909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10138" y="1936826"/>
            <a:ext cx="631455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thang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图片 10">
            <a:extLst>
              <a:ext uri="{FF2B5EF4-FFF2-40B4-BE49-F238E27FC236}">
                <a16:creationId xmlns="" xmlns:a16="http://schemas.microsoft.com/office/drawing/2014/main" id="{7C498D58-71FC-4D0B-B3CC-7DCEC042CEE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911" y="2491560"/>
            <a:ext cx="4930719" cy="4930719"/>
          </a:xfrm>
          <a:prstGeom prst="rect">
            <a:avLst/>
          </a:prstGeom>
        </p:spPr>
      </p:pic>
      <p:sp>
        <p:nvSpPr>
          <p:cNvPr id="9" name="文本框 15">
            <a:extLst>
              <a:ext uri="{FF2B5EF4-FFF2-40B4-BE49-F238E27FC236}">
                <a16:creationId xmlns="" xmlns:a16="http://schemas.microsoft.com/office/drawing/2014/main" id="{852199A4-82D2-4EDE-A35E-6855179AAD20}"/>
              </a:ext>
            </a:extLst>
          </p:cNvPr>
          <p:cNvSpPr txBox="1"/>
          <p:nvPr/>
        </p:nvSpPr>
        <p:spPr>
          <a:xfrm>
            <a:off x="2622132" y="190612"/>
            <a:ext cx="6947736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1500" dirty="0">
                <a:ln w="57150">
                  <a:solidFill>
                    <a:schemeClr val="tx1"/>
                  </a:solidFill>
                </a:ln>
                <a:solidFill>
                  <a:srgbClr val="FF99C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  <a:ea typeface="inpin heiti" panose="00000500000000000000" pitchFamily="2" charset="-122"/>
                <a:sym typeface="inpin heiti" panose="00000500000000000000" pitchFamily="2" charset="-122"/>
              </a:rPr>
              <a:t>MỤC TIÊU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6219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4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DAE87518-D99A-4E8F-8415-C9EF08C628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图片 5">
            <a:extLst>
              <a:ext uri="{FF2B5EF4-FFF2-40B4-BE49-F238E27FC236}">
                <a16:creationId xmlns="" xmlns:a16="http://schemas.microsoft.com/office/drawing/2014/main" id="{552E7211-E0D1-4D8C-BD90-38C4426209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1877" b="5319"/>
          <a:stretch/>
        </p:blipFill>
        <p:spPr>
          <a:xfrm>
            <a:off x="9115425" y="-85282"/>
            <a:ext cx="3076575" cy="6943282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="" xmlns:a16="http://schemas.microsoft.com/office/drawing/2014/main" id="{2B374603-F781-43A5-B102-28E54D564337}"/>
              </a:ext>
            </a:extLst>
          </p:cNvPr>
          <p:cNvSpPr/>
          <p:nvPr/>
        </p:nvSpPr>
        <p:spPr>
          <a:xfrm>
            <a:off x="674915" y="569686"/>
            <a:ext cx="10842171" cy="5718630"/>
          </a:xfrm>
          <a:prstGeom prst="roundRect">
            <a:avLst>
              <a:gd name="adj" fmla="val 9560"/>
            </a:avLst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290889" y="717199"/>
                <a:ext cx="10226197" cy="54236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b="1" u="sng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Bài 1</a:t>
                </a:r>
                <a:r>
                  <a:rPr lang="en-US" sz="4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thang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dài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đáy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lần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lượt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b,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chiều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cao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a. 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14cm; 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6cm; 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7cm.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b. 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5000" i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5000" i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m; 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5000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50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m; 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5000" b="0" i="0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US" sz="5000" b="0" i="0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c. 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2,8m; 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1,8m; 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0,5m.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0889" y="717199"/>
                <a:ext cx="10226197" cy="5423601"/>
              </a:xfrm>
              <a:prstGeom prst="rect">
                <a:avLst/>
              </a:prstGeom>
              <a:blipFill rotWithShape="0">
                <a:blip r:embed="rId5"/>
                <a:stretch>
                  <a:fillRect l="-2147" b="-20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Connector 30"/>
          <p:cNvCxnSpPr/>
          <p:nvPr/>
        </p:nvCxnSpPr>
        <p:spPr>
          <a:xfrm>
            <a:off x="3952617" y="1536667"/>
            <a:ext cx="4348421" cy="638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1451374" y="2491991"/>
            <a:ext cx="4457057" cy="629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6269367" y="2512087"/>
            <a:ext cx="235211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9115425" y="1543050"/>
            <a:ext cx="209853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图片 7" descr="355917feb1e91351321e65cd4032d28d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flipH="1">
            <a:off x="-83712" y="3319107"/>
            <a:ext cx="2433809" cy="3538893"/>
          </a:xfrm>
          <a:prstGeom prst="rect">
            <a:avLst/>
          </a:prstGeom>
        </p:spPr>
      </p:pic>
      <p:grpSp>
        <p:nvGrpSpPr>
          <p:cNvPr id="47" name="组合 10">
            <a:extLst>
              <a:ext uri="{FF2B5EF4-FFF2-40B4-BE49-F238E27FC236}">
                <a16:creationId xmlns="" xmlns:a16="http://schemas.microsoft.com/office/drawing/2014/main" id="{AE6D6197-B3F5-4EA2-81CD-C1806D04F2D2}"/>
              </a:ext>
            </a:extLst>
          </p:cNvPr>
          <p:cNvGrpSpPr/>
          <p:nvPr/>
        </p:nvGrpSpPr>
        <p:grpSpPr>
          <a:xfrm flipH="1">
            <a:off x="2623495" y="2597369"/>
            <a:ext cx="8495478" cy="3453673"/>
            <a:chOff x="-3914025" y="-164057"/>
            <a:chExt cx="15499762" cy="3812680"/>
          </a:xfrm>
        </p:grpSpPr>
        <p:sp>
          <p:nvSpPr>
            <p:cNvPr id="48" name="思想气泡: 云 4">
              <a:extLst>
                <a:ext uri="{FF2B5EF4-FFF2-40B4-BE49-F238E27FC236}">
                  <a16:creationId xmlns="" xmlns:a16="http://schemas.microsoft.com/office/drawing/2014/main" id="{D344D562-86E2-4622-B1DC-13C44A859631}"/>
                </a:ext>
              </a:extLst>
            </p:cNvPr>
            <p:cNvSpPr/>
            <p:nvPr/>
          </p:nvSpPr>
          <p:spPr>
            <a:xfrm>
              <a:off x="-3914025" y="-164057"/>
              <a:ext cx="15499762" cy="3812680"/>
            </a:xfrm>
            <a:prstGeom prst="cloudCallout">
              <a:avLst>
                <a:gd name="adj1" fmla="val 47855"/>
                <a:gd name="adj2" fmla="val 46295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文本框 8">
              <a:extLst>
                <a:ext uri="{FF2B5EF4-FFF2-40B4-BE49-F238E27FC236}">
                  <a16:creationId xmlns="" xmlns:a16="http://schemas.microsoft.com/office/drawing/2014/main" id="{EC607C54-9A5E-49E3-8C98-A4358905353F}"/>
                </a:ext>
              </a:extLst>
            </p:cNvPr>
            <p:cNvSpPr txBox="1"/>
            <p:nvPr/>
          </p:nvSpPr>
          <p:spPr>
            <a:xfrm>
              <a:off x="3184195" y="2843362"/>
              <a:ext cx="2041117" cy="7117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sz="2500" dirty="0">
                <a:latin typeface="UTM Aristote" panose="02040603050506020204" pitchFamily="18" charset="0"/>
                <a:ea typeface="字魂6号-日记插画体" panose="00000500000000000000" pitchFamily="2" charset="-122"/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3437882" y="3552607"/>
            <a:ext cx="697498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thang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443689" y="2774317"/>
                <a:ext cx="5298245" cy="28344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US" sz="40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00CC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4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4000" b="1" dirty="0">
                    <a:solidFill>
                      <a:srgbClr val="34733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sz="4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endParaRPr lang="en-US"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4000" b="1" dirty="0">
                    <a:solidFill>
                      <a:srgbClr val="34733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4000" b="1" dirty="0">
                    <a:solidFill>
                      <a:srgbClr val="34733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sz="4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dài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cạnh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đáy</a:t>
                </a:r>
                <a:endParaRPr lang="en-US"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4000" b="1" dirty="0">
                    <a:solidFill>
                      <a:srgbClr val="34733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sz="4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chiều</a:t>
                </a:r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cao</a:t>
                </a:r>
                <a:endParaRPr lang="en-US"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3689" y="2774317"/>
                <a:ext cx="5298245" cy="2834494"/>
              </a:xfrm>
              <a:prstGeom prst="rect">
                <a:avLst/>
              </a:prstGeom>
              <a:blipFill>
                <a:blip r:embed="rId7"/>
                <a:stretch>
                  <a:fillRect l="-4143" r="-2877" b="-83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4094734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uiExpand="1" build="p"/>
      <p:bldP spid="53" grpId="0"/>
      <p:bldP spid="53" grpId="1"/>
      <p:bldP spid="54" grpId="0" uiExpand="1" build="p"/>
      <p:bldP spid="54" grpId="1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8DB7B6E3-A6BE-47A7-8D88-FBCBFC01CFF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矩形: 圆角 2">
            <a:extLst>
              <a:ext uri="{FF2B5EF4-FFF2-40B4-BE49-F238E27FC236}">
                <a16:creationId xmlns="" xmlns:a16="http://schemas.microsoft.com/office/drawing/2014/main" id="{2B374603-F781-43A5-B102-28E54D564337}"/>
              </a:ext>
            </a:extLst>
          </p:cNvPr>
          <p:cNvSpPr/>
          <p:nvPr/>
        </p:nvSpPr>
        <p:spPr>
          <a:xfrm>
            <a:off x="1109332" y="537200"/>
            <a:ext cx="10842171" cy="5718630"/>
          </a:xfrm>
          <a:prstGeom prst="roundRect">
            <a:avLst>
              <a:gd name="adj" fmla="val 9560"/>
            </a:avLst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4809800" y="758354"/>
            <a:ext cx="67072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14cm; 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6cm; 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7cm.</a:t>
            </a:r>
          </a:p>
        </p:txBody>
      </p:sp>
      <p:grpSp>
        <p:nvGrpSpPr>
          <p:cNvPr id="17" name="组合 5">
            <a:extLst>
              <a:ext uri="{FF2B5EF4-FFF2-40B4-BE49-F238E27FC236}">
                <a16:creationId xmlns="" xmlns:a16="http://schemas.microsoft.com/office/drawing/2014/main" id="{10FE5709-7547-47FB-910C-10658F64FE8D}"/>
              </a:ext>
            </a:extLst>
          </p:cNvPr>
          <p:cNvGrpSpPr/>
          <p:nvPr/>
        </p:nvGrpSpPr>
        <p:grpSpPr>
          <a:xfrm>
            <a:off x="4355405" y="1410578"/>
            <a:ext cx="7557818" cy="4689068"/>
            <a:chOff x="4525" y="2216"/>
            <a:chExt cx="9703" cy="6367"/>
          </a:xfrm>
        </p:grpSpPr>
        <p:sp>
          <p:nvSpPr>
            <p:cNvPr id="18" name="云形 3">
              <a:extLst>
                <a:ext uri="{FF2B5EF4-FFF2-40B4-BE49-F238E27FC236}">
                  <a16:creationId xmlns="" xmlns:a16="http://schemas.microsoft.com/office/drawing/2014/main" id="{909D023C-3DE2-42EA-A9CE-523B71BE5052}"/>
                </a:ext>
              </a:extLst>
            </p:cNvPr>
            <p:cNvSpPr/>
            <p:nvPr/>
          </p:nvSpPr>
          <p:spPr>
            <a:xfrm>
              <a:off x="4525" y="2216"/>
              <a:ext cx="9703" cy="6367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云形 4">
              <a:extLst>
                <a:ext uri="{FF2B5EF4-FFF2-40B4-BE49-F238E27FC236}">
                  <a16:creationId xmlns="" xmlns:a16="http://schemas.microsoft.com/office/drawing/2014/main" id="{E0AE59B8-6FED-4F5D-95DB-70D13FC3471E}"/>
                </a:ext>
              </a:extLst>
            </p:cNvPr>
            <p:cNvSpPr/>
            <p:nvPr/>
          </p:nvSpPr>
          <p:spPr>
            <a:xfrm>
              <a:off x="4903" y="2535"/>
              <a:ext cx="8992" cy="5752"/>
            </a:xfrm>
            <a:prstGeom prst="cloud">
              <a:avLst/>
            </a:prstGeom>
            <a:noFill/>
            <a:ln w="25400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7197658" y="2249901"/>
            <a:ext cx="1645002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35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70249" y="2818229"/>
            <a:ext cx="61833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Diện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(14 + 6) x 7 : 2 = 70 (cm</a:t>
            </a:r>
            <a:r>
              <a:rPr lang="en-US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36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70cm</a:t>
            </a:r>
            <a:r>
              <a:rPr lang="en-US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pic>
        <p:nvPicPr>
          <p:cNvPr id="12" name="图片 5">
            <a:extLst>
              <a:ext uri="{FF2B5EF4-FFF2-40B4-BE49-F238E27FC236}">
                <a16:creationId xmlns="" xmlns:a16="http://schemas.microsoft.com/office/drawing/2014/main" id="{552E7211-E0D1-4D8C-BD90-38C4426209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1877" b="5319"/>
          <a:stretch/>
        </p:blipFill>
        <p:spPr>
          <a:xfrm flipH="1">
            <a:off x="0" y="-51287"/>
            <a:ext cx="2844800" cy="6943282"/>
          </a:xfrm>
          <a:prstGeom prst="rect">
            <a:avLst/>
          </a:prstGeom>
        </p:spPr>
      </p:pic>
      <p:sp>
        <p:nvSpPr>
          <p:cNvPr id="3" name="Trapezoid 2"/>
          <p:cNvSpPr/>
          <p:nvPr/>
        </p:nvSpPr>
        <p:spPr>
          <a:xfrm>
            <a:off x="1270000" y="3009900"/>
            <a:ext cx="3298363" cy="1773662"/>
          </a:xfrm>
          <a:prstGeom prst="trapezoid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626E16D4-81F0-4B85-8A2A-A102C5E682FE}"/>
              </a:ext>
            </a:extLst>
          </p:cNvPr>
          <p:cNvSpPr txBox="1"/>
          <p:nvPr/>
        </p:nvSpPr>
        <p:spPr>
          <a:xfrm>
            <a:off x="2508371" y="2628709"/>
            <a:ext cx="73770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6cm</a:t>
            </a:r>
            <a:endParaRPr lang="zh-CN" alt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9">
            <a:extLst>
              <a:ext uri="{FF2B5EF4-FFF2-40B4-BE49-F238E27FC236}">
                <a16:creationId xmlns="" xmlns:a16="http://schemas.microsoft.com/office/drawing/2014/main" id="{626E16D4-81F0-4B85-8A2A-A102C5E682FE}"/>
              </a:ext>
            </a:extLst>
          </p:cNvPr>
          <p:cNvSpPr txBox="1"/>
          <p:nvPr/>
        </p:nvSpPr>
        <p:spPr>
          <a:xfrm>
            <a:off x="2632616" y="4814184"/>
            <a:ext cx="89800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14cm</a:t>
            </a:r>
            <a:endParaRPr lang="zh-CN" alt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Connector 22"/>
          <p:cNvCxnSpPr>
            <a:cxnSpLocks/>
          </p:cNvCxnSpPr>
          <p:nvPr/>
        </p:nvCxnSpPr>
        <p:spPr>
          <a:xfrm flipV="1">
            <a:off x="1713712" y="3009899"/>
            <a:ext cx="16573" cy="177366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9">
            <a:extLst>
              <a:ext uri="{FF2B5EF4-FFF2-40B4-BE49-F238E27FC236}">
                <a16:creationId xmlns="" xmlns:a16="http://schemas.microsoft.com/office/drawing/2014/main" id="{626E16D4-81F0-4B85-8A2A-A102C5E682FE}"/>
              </a:ext>
            </a:extLst>
          </p:cNvPr>
          <p:cNvSpPr txBox="1"/>
          <p:nvPr/>
        </p:nvSpPr>
        <p:spPr>
          <a:xfrm>
            <a:off x="1789046" y="3695392"/>
            <a:ext cx="73770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7cm</a:t>
            </a:r>
            <a:endParaRPr lang="zh-CN" alt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18483" y="4630791"/>
            <a:ext cx="96451" cy="1377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54892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20" grpId="0"/>
      <p:bldP spid="3" grpId="0" animBg="1"/>
      <p:bldP spid="10" grpId="0"/>
      <p:bldP spid="22" grpId="0"/>
      <p:bldP spid="24" grpId="0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8DB7B6E3-A6BE-47A7-8D88-FBCBFC01CFF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626E16D4-81F0-4B85-8A2A-A102C5E682FE}"/>
              </a:ext>
            </a:extLst>
          </p:cNvPr>
          <p:cNvSpPr txBox="1"/>
          <p:nvPr/>
        </p:nvSpPr>
        <p:spPr>
          <a:xfrm>
            <a:off x="5149850" y="-32485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sp>
        <p:nvSpPr>
          <p:cNvPr id="14" name="矩形: 圆角 2">
            <a:extLst>
              <a:ext uri="{FF2B5EF4-FFF2-40B4-BE49-F238E27FC236}">
                <a16:creationId xmlns="" xmlns:a16="http://schemas.microsoft.com/office/drawing/2014/main" id="{2B374603-F781-43A5-B102-28E54D564337}"/>
              </a:ext>
            </a:extLst>
          </p:cNvPr>
          <p:cNvSpPr/>
          <p:nvPr/>
        </p:nvSpPr>
        <p:spPr>
          <a:xfrm>
            <a:off x="114300" y="569686"/>
            <a:ext cx="11428487" cy="5718630"/>
          </a:xfrm>
          <a:prstGeom prst="roundRect">
            <a:avLst>
              <a:gd name="adj" fmla="val 9560"/>
            </a:avLst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857444" y="193795"/>
                <a:ext cx="5654112" cy="15938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:r>
                  <a:rPr lang="en-US" sz="40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4000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500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500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m; </a:t>
                </a:r>
                <a:r>
                  <a:rPr lang="en-US" sz="40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US" sz="4000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500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500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m; </a:t>
                </a:r>
                <a:r>
                  <a:rPr lang="en-US" sz="40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sz="4000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500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US" sz="500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7444" y="193795"/>
                <a:ext cx="5654112" cy="1593834"/>
              </a:xfrm>
              <a:prstGeom prst="rect">
                <a:avLst/>
              </a:prstGeom>
              <a:blipFill>
                <a:blip r:embed="rId4"/>
                <a:stretch>
                  <a:fillRect l="-3883" r="-3452" b="-30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组合 5">
            <a:extLst>
              <a:ext uri="{FF2B5EF4-FFF2-40B4-BE49-F238E27FC236}">
                <a16:creationId xmlns="" xmlns:a16="http://schemas.microsoft.com/office/drawing/2014/main" id="{10FE5709-7547-47FB-910C-10658F64FE8D}"/>
              </a:ext>
            </a:extLst>
          </p:cNvPr>
          <p:cNvGrpSpPr/>
          <p:nvPr/>
        </p:nvGrpSpPr>
        <p:grpSpPr>
          <a:xfrm>
            <a:off x="102185" y="1689268"/>
            <a:ext cx="7226513" cy="4521862"/>
            <a:chOff x="4525" y="2216"/>
            <a:chExt cx="9703" cy="6367"/>
          </a:xfrm>
        </p:grpSpPr>
        <p:sp>
          <p:nvSpPr>
            <p:cNvPr id="8" name="云形 3">
              <a:extLst>
                <a:ext uri="{FF2B5EF4-FFF2-40B4-BE49-F238E27FC236}">
                  <a16:creationId xmlns="" xmlns:a16="http://schemas.microsoft.com/office/drawing/2014/main" id="{909D023C-3DE2-42EA-A9CE-523B71BE5052}"/>
                </a:ext>
              </a:extLst>
            </p:cNvPr>
            <p:cNvSpPr/>
            <p:nvPr/>
          </p:nvSpPr>
          <p:spPr>
            <a:xfrm>
              <a:off x="4525" y="2216"/>
              <a:ext cx="9703" cy="6367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云形 4">
              <a:extLst>
                <a:ext uri="{FF2B5EF4-FFF2-40B4-BE49-F238E27FC236}">
                  <a16:creationId xmlns="" xmlns:a16="http://schemas.microsoft.com/office/drawing/2014/main" id="{E0AE59B8-6FED-4F5D-95DB-70D13FC3471E}"/>
                </a:ext>
              </a:extLst>
            </p:cNvPr>
            <p:cNvSpPr/>
            <p:nvPr/>
          </p:nvSpPr>
          <p:spPr>
            <a:xfrm>
              <a:off x="4903" y="2535"/>
              <a:ext cx="8992" cy="5752"/>
            </a:xfrm>
            <a:prstGeom prst="cloud">
              <a:avLst/>
            </a:prstGeom>
            <a:noFill/>
            <a:ln w="25400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211531" y="2534875"/>
            <a:ext cx="1645002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35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280906" y="3143653"/>
                <a:ext cx="4948056" cy="2395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thang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sz="36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4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US" sz="4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: 2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21</m:t>
                        </m:r>
                      </m:num>
                      <m:den>
                        <m:r>
                          <a:rPr lang="en-US" sz="4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</m:oMath>
                </a14:m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(m</a:t>
                </a:r>
                <a:r>
                  <a:rPr lang="en-US" sz="36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r>
                  <a:rPr lang="en-US" sz="36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US" sz="3600" u="sng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Đáp </a:t>
                </a:r>
                <a:r>
                  <a:rPr lang="en-US" sz="3600" u="sng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>
                            <a:latin typeface="Cambria Math" panose="02040503050406030204" pitchFamily="18" charset="0"/>
                          </a:rPr>
                          <m:t>21</m:t>
                        </m:r>
                      </m:num>
                      <m:den>
                        <m:r>
                          <a:rPr lang="en-US" sz="4000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</m:oMath>
                </a14:m>
                <a:r>
                  <a:rPr lang="en-US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36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0906" y="3143653"/>
                <a:ext cx="4948056" cy="2395015"/>
              </a:xfrm>
              <a:prstGeom prst="rect">
                <a:avLst/>
              </a:prstGeom>
              <a:blipFill>
                <a:blip r:embed="rId5"/>
                <a:stretch>
                  <a:fillRect l="-3695" t="-4326" b="-22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图片 5">
            <a:extLst>
              <a:ext uri="{FF2B5EF4-FFF2-40B4-BE49-F238E27FC236}">
                <a16:creationId xmlns="" xmlns:a16="http://schemas.microsoft.com/office/drawing/2014/main" id="{552E7211-E0D1-4D8C-BD90-38C44262099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21877" b="5319"/>
          <a:stretch/>
        </p:blipFill>
        <p:spPr>
          <a:xfrm>
            <a:off x="9008005" y="-85282"/>
            <a:ext cx="3183996" cy="6943282"/>
          </a:xfrm>
          <a:prstGeom prst="rect">
            <a:avLst/>
          </a:prstGeom>
        </p:spPr>
      </p:pic>
      <p:pic>
        <p:nvPicPr>
          <p:cNvPr id="17" name="图片 23">
            <a:extLst>
              <a:ext uri="{FF2B5EF4-FFF2-40B4-BE49-F238E27FC236}">
                <a16:creationId xmlns="" xmlns:a16="http://schemas.microsoft.com/office/drawing/2014/main" id="{39ED948A-2BBF-4A0F-BF1F-293B487010A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35898" y="142642"/>
            <a:ext cx="1741134" cy="1397310"/>
          </a:xfrm>
          <a:prstGeom prst="rect">
            <a:avLst/>
          </a:prstGeom>
        </p:spPr>
      </p:pic>
      <p:sp>
        <p:nvSpPr>
          <p:cNvPr id="15" name="Trapezoid 14"/>
          <p:cNvSpPr/>
          <p:nvPr/>
        </p:nvSpPr>
        <p:spPr>
          <a:xfrm>
            <a:off x="7216587" y="2357315"/>
            <a:ext cx="2939933" cy="2713057"/>
          </a:xfrm>
          <a:prstGeom prst="trapezoid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9">
                <a:extLst>
                  <a:ext uri="{FF2B5EF4-FFF2-40B4-BE49-F238E27FC236}">
                    <a16:creationId xmlns="" xmlns:a16="http://schemas.microsoft.com/office/drawing/2014/main" id="{626E16D4-81F0-4B85-8A2A-A102C5E682FE}"/>
                  </a:ext>
                </a:extLst>
              </p:cNvPr>
              <p:cNvSpPr txBox="1"/>
              <p:nvPr/>
            </p:nvSpPr>
            <p:spPr>
              <a:xfrm>
                <a:off x="8318222" y="1432782"/>
                <a:ext cx="587020" cy="7037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5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endParaRPr lang="zh-CN" altLang="en-US" sz="25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文本框 9">
                <a:extLst>
                  <a:ext uri="{FF2B5EF4-FFF2-40B4-BE49-F238E27FC236}">
                    <a16:creationId xmlns:a16="http://schemas.microsoft.com/office/drawing/2014/main" id="{626E16D4-81F0-4B85-8A2A-A102C5E682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8222" y="1432782"/>
                <a:ext cx="587020" cy="703782"/>
              </a:xfrm>
              <a:prstGeom prst="rect">
                <a:avLst/>
              </a:prstGeom>
              <a:blipFill>
                <a:blip r:embed="rId8"/>
                <a:stretch>
                  <a:fillRect r="-15625" b="-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9">
                <a:extLst>
                  <a:ext uri="{FF2B5EF4-FFF2-40B4-BE49-F238E27FC236}">
                    <a16:creationId xmlns="" xmlns:a16="http://schemas.microsoft.com/office/drawing/2014/main" id="{626E16D4-81F0-4B85-8A2A-A102C5E682FE}"/>
                  </a:ext>
                </a:extLst>
              </p:cNvPr>
              <p:cNvSpPr txBox="1"/>
              <p:nvPr/>
            </p:nvSpPr>
            <p:spPr>
              <a:xfrm>
                <a:off x="8643671" y="5048487"/>
                <a:ext cx="587020" cy="7007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5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endParaRPr lang="zh-CN" altLang="en-US" sz="25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文本框 9">
                <a:extLst>
                  <a:ext uri="{FF2B5EF4-FFF2-40B4-BE49-F238E27FC236}">
                    <a16:creationId xmlns:a16="http://schemas.microsoft.com/office/drawing/2014/main" id="{626E16D4-81F0-4B85-8A2A-A102C5E682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3671" y="5048487"/>
                <a:ext cx="587020" cy="700705"/>
              </a:xfrm>
              <a:prstGeom prst="rect">
                <a:avLst/>
              </a:prstGeom>
              <a:blipFill>
                <a:blip r:embed="rId9"/>
                <a:stretch>
                  <a:fillRect r="-15625" b="-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19"/>
          <p:cNvCxnSpPr>
            <a:cxnSpLocks/>
          </p:cNvCxnSpPr>
          <p:nvPr/>
        </p:nvCxnSpPr>
        <p:spPr>
          <a:xfrm flipV="1">
            <a:off x="7919433" y="2357315"/>
            <a:ext cx="0" cy="269117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9">
                <a:extLst>
                  <a:ext uri="{FF2B5EF4-FFF2-40B4-BE49-F238E27FC236}">
                    <a16:creationId xmlns="" xmlns:a16="http://schemas.microsoft.com/office/drawing/2014/main" id="{626E16D4-81F0-4B85-8A2A-A102C5E682FE}"/>
                  </a:ext>
                </a:extLst>
              </p:cNvPr>
              <p:cNvSpPr txBox="1"/>
              <p:nvPr/>
            </p:nvSpPr>
            <p:spPr>
              <a:xfrm>
                <a:off x="7961751" y="3616865"/>
                <a:ext cx="564578" cy="6146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endParaRPr lang="zh-CN" altLang="en-US" sz="25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文本框 9">
                <a:extLst>
                  <a:ext uri="{FF2B5EF4-FFF2-40B4-BE49-F238E27FC236}">
                    <a16:creationId xmlns:a16="http://schemas.microsoft.com/office/drawing/2014/main" id="{626E16D4-81F0-4B85-8A2A-A102C5E682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1751" y="3616865"/>
                <a:ext cx="564578" cy="614655"/>
              </a:xfrm>
              <a:prstGeom prst="rect">
                <a:avLst/>
              </a:prstGeom>
              <a:blipFill>
                <a:blip r:embed="rId10"/>
                <a:stretch>
                  <a:fillRect r="-16129" b="-99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/>
          <p:cNvSpPr/>
          <p:nvPr/>
        </p:nvSpPr>
        <p:spPr>
          <a:xfrm>
            <a:off x="7910772" y="4917229"/>
            <a:ext cx="120950" cy="1245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1483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" grpId="0"/>
      <p:bldP spid="11" grpId="0"/>
      <p:bldP spid="15" grpId="0" animBg="1"/>
      <p:bldP spid="18" grpId="0"/>
      <p:bldP spid="19" grpId="0"/>
      <p:bldP spid="21" grpId="0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8DB7B6E3-A6BE-47A7-8D88-FBCBFC01CFF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626E16D4-81F0-4B85-8A2A-A102C5E682FE}"/>
              </a:ext>
            </a:extLst>
          </p:cNvPr>
          <p:cNvSpPr txBox="1"/>
          <p:nvPr/>
        </p:nvSpPr>
        <p:spPr>
          <a:xfrm>
            <a:off x="5672364" y="-32485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sp>
        <p:nvSpPr>
          <p:cNvPr id="14" name="矩形: 圆角 2">
            <a:extLst>
              <a:ext uri="{FF2B5EF4-FFF2-40B4-BE49-F238E27FC236}">
                <a16:creationId xmlns="" xmlns:a16="http://schemas.microsoft.com/office/drawing/2014/main" id="{2B374603-F781-43A5-B102-28E54D564337}"/>
              </a:ext>
            </a:extLst>
          </p:cNvPr>
          <p:cNvSpPr/>
          <p:nvPr/>
        </p:nvSpPr>
        <p:spPr>
          <a:xfrm>
            <a:off x="1197429" y="569685"/>
            <a:ext cx="10842171" cy="5718630"/>
          </a:xfrm>
          <a:prstGeom prst="roundRect">
            <a:avLst>
              <a:gd name="adj" fmla="val 9560"/>
            </a:avLst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772985" y="671102"/>
            <a:ext cx="69220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2,8m; 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1,8m; 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0,5m.</a:t>
            </a:r>
          </a:p>
        </p:txBody>
      </p:sp>
      <p:grpSp>
        <p:nvGrpSpPr>
          <p:cNvPr id="7" name="组合 5">
            <a:extLst>
              <a:ext uri="{FF2B5EF4-FFF2-40B4-BE49-F238E27FC236}">
                <a16:creationId xmlns="" xmlns:a16="http://schemas.microsoft.com/office/drawing/2014/main" id="{10FE5709-7547-47FB-910C-10658F64FE8D}"/>
              </a:ext>
            </a:extLst>
          </p:cNvPr>
          <p:cNvGrpSpPr/>
          <p:nvPr/>
        </p:nvGrpSpPr>
        <p:grpSpPr>
          <a:xfrm>
            <a:off x="4549298" y="1489117"/>
            <a:ext cx="7377778" cy="4568783"/>
            <a:chOff x="4525" y="2216"/>
            <a:chExt cx="9703" cy="6367"/>
          </a:xfrm>
        </p:grpSpPr>
        <p:sp>
          <p:nvSpPr>
            <p:cNvPr id="8" name="云形 3">
              <a:extLst>
                <a:ext uri="{FF2B5EF4-FFF2-40B4-BE49-F238E27FC236}">
                  <a16:creationId xmlns="" xmlns:a16="http://schemas.microsoft.com/office/drawing/2014/main" id="{909D023C-3DE2-42EA-A9CE-523B71BE5052}"/>
                </a:ext>
              </a:extLst>
            </p:cNvPr>
            <p:cNvSpPr/>
            <p:nvPr/>
          </p:nvSpPr>
          <p:spPr>
            <a:xfrm>
              <a:off x="4525" y="2216"/>
              <a:ext cx="9703" cy="6367"/>
            </a:xfrm>
            <a:prstGeom prst="cloud">
              <a:avLst/>
            </a:prstGeom>
            <a:solidFill>
              <a:srgbClr val="FFFFFF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云形 4">
              <a:extLst>
                <a:ext uri="{FF2B5EF4-FFF2-40B4-BE49-F238E27FC236}">
                  <a16:creationId xmlns="" xmlns:a16="http://schemas.microsoft.com/office/drawing/2014/main" id="{E0AE59B8-6FED-4F5D-95DB-70D13FC3471E}"/>
                </a:ext>
              </a:extLst>
            </p:cNvPr>
            <p:cNvSpPr/>
            <p:nvPr/>
          </p:nvSpPr>
          <p:spPr>
            <a:xfrm>
              <a:off x="4903" y="2535"/>
              <a:ext cx="8992" cy="5752"/>
            </a:xfrm>
            <a:prstGeom prst="cloud">
              <a:avLst/>
            </a:prstGeom>
            <a:noFill/>
            <a:ln w="25400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7415686" y="2229880"/>
            <a:ext cx="1645002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35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62600" y="2846327"/>
            <a:ext cx="63225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Diện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2,8 + 1,8) x 0,5 : 2 = 1,15 (m</a:t>
            </a:r>
            <a:r>
              <a:rPr lang="en-US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en-US" sz="3600" u="sng">
                <a:latin typeface="Times New Roman" panose="02020603050405020304" pitchFamily="18" charset="0"/>
                <a:cs typeface="Times New Roman" panose="02020603050405020304" pitchFamily="18" charset="0"/>
              </a:rPr>
              <a:t>Đáp </a:t>
            </a:r>
            <a:r>
              <a:rPr lang="en-US" sz="36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1,15m</a:t>
            </a:r>
            <a:r>
              <a:rPr lang="en-US" sz="3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pic>
        <p:nvPicPr>
          <p:cNvPr id="12" name="图片 5">
            <a:extLst>
              <a:ext uri="{FF2B5EF4-FFF2-40B4-BE49-F238E27FC236}">
                <a16:creationId xmlns="" xmlns:a16="http://schemas.microsoft.com/office/drawing/2014/main" id="{552E7211-E0D1-4D8C-BD90-38C4426209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1877" b="5319"/>
          <a:stretch/>
        </p:blipFill>
        <p:spPr>
          <a:xfrm flipH="1">
            <a:off x="0" y="-85282"/>
            <a:ext cx="3169103" cy="6943282"/>
          </a:xfrm>
          <a:prstGeom prst="rect">
            <a:avLst/>
          </a:prstGeom>
        </p:spPr>
      </p:pic>
      <p:sp>
        <p:nvSpPr>
          <p:cNvPr id="16" name="Trapezoid 15"/>
          <p:cNvSpPr/>
          <p:nvPr/>
        </p:nvSpPr>
        <p:spPr>
          <a:xfrm>
            <a:off x="1471424" y="3084296"/>
            <a:ext cx="3077874" cy="1469975"/>
          </a:xfrm>
          <a:prstGeom prst="trapezoid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文本框 9">
            <a:extLst>
              <a:ext uri="{FF2B5EF4-FFF2-40B4-BE49-F238E27FC236}">
                <a16:creationId xmlns="" xmlns:a16="http://schemas.microsoft.com/office/drawing/2014/main" id="{626E16D4-81F0-4B85-8A2A-A102C5E682FE}"/>
              </a:ext>
            </a:extLst>
          </p:cNvPr>
          <p:cNvSpPr txBox="1"/>
          <p:nvPr/>
        </p:nvSpPr>
        <p:spPr>
          <a:xfrm>
            <a:off x="2494636" y="2545351"/>
            <a:ext cx="83548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1,8m</a:t>
            </a:r>
            <a:endParaRPr lang="zh-CN" alt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文本框 9">
            <a:extLst>
              <a:ext uri="{FF2B5EF4-FFF2-40B4-BE49-F238E27FC236}">
                <a16:creationId xmlns="" xmlns:a16="http://schemas.microsoft.com/office/drawing/2014/main" id="{626E16D4-81F0-4B85-8A2A-A102C5E682FE}"/>
              </a:ext>
            </a:extLst>
          </p:cNvPr>
          <p:cNvSpPr txBox="1"/>
          <p:nvPr/>
        </p:nvSpPr>
        <p:spPr>
          <a:xfrm>
            <a:off x="2409818" y="4602424"/>
            <a:ext cx="83548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2,8m</a:t>
            </a:r>
            <a:endParaRPr lang="zh-CN" alt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V="1">
            <a:off x="1825418" y="3084296"/>
            <a:ext cx="30647" cy="146997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9">
            <a:extLst>
              <a:ext uri="{FF2B5EF4-FFF2-40B4-BE49-F238E27FC236}">
                <a16:creationId xmlns="" xmlns:a16="http://schemas.microsoft.com/office/drawing/2014/main" id="{626E16D4-81F0-4B85-8A2A-A102C5E682FE}"/>
              </a:ext>
            </a:extLst>
          </p:cNvPr>
          <p:cNvSpPr txBox="1"/>
          <p:nvPr/>
        </p:nvSpPr>
        <p:spPr>
          <a:xfrm>
            <a:off x="1931394" y="3615739"/>
            <a:ext cx="83548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0,5m</a:t>
            </a:r>
            <a:endParaRPr lang="zh-CN" alt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834943" y="4445795"/>
            <a:ext cx="96451" cy="941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4469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" grpId="0"/>
      <p:bldP spid="11" grpId="0"/>
      <p:bldP spid="16" grpId="0" animBg="1"/>
      <p:bldP spid="17" grpId="0"/>
      <p:bldP spid="18" grpId="0"/>
      <p:bldP spid="20" grpId="0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8DB7B6E3-A6BE-47A7-8D88-FBCBFC01CFF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5">
            <a:extLst>
              <a:ext uri="{FF2B5EF4-FFF2-40B4-BE49-F238E27FC236}">
                <a16:creationId xmlns="" xmlns:a16="http://schemas.microsoft.com/office/drawing/2014/main" id="{552E7211-E0D1-4D8C-BD90-38C4426209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1877" b="5319"/>
          <a:stretch/>
        </p:blipFill>
        <p:spPr>
          <a:xfrm>
            <a:off x="8512405" y="-85282"/>
            <a:ext cx="3679596" cy="6943282"/>
          </a:xfrm>
          <a:prstGeom prst="rect">
            <a:avLst/>
          </a:prstGeom>
        </p:spPr>
      </p:pic>
      <p:sp>
        <p:nvSpPr>
          <p:cNvPr id="6" name="矩形: 圆角 2">
            <a:extLst>
              <a:ext uri="{FF2B5EF4-FFF2-40B4-BE49-F238E27FC236}">
                <a16:creationId xmlns="" xmlns:a16="http://schemas.microsoft.com/office/drawing/2014/main" id="{2B374603-F781-43A5-B102-28E54D564337}"/>
              </a:ext>
            </a:extLst>
          </p:cNvPr>
          <p:cNvSpPr/>
          <p:nvPr/>
        </p:nvSpPr>
        <p:spPr>
          <a:xfrm>
            <a:off x="461639" y="492414"/>
            <a:ext cx="11055447" cy="6116714"/>
          </a:xfrm>
          <a:prstGeom prst="roundRect">
            <a:avLst>
              <a:gd name="adj" fmla="val 9560"/>
            </a:avLst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61639" y="766855"/>
                <a:ext cx="11055447" cy="22107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u="sng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u="sng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</a:t>
                </a:r>
                <a:r>
                  <a:rPr lang="en-US" sz="3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thửa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ruộng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thang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đáy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lớn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120m,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đáy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bé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300" b="1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3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3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đáy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lớn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Đáy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bé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dài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hơn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chiều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cao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5m.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Trung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bình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cứ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100m</a:t>
                </a:r>
                <a:r>
                  <a:rPr lang="en-US" sz="3000" b="1" baseline="30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hoạch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64,5 kg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thóc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ki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lô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-gam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thóc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hoạch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trên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thửa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ruộng</a:t>
                </a:r>
                <a:r>
                  <a:rPr lang="en-US" sz="30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đó</a:t>
                </a:r>
                <a:r>
                  <a:rPr lang="en-US" sz="3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3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639" y="766855"/>
                <a:ext cx="11055447" cy="2210798"/>
              </a:xfrm>
              <a:prstGeom prst="rect">
                <a:avLst/>
              </a:prstGeom>
              <a:blipFill rotWithShape="0">
                <a:blip r:embed="rId5"/>
                <a:stretch>
                  <a:fillRect l="-1324" b="-80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/>
          <p:cNvCxnSpPr/>
          <p:nvPr/>
        </p:nvCxnSpPr>
        <p:spPr>
          <a:xfrm flipV="1">
            <a:off x="6633673" y="1402672"/>
            <a:ext cx="2172976" cy="83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9086361" y="1564597"/>
            <a:ext cx="2172976" cy="83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572933" y="1971964"/>
            <a:ext cx="1195831" cy="592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2000459" y="1971964"/>
            <a:ext cx="4633214" cy="787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9335258" y="1977886"/>
            <a:ext cx="1583913" cy="1949"/>
          </a:xfrm>
          <a:prstGeom prst="line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2933" y="2446363"/>
            <a:ext cx="3901963" cy="1949"/>
          </a:xfrm>
          <a:prstGeom prst="line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5579636" y="2446363"/>
            <a:ext cx="5247507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72933" y="2906748"/>
            <a:ext cx="229164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423235" y="2996773"/>
            <a:ext cx="168187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u="sng" dirty="0" err="1">
                <a:solidFill>
                  <a:srgbClr val="347336"/>
                </a:solidFill>
                <a:latin typeface="UTM Isadora" panose="02040603050506020204" pitchFamily="18" charset="0"/>
              </a:rPr>
              <a:t>Tóm</a:t>
            </a:r>
            <a:r>
              <a:rPr lang="en-US" sz="3000" b="1" u="sng" dirty="0">
                <a:solidFill>
                  <a:srgbClr val="347336"/>
                </a:solidFill>
                <a:latin typeface="UTM Isadora" panose="02040603050506020204" pitchFamily="18" charset="0"/>
              </a:rPr>
              <a:t> </a:t>
            </a:r>
            <a:r>
              <a:rPr lang="en-US" sz="3000" b="1" u="sng" dirty="0" err="1">
                <a:solidFill>
                  <a:srgbClr val="347336"/>
                </a:solidFill>
                <a:latin typeface="UTM Isadora" panose="02040603050506020204" pitchFamily="18" charset="0"/>
              </a:rPr>
              <a:t>tắt</a:t>
            </a:r>
            <a:r>
              <a:rPr lang="en-US" sz="3000" b="1" dirty="0">
                <a:solidFill>
                  <a:srgbClr val="347336"/>
                </a:solidFill>
                <a:latin typeface="UTM Isadora" panose="02040603050506020204" pitchFamily="18" charset="0"/>
              </a:rPr>
              <a:t>: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87248" y="3598625"/>
            <a:ext cx="130837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pSp>
        <p:nvGrpSpPr>
          <p:cNvPr id="61" name="Group 60"/>
          <p:cNvGrpSpPr/>
          <p:nvPr/>
        </p:nvGrpSpPr>
        <p:grpSpPr>
          <a:xfrm>
            <a:off x="2311969" y="3862509"/>
            <a:ext cx="947356" cy="114539"/>
            <a:chOff x="1881304" y="3856751"/>
            <a:chExt cx="947356" cy="114539"/>
          </a:xfrm>
        </p:grpSpPr>
        <p:cxnSp>
          <p:nvCxnSpPr>
            <p:cNvPr id="27" name="Straight Connector 26"/>
            <p:cNvCxnSpPr/>
            <p:nvPr/>
          </p:nvCxnSpPr>
          <p:spPr>
            <a:xfrm flipV="1">
              <a:off x="1881304" y="3858010"/>
              <a:ext cx="0" cy="11328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1881304" y="3914261"/>
              <a:ext cx="315384" cy="254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flipV="1">
              <a:off x="2196688" y="3858010"/>
              <a:ext cx="0" cy="11328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flipH="1">
              <a:off x="2196688" y="3914261"/>
              <a:ext cx="315384" cy="254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flipV="1">
              <a:off x="2509160" y="3857140"/>
              <a:ext cx="0" cy="11328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flipH="1">
              <a:off x="2509160" y="3910102"/>
              <a:ext cx="315384" cy="254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flipV="1">
              <a:off x="2828660" y="3856751"/>
              <a:ext cx="0" cy="11328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/>
          <p:cNvGrpSpPr/>
          <p:nvPr/>
        </p:nvGrpSpPr>
        <p:grpSpPr>
          <a:xfrm>
            <a:off x="2323811" y="4345133"/>
            <a:ext cx="630768" cy="114150"/>
            <a:chOff x="2000459" y="4192869"/>
            <a:chExt cx="630768" cy="114150"/>
          </a:xfrm>
        </p:grpSpPr>
        <p:cxnSp>
          <p:nvCxnSpPr>
            <p:cNvPr id="53" name="Straight Connector 52"/>
            <p:cNvCxnSpPr/>
            <p:nvPr/>
          </p:nvCxnSpPr>
          <p:spPr>
            <a:xfrm flipV="1">
              <a:off x="2000459" y="4193739"/>
              <a:ext cx="0" cy="11328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flipH="1">
              <a:off x="2000459" y="4249990"/>
              <a:ext cx="315384" cy="254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flipV="1">
              <a:off x="2315843" y="4193739"/>
              <a:ext cx="0" cy="11328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flipH="1">
              <a:off x="2315843" y="4249990"/>
              <a:ext cx="315384" cy="254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flipV="1">
              <a:off x="2628315" y="4192869"/>
              <a:ext cx="0" cy="11328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TextBox 58"/>
          <p:cNvSpPr txBox="1"/>
          <p:nvPr/>
        </p:nvSpPr>
        <p:spPr>
          <a:xfrm>
            <a:off x="792047" y="4082607"/>
            <a:ext cx="119135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77412" y="4545465"/>
            <a:ext cx="156645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cxnSp>
        <p:nvCxnSpPr>
          <p:cNvPr id="63" name="Straight Connector 62"/>
          <p:cNvCxnSpPr/>
          <p:nvPr/>
        </p:nvCxnSpPr>
        <p:spPr>
          <a:xfrm flipH="1" flipV="1">
            <a:off x="2324877" y="4796095"/>
            <a:ext cx="1" cy="11328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H="1" flipV="1">
            <a:off x="2804356" y="4795925"/>
            <a:ext cx="1" cy="11328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 flipH="1" flipV="1">
            <a:off x="2804356" y="4347990"/>
            <a:ext cx="1" cy="11328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flipH="1">
            <a:off x="2331078" y="4849855"/>
            <a:ext cx="465810" cy="72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ight Brace 73"/>
          <p:cNvSpPr/>
          <p:nvPr/>
        </p:nvSpPr>
        <p:spPr>
          <a:xfrm rot="5400000">
            <a:off x="2856768" y="4418530"/>
            <a:ext cx="45719" cy="14655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626E16D4-81F0-4B85-8A2A-A102C5E682FE}"/>
              </a:ext>
            </a:extLst>
          </p:cNvPr>
          <p:cNvSpPr txBox="1"/>
          <p:nvPr/>
        </p:nvSpPr>
        <p:spPr>
          <a:xfrm>
            <a:off x="2639195" y="4428543"/>
            <a:ext cx="5116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5m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文本框 9">
            <a:extLst>
              <a:ext uri="{FF2B5EF4-FFF2-40B4-BE49-F238E27FC236}">
                <a16:creationId xmlns="" xmlns:a16="http://schemas.microsoft.com/office/drawing/2014/main" id="{626E16D4-81F0-4B85-8A2A-A102C5E682FE}"/>
              </a:ext>
            </a:extLst>
          </p:cNvPr>
          <p:cNvSpPr txBox="1"/>
          <p:nvPr/>
        </p:nvSpPr>
        <p:spPr>
          <a:xfrm>
            <a:off x="599788" y="5130642"/>
            <a:ext cx="409439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100m</a:t>
            </a:r>
            <a:r>
              <a:rPr lang="en-US" sz="2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:</a:t>
            </a:r>
            <a:r>
              <a:rPr lang="en-US" sz="2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64,5 kg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thóc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thửa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ruộng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…kg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thóc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2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文本框 9">
            <a:extLst>
              <a:ext uri="{FF2B5EF4-FFF2-40B4-BE49-F238E27FC236}">
                <a16:creationId xmlns="" xmlns:a16="http://schemas.microsoft.com/office/drawing/2014/main" id="{626E16D4-81F0-4B85-8A2A-A102C5E682FE}"/>
              </a:ext>
            </a:extLst>
          </p:cNvPr>
          <p:cNvSpPr txBox="1"/>
          <p:nvPr/>
        </p:nvSpPr>
        <p:spPr>
          <a:xfrm>
            <a:off x="2440428" y="3359904"/>
            <a:ext cx="7681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120m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Right Brace 76"/>
          <p:cNvSpPr/>
          <p:nvPr/>
        </p:nvSpPr>
        <p:spPr>
          <a:xfrm rot="16200000">
            <a:off x="2708621" y="3285443"/>
            <a:ext cx="149933" cy="943242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文本框 9">
            <a:extLst>
              <a:ext uri="{FF2B5EF4-FFF2-40B4-BE49-F238E27FC236}">
                <a16:creationId xmlns="" xmlns:a16="http://schemas.microsoft.com/office/drawing/2014/main" id="{626E16D4-81F0-4B85-8A2A-A102C5E682FE}"/>
              </a:ext>
            </a:extLst>
          </p:cNvPr>
          <p:cNvSpPr txBox="1"/>
          <p:nvPr/>
        </p:nvSpPr>
        <p:spPr>
          <a:xfrm>
            <a:off x="4242338" y="2860771"/>
            <a:ext cx="727474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5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5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</a:t>
            </a:r>
            <a:r>
              <a:rPr lang="en-US" sz="25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5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lô</a:t>
            </a:r>
            <a:r>
              <a:rPr lang="en-US" sz="25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-gam </a:t>
            </a:r>
            <a:r>
              <a:rPr lang="en-US" sz="25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thóc</a:t>
            </a:r>
            <a:r>
              <a:rPr lang="en-US" sz="25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5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25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5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5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thửa</a:t>
            </a:r>
            <a:r>
              <a:rPr lang="en-US" sz="25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ruộng</a:t>
            </a:r>
            <a:r>
              <a:rPr lang="en-US" sz="25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zh-CN" altLang="en-US" sz="25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Down Arrow 78"/>
          <p:cNvSpPr/>
          <p:nvPr/>
        </p:nvSpPr>
        <p:spPr>
          <a:xfrm>
            <a:off x="7767285" y="3337825"/>
            <a:ext cx="224853" cy="322193"/>
          </a:xfrm>
          <a:prstGeom prst="downArrow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文本框 9">
            <a:extLst>
              <a:ext uri="{FF2B5EF4-FFF2-40B4-BE49-F238E27FC236}">
                <a16:creationId xmlns="" xmlns:a16="http://schemas.microsoft.com/office/drawing/2014/main" id="{626E16D4-81F0-4B85-8A2A-A102C5E682FE}"/>
              </a:ext>
            </a:extLst>
          </p:cNvPr>
          <p:cNvSpPr txBox="1"/>
          <p:nvPr/>
        </p:nvSpPr>
        <p:spPr>
          <a:xfrm>
            <a:off x="4810157" y="3648818"/>
            <a:ext cx="467147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thửa</a:t>
            </a:r>
            <a:r>
              <a:rPr lang="en-US" sz="2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ruộng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 64,5 : 100</a:t>
            </a:r>
            <a:endParaRPr lang="zh-CN" alt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Down Arrow 80"/>
          <p:cNvSpPr/>
          <p:nvPr/>
        </p:nvSpPr>
        <p:spPr>
          <a:xfrm>
            <a:off x="6264945" y="4125872"/>
            <a:ext cx="224853" cy="322193"/>
          </a:xfrm>
          <a:prstGeom prst="downArrow">
            <a:avLst/>
          </a:prstGeom>
          <a:solidFill>
            <a:schemeClr val="bg1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文本框 9">
            <a:extLst>
              <a:ext uri="{FF2B5EF4-FFF2-40B4-BE49-F238E27FC236}">
                <a16:creationId xmlns="" xmlns:a16="http://schemas.microsoft.com/office/drawing/2014/main" id="{626E16D4-81F0-4B85-8A2A-A102C5E682FE}"/>
              </a:ext>
            </a:extLst>
          </p:cNvPr>
          <p:cNvSpPr txBox="1"/>
          <p:nvPr/>
        </p:nvSpPr>
        <p:spPr>
          <a:xfrm>
            <a:off x="4998894" y="4458413"/>
            <a:ext cx="460895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25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5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x </a:t>
            </a:r>
            <a:r>
              <a:rPr lang="en-US" sz="25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25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:2</a:t>
            </a:r>
            <a:endParaRPr lang="zh-CN" alt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Down Arrow 82"/>
          <p:cNvSpPr/>
          <p:nvPr/>
        </p:nvSpPr>
        <p:spPr>
          <a:xfrm>
            <a:off x="6921040" y="4935467"/>
            <a:ext cx="224853" cy="322193"/>
          </a:xfrm>
          <a:prstGeom prst="downArrow">
            <a:avLst/>
          </a:prstGeom>
          <a:solidFill>
            <a:schemeClr val="bg1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文本框 9">
                <a:extLst>
                  <a:ext uri="{FF2B5EF4-FFF2-40B4-BE49-F238E27FC236}">
                    <a16:creationId xmlns="" xmlns:a16="http://schemas.microsoft.com/office/drawing/2014/main" id="{626E16D4-81F0-4B85-8A2A-A102C5E682FE}"/>
                  </a:ext>
                </a:extLst>
              </p:cNvPr>
              <p:cNvSpPr txBox="1"/>
              <p:nvPr/>
            </p:nvSpPr>
            <p:spPr>
              <a:xfrm>
                <a:off x="5777866" y="5130642"/>
                <a:ext cx="1766830" cy="7146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5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đáy</a:t>
                </a:r>
                <a:r>
                  <a:rPr lang="en-US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5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lớn</a:t>
                </a:r>
                <a:r>
                  <a:rPr lang="en-US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zh-CN" alt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4" name="文本框 9">
                <a:extLst>
                  <a:ext uri="{FF2B5EF4-FFF2-40B4-BE49-F238E27FC236}">
                    <a16:creationId xmlns:a16="http://schemas.microsoft.com/office/drawing/2014/main" xmlns="" id="{626E16D4-81F0-4B85-8A2A-A102C5E682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7866" y="5130642"/>
                <a:ext cx="1766830" cy="714683"/>
              </a:xfrm>
              <a:prstGeom prst="rect">
                <a:avLst/>
              </a:prstGeom>
              <a:blipFill rotWithShape="0">
                <a:blip r:embed="rId6"/>
                <a:stretch>
                  <a:fillRect l="-5862" b="-42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Down Arrow 84"/>
          <p:cNvSpPr/>
          <p:nvPr/>
        </p:nvSpPr>
        <p:spPr>
          <a:xfrm>
            <a:off x="8506835" y="4909205"/>
            <a:ext cx="224853" cy="322193"/>
          </a:xfrm>
          <a:prstGeom prst="downArrow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文本框 9">
            <a:extLst>
              <a:ext uri="{FF2B5EF4-FFF2-40B4-BE49-F238E27FC236}">
                <a16:creationId xmlns="" xmlns:a16="http://schemas.microsoft.com/office/drawing/2014/main" id="{626E16D4-81F0-4B85-8A2A-A102C5E682FE}"/>
              </a:ext>
            </a:extLst>
          </p:cNvPr>
          <p:cNvSpPr txBox="1"/>
          <p:nvPr/>
        </p:nvSpPr>
        <p:spPr>
          <a:xfrm>
            <a:off x="7727752" y="5231946"/>
            <a:ext cx="164500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5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5 </a:t>
            </a:r>
            <a:endParaRPr lang="zh-CN" alt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416873" y="5992416"/>
            <a:ext cx="1511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7674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  <p:bldP spid="25" grpId="0"/>
      <p:bldP spid="26" grpId="0"/>
      <p:bldP spid="59" grpId="0"/>
      <p:bldP spid="62" grpId="0"/>
      <p:bldP spid="74" grpId="0" animBg="1"/>
      <p:bldP spid="10" grpId="0"/>
      <p:bldP spid="75" grpId="0"/>
      <p:bldP spid="76" grpId="0"/>
      <p:bldP spid="77" grpId="0" animBg="1"/>
      <p:bldP spid="78" grpId="0"/>
      <p:bldP spid="79" grpId="0" animBg="1"/>
      <p:bldP spid="80" grpId="0"/>
      <p:bldP spid="81" grpId="0" animBg="1"/>
      <p:bldP spid="82" grpId="0"/>
      <p:bldP spid="83" grpId="0" animBg="1"/>
      <p:bldP spid="84" grpId="0"/>
      <p:bldP spid="85" grpId="0" animBg="1"/>
      <p:bldP spid="8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8DB7B6E3-A6BE-47A7-8D88-FBCBFC01CFF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626E16D4-81F0-4B85-8A2A-A102C5E682FE}"/>
              </a:ext>
            </a:extLst>
          </p:cNvPr>
          <p:cNvSpPr txBox="1"/>
          <p:nvPr/>
        </p:nvSpPr>
        <p:spPr>
          <a:xfrm>
            <a:off x="5149850" y="-32485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pic>
        <p:nvPicPr>
          <p:cNvPr id="7" name="图片 5">
            <a:extLst>
              <a:ext uri="{FF2B5EF4-FFF2-40B4-BE49-F238E27FC236}">
                <a16:creationId xmlns="" xmlns:a16="http://schemas.microsoft.com/office/drawing/2014/main" id="{552E7211-E0D1-4D8C-BD90-38C4426209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1877" b="5319"/>
          <a:stretch/>
        </p:blipFill>
        <p:spPr>
          <a:xfrm>
            <a:off x="8512405" y="-85282"/>
            <a:ext cx="3679596" cy="6943282"/>
          </a:xfrm>
          <a:prstGeom prst="rect">
            <a:avLst/>
          </a:prstGeom>
        </p:spPr>
      </p:pic>
      <p:sp>
        <p:nvSpPr>
          <p:cNvPr id="6" name="矩形: 圆角 2">
            <a:extLst>
              <a:ext uri="{FF2B5EF4-FFF2-40B4-BE49-F238E27FC236}">
                <a16:creationId xmlns="" xmlns:a16="http://schemas.microsoft.com/office/drawing/2014/main" id="{2B374603-F781-43A5-B102-28E54D564337}"/>
              </a:ext>
            </a:extLst>
          </p:cNvPr>
          <p:cNvSpPr/>
          <p:nvPr/>
        </p:nvSpPr>
        <p:spPr>
          <a:xfrm>
            <a:off x="674915" y="569686"/>
            <a:ext cx="10842171" cy="5718630"/>
          </a:xfrm>
          <a:prstGeom prst="roundRect">
            <a:avLst>
              <a:gd name="adj" fmla="val 9560"/>
            </a:avLst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3307653" y="680158"/>
            <a:ext cx="143661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3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78689" y="1319438"/>
                <a:ext cx="10026655" cy="44408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Đáy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bé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thửa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ruộng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120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3000" b="0" i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000" b="0" i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80 (m)</a:t>
                </a:r>
              </a:p>
              <a:p>
                <a:r>
                  <a:rPr lang="en-US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Chiều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cao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thửa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ruộng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80 – 5 = 75 (m)</a:t>
                </a:r>
              </a:p>
              <a:p>
                <a:r>
                  <a:rPr lang="en-US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thửa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ruộng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(120 + 80) x 75 : 2 = 7500 (m</a:t>
                </a:r>
                <a:r>
                  <a:rPr lang="en-US" sz="30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r>
                  <a:rPr lang="en-US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ki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lô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-gam </a:t>
                </a:r>
                <a:r>
                  <a:rPr lang="en-US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thóc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hoạch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trên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cả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thửa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ruộng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đó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7500 x 64,5 : 100 = 4837,5 (kg)</a:t>
                </a:r>
              </a:p>
              <a:p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</a:t>
                </a:r>
                <a:r>
                  <a:rPr lang="en-US" sz="3000" u="sng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Đáp</a:t>
                </a:r>
                <a:r>
                  <a:rPr lang="en-US" sz="3000" u="sng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000" u="sng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4837,5kg</a:t>
                </a:r>
                <a:endParaRPr lang="en-US" sz="3000" baseline="30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689" y="1319438"/>
                <a:ext cx="10026655" cy="4440896"/>
              </a:xfrm>
              <a:prstGeom prst="rect">
                <a:avLst/>
              </a:prstGeom>
              <a:blipFill rotWithShape="0">
                <a:blip r:embed="rId5"/>
                <a:stretch>
                  <a:fillRect l="-1398" t="-1783" b="-3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图片 2" descr="C:\Users\pc\Desktop\春游\ee5a6820931b74870b32ad568a60d0a0.pngee5a6820931b74870b32ad568a60d0a0">
            <a:extLst>
              <a:ext uri="{FF2B5EF4-FFF2-40B4-BE49-F238E27FC236}">
                <a16:creationId xmlns="" xmlns:a16="http://schemas.microsoft.com/office/drawing/2014/main" id="{3F24092F-1C15-43C9-9DF8-CF3C02F7A4AC}"/>
              </a:ext>
            </a:extLst>
          </p:cNvPr>
          <p:cNvPicPr/>
          <p:nvPr/>
        </p:nvPicPr>
        <p:blipFill>
          <a:blip r:embed="rId6"/>
          <a:srcRect/>
          <a:stretch>
            <a:fillRect/>
          </a:stretch>
        </p:blipFill>
        <p:spPr>
          <a:xfrm flipH="1">
            <a:off x="8200570" y="3976913"/>
            <a:ext cx="3968479" cy="32059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4">
            <a:extLst>
              <a:ext uri="{FF2B5EF4-FFF2-40B4-BE49-F238E27FC236}">
                <a16:creationId xmlns="" xmlns:a16="http://schemas.microsoft.com/office/drawing/2014/main" id="{703A0A67-278D-45C8-A1DA-45628BD917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69353" y="147750"/>
            <a:ext cx="2209800" cy="2217692"/>
          </a:xfrm>
          <a:prstGeom prst="rect">
            <a:avLst/>
          </a:prstGeom>
        </p:spPr>
      </p:pic>
      <p:pic>
        <p:nvPicPr>
          <p:cNvPr id="15" name="图片 23">
            <a:extLst>
              <a:ext uri="{FF2B5EF4-FFF2-40B4-BE49-F238E27FC236}">
                <a16:creationId xmlns="" xmlns:a16="http://schemas.microsoft.com/office/drawing/2014/main" id="{39ED948A-2BBF-4A0F-BF1F-293B487010A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634" y="1279621"/>
            <a:ext cx="1957823" cy="139731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12438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8DB7B6E3-A6BE-47A7-8D88-FBCBFC01CFF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="" xmlns:a16="http://schemas.microsoft.com/office/drawing/2014/main" id="{626E16D4-81F0-4B85-8A2A-A102C5E682FE}"/>
              </a:ext>
            </a:extLst>
          </p:cNvPr>
          <p:cNvSpPr txBox="1"/>
          <p:nvPr/>
        </p:nvSpPr>
        <p:spPr>
          <a:xfrm>
            <a:off x="5149850" y="-32485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="" xmlns:a16="http://schemas.microsoft.com/office/drawing/2014/main" id="{552E7211-E0D1-4D8C-BD90-38C4426209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1877" b="5319"/>
          <a:stretch/>
        </p:blipFill>
        <p:spPr>
          <a:xfrm>
            <a:off x="8512405" y="-85282"/>
            <a:ext cx="3679596" cy="6943282"/>
          </a:xfrm>
          <a:prstGeom prst="rect">
            <a:avLst/>
          </a:prstGeom>
        </p:spPr>
      </p:pic>
      <p:sp>
        <p:nvSpPr>
          <p:cNvPr id="7" name="矩形: 圆角 2">
            <a:extLst>
              <a:ext uri="{FF2B5EF4-FFF2-40B4-BE49-F238E27FC236}">
                <a16:creationId xmlns="" xmlns:a16="http://schemas.microsoft.com/office/drawing/2014/main" id="{2B374603-F781-43A5-B102-28E54D564337}"/>
              </a:ext>
            </a:extLst>
          </p:cNvPr>
          <p:cNvSpPr/>
          <p:nvPr/>
        </p:nvSpPr>
        <p:spPr>
          <a:xfrm>
            <a:off x="445652" y="544192"/>
            <a:ext cx="11055447" cy="6116714"/>
          </a:xfrm>
          <a:prstGeom prst="roundRect">
            <a:avLst>
              <a:gd name="adj" fmla="val 9560"/>
            </a:avLst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7462499" y="1741536"/>
            <a:ext cx="4275062" cy="2978527"/>
            <a:chOff x="7527248" y="1570939"/>
            <a:chExt cx="4275062" cy="2978527"/>
          </a:xfrm>
        </p:grpSpPr>
        <p:sp>
          <p:nvSpPr>
            <p:cNvPr id="20" name="Rectangle 269"/>
            <p:cNvSpPr>
              <a:spLocks noChangeArrowheads="1"/>
            </p:cNvSpPr>
            <p:nvPr/>
          </p:nvSpPr>
          <p:spPr bwMode="auto">
            <a:xfrm>
              <a:off x="8059224" y="1961965"/>
              <a:ext cx="3200400" cy="19812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 271"/>
            <p:cNvSpPr>
              <a:spLocks noChangeArrowheads="1"/>
            </p:cNvSpPr>
            <p:nvPr/>
          </p:nvSpPr>
          <p:spPr bwMode="auto">
            <a:xfrm>
              <a:off x="8059224" y="3714565"/>
              <a:ext cx="228600" cy="2286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Line 277"/>
            <p:cNvSpPr>
              <a:spLocks noChangeShapeType="1"/>
            </p:cNvSpPr>
            <p:nvPr/>
          </p:nvSpPr>
          <p:spPr bwMode="auto">
            <a:xfrm flipH="1">
              <a:off x="8059223" y="1961965"/>
              <a:ext cx="2057401" cy="1981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Line 279"/>
            <p:cNvSpPr>
              <a:spLocks noChangeShapeType="1"/>
            </p:cNvSpPr>
            <p:nvPr/>
          </p:nvSpPr>
          <p:spPr bwMode="auto">
            <a:xfrm flipH="1">
              <a:off x="8059224" y="1961965"/>
              <a:ext cx="990600" cy="1981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Rectangle 280"/>
            <p:cNvSpPr>
              <a:spLocks noChangeArrowheads="1"/>
            </p:cNvSpPr>
            <p:nvPr/>
          </p:nvSpPr>
          <p:spPr bwMode="auto">
            <a:xfrm>
              <a:off x="8059224" y="1961965"/>
              <a:ext cx="228600" cy="2286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Rectangle 281"/>
            <p:cNvSpPr>
              <a:spLocks noChangeArrowheads="1"/>
            </p:cNvSpPr>
            <p:nvPr/>
          </p:nvSpPr>
          <p:spPr bwMode="auto">
            <a:xfrm>
              <a:off x="11031024" y="1961965"/>
              <a:ext cx="228600" cy="2286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Rectangle 271"/>
            <p:cNvSpPr>
              <a:spLocks noChangeArrowheads="1"/>
            </p:cNvSpPr>
            <p:nvPr/>
          </p:nvSpPr>
          <p:spPr bwMode="auto">
            <a:xfrm>
              <a:off x="11036095" y="3714565"/>
              <a:ext cx="228600" cy="2286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Line 278"/>
            <p:cNvSpPr>
              <a:spLocks noChangeShapeType="1"/>
            </p:cNvSpPr>
            <p:nvPr/>
          </p:nvSpPr>
          <p:spPr bwMode="auto">
            <a:xfrm flipH="1" flipV="1">
              <a:off x="10116625" y="1961965"/>
              <a:ext cx="1143000" cy="1981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Line 270"/>
            <p:cNvSpPr>
              <a:spLocks noChangeShapeType="1"/>
            </p:cNvSpPr>
            <p:nvPr/>
          </p:nvSpPr>
          <p:spPr bwMode="auto">
            <a:xfrm>
              <a:off x="9049824" y="1961965"/>
              <a:ext cx="2209800" cy="1981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Text Box 61"/>
            <p:cNvSpPr txBox="1">
              <a:spLocks noChangeArrowheads="1"/>
            </p:cNvSpPr>
            <p:nvPr/>
          </p:nvSpPr>
          <p:spPr bwMode="auto">
            <a:xfrm>
              <a:off x="7527248" y="1570939"/>
              <a:ext cx="40386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A  3cm M  3cm  N  3cm   B</a:t>
              </a:r>
            </a:p>
          </p:txBody>
        </p:sp>
        <p:sp>
          <p:nvSpPr>
            <p:cNvPr id="33" name="Text Box 62"/>
            <p:cNvSpPr txBox="1">
              <a:spLocks noChangeArrowheads="1"/>
            </p:cNvSpPr>
            <p:nvPr/>
          </p:nvSpPr>
          <p:spPr bwMode="auto">
            <a:xfrm>
              <a:off x="11116510" y="4092266"/>
              <a:ext cx="6858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3600" b="1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34" name="Text Box 63"/>
            <p:cNvSpPr txBox="1">
              <a:spLocks noChangeArrowheads="1"/>
            </p:cNvSpPr>
            <p:nvPr/>
          </p:nvSpPr>
          <p:spPr bwMode="auto">
            <a:xfrm>
              <a:off x="7824386" y="4028447"/>
              <a:ext cx="457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3600" b="1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</a:p>
          </p:txBody>
        </p:sp>
      </p:grpSp>
      <p:sp>
        <p:nvSpPr>
          <p:cNvPr id="4" name="Rectangle 3"/>
          <p:cNvSpPr/>
          <p:nvPr/>
        </p:nvSpPr>
        <p:spPr>
          <a:xfrm>
            <a:off x="733663" y="960636"/>
            <a:ext cx="5599610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5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5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500" dirty="0"/>
          </a:p>
        </p:txBody>
      </p:sp>
      <p:pic>
        <p:nvPicPr>
          <p:cNvPr id="35" name="图片 22">
            <a:extLst>
              <a:ext uri="{FF2B5EF4-FFF2-40B4-BE49-F238E27FC236}">
                <a16:creationId xmlns="" xmlns:a16="http://schemas.microsoft.com/office/drawing/2014/main" id="{88EE6487-B9A5-4EDF-AB5F-F4A8EE6F698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718" y="1842551"/>
            <a:ext cx="11295371" cy="2271211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837112" y="2244269"/>
            <a:ext cx="6158353" cy="14388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thang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AMCD,</a:t>
            </a:r>
          </a:p>
          <a:p>
            <a:pPr>
              <a:spcBef>
                <a:spcPct val="50000"/>
              </a:spcBef>
            </a:pP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MNCD, NBCD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4" name="图片 22">
            <a:extLst>
              <a:ext uri="{FF2B5EF4-FFF2-40B4-BE49-F238E27FC236}">
                <a16:creationId xmlns="" xmlns:a16="http://schemas.microsoft.com/office/drawing/2014/main" id="{88EE6487-B9A5-4EDF-AB5F-F4A8EE6F698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513288" y="3885162"/>
            <a:ext cx="11295371" cy="28249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003768" y="4312767"/>
                <a:ext cx="6096000" cy="196977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b. </a:t>
                </a:r>
                <a:r>
                  <a:rPr lang="en-US" sz="35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3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5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3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5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3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5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thang</a:t>
                </a:r>
                <a:r>
                  <a:rPr lang="en-US" sz="3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AMCD </a:t>
                </a:r>
                <a:r>
                  <a:rPr lang="en-US" sz="35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sz="3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5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3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5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3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5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3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5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chữ</a:t>
                </a:r>
                <a:r>
                  <a:rPr lang="en-US" sz="3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5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nhật</a:t>
                </a:r>
                <a:r>
                  <a:rPr lang="en-US" sz="35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ABCD.    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768" y="4312767"/>
                <a:ext cx="6096000" cy="1969770"/>
              </a:xfrm>
              <a:prstGeom prst="rect">
                <a:avLst/>
              </a:prstGeom>
              <a:blipFill rotWithShape="0">
                <a:blip r:embed="rId7"/>
                <a:stretch>
                  <a:fillRect l="-3000" t="-4938" r="-3400" b="-101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6196264" y="3089421"/>
            <a:ext cx="532801" cy="513128"/>
          </a:xfrm>
          <a:prstGeom prst="rect">
            <a:avLst/>
          </a:prstGeom>
          <a:solidFill>
            <a:schemeClr val="bg1"/>
          </a:solidFill>
          <a:ln w="190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2603632" y="5676983"/>
            <a:ext cx="532801" cy="513128"/>
          </a:xfrm>
          <a:prstGeom prst="rect">
            <a:avLst/>
          </a:prstGeom>
          <a:solidFill>
            <a:schemeClr val="bg1"/>
          </a:solidFill>
          <a:ln w="1905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122578" y="5412121"/>
            <a:ext cx="2050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975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/>
      <p:bldP spid="36" grpId="0"/>
      <p:bldP spid="8" grpId="0"/>
      <p:bldP spid="9" grpId="0" animBg="1"/>
      <p:bldP spid="2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6|0.8|0.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9|0.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6|0.8|0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9|0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6|0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419</TotalTime>
  <Words>779</Words>
  <Application>Microsoft Office PowerPoint</Application>
  <PresentationFormat>Custom</PresentationFormat>
  <Paragraphs>123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32" baseType="lpstr">
      <vt:lpstr>Arial</vt:lpstr>
      <vt:lpstr>字魂6号-日记插画体</vt:lpstr>
      <vt:lpstr>字魂66号-仔仔体</vt:lpstr>
      <vt:lpstr>Cambria Math</vt:lpstr>
      <vt:lpstr>Calibri</vt:lpstr>
      <vt:lpstr>UTM Showcard</vt:lpstr>
      <vt:lpstr>UTM Flamenco</vt:lpstr>
      <vt:lpstr>UTM Edwardian</vt:lpstr>
      <vt:lpstr>微软雅黑</vt:lpstr>
      <vt:lpstr>Times New Roman</vt:lpstr>
      <vt:lpstr>UTM Aristote</vt:lpstr>
      <vt:lpstr>UTM Isadora</vt:lpstr>
      <vt:lpstr>Arial-Rounded</vt:lpstr>
      <vt:lpstr>inpin heiti</vt:lpstr>
      <vt:lpstr>UTM Dai Co Viet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>9Slide.vn</dc:subject>
  <dc:creator>HP</dc:creator>
  <dc:description>9Slide.vn</dc:description>
  <cp:lastModifiedBy>Trà My</cp:lastModifiedBy>
  <cp:revision>224</cp:revision>
  <dcterms:created xsi:type="dcterms:W3CDTF">2021-03-18T14:07:51Z</dcterms:created>
  <dcterms:modified xsi:type="dcterms:W3CDTF">2023-07-24T09:01:09Z</dcterms:modified>
  <cp:category>9Slide.vn</cp:category>
</cp:coreProperties>
</file>